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2" r:id="rId2"/>
    <p:sldId id="263" r:id="rId3"/>
    <p:sldId id="258" r:id="rId4"/>
    <p:sldId id="268" r:id="rId5"/>
    <p:sldId id="259" r:id="rId6"/>
    <p:sldId id="260" r:id="rId7"/>
    <p:sldId id="269" r:id="rId8"/>
    <p:sldId id="262" r:id="rId9"/>
    <p:sldId id="261" r:id="rId10"/>
    <p:sldId id="257" r:id="rId11"/>
    <p:sldId id="264" r:id="rId12"/>
    <p:sldId id="271" r:id="rId13"/>
    <p:sldId id="267" r:id="rId14"/>
    <p:sldId id="273" r:id="rId15"/>
    <p:sldId id="265" r:id="rId16"/>
    <p:sldId id="266" r:id="rId17"/>
    <p:sldId id="274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38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CDD5-8EA4-4266-B956-C17730DD46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205D-885F-47D6-A935-F3990BC0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7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CDD5-8EA4-4266-B956-C17730DD46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205D-885F-47D6-A935-F3990BC0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7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CDD5-8EA4-4266-B956-C17730DD46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205D-885F-47D6-A935-F3990BC04BD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3677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CDD5-8EA4-4266-B956-C17730DD46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205D-885F-47D6-A935-F3990BC0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41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CDD5-8EA4-4266-B956-C17730DD46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205D-885F-47D6-A935-F3990BC04BD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9289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CDD5-8EA4-4266-B956-C17730DD46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205D-885F-47D6-A935-F3990BC0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68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CDD5-8EA4-4266-B956-C17730DD46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205D-885F-47D6-A935-F3990BC0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43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CDD5-8EA4-4266-B956-C17730DD46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205D-885F-47D6-A935-F3990BC0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7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CDD5-8EA4-4266-B956-C17730DD46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205D-885F-47D6-A935-F3990BC0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1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CDD5-8EA4-4266-B956-C17730DD46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205D-885F-47D6-A935-F3990BC0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4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CDD5-8EA4-4266-B956-C17730DD46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205D-885F-47D6-A935-F3990BC0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0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CDD5-8EA4-4266-B956-C17730DD46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205D-885F-47D6-A935-F3990BC0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6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CDD5-8EA4-4266-B956-C17730DD46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205D-885F-47D6-A935-F3990BC0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5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CDD5-8EA4-4266-B956-C17730DD46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205D-885F-47D6-A935-F3990BC0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5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CDD5-8EA4-4266-B956-C17730DD46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205D-885F-47D6-A935-F3990BC0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5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CDD5-8EA4-4266-B956-C17730DD46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205D-885F-47D6-A935-F3990BC0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3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3CDD5-8EA4-4266-B956-C17730DD46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48205D-885F-47D6-A935-F3990BC0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3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utura-sciences.com/magazines/high-tech/infos/dico/d/high-tech-circuit-integre-1875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1972" y="598715"/>
            <a:ext cx="81534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Java Cards</a:t>
            </a:r>
          </a:p>
          <a:p>
            <a:pPr algn="ctr"/>
            <a:endParaRPr lang="en-US" sz="4800" dirty="0" smtClean="0">
              <a:latin typeface="Baskerville Old Face" panose="02020602080505020303" pitchFamily="18" charset="0"/>
            </a:endParaRPr>
          </a:p>
          <a:p>
            <a:pPr algn="ctr"/>
            <a:endParaRPr lang="en-US" sz="4800" dirty="0" smtClean="0">
              <a:latin typeface="Baskerville Old Face" panose="02020602080505020303" pitchFamily="18" charset="0"/>
            </a:endParaRPr>
          </a:p>
          <a:p>
            <a:pPr algn="r"/>
            <a:r>
              <a:rPr lang="en-US" sz="4800" dirty="0" smtClean="0">
                <a:latin typeface="Baskerville Old Face" panose="02020602080505020303" pitchFamily="18" charset="0"/>
              </a:rPr>
              <a:t>Elie Kassis</a:t>
            </a:r>
          </a:p>
          <a:p>
            <a:pPr algn="r"/>
            <a:r>
              <a:rPr lang="en-US" sz="3200" dirty="0">
                <a:latin typeface="Baskerville Old Face" panose="02020602080505020303" pitchFamily="18" charset="0"/>
              </a:rPr>
              <a:t>e</a:t>
            </a:r>
            <a:r>
              <a:rPr lang="en-US" sz="3200" dirty="0" smtClean="0">
                <a:latin typeface="Baskerville Old Face" panose="02020602080505020303" pitchFamily="18" charset="0"/>
              </a:rPr>
              <a:t>lie.cassis@gmail.com</a:t>
            </a:r>
          </a:p>
          <a:p>
            <a:pPr algn="ctr"/>
            <a:endParaRPr lang="en-US" sz="4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87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562856" y="89995"/>
            <a:ext cx="270779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Architecture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skerville Old Face" panose="02020602080505020303" pitchFamily="18" charset="0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62456"/>
            <a:ext cx="6793992" cy="491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4924" y="2356104"/>
            <a:ext cx="476711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en-US" sz="2400" dirty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Un environnement d’exécution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skerville Old Face" panose="020206020805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Une machine virtuelle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skerville Old Face" panose="020206020805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Un ensemble de librairies accessibles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skerville Old Face" panose="02020602080505020303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4652" y="6195208"/>
            <a:ext cx="57546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N.B. : Séparation claire entre système et applications</a:t>
            </a: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skerville Old Face" panose="02020602080505020303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4924" y="1560731"/>
            <a:ext cx="57546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fr-FR" altLang="en-US" sz="2400" dirty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Java </a:t>
            </a:r>
            <a:r>
              <a:rPr lang="fr-FR" altLang="en-US" sz="2400" dirty="0" err="1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Card</a:t>
            </a:r>
            <a:r>
              <a:rPr lang="fr-FR" altLang="en-US" sz="2400" dirty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est articulée autour de:</a:t>
            </a:r>
            <a:endParaRPr lang="en-US" altLang="en-US" sz="2400" dirty="0">
              <a:latin typeface="Baskerville Old Face" panose="02020602080505020303" pitchFamily="18" charset="0"/>
            </a:endParaRPr>
          </a:p>
        </p:txBody>
      </p:sp>
      <p:sp>
        <p:nvSpPr>
          <p:cNvPr id="5" name="Notched Right Arrow 4"/>
          <p:cNvSpPr/>
          <p:nvPr/>
        </p:nvSpPr>
        <p:spPr>
          <a:xfrm>
            <a:off x="4453128" y="2517491"/>
            <a:ext cx="1182602" cy="23485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otched Right Arrow 8"/>
          <p:cNvSpPr/>
          <p:nvPr/>
        </p:nvSpPr>
        <p:spPr>
          <a:xfrm>
            <a:off x="3494488" y="3247440"/>
            <a:ext cx="3162344" cy="22055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Notched Right Arrow 9"/>
          <p:cNvSpPr/>
          <p:nvPr/>
        </p:nvSpPr>
        <p:spPr>
          <a:xfrm>
            <a:off x="3494488" y="4209603"/>
            <a:ext cx="3162344" cy="21181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0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commons/0/0f/SCO_gestion_C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91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456472"/>
              </p:ext>
            </p:extLst>
          </p:nvPr>
        </p:nvGraphicFramePr>
        <p:xfrm>
          <a:off x="0" y="0"/>
          <a:ext cx="12192000" cy="6882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028"/>
                <a:gridCol w="4667866"/>
                <a:gridCol w="5198106"/>
              </a:tblGrid>
              <a:tr h="4323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Baskerville Old Face" panose="02020602080505020303" pitchFamily="18" charset="0"/>
                        </a:rPr>
                        <a:t>Type</a:t>
                      </a:r>
                      <a:r>
                        <a:rPr lang="en-US" sz="2400" baseline="0" dirty="0" smtClean="0">
                          <a:latin typeface="Baskerville Old Face" panose="02020602080505020303" pitchFamily="18" charset="0"/>
                        </a:rPr>
                        <a:t> </a:t>
                      </a:r>
                      <a:r>
                        <a:rPr lang="fr-FR" sz="2400" baseline="0" noProof="0" dirty="0" smtClean="0">
                          <a:latin typeface="Baskerville Old Face" panose="02020602080505020303" pitchFamily="18" charset="0"/>
                        </a:rPr>
                        <a:t>d’attaque</a:t>
                      </a:r>
                      <a:endParaRPr lang="fr-FR" sz="2400" noProof="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Baskerville Old Face" panose="02020602080505020303" pitchFamily="18" charset="0"/>
                        </a:rPr>
                        <a:t>Nom</a:t>
                      </a:r>
                      <a:endParaRPr lang="en-US" sz="24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1" kern="1200" dirty="0" smtClean="0">
                          <a:solidFill>
                            <a:schemeClr val="lt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Remèdes</a:t>
                      </a:r>
                      <a:endParaRPr lang="en-US" sz="2400" b="1" kern="1200" dirty="0" smtClean="0">
                        <a:solidFill>
                          <a:schemeClr val="lt1"/>
                        </a:solidFill>
                        <a:effectLst/>
                        <a:latin typeface="Baskerville Old Face" panose="020206020805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46207">
                <a:tc rowSpan="3">
                  <a:txBody>
                    <a:bodyPr/>
                    <a:lstStyle/>
                    <a:p>
                      <a:pPr algn="r"/>
                      <a:r>
                        <a:rPr lang="fr-FR" sz="1800" b="1" noProof="0" dirty="0" smtClean="0">
                          <a:latin typeface="Baskerville Old Face" panose="02020602080505020303" pitchFamily="18" charset="0"/>
                        </a:rPr>
                        <a:t>Logique</a:t>
                      </a:r>
                      <a:endParaRPr lang="fr-FR" sz="1800" b="1" noProof="0" dirty="0">
                        <a:latin typeface="Baskerville Old Face" panose="020206020805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800" dirty="0" err="1" smtClean="0">
                          <a:latin typeface="Baskerville Old Face" panose="02020602080505020303" pitchFamily="18" charset="0"/>
                        </a:rPr>
                        <a:t>Malicious</a:t>
                      </a:r>
                      <a:r>
                        <a:rPr lang="fr-FR" sz="1800" dirty="0" smtClean="0">
                          <a:latin typeface="Baskerville Old Face" panose="02020602080505020303" pitchFamily="18" charset="0"/>
                        </a:rPr>
                        <a:t> Applet</a:t>
                      </a:r>
                      <a:endParaRPr lang="en-US" sz="1800" dirty="0">
                        <a:latin typeface="Baskerville Old Face" panose="020206020805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Baskerville Old Face" panose="02020602080505020303" pitchFamily="18" charset="0"/>
                        </a:rPr>
                        <a:t>Applet Firewall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Baskerville Old Face" panose="02020602080505020303" pitchFamily="18" charset="0"/>
                        </a:rPr>
                        <a:t>onCard</a:t>
                      </a:r>
                      <a:r>
                        <a:rPr lang="en-US" sz="1800" dirty="0" smtClean="0">
                          <a:latin typeface="Baskerville Old Face" panose="02020602080505020303" pitchFamily="18" charset="0"/>
                        </a:rPr>
                        <a:t> Byte code verifier (3</a:t>
                      </a:r>
                      <a:r>
                        <a:rPr lang="en-US" sz="1800" baseline="30000" dirty="0" smtClean="0">
                          <a:latin typeface="Baskerville Old Face" panose="02020602080505020303" pitchFamily="18" charset="0"/>
                        </a:rPr>
                        <a:t>rd</a:t>
                      </a:r>
                      <a:r>
                        <a:rPr lang="en-US" sz="1800" dirty="0" smtClean="0">
                          <a:latin typeface="Baskerville Old Face" panose="02020602080505020303" pitchFamily="18" charset="0"/>
                        </a:rPr>
                        <a:t> party, i.e.</a:t>
                      </a:r>
                      <a:r>
                        <a:rPr lang="en-US" sz="1800" baseline="0" dirty="0" smtClean="0">
                          <a:latin typeface="Baskerville Old Face" panose="02020602080505020303" pitchFamily="18" charset="0"/>
                        </a:rPr>
                        <a:t> CA)</a:t>
                      </a:r>
                      <a:endParaRPr lang="en-US" sz="1800" dirty="0" smtClean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</a:tr>
              <a:tr h="4323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latin typeface="Baskerville Old Face" panose="02020602080505020303" pitchFamily="18" charset="0"/>
                        </a:rPr>
                        <a:t>Abus des interfaces de recherche</a:t>
                      </a:r>
                      <a:endParaRPr lang="en-US" sz="1800" dirty="0">
                        <a:latin typeface="Baskerville Old Face" panose="020206020805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800" noProof="0" dirty="0" smtClean="0">
                          <a:latin typeface="Baskerville Old Face" panose="02020602080505020303" pitchFamily="18" charset="0"/>
                        </a:rPr>
                        <a:t>Client</a:t>
                      </a:r>
                      <a:r>
                        <a:rPr lang="fr-FR" sz="1800" baseline="0" noProof="0" dirty="0" smtClean="0">
                          <a:latin typeface="Baskerville Old Face" panose="02020602080505020303" pitchFamily="18" charset="0"/>
                        </a:rPr>
                        <a:t> et serveur </a:t>
                      </a:r>
                      <a:r>
                        <a:rPr lang="en-US" sz="1800" baseline="0" dirty="0" smtClean="0">
                          <a:latin typeface="Baskerville Old Face" panose="02020602080505020303" pitchFamily="18" charset="0"/>
                        </a:rPr>
                        <a:t>(Aware of each other)</a:t>
                      </a:r>
                    </a:p>
                  </a:txBody>
                  <a:tcPr/>
                </a:tc>
              </a:tr>
              <a:tr h="10660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latin typeface="Baskerville Old Face" panose="02020602080505020303" pitchFamily="18" charset="0"/>
                        </a:rPr>
                        <a:t>Abus du mécanisme des transactions </a:t>
                      </a:r>
                      <a:endParaRPr lang="en-US" sz="1800" dirty="0">
                        <a:latin typeface="Baskerville Old Face" panose="020206020805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Baskerville Old Face" panose="02020602080505020303" pitchFamily="18" charset="0"/>
                        </a:rPr>
                        <a:t>Runtime</a:t>
                      </a:r>
                      <a:r>
                        <a:rPr lang="en-US" sz="1800" baseline="0" dirty="0" smtClean="0">
                          <a:latin typeface="Baskerville Old Face" panose="02020602080505020303" pitchFamily="18" charset="0"/>
                        </a:rPr>
                        <a:t> Checking</a:t>
                      </a:r>
                    </a:p>
                    <a:p>
                      <a:r>
                        <a:rPr lang="en-US" sz="1800" baseline="0" dirty="0" smtClean="0">
                          <a:latin typeface="Baskerville Old Face" panose="02020602080505020303" pitchFamily="18" charset="0"/>
                        </a:rPr>
                        <a:t>Object bound Checking</a:t>
                      </a:r>
                    </a:p>
                    <a:p>
                      <a:r>
                        <a:rPr lang="en-US" sz="1800" baseline="0" dirty="0" smtClean="0">
                          <a:latin typeface="Baskerville Old Face" panose="02020602080505020303" pitchFamily="18" charset="0"/>
                        </a:rPr>
                        <a:t>Physical bound Checking</a:t>
                      </a:r>
                      <a:endParaRPr lang="en-US" sz="18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</a:tr>
              <a:tr h="432326">
                <a:tc rowSpan="4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Baskerville Old Face" panose="02020602080505020303" pitchFamily="18" charset="0"/>
                        </a:rPr>
                        <a:t>Physique </a:t>
                      </a:r>
                      <a:r>
                        <a:rPr lang="fr-FR" sz="1800" b="1" dirty="0" smtClean="0">
                          <a:latin typeface="Baskerville Old Face" panose="02020602080505020303" pitchFamily="18" charset="0"/>
                        </a:rPr>
                        <a:t>(Altérer ou changer 1+ paramètres)</a:t>
                      </a:r>
                      <a:endParaRPr lang="en-US" sz="1800" b="1" dirty="0" smtClean="0">
                        <a:latin typeface="Baskerville Old Face" panose="02020602080505020303" pitchFamily="18" charset="0"/>
                      </a:endParaRPr>
                    </a:p>
                    <a:p>
                      <a:endParaRPr lang="en-US" sz="1800" b="1" dirty="0">
                        <a:latin typeface="Baskerville Old Face" panose="020206020805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latin typeface="Baskerville Old Face" panose="02020602080505020303" pitchFamily="18" charset="0"/>
                        </a:rPr>
                        <a:t>Spike – variation de puissance (VCC)</a:t>
                      </a:r>
                      <a:endParaRPr lang="en-US" sz="1800" dirty="0" smtClean="0">
                        <a:latin typeface="Baskerville Old Face" panose="02020602080505020303" pitchFamily="18" charset="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r>
                        <a:rPr lang="fr-FR" sz="1800" noProof="0" dirty="0" smtClean="0">
                          <a:latin typeface="Baskerville Old Face" panose="02020602080505020303" pitchFamily="18" charset="0"/>
                        </a:rPr>
                        <a:t>Cryptographie</a:t>
                      </a:r>
                    </a:p>
                    <a:p>
                      <a:r>
                        <a:rPr lang="fr-FR" sz="1800" noProof="0" dirty="0" smtClean="0">
                          <a:latin typeface="Baskerville Old Face" panose="02020602080505020303" pitchFamily="18" charset="0"/>
                        </a:rPr>
                        <a:t>Pin</a:t>
                      </a:r>
                    </a:p>
                    <a:p>
                      <a:r>
                        <a:rPr lang="fr-FR" sz="1800" noProof="0" dirty="0" smtClean="0">
                          <a:latin typeface="Baskerville Old Face" panose="02020602080505020303" pitchFamily="18" charset="0"/>
                        </a:rPr>
                        <a:t>Dual</a:t>
                      </a:r>
                      <a:r>
                        <a:rPr lang="fr-FR" sz="1800" baseline="0" noProof="0" dirty="0" smtClean="0">
                          <a:latin typeface="Baskerville Old Face" panose="02020602080505020303" pitchFamily="18" charset="0"/>
                        </a:rPr>
                        <a:t> computation of sensitive data</a:t>
                      </a:r>
                    </a:p>
                    <a:p>
                      <a:r>
                        <a:rPr lang="fr-FR" sz="1800" baseline="0" noProof="0" dirty="0" smtClean="0">
                          <a:latin typeface="Baskerville Old Face" panose="02020602080505020303" pitchFamily="18" charset="0"/>
                        </a:rPr>
                        <a:t>Field of Bit, Basic Block, Path </a:t>
                      </a:r>
                      <a:r>
                        <a:rPr lang="fr-FR" sz="1800" baseline="0" noProof="0" dirty="0" err="1" smtClean="0">
                          <a:latin typeface="Baskerville Old Face" panose="02020602080505020303" pitchFamily="18" charset="0"/>
                        </a:rPr>
                        <a:t>checking</a:t>
                      </a:r>
                      <a:endParaRPr lang="fr-FR" sz="1800" baseline="0" noProof="0" dirty="0" smtClean="0">
                        <a:latin typeface="Baskerville Old Face" panose="02020602080505020303" pitchFamily="18" charset="0"/>
                      </a:endParaRPr>
                    </a:p>
                    <a:p>
                      <a:endParaRPr lang="en-US" sz="18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</a:tr>
              <a:tr h="4323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err="1" smtClean="0">
                          <a:latin typeface="Baskerville Old Face" panose="02020602080505020303" pitchFamily="18" charset="0"/>
                        </a:rPr>
                        <a:t>Glitch</a:t>
                      </a:r>
                      <a:r>
                        <a:rPr lang="fr-FR" sz="1800" dirty="0" smtClean="0">
                          <a:latin typeface="Baskerville Old Face" panose="02020602080505020303" pitchFamily="18" charset="0"/>
                        </a:rPr>
                        <a:t> – vitesse de l’horloge</a:t>
                      </a:r>
                      <a:endParaRPr lang="en-US" sz="1800" dirty="0">
                        <a:latin typeface="Baskerville Old Face" panose="02020602080505020303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23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latin typeface="Baskerville Old Face" panose="02020602080505020303" pitchFamily="18" charset="0"/>
                        </a:rPr>
                        <a:t>Optique – Longueur d’onde</a:t>
                      </a:r>
                      <a:endParaRPr lang="en-US" sz="1800" dirty="0">
                        <a:latin typeface="Baskerville Old Face" panose="02020602080505020303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23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latin typeface="Baskerville Old Face" panose="02020602080505020303" pitchFamily="18" charset="0"/>
                        </a:rPr>
                        <a:t>Electromagnétique</a:t>
                      </a:r>
                      <a:endParaRPr lang="en-US" sz="1800" dirty="0" smtClean="0">
                        <a:latin typeface="Baskerville Old Face" panose="02020602080505020303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66011">
                <a:tc gridSpan="2">
                  <a:txBody>
                    <a:bodyPr/>
                    <a:lstStyle/>
                    <a:p>
                      <a:pPr algn="r"/>
                      <a:r>
                        <a:rPr lang="fr-FR" sz="1800" b="1" noProof="0" dirty="0" smtClean="0">
                          <a:latin typeface="Baskerville Old Face" panose="02020602080505020303" pitchFamily="18" charset="0"/>
                        </a:rPr>
                        <a:t>Hybrides (</a:t>
                      </a:r>
                      <a:r>
                        <a:rPr lang="fr-FR" sz="1800" b="1" noProof="0" dirty="0" err="1" smtClean="0">
                          <a:latin typeface="Baskerville Old Face" panose="02020602080505020303" pitchFamily="18" charset="0"/>
                        </a:rPr>
                        <a:t>Fault</a:t>
                      </a:r>
                      <a:r>
                        <a:rPr lang="fr-FR" sz="1800" b="1" noProof="0" dirty="0" smtClean="0">
                          <a:latin typeface="Baskerville Old Face" panose="02020602080505020303" pitchFamily="18" charset="0"/>
                        </a:rPr>
                        <a:t> Injection suivit de code injection</a:t>
                      </a:r>
                      <a:endParaRPr lang="fr-FR" sz="1800" b="1" noProof="0" dirty="0">
                        <a:latin typeface="Baskerville Old Face" panose="02020602080505020303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noProof="0" dirty="0" err="1" smtClean="0">
                          <a:latin typeface="Baskerville Old Face" panose="02020602080505020303" pitchFamily="18" charset="0"/>
                        </a:rPr>
                        <a:t>Redundant</a:t>
                      </a:r>
                      <a:r>
                        <a:rPr lang="fr-FR" sz="1800" noProof="0" dirty="0" smtClean="0">
                          <a:latin typeface="Baskerville Old Face" panose="02020602080505020303" pitchFamily="18" charset="0"/>
                        </a:rPr>
                        <a:t> </a:t>
                      </a:r>
                      <a:r>
                        <a:rPr lang="fr-FR" sz="1800" noProof="0" dirty="0" err="1" smtClean="0">
                          <a:latin typeface="Baskerville Old Face" panose="02020602080505020303" pitchFamily="18" charset="0"/>
                        </a:rPr>
                        <a:t>Checks</a:t>
                      </a:r>
                      <a:endParaRPr lang="fr-FR" sz="1800" noProof="0" dirty="0" smtClean="0">
                        <a:latin typeface="Baskerville Old Face" panose="02020602080505020303" pitchFamily="18" charset="0"/>
                      </a:endParaRPr>
                    </a:p>
                    <a:p>
                      <a:r>
                        <a:rPr lang="fr-FR" sz="1800" noProof="0" dirty="0" err="1" smtClean="0">
                          <a:latin typeface="Baskerville Old Face" panose="02020602080505020303" pitchFamily="18" charset="0"/>
                        </a:rPr>
                        <a:t>Inducing</a:t>
                      </a:r>
                      <a:r>
                        <a:rPr lang="fr-FR" sz="1800" baseline="0" noProof="0" dirty="0" smtClean="0">
                          <a:latin typeface="Baskerville Old Face" panose="02020602080505020303" pitchFamily="18" charset="0"/>
                        </a:rPr>
                        <a:t> </a:t>
                      </a:r>
                      <a:r>
                        <a:rPr lang="fr-FR" sz="1800" baseline="0" noProof="0" dirty="0" err="1" smtClean="0">
                          <a:latin typeface="Baskerville Old Face" panose="02020602080505020303" pitchFamily="18" charset="0"/>
                        </a:rPr>
                        <a:t>errors</a:t>
                      </a:r>
                      <a:r>
                        <a:rPr lang="fr-FR" sz="1800" baseline="0" noProof="0" dirty="0" smtClean="0">
                          <a:latin typeface="Baskerville Old Face" panose="02020602080505020303" pitchFamily="18" charset="0"/>
                        </a:rPr>
                        <a:t> (</a:t>
                      </a:r>
                      <a:r>
                        <a:rPr lang="fr-FR" sz="1800" baseline="0" noProof="0" dirty="0" err="1" smtClean="0">
                          <a:latin typeface="Baskerville Old Face" panose="02020602080505020303" pitchFamily="18" charset="0"/>
                        </a:rPr>
                        <a:t>error</a:t>
                      </a:r>
                      <a:r>
                        <a:rPr lang="fr-FR" sz="1800" baseline="0" noProof="0" dirty="0" smtClean="0">
                          <a:latin typeface="Baskerville Old Face" panose="02020602080505020303" pitchFamily="18" charset="0"/>
                        </a:rPr>
                        <a:t> </a:t>
                      </a:r>
                      <a:r>
                        <a:rPr lang="fr-FR" sz="1800" baseline="0" noProof="0" dirty="0" err="1" smtClean="0">
                          <a:latin typeface="Baskerville Old Face" panose="02020602080505020303" pitchFamily="18" charset="0"/>
                        </a:rPr>
                        <a:t>propagated</a:t>
                      </a:r>
                      <a:r>
                        <a:rPr lang="fr-FR" sz="1800" baseline="0" noProof="0" dirty="0" smtClean="0">
                          <a:latin typeface="Baskerville Old Face" panose="02020602080505020303" pitchFamily="18" charset="0"/>
                        </a:rPr>
                        <a:t> to </a:t>
                      </a:r>
                      <a:r>
                        <a:rPr lang="fr-FR" sz="1800" baseline="0" noProof="0" dirty="0" err="1" smtClean="0">
                          <a:latin typeface="Baskerville Old Face" panose="02020602080505020303" pitchFamily="18" charset="0"/>
                        </a:rPr>
                        <a:t>another</a:t>
                      </a:r>
                      <a:r>
                        <a:rPr lang="fr-FR" sz="1800" baseline="0" noProof="0" dirty="0" smtClean="0">
                          <a:latin typeface="Baskerville Old Face" panose="02020602080505020303" pitchFamily="18" charset="0"/>
                        </a:rPr>
                        <a:t> component)</a:t>
                      </a:r>
                      <a:endParaRPr lang="fr-FR" sz="1800" noProof="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</a:tr>
              <a:tr h="432326">
                <a:tc rowSpan="2">
                  <a:txBody>
                    <a:bodyPr/>
                    <a:lstStyle/>
                    <a:p>
                      <a:pPr algn="r"/>
                      <a:r>
                        <a:rPr lang="fr-FR" sz="1800" b="1" noProof="0" dirty="0" smtClean="0">
                          <a:latin typeface="Baskerville Old Face" panose="02020602080505020303" pitchFamily="18" charset="0"/>
                        </a:rPr>
                        <a:t>Autres</a:t>
                      </a:r>
                      <a:endParaRPr lang="fr-FR" sz="1800" b="1" noProof="0" dirty="0">
                        <a:latin typeface="Baskerville Old Face" panose="020206020805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noProof="0" dirty="0" err="1" smtClean="0">
                          <a:latin typeface="Baskerville Old Face" panose="02020602080505020303" pitchFamily="18" charset="0"/>
                        </a:rPr>
                        <a:t>Side</a:t>
                      </a:r>
                      <a:r>
                        <a:rPr lang="fr-FR" sz="1800" noProof="0" dirty="0" smtClean="0">
                          <a:latin typeface="Baskerville Old Face" panose="02020602080505020303" pitchFamily="18" charset="0"/>
                        </a:rPr>
                        <a:t> </a:t>
                      </a:r>
                      <a:r>
                        <a:rPr lang="fr-FR" sz="1800" noProof="0" dirty="0" err="1" smtClean="0">
                          <a:latin typeface="Baskerville Old Face" panose="02020602080505020303" pitchFamily="18" charset="0"/>
                        </a:rPr>
                        <a:t>channel</a:t>
                      </a:r>
                      <a:r>
                        <a:rPr lang="fr-FR" sz="1800" noProof="0" dirty="0" smtClean="0">
                          <a:latin typeface="Baskerville Old Face" panose="02020602080505020303" pitchFamily="18" charset="0"/>
                        </a:rPr>
                        <a:t> Monitoring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fr-FR" sz="1800" noProof="0" dirty="0" smtClean="0">
                          <a:latin typeface="Baskerville Old Face" panose="02020602080505020303" pitchFamily="18" charset="0"/>
                        </a:rPr>
                        <a:t>Multi </a:t>
                      </a:r>
                      <a:r>
                        <a:rPr lang="fr-FR" sz="1800" noProof="0" dirty="0" err="1" smtClean="0">
                          <a:latin typeface="Baskerville Old Face" panose="02020602080505020303" pitchFamily="18" charset="0"/>
                        </a:rPr>
                        <a:t>Layering</a:t>
                      </a:r>
                      <a:r>
                        <a:rPr lang="fr-FR" sz="1800" noProof="0" dirty="0" smtClean="0">
                          <a:latin typeface="Baskerville Old Face" panose="02020602080505020303" pitchFamily="18" charset="0"/>
                        </a:rPr>
                        <a:t>, Protective </a:t>
                      </a:r>
                      <a:r>
                        <a:rPr lang="fr-FR" sz="1800" noProof="0" dirty="0" err="1" smtClean="0">
                          <a:latin typeface="Baskerville Old Face" panose="02020602080505020303" pitchFamily="18" charset="0"/>
                        </a:rPr>
                        <a:t>Layering</a:t>
                      </a:r>
                      <a:r>
                        <a:rPr lang="fr-FR" sz="1800" noProof="0" dirty="0" smtClean="0">
                          <a:latin typeface="Baskerville Old Face" panose="02020602080505020303" pitchFamily="18" charset="0"/>
                        </a:rPr>
                        <a:t>, </a:t>
                      </a:r>
                      <a:r>
                        <a:rPr lang="fr-FR" sz="1800" noProof="0" dirty="0" err="1" smtClean="0">
                          <a:latin typeface="Baskerville Old Face" panose="02020602080505020303" pitchFamily="18" charset="0"/>
                        </a:rPr>
                        <a:t>rigid</a:t>
                      </a:r>
                      <a:r>
                        <a:rPr lang="fr-FR" sz="1800" noProof="0" dirty="0" smtClean="0">
                          <a:latin typeface="Baskerville Old Face" panose="02020602080505020303" pitchFamily="18" charset="0"/>
                        </a:rPr>
                        <a:t> </a:t>
                      </a:r>
                      <a:r>
                        <a:rPr lang="fr-FR" sz="1800" noProof="0" dirty="0" err="1" smtClean="0">
                          <a:latin typeface="Baskerville Old Face" panose="02020602080505020303" pitchFamily="18" charset="0"/>
                        </a:rPr>
                        <a:t>sensor</a:t>
                      </a:r>
                      <a:r>
                        <a:rPr lang="fr-FR" sz="1800" noProof="0" dirty="0" smtClean="0">
                          <a:latin typeface="Baskerville Old Face" panose="02020602080505020303" pitchFamily="18" charset="0"/>
                        </a:rPr>
                        <a:t>, Bus </a:t>
                      </a:r>
                      <a:r>
                        <a:rPr lang="fr-FR" sz="1800" noProof="0" dirty="0" err="1" smtClean="0">
                          <a:latin typeface="Baskerville Old Face" panose="02020602080505020303" pitchFamily="18" charset="0"/>
                        </a:rPr>
                        <a:t>Scrambling</a:t>
                      </a:r>
                      <a:r>
                        <a:rPr lang="fr-FR" sz="1800" noProof="0" dirty="0" smtClean="0">
                          <a:latin typeface="Baskerville Old Face" panose="02020602080505020303" pitchFamily="18" charset="0"/>
                        </a:rPr>
                        <a:t>, </a:t>
                      </a:r>
                      <a:r>
                        <a:rPr lang="fr-FR" sz="1800" noProof="0" dirty="0" err="1" smtClean="0">
                          <a:latin typeface="Baskerville Old Face" panose="02020602080505020303" pitchFamily="18" charset="0"/>
                        </a:rPr>
                        <a:t>balanced</a:t>
                      </a:r>
                      <a:r>
                        <a:rPr lang="fr-FR" sz="1800" noProof="0" dirty="0" smtClean="0">
                          <a:latin typeface="Baskerville Old Face" panose="02020602080505020303" pitchFamily="18" charset="0"/>
                        </a:rPr>
                        <a:t> circuits and </a:t>
                      </a:r>
                      <a:r>
                        <a:rPr lang="fr-FR" sz="1800" noProof="0" dirty="0" err="1" smtClean="0">
                          <a:latin typeface="Baskerville Old Face" panose="02020602080505020303" pitchFamily="18" charset="0"/>
                        </a:rPr>
                        <a:t>reduced</a:t>
                      </a:r>
                      <a:r>
                        <a:rPr lang="fr-FR" sz="1800" noProof="0" dirty="0" smtClean="0">
                          <a:latin typeface="Baskerville Old Face" panose="02020602080505020303" pitchFamily="18" charset="0"/>
                        </a:rPr>
                        <a:t> EM </a:t>
                      </a:r>
                      <a:r>
                        <a:rPr lang="fr-FR" sz="1800" noProof="0" dirty="0" err="1" smtClean="0">
                          <a:latin typeface="Baskerville Old Face" panose="02020602080505020303" pitchFamily="18" charset="0"/>
                        </a:rPr>
                        <a:t>signals</a:t>
                      </a:r>
                      <a:endParaRPr lang="fr-FR" sz="1800" noProof="0" dirty="0" smtClean="0">
                        <a:latin typeface="Baskerville Old Face" panose="02020602080505020303" pitchFamily="18" charset="0"/>
                      </a:endParaRPr>
                    </a:p>
                    <a:p>
                      <a:endParaRPr lang="fr-FR" sz="1800" noProof="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</a:tr>
              <a:tr h="95348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noProof="0" dirty="0" smtClean="0">
                          <a:latin typeface="Baskerville Old Face" panose="02020602080505020303" pitchFamily="18" charset="0"/>
                        </a:rPr>
                        <a:t>Non-</a:t>
                      </a:r>
                      <a:r>
                        <a:rPr lang="fr-FR" sz="1800" noProof="0" dirty="0" err="1" smtClean="0">
                          <a:latin typeface="Baskerville Old Face" panose="02020602080505020303" pitchFamily="18" charset="0"/>
                        </a:rPr>
                        <a:t>Operational</a:t>
                      </a:r>
                      <a:r>
                        <a:rPr lang="fr-FR" sz="1800" noProof="0" dirty="0" smtClean="0">
                          <a:latin typeface="Baskerville Old Face" panose="02020602080505020303" pitchFamily="18" charset="0"/>
                        </a:rPr>
                        <a:t> conditions </a:t>
                      </a:r>
                      <a:r>
                        <a:rPr lang="fr-FR" sz="1800" noProof="0" dirty="0" err="1" smtClean="0">
                          <a:latin typeface="Baskerville Old Face" panose="02020602080505020303" pitchFamily="18" charset="0"/>
                        </a:rPr>
                        <a:t>attacks</a:t>
                      </a:r>
                      <a:endParaRPr lang="fr-FR" sz="1800" noProof="0" dirty="0">
                        <a:latin typeface="Baskerville Old Face" panose="02020602080505020303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15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50229" y="866004"/>
            <a:ext cx="4963885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 smtClean="0">
                <a:latin typeface="Baskerville Old Face" panose="02020602080505020303" pitchFamily="18" charset="0"/>
              </a:rPr>
              <a:t>Algorithmes de cryptage</a:t>
            </a:r>
          </a:p>
          <a:p>
            <a:endParaRPr lang="en-US" sz="2400" b="1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askerville Old Face" panose="02020602080505020303" pitchFamily="18" charset="0"/>
              </a:rPr>
              <a:t>AES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askerville Old Face" panose="02020602080505020303" pitchFamily="18" charset="0"/>
              </a:rPr>
              <a:t>SEED</a:t>
            </a:r>
            <a:endParaRPr lang="en-US" sz="2400" dirty="0">
              <a:latin typeface="Baskerville Old Face" panose="02020602080505020303" pitchFamily="18" charset="0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askerville Old Face" panose="02020602080505020303" pitchFamily="18" charset="0"/>
              </a:rPr>
              <a:t>SHA 1,256,384,512</a:t>
            </a:r>
            <a:endParaRPr lang="en-US" sz="2400" dirty="0">
              <a:latin typeface="Baskerville Old Face" panose="02020602080505020303" pitchFamily="18" charset="0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askerville Old Face" panose="02020602080505020303" pitchFamily="18" charset="0"/>
              </a:rPr>
              <a:t>MD5</a:t>
            </a:r>
            <a:endParaRPr lang="en-US" sz="2400" dirty="0">
              <a:latin typeface="Baskerville Old Face" panose="02020602080505020303" pitchFamily="18" charset="0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askerville Old Face" panose="02020602080505020303" pitchFamily="18" charset="0"/>
              </a:rPr>
              <a:t>RIPEMD-160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askerville Old Face" panose="02020602080505020303" pitchFamily="18" charset="0"/>
              </a:rPr>
              <a:t>DSA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askerville Old Face" panose="02020602080505020303" pitchFamily="18" charset="0"/>
              </a:rPr>
              <a:t>DES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askerville Old Face" panose="02020602080505020303" pitchFamily="18" charset="0"/>
              </a:rPr>
              <a:t>RSA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askerville Old Face" panose="02020602080505020303" pitchFamily="18" charset="0"/>
              </a:rPr>
              <a:t>ECDSA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askerville Old Face" panose="02020602080505020303" pitchFamily="18" charset="0"/>
              </a:rPr>
              <a:t>ECDH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askerville Old Face" panose="02020602080505020303" pitchFamily="18" charset="0"/>
              </a:rPr>
              <a:t>HMAC</a:t>
            </a:r>
            <a:endParaRPr lang="en-US" sz="2400" dirty="0">
              <a:latin typeface="Baskerville Old Face" panose="0202060208050502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866004"/>
            <a:ext cx="40712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b="1" dirty="0" smtClean="0">
                <a:latin typeface="Baskerville Old Face" panose="02020602080505020303" pitchFamily="18" charset="0"/>
              </a:rPr>
              <a:t>Cryptographie </a:t>
            </a:r>
          </a:p>
          <a:p>
            <a:endParaRPr lang="en-US" sz="3200" b="1" dirty="0" smtClean="0">
              <a:latin typeface="Baskerville Old Face" panose="02020602080505020303" pitchFamily="18" charset="0"/>
            </a:endParaRPr>
          </a:p>
          <a:p>
            <a:r>
              <a:rPr lang="en-US" sz="3200" dirty="0">
                <a:latin typeface="Baskerville Old Face" panose="02020602080505020303" pitchFamily="18" charset="0"/>
              </a:rPr>
              <a:t>	</a:t>
            </a:r>
            <a:r>
              <a:rPr lang="fr-FR" sz="2400" dirty="0" smtClean="0">
                <a:latin typeface="Baskerville Old Face" panose="02020602080505020303" pitchFamily="18" charset="0"/>
              </a:rPr>
              <a:t>Clé</a:t>
            </a:r>
            <a:r>
              <a:rPr lang="en-US" sz="2400" dirty="0" smtClean="0">
                <a:latin typeface="Baskerville Old Face" panose="02020602080505020303" pitchFamily="18" charset="0"/>
              </a:rPr>
              <a:t>s </a:t>
            </a:r>
            <a:r>
              <a:rPr lang="fr-FR" sz="2400" dirty="0" smtClean="0">
                <a:latin typeface="Baskerville Old Face" panose="02020602080505020303" pitchFamily="18" charset="0"/>
              </a:rPr>
              <a:t>Symétriques</a:t>
            </a:r>
          </a:p>
          <a:p>
            <a:endParaRPr lang="en-US" sz="2400" dirty="0" smtClean="0">
              <a:latin typeface="Baskerville Old Face" panose="02020602080505020303" pitchFamily="18" charset="0"/>
            </a:endParaRPr>
          </a:p>
          <a:p>
            <a:r>
              <a:rPr lang="en-US" sz="2400" dirty="0">
                <a:latin typeface="Baskerville Old Face" panose="02020602080505020303" pitchFamily="18" charset="0"/>
              </a:rPr>
              <a:t>	</a:t>
            </a:r>
            <a:r>
              <a:rPr lang="fr-FR" sz="2400" dirty="0" smtClean="0">
                <a:latin typeface="Baskerville Old Face" panose="02020602080505020303" pitchFamily="18" charset="0"/>
              </a:rPr>
              <a:t>Clé</a:t>
            </a:r>
            <a:r>
              <a:rPr lang="en-US" sz="2400" dirty="0">
                <a:latin typeface="Baskerville Old Face" panose="02020602080505020303" pitchFamily="18" charset="0"/>
              </a:rPr>
              <a:t>s</a:t>
            </a:r>
            <a:r>
              <a:rPr lang="en-US" sz="2400" dirty="0" smtClean="0">
                <a:latin typeface="Baskerville Old Face" panose="02020602080505020303" pitchFamily="18" charset="0"/>
              </a:rPr>
              <a:t> </a:t>
            </a:r>
            <a:r>
              <a:rPr lang="fr-FR" sz="2400" dirty="0" smtClean="0">
                <a:latin typeface="Baskerville Old Face" panose="02020602080505020303" pitchFamily="18" charset="0"/>
              </a:rPr>
              <a:t>Asymétriques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444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://www.oracle.com/ocom/groups/public/@otn/documents/digitalasset/1497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72887"/>
            <a:ext cx="8367938" cy="6052809"/>
          </a:xfrm>
          <a:prstGeom prst="rect">
            <a:avLst/>
          </a:prstGeom>
          <a:noFill/>
          <a:effectLst>
            <a:reflection blurRad="1244600" stA="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2770" y="304799"/>
            <a:ext cx="3331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Fonctionnement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18671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80657" y="468086"/>
            <a:ext cx="4441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Baskerville Old Face" panose="02020602080505020303" pitchFamily="18" charset="0"/>
              </a:rPr>
              <a:t>APDU</a:t>
            </a:r>
            <a:endParaRPr lang="en-US" sz="3200" b="1" dirty="0">
              <a:latin typeface="Baskerville Old Face" panose="02020602080505020303" pitchFamily="18" charset="0"/>
            </a:endParaRPr>
          </a:p>
        </p:txBody>
      </p:sp>
      <p:pic>
        <p:nvPicPr>
          <p:cNvPr id="3076" name="Picture 4" descr="http://www.microexpert.com/images/apdu-comman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60" y="1366157"/>
            <a:ext cx="8280853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oracle.com/technetwork/java/embedded/javacard/fig-7-14788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61" y="598716"/>
            <a:ext cx="8988426" cy="541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1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7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3114" y="1426029"/>
            <a:ext cx="7347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Merci pour </a:t>
            </a:r>
            <a:r>
              <a:rPr lang="en-US" sz="3600" dirty="0" err="1" smtClean="0"/>
              <a:t>votre</a:t>
            </a:r>
            <a:r>
              <a:rPr lang="en-US" sz="3600" dirty="0" smtClean="0"/>
              <a:t> attention</a:t>
            </a:r>
          </a:p>
          <a:p>
            <a:pPr algn="ctr"/>
            <a:endParaRPr lang="en-US" sz="3600" dirty="0"/>
          </a:p>
          <a:p>
            <a:pPr algn="ctr"/>
            <a:endParaRPr lang="en-US" sz="3600" dirty="0" smtClean="0"/>
          </a:p>
          <a:p>
            <a:pPr algn="ctr"/>
            <a:r>
              <a:rPr lang="en-US" sz="3600" dirty="0" smtClean="0"/>
              <a:t>Question 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4115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51115" y="141576"/>
            <a:ext cx="9960427" cy="6694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PalatinoLinotype"/>
              </a:rPr>
              <a:t>• </a:t>
            </a:r>
            <a:r>
              <a:rPr lang="en-US" sz="1600" dirty="0">
                <a:solidFill>
                  <a:srgbClr val="000000"/>
                </a:solidFill>
                <a:latin typeface="PalatinoLinotype"/>
              </a:rPr>
              <a:t>AES: Advanced Encryption Standard (FIPS-197)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PalatinoLinotype"/>
              </a:rPr>
              <a:t>• SEED Algorithm Specification : KISA - Korea Information Security Agency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PalatinoLinotype"/>
              </a:rPr>
              <a:t>Standard Names for Security and Crypto Packages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PalatinoLinotype"/>
              </a:rPr>
              <a:t>• SHA (SHA-1): Secure Hash Algorithm, as defined in Secure Hash Standard,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PalatinoLinotype"/>
              </a:rPr>
              <a:t>NIST FIPS 180-1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PalatinoLinotype"/>
              </a:rPr>
              <a:t>• SHA-256,SHA-384,SHA-512: Secure Hash Algorithm</a:t>
            </a:r>
            <a:r>
              <a:rPr lang="en-US" sz="1600" dirty="0" smtClean="0">
                <a:solidFill>
                  <a:srgbClr val="000000"/>
                </a:solidFill>
                <a:latin typeface="PalatinoLinotype"/>
              </a:rPr>
              <a:t>, as </a:t>
            </a:r>
            <a:r>
              <a:rPr lang="en-US" sz="1600" dirty="0">
                <a:solidFill>
                  <a:srgbClr val="000000"/>
                </a:solidFill>
                <a:latin typeface="PalatinoLinotype"/>
              </a:rPr>
              <a:t>defined in Secure Hash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PalatinoLinotype"/>
              </a:rPr>
              <a:t>Standard</a:t>
            </a:r>
            <a:r>
              <a:rPr lang="en-US" sz="1600" dirty="0" smtClean="0">
                <a:solidFill>
                  <a:srgbClr val="000000"/>
                </a:solidFill>
                <a:latin typeface="PalatinoLinotype"/>
              </a:rPr>
              <a:t>, NIST </a:t>
            </a:r>
            <a:r>
              <a:rPr lang="en-US" sz="1600" dirty="0">
                <a:solidFill>
                  <a:srgbClr val="000000"/>
                </a:solidFill>
                <a:latin typeface="PalatinoLinotype"/>
              </a:rPr>
              <a:t>FIPS 180-2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PalatinoLinotype"/>
              </a:rPr>
              <a:t>• MD5: The Message Digest algorithm RSA-MD5, as defined by RSA DSI in RFC 1321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PalatinoLinotype"/>
              </a:rPr>
              <a:t>• RIPEMD-160: as defined in ISO/IEC 10118-3:1998 Information technology –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PalatinoLinotype"/>
              </a:rPr>
              <a:t>Security techniques - Hash-functions - Part 3: Dedicated hash-functions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PalatinoLinotype"/>
              </a:rPr>
              <a:t>• DSA: Digital Signature Algorithm, as defined in Digital Signature Standard,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PalatinoLinotype"/>
              </a:rPr>
              <a:t>NIST FIPS 186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PalatinoLinotype"/>
              </a:rPr>
              <a:t>• DES: The Data Encryption Standard, as defined by NIST in FIPS 46-1 and 46-2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PalatinoLinotype"/>
              </a:rPr>
              <a:t>• RSA: The </a:t>
            </a:r>
            <a:r>
              <a:rPr lang="en-US" sz="1600" dirty="0" err="1">
                <a:solidFill>
                  <a:srgbClr val="000000"/>
                </a:solidFill>
                <a:latin typeface="PalatinoLinotype"/>
              </a:rPr>
              <a:t>Rivest</a:t>
            </a:r>
            <a:r>
              <a:rPr lang="en-US" sz="1600" dirty="0">
                <a:solidFill>
                  <a:srgbClr val="000000"/>
                </a:solidFill>
                <a:latin typeface="PalatinoLinotype"/>
              </a:rPr>
              <a:t>, Shamir and </a:t>
            </a:r>
            <a:r>
              <a:rPr lang="en-US" sz="1600" dirty="0" err="1">
                <a:solidFill>
                  <a:srgbClr val="000000"/>
                </a:solidFill>
                <a:latin typeface="PalatinoLinotype"/>
              </a:rPr>
              <a:t>Adleman</a:t>
            </a:r>
            <a:r>
              <a:rPr lang="en-US" sz="1600" dirty="0">
                <a:solidFill>
                  <a:srgbClr val="000000"/>
                </a:solidFill>
                <a:latin typeface="PalatinoLinotype"/>
              </a:rPr>
              <a:t> Asymmetric Cipher algorithm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PalatinoLinotype"/>
              </a:rPr>
              <a:t>• ECDSA: Elliptic Curve Digital Signature Algorithm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PalatinoLinotype"/>
              </a:rPr>
              <a:t>• ECDH: Elliptic Curve </a:t>
            </a:r>
            <a:r>
              <a:rPr lang="en-US" sz="1600" dirty="0" err="1">
                <a:solidFill>
                  <a:srgbClr val="000000"/>
                </a:solidFill>
                <a:latin typeface="PalatinoLinotype"/>
              </a:rPr>
              <a:t>Diffie</a:t>
            </a:r>
            <a:r>
              <a:rPr lang="en-US" sz="1600" dirty="0">
                <a:solidFill>
                  <a:srgbClr val="000000"/>
                </a:solidFill>
                <a:latin typeface="PalatinoLinotype"/>
              </a:rPr>
              <a:t>-Hellman algorithm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PalatinoLinotype"/>
              </a:rPr>
              <a:t>• AES: Advanced Encryption Standard (AES), as defined by NIST in FIPS 197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PalatinoLinotype"/>
              </a:rPr>
              <a:t>• HMAC: Keyed-Hashing for Message Authentication, as defined in </a:t>
            </a:r>
            <a:r>
              <a:rPr lang="en-US" sz="1600" dirty="0" smtClean="0">
                <a:solidFill>
                  <a:srgbClr val="000000"/>
                </a:solidFill>
                <a:latin typeface="PalatinoLinotype"/>
              </a:rPr>
              <a:t>RFC-2104</a:t>
            </a:r>
            <a:endParaRPr lang="en-US" sz="1600" dirty="0">
              <a:solidFill>
                <a:srgbClr val="000000"/>
              </a:solidFill>
              <a:latin typeface="Palatino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7517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76400" y="1627922"/>
            <a:ext cx="5606144" cy="45858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skerville Old Face" panose="020206020805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Baskerville Old Face" panose="02020602080505020303" pitchFamily="18" charset="0"/>
                <a:cs typeface="Consolas" panose="020B0609020204030204" pitchFamily="49" charset="0"/>
              </a:rPr>
              <a:t>Introduction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Baskerville Old Face" panose="02020602080505020303" pitchFamily="18" charset="0"/>
                <a:cs typeface="Consolas" panose="020B0609020204030204" pitchFamily="49" charset="0"/>
              </a:rPr>
              <a:t>	1.1. </a:t>
            </a:r>
            <a:r>
              <a:rPr lang="fr-FR" altLang="en-US" sz="3200" dirty="0" smtClean="0">
                <a:solidFill>
                  <a:srgbClr val="333333"/>
                </a:solidFill>
                <a:latin typeface="Baskerville Old Face" panose="02020602080505020303" pitchFamily="18" charset="0"/>
                <a:cs typeface="Consolas" panose="020B0609020204030204" pitchFamily="49" charset="0"/>
              </a:rPr>
              <a:t>H</a:t>
            </a:r>
            <a:r>
              <a:rPr kumimoji="0" lang="fr-FR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Baskerville Old Face" panose="02020602080505020303" pitchFamily="18" charset="0"/>
                <a:cs typeface="Consolas" panose="020B0609020204030204" pitchFamily="49" charset="0"/>
              </a:rPr>
              <a:t>istorique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en-US" sz="3200" dirty="0" smtClean="0">
                <a:solidFill>
                  <a:srgbClr val="333333"/>
                </a:solidFill>
                <a:latin typeface="Baskerville Old Face" panose="02020602080505020303" pitchFamily="18" charset="0"/>
                <a:cs typeface="Consolas" panose="020B0609020204030204" pitchFamily="49" charset="0"/>
              </a:rPr>
              <a:t>	</a:t>
            </a:r>
            <a:r>
              <a:rPr kumimoji="0" lang="fr-FR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Baskerville Old Face" panose="02020602080505020303" pitchFamily="18" charset="0"/>
                <a:cs typeface="Consolas" panose="020B0609020204030204" pitchFamily="49" charset="0"/>
              </a:rPr>
              <a:t>1.2. Types / Versions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en-US" sz="3200" dirty="0" smtClean="0">
                <a:solidFill>
                  <a:srgbClr val="333333"/>
                </a:solidFill>
                <a:latin typeface="Baskerville Old Face" panose="02020602080505020303" pitchFamily="18" charset="0"/>
                <a:cs typeface="Consolas" panose="020B0609020204030204" pitchFamily="49" charset="0"/>
              </a:rPr>
              <a:t>	</a:t>
            </a:r>
            <a:r>
              <a:rPr kumimoji="0" lang="fr-FR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Baskerville Old Face" panose="02020602080505020303" pitchFamily="18" charset="0"/>
                <a:cs typeface="Consolas" panose="020B0609020204030204" pitchFamily="49" charset="0"/>
              </a:rPr>
              <a:t>1.3. </a:t>
            </a:r>
            <a:r>
              <a:rPr lang="fr-FR" altLang="en-US" sz="3200" dirty="0" smtClean="0">
                <a:solidFill>
                  <a:srgbClr val="333333"/>
                </a:solidFill>
                <a:latin typeface="Baskerville Old Face" panose="02020602080505020303" pitchFamily="18" charset="0"/>
                <a:cs typeface="Consolas" panose="020B0609020204030204" pitchFamily="49" charset="0"/>
              </a:rPr>
              <a:t>U</a:t>
            </a:r>
            <a:r>
              <a:rPr kumimoji="0" lang="fr-FR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Baskerville Old Face" panose="02020602080505020303" pitchFamily="18" charset="0"/>
                <a:cs typeface="Consolas" panose="020B0609020204030204" pitchFamily="49" charset="0"/>
              </a:rPr>
              <a:t>tilisations… </a:t>
            </a:r>
            <a:endParaRPr kumimoji="0" lang="fr-FR" altLang="en-US" sz="4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Baskerville Old Face" panose="020206020805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Baskerville Old Face" panose="02020602080505020303" pitchFamily="18" charset="0"/>
              </a:rPr>
              <a:t>Sécurité</a:t>
            </a:r>
            <a:r>
              <a:rPr kumimoji="0" lang="fr-FR" altLang="en-US" sz="32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Baskerville Old Face" panose="02020602080505020303" pitchFamily="18" charset="0"/>
              </a:rPr>
              <a:t> et </a:t>
            </a:r>
            <a:r>
              <a:rPr kumimoji="0" lang="fr-FR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Baskerville Old Face" panose="02020602080505020303" pitchFamily="18" charset="0"/>
              </a:rPr>
              <a:t>cryptographie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Baskerville Old Face" panose="02020602080505020303" pitchFamily="18" charset="0"/>
              </a:rPr>
              <a:t>Exemples de Programmation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2686" y="424543"/>
            <a:ext cx="5203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latin typeface="Baskerville Old Face" panose="02020602080505020303" pitchFamily="18" charset="0"/>
              </a:rPr>
              <a:t>Plan</a:t>
            </a:r>
            <a:endParaRPr lang="en-US" sz="7200" b="1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07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6203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 smtClean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Introduction</a:t>
            </a:r>
            <a:endParaRPr lang="en-US" sz="4000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467600" cy="3516086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600"/>
              </a:spcBef>
              <a:buNone/>
            </a:pPr>
            <a:r>
              <a:rPr lang="fr-FR" sz="3200" b="1" dirty="0" smtClean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Smart </a:t>
            </a:r>
            <a:r>
              <a:rPr lang="fr-FR" sz="3200" b="1" dirty="0" err="1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Card</a:t>
            </a:r>
            <a:r>
              <a:rPr lang="fr-FR" sz="3200" b="1" dirty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(Cartes à </a:t>
            </a:r>
            <a:r>
              <a:rPr lang="fr-FR" sz="3200" b="1" dirty="0" smtClean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puces)</a:t>
            </a:r>
          </a:p>
          <a:p>
            <a:pPr lvl="1">
              <a:lnSpc>
                <a:spcPct val="107000"/>
              </a:lnSpc>
              <a:spcBef>
                <a:spcPts val="600"/>
              </a:spcBef>
            </a:pPr>
            <a:r>
              <a:rPr lang="fr-FR" sz="3200" dirty="0" smtClean="0">
                <a:latin typeface="Baskerville Old Face" panose="02020602080505020303" pitchFamily="18" charset="0"/>
              </a:rPr>
              <a:t>Un </a:t>
            </a:r>
            <a:r>
              <a:rPr lang="fr-FR" sz="3200" dirty="0">
                <a:latin typeface="Baskerville Old Face" panose="02020602080505020303" pitchFamily="18" charset="0"/>
              </a:rPr>
              <a:t>rectangle en </a:t>
            </a:r>
            <a:r>
              <a:rPr lang="fr-FR" sz="3200" dirty="0" smtClean="0">
                <a:latin typeface="Baskerville Old Face" panose="02020602080505020303" pitchFamily="18" charset="0"/>
              </a:rPr>
              <a:t>plastique</a:t>
            </a:r>
          </a:p>
          <a:p>
            <a:pPr lvl="1">
              <a:lnSpc>
                <a:spcPct val="107000"/>
              </a:lnSpc>
              <a:spcBef>
                <a:spcPts val="600"/>
              </a:spcBef>
            </a:pPr>
            <a:r>
              <a:rPr lang="fr-FR" sz="3200" dirty="0" smtClean="0">
                <a:latin typeface="Baskerville Old Face" panose="02020602080505020303" pitchFamily="18" charset="0"/>
              </a:rPr>
              <a:t>Epaisseur </a:t>
            </a:r>
            <a:r>
              <a:rPr lang="fr-FR" sz="3200" dirty="0">
                <a:latin typeface="Baskerville Old Face" panose="02020602080505020303" pitchFamily="18" charset="0"/>
              </a:rPr>
              <a:t>d'1 </a:t>
            </a:r>
            <a:r>
              <a:rPr lang="fr-FR" sz="3200" dirty="0" smtClean="0">
                <a:latin typeface="Baskerville Old Face" panose="02020602080505020303" pitchFamily="18" charset="0"/>
              </a:rPr>
              <a:t>mm</a:t>
            </a:r>
          </a:p>
          <a:p>
            <a:pPr lvl="1">
              <a:lnSpc>
                <a:spcPct val="107000"/>
              </a:lnSpc>
              <a:spcBef>
                <a:spcPts val="600"/>
              </a:spcBef>
            </a:pPr>
            <a:r>
              <a:rPr lang="fr-FR" sz="3200" dirty="0" smtClean="0">
                <a:latin typeface="Baskerville Old Face" panose="02020602080505020303" pitchFamily="18" charset="0"/>
              </a:rPr>
              <a:t>Porte</a:t>
            </a:r>
            <a:r>
              <a:rPr lang="fr-FR" sz="3200" dirty="0">
                <a:latin typeface="Baskerville Old Face" panose="02020602080505020303" pitchFamily="18" charset="0"/>
              </a:rPr>
              <a:t> un </a:t>
            </a:r>
            <a:r>
              <a:rPr lang="fr-FR" sz="3200" dirty="0">
                <a:latin typeface="Baskerville Old Face" panose="02020602080505020303" pitchFamily="18" charset="0"/>
                <a:hlinkClick r:id="rId2"/>
              </a:rPr>
              <a:t>circuit intégré</a:t>
            </a:r>
            <a:r>
              <a:rPr lang="fr-FR" sz="3200" dirty="0">
                <a:latin typeface="Baskerville Old Face" panose="02020602080505020303" pitchFamily="18" charset="0"/>
              </a:rPr>
              <a:t> </a:t>
            </a:r>
            <a:endParaRPr lang="fr-FR" sz="3200" dirty="0" smtClean="0">
              <a:latin typeface="Baskerville Old Face" panose="02020602080505020303" pitchFamily="18" charset="0"/>
            </a:endParaRPr>
          </a:p>
          <a:p>
            <a:pPr lvl="1">
              <a:lnSpc>
                <a:spcPct val="107000"/>
              </a:lnSpc>
              <a:spcBef>
                <a:spcPts val="600"/>
              </a:spcBef>
            </a:pPr>
            <a:r>
              <a:rPr lang="fr-FR" sz="3200" dirty="0" smtClean="0">
                <a:latin typeface="Baskerville Old Face" panose="02020602080505020303" pitchFamily="18" charset="0"/>
              </a:rPr>
              <a:t>Informations mémorisées d’une </a:t>
            </a:r>
            <a:r>
              <a:rPr lang="fr-FR" sz="3200" dirty="0">
                <a:latin typeface="Baskerville Old Face" panose="02020602080505020303" pitchFamily="18" charset="0"/>
              </a:rPr>
              <a:t>façon </a:t>
            </a:r>
            <a:r>
              <a:rPr lang="fr-FR" sz="3200" dirty="0" smtClean="0">
                <a:latin typeface="Baskerville Old Face" panose="02020602080505020303" pitchFamily="18" charset="0"/>
              </a:rPr>
              <a:t>sécurisée.</a:t>
            </a:r>
            <a:endParaRPr lang="en-US" sz="2800" dirty="0">
              <a:latin typeface="Baskerville Old Face" panose="020206020805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8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6203"/>
          </a:xfrm>
        </p:spPr>
        <p:txBody>
          <a:bodyPr/>
          <a:lstStyle/>
          <a:p>
            <a:pPr algn="ctr"/>
            <a:r>
              <a:rPr lang="fr-FR" sz="4000" b="1" dirty="0" smtClean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Introduction</a:t>
            </a:r>
            <a:endParaRPr lang="en-US" sz="4000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1567543"/>
            <a:ext cx="11908971" cy="4800600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600"/>
              </a:spcBef>
              <a:buNone/>
            </a:pPr>
            <a:r>
              <a:rPr lang="en-US" alt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			</a:t>
            </a:r>
            <a:r>
              <a:rPr lang="en-US" altLang="en-US" sz="2400" b="1" dirty="0" smtClean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altLang="en-US" sz="2000" b="1" dirty="0" smtClean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fr-FR" altLang="en-US" sz="2000" b="1" dirty="0" smtClean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Propriétés</a:t>
            </a:r>
            <a:r>
              <a:rPr lang="en-US" altLang="en-US" sz="2000" b="1" dirty="0" smtClean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 smtClean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des 					Java </a:t>
            </a:r>
            <a:r>
              <a:rPr lang="fr-FR" sz="2000" b="1" dirty="0" err="1" smtClean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Card</a:t>
            </a:r>
            <a:endParaRPr lang="fr-FR" sz="2000" b="1" dirty="0" smtClean="0">
              <a:latin typeface="Baskerville Old Face" panose="020206020805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600"/>
              </a:spcBef>
              <a:buNone/>
            </a:pPr>
            <a:r>
              <a:rPr lang="fr-FR" sz="2000" b="1" dirty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fr-FR" sz="2000" b="1" dirty="0" smtClean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							Cartes </a:t>
            </a:r>
            <a:r>
              <a:rPr lang="fr-FR" sz="2000" b="1" dirty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à </a:t>
            </a:r>
            <a:r>
              <a:rPr lang="fr-FR" sz="2000" b="1" dirty="0" smtClean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puces</a:t>
            </a:r>
          </a:p>
          <a:p>
            <a:pPr marL="0" indent="0">
              <a:lnSpc>
                <a:spcPct val="107000"/>
              </a:lnSpc>
              <a:spcBef>
                <a:spcPts val="600"/>
              </a:spcBef>
              <a:buNone/>
            </a:pPr>
            <a:endParaRPr lang="fr-FR" sz="2000" b="1" dirty="0" smtClean="0">
              <a:latin typeface="Baskerville Old Face" panose="020206020805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7000"/>
              </a:lnSpc>
              <a:spcBef>
                <a:spcPts val="1200"/>
              </a:spcBef>
              <a:buNone/>
            </a:pPr>
            <a:r>
              <a:rPr lang="fr-FR" sz="2000" dirty="0" smtClean="0">
                <a:latin typeface="Baskerville Old Face" panose="02020602080505020303" pitchFamily="18" charset="0"/>
              </a:rPr>
              <a:t>SE, HW et Applications 			dépendants			        	 indépendants</a:t>
            </a:r>
          </a:p>
          <a:p>
            <a:pPr marL="457200" lvl="1" indent="0">
              <a:lnSpc>
                <a:spcPct val="107000"/>
              </a:lnSpc>
              <a:spcBef>
                <a:spcPts val="1200"/>
              </a:spcBef>
              <a:buNone/>
            </a:pPr>
            <a:r>
              <a:rPr lang="fr-FR" sz="2000" dirty="0" smtClean="0">
                <a:latin typeface="Baskerville Old Face" panose="02020602080505020303" pitchFamily="18" charset="0"/>
              </a:rPr>
              <a:t>Développement					dépend du SE				 Java</a:t>
            </a:r>
          </a:p>
          <a:p>
            <a:pPr marL="457200" lvl="1" indent="0">
              <a:lnSpc>
                <a:spcPct val="107000"/>
              </a:lnSpc>
              <a:spcBef>
                <a:spcPts val="1200"/>
              </a:spcBef>
              <a:buNone/>
            </a:pPr>
            <a:r>
              <a:rPr lang="fr-FR" sz="2000" dirty="0">
                <a:latin typeface="Baskerville Old Face" panose="02020602080505020303" pitchFamily="18" charset="0"/>
              </a:rPr>
              <a:t>Langage de </a:t>
            </a:r>
            <a:r>
              <a:rPr lang="fr-FR" sz="2000" dirty="0" smtClean="0">
                <a:latin typeface="Baskerville Old Face" panose="02020602080505020303" pitchFamily="18" charset="0"/>
              </a:rPr>
              <a:t>programmation		C/Assembleur			        Haut Niveau</a:t>
            </a:r>
            <a:endParaRPr lang="fr-FR" sz="2000" dirty="0">
              <a:latin typeface="Baskerville Old Face" panose="02020602080505020303" pitchFamily="18" charset="0"/>
            </a:endParaRPr>
          </a:p>
          <a:p>
            <a:pPr marL="457200" lvl="1" indent="0">
              <a:lnSpc>
                <a:spcPct val="107000"/>
              </a:lnSpc>
              <a:spcBef>
                <a:spcPts val="1200"/>
              </a:spcBef>
              <a:buNone/>
            </a:pPr>
            <a:r>
              <a:rPr lang="en-US" sz="2000" dirty="0">
                <a:latin typeface="Baskerville Old Face" panose="02020602080505020303" pitchFamily="18" charset="0"/>
              </a:rPr>
              <a:t>Cycle de </a:t>
            </a:r>
            <a:r>
              <a:rPr lang="fr-FR" sz="2000" dirty="0" smtClean="0">
                <a:latin typeface="Baskerville Old Face" panose="02020602080505020303" pitchFamily="18" charset="0"/>
              </a:rPr>
              <a:t>développement			5 mois				                2 mois</a:t>
            </a:r>
          </a:p>
          <a:p>
            <a:pPr marL="457200" lvl="1" indent="0">
              <a:lnSpc>
                <a:spcPct val="107000"/>
              </a:lnSpc>
              <a:spcBef>
                <a:spcPts val="1200"/>
              </a:spcBef>
              <a:buNone/>
            </a:pPr>
            <a:r>
              <a:rPr lang="en-US" sz="2000" dirty="0" smtClean="0">
                <a:latin typeface="Baskerville Old Face" panose="02020602080505020303" pitchFamily="18" charset="0"/>
              </a:rPr>
              <a:t>Multi-application					Data						 Code + Data</a:t>
            </a:r>
            <a:endParaRPr lang="en-US" sz="2000" dirty="0">
              <a:latin typeface="Baskerville Old Face" panose="02020602080505020303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7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57" y="365124"/>
            <a:ext cx="10515600" cy="1079627"/>
          </a:xfrm>
        </p:spPr>
        <p:txBody>
          <a:bodyPr/>
          <a:lstStyle/>
          <a:p>
            <a:pPr algn="ctr"/>
            <a:r>
              <a:rPr lang="fr-FR" sz="4000" b="1" dirty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Historique</a:t>
            </a:r>
            <a:endParaRPr lang="en-US" sz="4000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7474" y="1444751"/>
            <a:ext cx="6350726" cy="4770991"/>
          </a:xfrm>
        </p:spPr>
        <p:txBody>
          <a:bodyPr>
            <a:normAutofit fontScale="92500" lnSpcReduction="20000"/>
          </a:bodyPr>
          <a:lstStyle/>
          <a:p>
            <a:pPr marL="0" marR="0" lvl="0" indent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3500" dirty="0" smtClean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1996</a:t>
            </a:r>
            <a:r>
              <a:rPr lang="fr-FR" sz="3500" dirty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 : Java </a:t>
            </a:r>
            <a:r>
              <a:rPr lang="fr-FR" sz="3500" dirty="0" err="1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Card</a:t>
            </a:r>
            <a:r>
              <a:rPr lang="fr-FR" sz="3500" dirty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3500" dirty="0" smtClean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1.0 (Apparition)</a:t>
            </a:r>
            <a:endParaRPr lang="en-US" sz="3500" dirty="0">
              <a:latin typeface="Baskerville Old Face" panose="020206020805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3500" dirty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1997 : Java </a:t>
            </a:r>
            <a:r>
              <a:rPr lang="fr-FR" sz="3500" dirty="0" err="1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Card</a:t>
            </a:r>
            <a:r>
              <a:rPr lang="fr-FR" sz="3500" dirty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2.0</a:t>
            </a:r>
            <a:endParaRPr lang="en-US" sz="3500" dirty="0">
              <a:latin typeface="Baskerville Old Face" panose="020206020805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3500" dirty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1999 : Java </a:t>
            </a:r>
            <a:r>
              <a:rPr lang="fr-FR" sz="3500" dirty="0" err="1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Card</a:t>
            </a:r>
            <a:r>
              <a:rPr lang="fr-FR" sz="3500" dirty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2.1</a:t>
            </a:r>
            <a:endParaRPr lang="en-US" sz="3500" dirty="0">
              <a:latin typeface="Baskerville Old Face" panose="020206020805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3500" dirty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2002 : Java </a:t>
            </a:r>
            <a:r>
              <a:rPr lang="fr-FR" sz="3500" dirty="0" err="1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Card</a:t>
            </a:r>
            <a:r>
              <a:rPr lang="fr-FR" sz="3500" dirty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2.2</a:t>
            </a:r>
            <a:endParaRPr lang="en-US" sz="3500" dirty="0">
              <a:latin typeface="Baskerville Old Face" panose="020206020805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3500" dirty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2008 : Java </a:t>
            </a:r>
            <a:r>
              <a:rPr lang="fr-FR" sz="3500" dirty="0" err="1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Card</a:t>
            </a:r>
            <a:r>
              <a:rPr lang="fr-FR" sz="3500" dirty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3.0</a:t>
            </a:r>
            <a:endParaRPr lang="en-US" sz="3500" dirty="0">
              <a:latin typeface="Baskerville Old Face" panose="020206020805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3500" dirty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2009 : Java </a:t>
            </a:r>
            <a:r>
              <a:rPr lang="fr-FR" sz="3500" dirty="0" err="1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Card</a:t>
            </a:r>
            <a:r>
              <a:rPr lang="fr-FR" sz="3500" dirty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3500" dirty="0" smtClean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3.0.1</a:t>
            </a:r>
          </a:p>
          <a:p>
            <a:pPr marL="0" marR="0" lvl="0" indent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3500" dirty="0" smtClean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2009+: Java </a:t>
            </a:r>
            <a:r>
              <a:rPr lang="fr-FR" sz="3500" dirty="0" err="1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Card</a:t>
            </a:r>
            <a:r>
              <a:rPr lang="fr-FR" sz="3500" dirty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3500" dirty="0" smtClean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3.0.2 / 3.0.3 / 3.0.4 …</a:t>
            </a:r>
            <a:endParaRPr lang="en-US" sz="3500" dirty="0">
              <a:latin typeface="Baskerville Old Face" panose="020206020805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8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525" y="221003"/>
            <a:ext cx="4492752" cy="1325563"/>
          </a:xfrm>
        </p:spPr>
        <p:txBody>
          <a:bodyPr/>
          <a:lstStyle/>
          <a:p>
            <a:r>
              <a:rPr lang="fr-FR" sz="4000" b="1" dirty="0" smtClean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Types</a:t>
            </a:r>
            <a:r>
              <a:rPr lang="fr-FR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807" y="1110343"/>
            <a:ext cx="5010509" cy="5232599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2800" dirty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Avec / sans contact </a:t>
            </a:r>
            <a:endParaRPr lang="fr-FR" sz="2800" dirty="0" smtClean="0">
              <a:latin typeface="Baskerville Old Face" panose="020206020805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fr-FR" sz="240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fr-FR" sz="240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fr-FR" sz="240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fr-FR" sz="240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2800" dirty="0" smtClean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Avec </a:t>
            </a:r>
            <a:r>
              <a:rPr lang="fr-FR" sz="2800" dirty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/ sans micro-processeur </a:t>
            </a:r>
            <a:endParaRPr lang="en-US" sz="2800" dirty="0">
              <a:latin typeface="Baskerville Old Face" panose="020206020805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FR" sz="200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http://www.smartcardalliance.org/resources/images/contact_sc_diagra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099" y="1730191"/>
            <a:ext cx="2957958" cy="212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oracle.com/ocom/groups/public/@otn/documents/digitalasset/14804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483" y="1110343"/>
            <a:ext cx="3943526" cy="283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ecardtec.com/uploads/product/contact-smart-card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316" y="4371266"/>
            <a:ext cx="310515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55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97236" y="1238096"/>
            <a:ext cx="6096000" cy="522380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FR" sz="2800" dirty="0" smtClean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Carte bancaire</a:t>
            </a:r>
            <a:endParaRPr lang="en-US" sz="2800" dirty="0" smtClean="0">
              <a:latin typeface="Baskerville Old Face" panose="020206020805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FR" sz="2800" dirty="0" smtClean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Carte </a:t>
            </a:r>
            <a:r>
              <a:rPr lang="fr-FR" sz="2800" dirty="0" smtClean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SIM (</a:t>
            </a:r>
            <a:r>
              <a:rPr lang="fr-FR" sz="2800" dirty="0" err="1" smtClean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TelCo</a:t>
            </a:r>
            <a:r>
              <a:rPr lang="fr-FR" sz="2800" dirty="0" smtClean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2800" dirty="0">
              <a:latin typeface="Baskerville Old Face" panose="020206020805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FR" sz="2800" dirty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Carte Identité</a:t>
            </a:r>
            <a:endParaRPr lang="en-US" sz="2800" dirty="0">
              <a:latin typeface="Baskerville Old Face" panose="020206020805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FR" sz="2800" dirty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Carte </a:t>
            </a:r>
            <a:r>
              <a:rPr lang="fr-FR" sz="2800" dirty="0" smtClean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Santé</a:t>
            </a:r>
          </a:p>
          <a:p>
            <a:pPr marL="34290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FR" sz="2800" dirty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Contrôle d’accès</a:t>
            </a:r>
            <a:endParaRPr lang="en-US" sz="2800" dirty="0">
              <a:latin typeface="Baskerville Old Face" panose="020206020805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FR" sz="2800" dirty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Autres…. Applications privée</a:t>
            </a:r>
            <a:endParaRPr lang="en-US" sz="2800" dirty="0">
              <a:latin typeface="Baskerville Old Face" panose="020206020805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18914" y="419553"/>
            <a:ext cx="44927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smtClean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Utilisations</a:t>
            </a:r>
            <a:endParaRPr lang="en-US" sz="40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54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562856" y="89995"/>
            <a:ext cx="196239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Versions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skerville Old Face" panose="02020602080505020303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43543" y="1001618"/>
            <a:ext cx="5626652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fr-FR" sz="2400" dirty="0">
                <a:latin typeface="Baskerville Old Face" panose="02020602080505020303" pitchFamily="18" charset="0"/>
              </a:rPr>
              <a:t>V3.0 plate-forme se décline en 2 versions :</a:t>
            </a:r>
            <a:endParaRPr lang="en-US" sz="2400" dirty="0">
              <a:latin typeface="Baskerville Old Face" panose="02020602080505020303" pitchFamily="18" charset="0"/>
            </a:endParaRPr>
          </a:p>
          <a:p>
            <a:pPr lvl="0">
              <a:spcBef>
                <a:spcPts val="1200"/>
              </a:spcBef>
            </a:pPr>
            <a:r>
              <a:rPr lang="fr-FR" sz="2400" dirty="0">
                <a:latin typeface="Baskerville Old Face" panose="02020602080505020303" pitchFamily="18" charset="0"/>
              </a:rPr>
              <a:t/>
            </a:r>
            <a:br>
              <a:rPr lang="fr-FR" sz="2400" dirty="0">
                <a:latin typeface="Baskerville Old Face" panose="02020602080505020303" pitchFamily="18" charset="0"/>
              </a:rPr>
            </a:br>
            <a:r>
              <a:rPr lang="fr-FR" sz="2400" b="1" dirty="0">
                <a:latin typeface="Baskerville Old Face" panose="02020602080505020303" pitchFamily="18" charset="0"/>
              </a:rPr>
              <a:t>Connectée :</a:t>
            </a:r>
            <a:endParaRPr lang="en-US" sz="2400" dirty="0">
              <a:latin typeface="Baskerville Old Face" panose="02020602080505020303" pitchFamily="18" charset="0"/>
            </a:endParaRP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latin typeface="Baskerville Old Face" panose="02020602080505020303" pitchFamily="18" charset="0"/>
              </a:rPr>
              <a:t>Nouvelle architecture</a:t>
            </a:r>
            <a:endParaRPr lang="en-US" sz="2400" dirty="0">
              <a:latin typeface="Baskerville Old Face" panose="02020602080505020303" pitchFamily="18" charset="0"/>
            </a:endParaRP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latin typeface="Baskerville Old Face" panose="02020602080505020303" pitchFamily="18" charset="0"/>
              </a:rPr>
              <a:t>Carte à puce se transforme en élément sécurisé</a:t>
            </a:r>
            <a:endParaRPr lang="en-US" sz="2400" dirty="0">
              <a:latin typeface="Baskerville Old Face" panose="02020602080505020303" pitchFamily="18" charset="0"/>
            </a:endParaRP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latin typeface="Baskerville Old Face" panose="02020602080505020303" pitchFamily="18" charset="0"/>
              </a:rPr>
              <a:t>Peut fournir des services réseaux IP</a:t>
            </a:r>
            <a:endParaRPr lang="en-US" sz="2400" dirty="0">
              <a:latin typeface="Baskerville Old Face" panose="02020602080505020303" pitchFamily="18" charset="0"/>
            </a:endParaRPr>
          </a:p>
          <a:p>
            <a:pPr marL="1200150" lvl="2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fr-FR" sz="2400" dirty="0">
                <a:latin typeface="Baskerville Old Face" panose="02020602080505020303" pitchFamily="18" charset="0"/>
              </a:rPr>
              <a:t>http</a:t>
            </a:r>
            <a:endParaRPr lang="en-US" sz="2400" dirty="0">
              <a:latin typeface="Baskerville Old Face" panose="02020602080505020303" pitchFamily="18" charset="0"/>
            </a:endParaRPr>
          </a:p>
          <a:p>
            <a:pPr marL="1200150" lvl="2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fr-FR" sz="2400" dirty="0">
                <a:latin typeface="Baskerville Old Face" panose="02020602080505020303" pitchFamily="18" charset="0"/>
              </a:rPr>
              <a:t>HTTPS</a:t>
            </a:r>
            <a:endParaRPr lang="en-US" sz="2400" dirty="0">
              <a:latin typeface="Baskerville Old Face" panose="02020602080505020303" pitchFamily="18" charset="0"/>
            </a:endParaRPr>
          </a:p>
          <a:p>
            <a:pPr marL="1200150" lvl="2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fr-FR" sz="2400" dirty="0">
                <a:latin typeface="Baskerville Old Face" panose="02020602080505020303" pitchFamily="18" charset="0"/>
              </a:rPr>
              <a:t>Identification</a:t>
            </a:r>
            <a:endParaRPr lang="en-US" sz="2400" dirty="0">
              <a:latin typeface="Baskerville Old Face" panose="02020602080505020303" pitchFamily="18" charset="0"/>
            </a:endParaRPr>
          </a:p>
          <a:p>
            <a:pPr marL="1200150" lvl="2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fr-FR" sz="2400" dirty="0">
                <a:latin typeface="Baskerville Old Face" panose="02020602080505020303" pitchFamily="18" charset="0"/>
              </a:rPr>
              <a:t>Accès aux ressources d’un </a:t>
            </a:r>
            <a:r>
              <a:rPr lang="fr-FR" sz="2400" dirty="0" smtClean="0">
                <a:latin typeface="Baskerville Old Face" panose="02020602080505020303" pitchFamily="18" charset="0"/>
              </a:rPr>
              <a:t>réseau</a:t>
            </a:r>
            <a:endParaRPr lang="en-US" sz="2400" dirty="0">
              <a:latin typeface="Baskerville Old Face" panose="02020602080505020303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81824" y="1483174"/>
            <a:ext cx="5635796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spcBef>
                <a:spcPts val="1200"/>
              </a:spcBef>
            </a:pPr>
            <a:r>
              <a:rPr lang="fr-FR" sz="2800" dirty="0">
                <a:latin typeface="Baskerville Old Face" panose="02020602080505020303" pitchFamily="18" charset="0"/>
              </a:rPr>
              <a:t/>
            </a:r>
            <a:br>
              <a:rPr lang="fr-FR" sz="2800" dirty="0">
                <a:latin typeface="Baskerville Old Face" panose="02020602080505020303" pitchFamily="18" charset="0"/>
              </a:rPr>
            </a:br>
            <a:r>
              <a:rPr lang="fr-FR" sz="2400" b="1" dirty="0" smtClean="0">
                <a:latin typeface="Baskerville Old Face" panose="02020602080505020303" pitchFamily="18" charset="0"/>
              </a:rPr>
              <a:t>Classique</a:t>
            </a:r>
            <a:r>
              <a:rPr lang="fr-FR" sz="2400" b="1" dirty="0">
                <a:latin typeface="Baskerville Old Face" panose="02020602080505020303" pitchFamily="18" charset="0"/>
              </a:rPr>
              <a:t> – Pour systèmes :</a:t>
            </a:r>
            <a:endParaRPr lang="en-US" sz="2400" dirty="0">
              <a:latin typeface="Baskerville Old Face" panose="02020602080505020303" pitchFamily="18" charset="0"/>
            </a:endParaRP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latin typeface="Baskerville Old Face" panose="02020602080505020303" pitchFamily="18" charset="0"/>
              </a:rPr>
              <a:t>limités en ressources</a:t>
            </a:r>
            <a:endParaRPr lang="en-US" sz="2400" dirty="0">
              <a:latin typeface="Baskerville Old Face" panose="02020602080505020303" pitchFamily="18" charset="0"/>
            </a:endParaRP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latin typeface="Baskerville Old Face" panose="02020602080505020303" pitchFamily="18" charset="0"/>
              </a:rPr>
              <a:t>qui supportent applications </a:t>
            </a:r>
            <a:endParaRPr lang="fr-FR" sz="2400" dirty="0" smtClean="0">
              <a:latin typeface="Baskerville Old Face" panose="02020602080505020303" pitchFamily="18" charset="0"/>
            </a:endParaRPr>
          </a:p>
          <a:p>
            <a:pPr lvl="1">
              <a:spcBef>
                <a:spcPts val="1200"/>
              </a:spcBef>
            </a:pPr>
            <a:r>
              <a:rPr lang="fr-FR" sz="2400" dirty="0">
                <a:latin typeface="Baskerville Old Face" panose="02020602080505020303" pitchFamily="18" charset="0"/>
              </a:rPr>
              <a:t> </a:t>
            </a:r>
            <a:r>
              <a:rPr lang="fr-FR" sz="2400" dirty="0" smtClean="0">
                <a:latin typeface="Baskerville Old Face" panose="02020602080505020303" pitchFamily="18" charset="0"/>
              </a:rPr>
              <a:t>    </a:t>
            </a:r>
            <a:r>
              <a:rPr lang="fr-FR" sz="2400" dirty="0" smtClean="0">
                <a:latin typeface="Baskerville Old Face" panose="02020602080505020303" pitchFamily="18" charset="0"/>
              </a:rPr>
              <a:t>basées </a:t>
            </a:r>
            <a:r>
              <a:rPr lang="fr-FR" sz="2400" dirty="0">
                <a:latin typeface="Baskerville Old Face" panose="02020602080505020303" pitchFamily="18" charset="0"/>
              </a:rPr>
              <a:t>sure applets</a:t>
            </a:r>
            <a:endParaRPr lang="en-US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49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768" y="0"/>
            <a:ext cx="12240768" cy="686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1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9430</TotalTime>
  <Words>407</Words>
  <Application>Microsoft Office PowerPoint</Application>
  <PresentationFormat>Widescreen</PresentationFormat>
  <Paragraphs>147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Arabic Typesetting</vt:lpstr>
      <vt:lpstr>Arial</vt:lpstr>
      <vt:lpstr>Baskerville Old Face</vt:lpstr>
      <vt:lpstr>Calibri</vt:lpstr>
      <vt:lpstr>Consolas</vt:lpstr>
      <vt:lpstr>PalatinoLinotype</vt:lpstr>
      <vt:lpstr>Symbol</vt:lpstr>
      <vt:lpstr>Trebuchet MS</vt:lpstr>
      <vt:lpstr>Wingdings</vt:lpstr>
      <vt:lpstr>Wingdings 3</vt:lpstr>
      <vt:lpstr>Facet</vt:lpstr>
      <vt:lpstr>PowerPoint Presentation</vt:lpstr>
      <vt:lpstr>PowerPoint Presentation</vt:lpstr>
      <vt:lpstr>Introduction</vt:lpstr>
      <vt:lpstr>Introduction</vt:lpstr>
      <vt:lpstr>Historique</vt:lpstr>
      <vt:lpstr>Types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Elie Kassis</dc:creator>
  <cp:lastModifiedBy>Elie Kassis</cp:lastModifiedBy>
  <cp:revision>39</cp:revision>
  <cp:lastPrinted>2016-03-22T05:57:44Z</cp:lastPrinted>
  <dcterms:created xsi:type="dcterms:W3CDTF">2016-02-02T15:59:24Z</dcterms:created>
  <dcterms:modified xsi:type="dcterms:W3CDTF">2016-03-22T10:26:01Z</dcterms:modified>
</cp:coreProperties>
</file>