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62" r:id="rId7"/>
    <p:sldId id="295" r:id="rId8"/>
    <p:sldId id="294" r:id="rId9"/>
    <p:sldId id="296" r:id="rId10"/>
    <p:sldId id="299" r:id="rId11"/>
    <p:sldId id="297" r:id="rId12"/>
    <p:sldId id="300" r:id="rId13"/>
    <p:sldId id="276"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5" d="100"/>
          <a:sy n="85" d="100"/>
        </p:scale>
        <p:origin x="365" y="53"/>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C4ED84-6EAE-4BB9-A239-A4541838CFBF}" type="datetime1">
              <a:rPr lang="fr-FR" smtClean="0"/>
              <a:t>05/01/2022</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A49DA-9B4C-4C11-AFC5-1C9CC1D3D925}" type="datetime1">
              <a:rPr lang="fr-FR" smtClean="0"/>
              <a:pPr/>
              <a:t>05/01/2022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187184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a:t>
            </a:fld>
            <a:endParaRPr lang="fr-FR"/>
          </a:p>
        </p:txBody>
      </p:sp>
    </p:spTree>
    <p:extLst>
      <p:ext uri="{BB962C8B-B14F-4D97-AF65-F5344CB8AC3E}">
        <p14:creationId xmlns:p14="http://schemas.microsoft.com/office/powerpoint/2010/main" val="349093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4B9A9E5-4F7F-4A7D-9DE1-899232329269}" type="slidenum">
              <a:rPr lang="fr-FR" smtClean="0"/>
              <a:t>3</a:t>
            </a:fld>
            <a:endParaRPr lang="fr-FR"/>
          </a:p>
        </p:txBody>
      </p:sp>
    </p:spTree>
    <p:extLst>
      <p:ext uri="{BB962C8B-B14F-4D97-AF65-F5344CB8AC3E}">
        <p14:creationId xmlns:p14="http://schemas.microsoft.com/office/powerpoint/2010/main" val="388606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10</a:t>
            </a:fld>
            <a:endParaRPr lang="fr-FR"/>
          </a:p>
        </p:txBody>
      </p:sp>
    </p:spTree>
    <p:extLst>
      <p:ext uri="{BB962C8B-B14F-4D97-AF65-F5344CB8AC3E}">
        <p14:creationId xmlns:p14="http://schemas.microsoft.com/office/powerpoint/2010/main" val="22051056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fr-FR" noProof="0"/>
              <a:t>CLIQUEZ POUR MODIFIER LE STYLE DU TITRE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5" name="Espace réservé du texte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fr-FR" noProof="0"/>
              <a:t>Modifiez les styles du texte</a:t>
            </a:r>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fr-FR" noProof="0"/>
              <a:t>Cliquez sur l’icône pour ajouter un graphique</a:t>
            </a:r>
          </a:p>
        </p:txBody>
      </p:sp>
      <p:sp>
        <p:nvSpPr>
          <p:cNvPr id="11" name="Espace réservé du texte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fr-FR" noProof="0"/>
              <a:t>Cliquez ici pour modifier</a:t>
            </a:r>
          </a:p>
        </p:txBody>
      </p:sp>
      <p:sp>
        <p:nvSpPr>
          <p:cNvPr id="13" name="Espace réservé du contenu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fr-FR" noProof="0"/>
              <a:t>Cliquez ici pour ajouter du contenu</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fr-FR" noProof="0"/>
              <a:t>Année</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9084"/>
            <a:ext cx="10515600" cy="3695338"/>
          </a:xfrm>
        </p:spPr>
        <p:txBody>
          <a:bodyPr rtlCol="0"/>
          <a:lstStyle/>
          <a:p>
            <a:pPr rtl="0"/>
            <a:r>
              <a:rPr lang="fr-FR" noProof="0"/>
              <a:t>Cliquez sur l’icône pour ajouter un graphique SmartArt</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lstStyle/>
          <a:p>
            <a:pPr rtl="0"/>
            <a:r>
              <a:rPr lang="fr-FR" noProof="0"/>
              <a:t>Cliquez sur l’icône pour ajouter une image</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lstStyle/>
          <a:p>
            <a:pPr lvl="1" rtl="0"/>
            <a:r>
              <a:rPr lang="fr-FR" noProof="0"/>
              <a:t>Cliquez sur l’icône pour ajouter une image</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lstStyle/>
          <a:p>
            <a:pPr rtl="0"/>
            <a:r>
              <a:rPr lang="fr-FR" noProof="0"/>
              <a:t>Cliquez sur l’icône pour ajouter une image</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ement">
    <p:bg>
      <p:bgPr>
        <a:solidFill>
          <a:schemeClr val="bg1"/>
        </a:solidFill>
        <a:effectLst/>
      </p:bgPr>
    </p:bg>
    <p:spTree>
      <p:nvGrpSpPr>
        <p:cNvPr id="1" name=""/>
        <p:cNvGrpSpPr/>
        <p:nvPr/>
      </p:nvGrpSpPr>
      <p:grpSpPr>
        <a:xfrm>
          <a:off x="0" y="0"/>
          <a:ext cx="0" cy="0"/>
          <a:chOff x="0" y="0"/>
          <a:chExt cx="0" cy="0"/>
        </a:xfrm>
      </p:grpSpPr>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rdre du jour">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2 colonnes">
    <p:bg>
      <p:bgPr>
        <a:solidFill>
          <a:schemeClr val="tx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3 colonnes">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fr-FR" sz="3200" dirty="0" err="1"/>
              <a:t>Diabetes</a:t>
            </a:r>
            <a:r>
              <a:rPr lang="fr-FR" sz="3200" dirty="0"/>
              <a:t> 130-us </a:t>
            </a:r>
            <a:r>
              <a:rPr lang="fr-FR" sz="3200" dirty="0" err="1"/>
              <a:t>hospitals</a:t>
            </a:r>
            <a:r>
              <a:rPr lang="fr-FR" sz="3200" dirty="0"/>
              <a:t> for </a:t>
            </a:r>
            <a:r>
              <a:rPr lang="fr-FR" sz="3200" dirty="0" err="1"/>
              <a:t>years</a:t>
            </a:r>
            <a:r>
              <a:rPr lang="fr-FR" sz="3200" dirty="0"/>
              <a:t> 1999-2008 </a:t>
            </a:r>
          </a:p>
        </p:txBody>
      </p:sp>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fr-FR" dirty="0"/>
              <a:t>PAYET Tom and OBADIA Elie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fr-FR" dirty="0" err="1"/>
              <a:t>Thanks</a:t>
            </a:r>
            <a:endParaRPr lang="fr-FR" dirty="0"/>
          </a:p>
        </p:txBody>
      </p:sp>
      <p:sp>
        <p:nvSpPr>
          <p:cNvPr id="3" name="Espace réservé du contenu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fr-FR" dirty="0"/>
              <a:t>PAYET Tom</a:t>
            </a:r>
          </a:p>
          <a:p>
            <a:pPr rtl="0"/>
            <a:r>
              <a:rPr lang="fr-FR" dirty="0"/>
              <a:t>tom.payet@edu.devinci.fr</a:t>
            </a:r>
          </a:p>
          <a:p>
            <a:pPr rtl="0"/>
            <a:r>
              <a:rPr lang="fr-FR" dirty="0"/>
              <a:t>OBADIA Elie </a:t>
            </a:r>
          </a:p>
          <a:p>
            <a:pPr rtl="0"/>
            <a:r>
              <a:rPr lang="fr-FR" dirty="0"/>
              <a:t>elie.obadia@edu.devinci.fr</a:t>
            </a:r>
          </a:p>
        </p:txBody>
      </p:sp>
      <p:sp>
        <p:nvSpPr>
          <p:cNvPr id="4" name="Espace réservé de la date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fr-FR" dirty="0"/>
              <a:t>2021/2022</a:t>
            </a:r>
          </a:p>
        </p:txBody>
      </p:sp>
      <p:sp>
        <p:nvSpPr>
          <p:cNvPr id="5" name="Espace réservé du pied de page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n-GB" dirty="0"/>
              <a:t>Python for Data Analysis</a:t>
            </a:r>
          </a:p>
        </p:txBody>
      </p:sp>
      <p:sp>
        <p:nvSpPr>
          <p:cNvPr id="6" name="Espace réservé du numéro de diapositive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fr-FR" smtClean="0"/>
              <a:pPr rtl="0"/>
              <a:t>10</a:t>
            </a:fld>
            <a:endParaRPr lang="fr-FR"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fr-FR" dirty="0"/>
              <a:t>Ins and </a:t>
            </a:r>
            <a:r>
              <a:rPr lang="fr-FR" dirty="0" err="1"/>
              <a:t>outs</a:t>
            </a:r>
            <a:endParaRPr lang="fr-FR" dirty="0"/>
          </a:p>
        </p:txBody>
      </p:sp>
      <p:sp>
        <p:nvSpPr>
          <p:cNvPr id="3" name="Sous-titr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392613" cy="2913380"/>
          </a:xfrm>
        </p:spPr>
        <p:txBody>
          <a:bodyPr rtlCol="0">
            <a:normAutofit fontScale="92500" lnSpcReduction="20000"/>
          </a:bodyPr>
          <a:lstStyle/>
          <a:p>
            <a:pPr rtl="0"/>
            <a:r>
              <a:rPr lang="en-GB" dirty="0"/>
              <a:t>Our problem was a classification and clustering type of data analysis.</a:t>
            </a:r>
          </a:p>
          <a:p>
            <a:pPr rtl="0"/>
            <a:r>
              <a:rPr lang="en-GB" dirty="0"/>
              <a:t>Our target was to analyse the readmission of patients with diabetes and other factors like the age, race or other molecule in the body of the patient.</a:t>
            </a:r>
          </a:p>
          <a:p>
            <a:pPr rtl="0"/>
            <a:r>
              <a:rPr lang="en-GB" dirty="0"/>
              <a:t>By looking at the different variables we try to understand what they mean and if they could influence our model.</a:t>
            </a:r>
          </a:p>
          <a:p>
            <a:pPr rtl="0"/>
            <a:r>
              <a:rPr lang="en-GB" dirty="0"/>
              <a:t>Given this situation we decided to first make a logistic regression and then a random forest.</a:t>
            </a:r>
          </a:p>
        </p:txBody>
      </p:sp>
      <p:sp>
        <p:nvSpPr>
          <p:cNvPr id="6" name="Espace réservé de la date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fr-FR" dirty="0"/>
              <a:t>2021/2022</a:t>
            </a:r>
          </a:p>
        </p:txBody>
      </p:sp>
      <p:sp>
        <p:nvSpPr>
          <p:cNvPr id="5" name="Espace réservé du pied de page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en-GB" dirty="0"/>
              <a:t>Python for Data Analysis</a:t>
            </a:r>
          </a:p>
        </p:txBody>
      </p:sp>
      <p:sp>
        <p:nvSpPr>
          <p:cNvPr id="4" name="Espace réservé du numéro de diapositive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fr-FR" smtClean="0"/>
              <a:pPr/>
              <a:t>2</a:t>
            </a:fld>
            <a:endParaRPr lang="fr-F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fr-FR" dirty="0"/>
              <a:t>Visualisation and analyse</a:t>
            </a:r>
          </a:p>
        </p:txBody>
      </p:sp>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fr-FR" dirty="0"/>
              <a:t>STARTING</a:t>
            </a:r>
          </a:p>
        </p:txBody>
      </p:sp>
      <p:sp>
        <p:nvSpPr>
          <p:cNvPr id="4" name="Espace réservé du texte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en-GB" dirty="0"/>
              <a:t>The first step was to apprehend the data set and it’s data so we load it, print it and also print a resume of it.</a:t>
            </a:r>
          </a:p>
        </p:txBody>
      </p:sp>
      <p:sp>
        <p:nvSpPr>
          <p:cNvPr id="5" name="Espace réservé du texte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lnSpcReduction="10000"/>
          </a:bodyPr>
          <a:lstStyle/>
          <a:p>
            <a:pPr rtl="0"/>
            <a:r>
              <a:rPr lang="fr-FR" dirty="0"/>
              <a:t>FIRST CLEAN</a:t>
            </a:r>
          </a:p>
        </p:txBody>
      </p:sp>
      <p:sp>
        <p:nvSpPr>
          <p:cNvPr id="6" name="Espace réservé du texte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rtlCol="0"/>
          <a:lstStyle/>
          <a:p>
            <a:pPr rtl="0"/>
            <a:r>
              <a:rPr lang="en-GB" dirty="0"/>
              <a:t>After taking a look at the data we decided to make a first clean by removing the useless and missing data.</a:t>
            </a:r>
          </a:p>
        </p:txBody>
      </p:sp>
      <p:sp>
        <p:nvSpPr>
          <p:cNvPr id="7" name="Espace réservé du texte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fr-FR" dirty="0"/>
              <a:t>VISUALISATION</a:t>
            </a:r>
          </a:p>
        </p:txBody>
      </p:sp>
      <p:sp>
        <p:nvSpPr>
          <p:cNvPr id="8" name="Espace réservé du texte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normAutofit fontScale="92500" lnSpcReduction="10000"/>
          </a:bodyPr>
          <a:lstStyle/>
          <a:p>
            <a:pPr rtl="0"/>
            <a:r>
              <a:rPr lang="en-GB" dirty="0"/>
              <a:t>To visualise the data we have looking for some command to have a great vision on what we are dealing with and the relation between the variables. We have found the « </a:t>
            </a:r>
            <a:r>
              <a:rPr lang="en-GB" dirty="0" err="1"/>
              <a:t>ProfileReport</a:t>
            </a:r>
            <a:r>
              <a:rPr lang="en-GB" dirty="0"/>
              <a:t>(dataset) » from the </a:t>
            </a:r>
            <a:r>
              <a:rPr lang="en-GB" i="1" dirty="0" err="1"/>
              <a:t>pandas_profiling</a:t>
            </a:r>
            <a:r>
              <a:rPr lang="en-GB" dirty="0"/>
              <a:t> library</a:t>
            </a:r>
          </a:p>
        </p:txBody>
      </p:sp>
      <p:sp>
        <p:nvSpPr>
          <p:cNvPr id="9" name="Espace réservé du texte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fr-FR" dirty="0"/>
              <a:t>CONCLUSION</a:t>
            </a:r>
          </a:p>
        </p:txBody>
      </p:sp>
      <p:sp>
        <p:nvSpPr>
          <p:cNvPr id="10" name="Espace réservé du texte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90050"/>
          </a:xfrm>
        </p:spPr>
        <p:txBody>
          <a:bodyPr rtlCol="0"/>
          <a:lstStyle/>
          <a:p>
            <a:pPr rtl="0"/>
            <a:r>
              <a:rPr lang="en-GB" dirty="0"/>
              <a:t>Thanks to all these previous step we could have a better vision on our problem and put aside the variables that will not influence our target prediction.</a:t>
            </a:r>
          </a:p>
        </p:txBody>
      </p:sp>
      <p:sp>
        <p:nvSpPr>
          <p:cNvPr id="80" name="Espace réservé de la date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fr-FR" dirty="0"/>
              <a:t>2021/2022</a:t>
            </a:r>
          </a:p>
        </p:txBody>
      </p:sp>
      <p:sp>
        <p:nvSpPr>
          <p:cNvPr id="81" name="Espace réservé du pied de page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en-GB" dirty="0"/>
              <a:t>Python for Data Analysis</a:t>
            </a:r>
          </a:p>
        </p:txBody>
      </p:sp>
      <p:sp>
        <p:nvSpPr>
          <p:cNvPr id="82" name="Espace réservé du numéro de diapositive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fr-FR" smtClean="0"/>
              <a:pPr rtl="0"/>
              <a:t>3</a:t>
            </a:fld>
            <a:endParaRPr lang="fr-F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60662C31-C151-4014-9A22-4F43333CD6CE}"/>
              </a:ext>
            </a:extLst>
          </p:cNvPr>
          <p:cNvSpPr>
            <a:spLocks noGrp="1"/>
          </p:cNvSpPr>
          <p:nvPr>
            <p:ph type="title"/>
          </p:nvPr>
        </p:nvSpPr>
        <p:spPr/>
        <p:txBody>
          <a:bodyPr/>
          <a:lstStyle/>
          <a:p>
            <a:r>
              <a:rPr lang="en-GB" dirty="0"/>
              <a:t>Some graphics to have a better understanding</a:t>
            </a:r>
          </a:p>
        </p:txBody>
      </p:sp>
      <p:sp>
        <p:nvSpPr>
          <p:cNvPr id="18" name="Espace réservé du texte 17">
            <a:extLst>
              <a:ext uri="{FF2B5EF4-FFF2-40B4-BE49-F238E27FC236}">
                <a16:creationId xmlns:a16="http://schemas.microsoft.com/office/drawing/2014/main" id="{B5D97894-2DDF-461A-899F-757BCED32ABA}"/>
              </a:ext>
            </a:extLst>
          </p:cNvPr>
          <p:cNvSpPr>
            <a:spLocks noGrp="1"/>
          </p:cNvSpPr>
          <p:nvPr>
            <p:ph type="body" sz="quarter" idx="16"/>
          </p:nvPr>
        </p:nvSpPr>
        <p:spPr/>
        <p:txBody>
          <a:bodyPr/>
          <a:lstStyle/>
          <a:p>
            <a:endParaRPr lang="en-GB"/>
          </a:p>
        </p:txBody>
      </p:sp>
      <p:sp>
        <p:nvSpPr>
          <p:cNvPr id="16" name="Espace réservé du texte 15">
            <a:extLst>
              <a:ext uri="{FF2B5EF4-FFF2-40B4-BE49-F238E27FC236}">
                <a16:creationId xmlns:a16="http://schemas.microsoft.com/office/drawing/2014/main" id="{F5A89AAC-15DE-40EC-8F1A-9E02CBDAB4CE}"/>
              </a:ext>
            </a:extLst>
          </p:cNvPr>
          <p:cNvSpPr>
            <a:spLocks noGrp="1"/>
          </p:cNvSpPr>
          <p:nvPr>
            <p:ph type="body" sz="quarter" idx="14"/>
          </p:nvPr>
        </p:nvSpPr>
        <p:spPr/>
        <p:txBody>
          <a:bodyPr/>
          <a:lstStyle/>
          <a:p>
            <a:endParaRPr lang="en-GB"/>
          </a:p>
        </p:txBody>
      </p:sp>
      <p:sp>
        <p:nvSpPr>
          <p:cNvPr id="17" name="Espace réservé du contenu 16">
            <a:extLst>
              <a:ext uri="{FF2B5EF4-FFF2-40B4-BE49-F238E27FC236}">
                <a16:creationId xmlns:a16="http://schemas.microsoft.com/office/drawing/2014/main" id="{4CC8921C-EAA5-4CB1-BA32-E8F6FE3FF290}"/>
              </a:ext>
            </a:extLst>
          </p:cNvPr>
          <p:cNvSpPr>
            <a:spLocks noGrp="1"/>
          </p:cNvSpPr>
          <p:nvPr>
            <p:ph sz="quarter" idx="15"/>
          </p:nvPr>
        </p:nvSpPr>
        <p:spPr/>
        <p:txBody>
          <a:bodyPr/>
          <a:lstStyle/>
          <a:p>
            <a:endParaRPr lang="en-GB"/>
          </a:p>
        </p:txBody>
      </p:sp>
      <p:sp>
        <p:nvSpPr>
          <p:cNvPr id="11" name="Espace réservé de la date 10">
            <a:extLst>
              <a:ext uri="{FF2B5EF4-FFF2-40B4-BE49-F238E27FC236}">
                <a16:creationId xmlns:a16="http://schemas.microsoft.com/office/drawing/2014/main" id="{5DAE2ECF-3F68-49B2-A41B-5F211D48F5FD}"/>
              </a:ext>
            </a:extLst>
          </p:cNvPr>
          <p:cNvSpPr>
            <a:spLocks noGrp="1"/>
          </p:cNvSpPr>
          <p:nvPr>
            <p:ph type="dt" sz="half" idx="10"/>
          </p:nvPr>
        </p:nvSpPr>
        <p:spPr/>
        <p:txBody>
          <a:bodyPr/>
          <a:lstStyle/>
          <a:p>
            <a:pPr rtl="0"/>
            <a:r>
              <a:rPr lang="fr-FR" noProof="0"/>
              <a:t>20XX</a:t>
            </a:r>
          </a:p>
        </p:txBody>
      </p:sp>
      <p:sp>
        <p:nvSpPr>
          <p:cNvPr id="12" name="Espace réservé du pied de page 11">
            <a:extLst>
              <a:ext uri="{FF2B5EF4-FFF2-40B4-BE49-F238E27FC236}">
                <a16:creationId xmlns:a16="http://schemas.microsoft.com/office/drawing/2014/main" id="{961AB638-C3F1-424A-9A9E-0617864E6A52}"/>
              </a:ext>
            </a:extLst>
          </p:cNvPr>
          <p:cNvSpPr>
            <a:spLocks noGrp="1"/>
          </p:cNvSpPr>
          <p:nvPr>
            <p:ph type="ftr" sz="quarter" idx="11"/>
          </p:nvPr>
        </p:nvSpPr>
        <p:spPr/>
        <p:txBody>
          <a:bodyPr/>
          <a:lstStyle/>
          <a:p>
            <a:pPr rtl="0"/>
            <a:r>
              <a:rPr lang="fr-FR" noProof="0"/>
              <a:t>Pitch Deck</a:t>
            </a:r>
          </a:p>
        </p:txBody>
      </p:sp>
      <p:sp>
        <p:nvSpPr>
          <p:cNvPr id="13" name="Espace réservé du numéro de diapositive 12">
            <a:extLst>
              <a:ext uri="{FF2B5EF4-FFF2-40B4-BE49-F238E27FC236}">
                <a16:creationId xmlns:a16="http://schemas.microsoft.com/office/drawing/2014/main" id="{F5590619-CDA1-4DB3-BE2E-15434FE674ED}"/>
              </a:ext>
            </a:extLst>
          </p:cNvPr>
          <p:cNvSpPr>
            <a:spLocks noGrp="1"/>
          </p:cNvSpPr>
          <p:nvPr>
            <p:ph type="sldNum" sz="quarter" idx="12"/>
          </p:nvPr>
        </p:nvSpPr>
        <p:spPr/>
        <p:txBody>
          <a:bodyPr/>
          <a:lstStyle/>
          <a:p>
            <a:pPr rtl="0"/>
            <a:fld id="{B5CEABB6-07DC-46E8-9B57-56EC44A396E5}" type="slidenum">
              <a:rPr lang="fr-FR" noProof="0" smtClean="0"/>
              <a:t>4</a:t>
            </a:fld>
            <a:endParaRPr lang="fr-FR" noProof="0"/>
          </a:p>
        </p:txBody>
      </p:sp>
      <p:pic>
        <p:nvPicPr>
          <p:cNvPr id="1026" name="Picture 2">
            <a:extLst>
              <a:ext uri="{FF2B5EF4-FFF2-40B4-BE49-F238E27FC236}">
                <a16:creationId xmlns:a16="http://schemas.microsoft.com/office/drawing/2014/main" id="{B53565AE-F86A-4598-9CC6-7D4579AD8FB3}"/>
              </a:ext>
            </a:extLst>
          </p:cNvPr>
          <p:cNvPicPr>
            <a:picLocks noGrp="1" noChangeAspect="1" noChangeArrowheads="1"/>
          </p:cNvPicPr>
          <p:nvPr>
            <p:ph type="chart" sz="quarter" idx="13"/>
          </p:nvPr>
        </p:nvPicPr>
        <p:blipFill>
          <a:blip r:embed="rId2">
            <a:extLst>
              <a:ext uri="{28A0092B-C50C-407E-A947-70E740481C1C}">
                <a14:useLocalDpi xmlns:a14="http://schemas.microsoft.com/office/drawing/2010/main" val="0"/>
              </a:ext>
            </a:extLst>
          </a:blip>
          <a:srcRect/>
          <a:stretch>
            <a:fillRect/>
          </a:stretch>
        </p:blipFill>
        <p:spPr bwMode="auto">
          <a:xfrm>
            <a:off x="838200" y="2340614"/>
            <a:ext cx="6094413" cy="3432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8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A9E507EE-17A1-438A-83CE-A61A3C969274}"/>
              </a:ext>
            </a:extLst>
          </p:cNvPr>
          <p:cNvSpPr>
            <a:spLocks noGrp="1"/>
          </p:cNvSpPr>
          <p:nvPr>
            <p:ph type="title"/>
          </p:nvPr>
        </p:nvSpPr>
        <p:spPr/>
        <p:txBody>
          <a:bodyPr/>
          <a:lstStyle/>
          <a:p>
            <a:r>
              <a:rPr lang="en-GB" dirty="0"/>
              <a:t>Modifying the data to apply models</a:t>
            </a:r>
          </a:p>
        </p:txBody>
      </p:sp>
      <p:sp>
        <p:nvSpPr>
          <p:cNvPr id="15" name="Espace réservé du texte 14">
            <a:extLst>
              <a:ext uri="{FF2B5EF4-FFF2-40B4-BE49-F238E27FC236}">
                <a16:creationId xmlns:a16="http://schemas.microsoft.com/office/drawing/2014/main" id="{0E4EF41E-3704-4F22-8BC4-D9B076445716}"/>
              </a:ext>
            </a:extLst>
          </p:cNvPr>
          <p:cNvSpPr>
            <a:spLocks noGrp="1"/>
          </p:cNvSpPr>
          <p:nvPr>
            <p:ph type="body" sz="quarter" idx="13"/>
          </p:nvPr>
        </p:nvSpPr>
        <p:spPr>
          <a:xfrm>
            <a:off x="5919680" y="1112445"/>
            <a:ext cx="5433204" cy="365125"/>
          </a:xfrm>
        </p:spPr>
        <p:txBody>
          <a:bodyPr>
            <a:normAutofit lnSpcReduction="10000"/>
          </a:bodyPr>
          <a:lstStyle/>
          <a:p>
            <a:r>
              <a:rPr lang="en-GB" b="1" u="sng" dirty="0"/>
              <a:t>Medications and their features</a:t>
            </a:r>
          </a:p>
        </p:txBody>
      </p:sp>
      <p:sp>
        <p:nvSpPr>
          <p:cNvPr id="16" name="Espace réservé du texte 15">
            <a:extLst>
              <a:ext uri="{FF2B5EF4-FFF2-40B4-BE49-F238E27FC236}">
                <a16:creationId xmlns:a16="http://schemas.microsoft.com/office/drawing/2014/main" id="{EAE69D21-0B9A-4B8F-9F04-F59113C913B5}"/>
              </a:ext>
            </a:extLst>
          </p:cNvPr>
          <p:cNvSpPr>
            <a:spLocks noGrp="1"/>
          </p:cNvSpPr>
          <p:nvPr>
            <p:ph type="body" sz="quarter" idx="15"/>
          </p:nvPr>
        </p:nvSpPr>
        <p:spPr>
          <a:xfrm>
            <a:off x="5920913" y="1396293"/>
            <a:ext cx="5431971" cy="557950"/>
          </a:xfrm>
        </p:spPr>
        <p:txBody>
          <a:bodyPr/>
          <a:lstStyle/>
          <a:p>
            <a:r>
              <a:rPr lang="en-GB" dirty="0"/>
              <a:t>For these types of data we have chosen to make these modifications : No = 0 , Yes = 1 , Down = 2 , Steady = 3</a:t>
            </a:r>
          </a:p>
        </p:txBody>
      </p:sp>
      <p:sp>
        <p:nvSpPr>
          <p:cNvPr id="17" name="Espace réservé du texte 16">
            <a:extLst>
              <a:ext uri="{FF2B5EF4-FFF2-40B4-BE49-F238E27FC236}">
                <a16:creationId xmlns:a16="http://schemas.microsoft.com/office/drawing/2014/main" id="{C54B1E3F-75BB-40D5-A4E9-78145241BAB9}"/>
              </a:ext>
            </a:extLst>
          </p:cNvPr>
          <p:cNvSpPr>
            <a:spLocks noGrp="1"/>
          </p:cNvSpPr>
          <p:nvPr>
            <p:ph type="body" sz="quarter" idx="23"/>
          </p:nvPr>
        </p:nvSpPr>
        <p:spPr>
          <a:xfrm>
            <a:off x="5919680" y="2020975"/>
            <a:ext cx="5433204" cy="365125"/>
          </a:xfrm>
        </p:spPr>
        <p:txBody>
          <a:bodyPr>
            <a:normAutofit lnSpcReduction="10000"/>
          </a:bodyPr>
          <a:lstStyle/>
          <a:p>
            <a:r>
              <a:rPr lang="en-GB" b="1" u="sng" dirty="0"/>
              <a:t>Race, gender and age</a:t>
            </a:r>
          </a:p>
        </p:txBody>
      </p:sp>
      <p:sp>
        <p:nvSpPr>
          <p:cNvPr id="18" name="Espace réservé du texte 17">
            <a:extLst>
              <a:ext uri="{FF2B5EF4-FFF2-40B4-BE49-F238E27FC236}">
                <a16:creationId xmlns:a16="http://schemas.microsoft.com/office/drawing/2014/main" id="{4D350682-1F7A-40A2-B46A-D66B638F0500}"/>
              </a:ext>
            </a:extLst>
          </p:cNvPr>
          <p:cNvSpPr>
            <a:spLocks noGrp="1"/>
          </p:cNvSpPr>
          <p:nvPr>
            <p:ph type="body" sz="quarter" idx="24"/>
          </p:nvPr>
        </p:nvSpPr>
        <p:spPr>
          <a:xfrm>
            <a:off x="5920913" y="2422575"/>
            <a:ext cx="5431971" cy="1362488"/>
          </a:xfrm>
        </p:spPr>
        <p:txBody>
          <a:bodyPr>
            <a:normAutofit lnSpcReduction="10000"/>
          </a:bodyPr>
          <a:lstStyle/>
          <a:p>
            <a:r>
              <a:rPr lang="en-GB" dirty="0"/>
              <a:t>Race : Caucasian = 1 , African American = 2 , Other = 3 , Asian = 4 ,  Hispanic = 5</a:t>
            </a:r>
          </a:p>
          <a:p>
            <a:r>
              <a:rPr lang="en-GB" dirty="0"/>
              <a:t>Gender : Male = 0 , Female = 1</a:t>
            </a:r>
          </a:p>
          <a:p>
            <a:r>
              <a:rPr lang="en-GB" dirty="0"/>
              <a:t>Age : we have decided to limit the categories by their minimum value for example [0-10) become 0 and same for the others</a:t>
            </a:r>
          </a:p>
        </p:txBody>
      </p:sp>
      <p:sp>
        <p:nvSpPr>
          <p:cNvPr id="19" name="Espace réservé du texte 18">
            <a:extLst>
              <a:ext uri="{FF2B5EF4-FFF2-40B4-BE49-F238E27FC236}">
                <a16:creationId xmlns:a16="http://schemas.microsoft.com/office/drawing/2014/main" id="{D4C1F961-E09E-4FF6-9592-E6C2AE43E90A}"/>
              </a:ext>
            </a:extLst>
          </p:cNvPr>
          <p:cNvSpPr>
            <a:spLocks noGrp="1"/>
          </p:cNvSpPr>
          <p:nvPr>
            <p:ph type="body" sz="quarter" idx="25"/>
          </p:nvPr>
        </p:nvSpPr>
        <p:spPr>
          <a:xfrm>
            <a:off x="5919680" y="3903520"/>
            <a:ext cx="5433204" cy="365125"/>
          </a:xfrm>
        </p:spPr>
        <p:txBody>
          <a:bodyPr>
            <a:normAutofit lnSpcReduction="10000"/>
          </a:bodyPr>
          <a:lstStyle/>
          <a:p>
            <a:r>
              <a:rPr lang="en-GB" b="1" u="sng" dirty="0"/>
              <a:t>Glucose serum test result</a:t>
            </a:r>
          </a:p>
        </p:txBody>
      </p:sp>
      <p:sp>
        <p:nvSpPr>
          <p:cNvPr id="20" name="Espace réservé du texte 19">
            <a:extLst>
              <a:ext uri="{FF2B5EF4-FFF2-40B4-BE49-F238E27FC236}">
                <a16:creationId xmlns:a16="http://schemas.microsoft.com/office/drawing/2014/main" id="{1FD7A98D-2527-4A6A-895B-6FEF888BCB40}"/>
              </a:ext>
            </a:extLst>
          </p:cNvPr>
          <p:cNvSpPr>
            <a:spLocks noGrp="1"/>
          </p:cNvSpPr>
          <p:nvPr>
            <p:ph type="body" sz="quarter" idx="26"/>
          </p:nvPr>
        </p:nvSpPr>
        <p:spPr>
          <a:xfrm>
            <a:off x="5920913" y="4255177"/>
            <a:ext cx="5431971" cy="557950"/>
          </a:xfrm>
        </p:spPr>
        <p:txBody>
          <a:bodyPr/>
          <a:lstStyle/>
          <a:p>
            <a:r>
              <a:rPr lang="en-GB" dirty="0"/>
              <a:t>We have chosen : None = -1 , &gt;300 = 300 , Norm = 1 , &gt;200 = 200</a:t>
            </a:r>
          </a:p>
        </p:txBody>
      </p:sp>
      <p:sp>
        <p:nvSpPr>
          <p:cNvPr id="21" name="Espace réservé du texte 20">
            <a:extLst>
              <a:ext uri="{FF2B5EF4-FFF2-40B4-BE49-F238E27FC236}">
                <a16:creationId xmlns:a16="http://schemas.microsoft.com/office/drawing/2014/main" id="{6224D39B-2F1F-4479-9C17-FCD8C900B800}"/>
              </a:ext>
            </a:extLst>
          </p:cNvPr>
          <p:cNvSpPr>
            <a:spLocks noGrp="1"/>
          </p:cNvSpPr>
          <p:nvPr>
            <p:ph type="body" sz="quarter" idx="27"/>
          </p:nvPr>
        </p:nvSpPr>
        <p:spPr>
          <a:xfrm>
            <a:off x="5919680" y="4725034"/>
            <a:ext cx="5433204" cy="365125"/>
          </a:xfrm>
        </p:spPr>
        <p:txBody>
          <a:bodyPr>
            <a:normAutofit lnSpcReduction="10000"/>
          </a:bodyPr>
          <a:lstStyle/>
          <a:p>
            <a:r>
              <a:rPr lang="en-GB" b="1" u="sng" dirty="0"/>
              <a:t>A1C haemoglobin test</a:t>
            </a:r>
          </a:p>
        </p:txBody>
      </p:sp>
      <p:sp>
        <p:nvSpPr>
          <p:cNvPr id="22" name="Espace réservé du texte 21">
            <a:extLst>
              <a:ext uri="{FF2B5EF4-FFF2-40B4-BE49-F238E27FC236}">
                <a16:creationId xmlns:a16="http://schemas.microsoft.com/office/drawing/2014/main" id="{706FE719-03E1-4B72-80C7-8C67A2DE0E01}"/>
              </a:ext>
            </a:extLst>
          </p:cNvPr>
          <p:cNvSpPr>
            <a:spLocks noGrp="1"/>
          </p:cNvSpPr>
          <p:nvPr>
            <p:ph type="body" sz="quarter" idx="28"/>
          </p:nvPr>
        </p:nvSpPr>
        <p:spPr>
          <a:xfrm>
            <a:off x="5920913" y="5090159"/>
            <a:ext cx="5431971" cy="557950"/>
          </a:xfrm>
        </p:spPr>
        <p:txBody>
          <a:bodyPr/>
          <a:lstStyle/>
          <a:p>
            <a:r>
              <a:rPr lang="en-GB" dirty="0"/>
              <a:t>Our choice on this one was : None = 0 , &gt;8 = 8 , Norm = 1 , &gt;7 = 7</a:t>
            </a:r>
          </a:p>
        </p:txBody>
      </p:sp>
      <p:sp>
        <p:nvSpPr>
          <p:cNvPr id="11" name="Espace réservé de la date 10">
            <a:extLst>
              <a:ext uri="{FF2B5EF4-FFF2-40B4-BE49-F238E27FC236}">
                <a16:creationId xmlns:a16="http://schemas.microsoft.com/office/drawing/2014/main" id="{6BA03FD6-3E78-49E8-8297-0FE4BC694569}"/>
              </a:ext>
            </a:extLst>
          </p:cNvPr>
          <p:cNvSpPr>
            <a:spLocks noGrp="1"/>
          </p:cNvSpPr>
          <p:nvPr>
            <p:ph type="dt" sz="half" idx="20"/>
          </p:nvPr>
        </p:nvSpPr>
        <p:spPr/>
        <p:txBody>
          <a:bodyPr/>
          <a:lstStyle/>
          <a:p>
            <a:pPr rtl="0"/>
            <a:r>
              <a:rPr lang="fr-FR" noProof="0" dirty="0"/>
              <a:t>2021/2022</a:t>
            </a:r>
          </a:p>
        </p:txBody>
      </p:sp>
      <p:sp>
        <p:nvSpPr>
          <p:cNvPr id="12" name="Espace réservé du pied de page 11">
            <a:extLst>
              <a:ext uri="{FF2B5EF4-FFF2-40B4-BE49-F238E27FC236}">
                <a16:creationId xmlns:a16="http://schemas.microsoft.com/office/drawing/2014/main" id="{7C89CF55-4CFD-42B4-9E93-B14104D62F5D}"/>
              </a:ext>
            </a:extLst>
          </p:cNvPr>
          <p:cNvSpPr>
            <a:spLocks noGrp="1"/>
          </p:cNvSpPr>
          <p:nvPr>
            <p:ph type="ftr" sz="quarter" idx="21"/>
          </p:nvPr>
        </p:nvSpPr>
        <p:spPr/>
        <p:txBody>
          <a:bodyPr/>
          <a:lstStyle/>
          <a:p>
            <a:pPr rtl="0"/>
            <a:r>
              <a:rPr lang="en-GB" dirty="0"/>
              <a:t>Python for Data Analysis</a:t>
            </a:r>
          </a:p>
        </p:txBody>
      </p:sp>
      <p:sp>
        <p:nvSpPr>
          <p:cNvPr id="13" name="Espace réservé du numéro de diapositive 12">
            <a:extLst>
              <a:ext uri="{FF2B5EF4-FFF2-40B4-BE49-F238E27FC236}">
                <a16:creationId xmlns:a16="http://schemas.microsoft.com/office/drawing/2014/main" id="{DF2E7EDD-AF25-471E-B1D5-0187A0E1C512}"/>
              </a:ext>
            </a:extLst>
          </p:cNvPr>
          <p:cNvSpPr>
            <a:spLocks noGrp="1"/>
          </p:cNvSpPr>
          <p:nvPr>
            <p:ph type="sldNum" sz="quarter" idx="22"/>
          </p:nvPr>
        </p:nvSpPr>
        <p:spPr/>
        <p:txBody>
          <a:bodyPr/>
          <a:lstStyle/>
          <a:p>
            <a:pPr rtl="0"/>
            <a:fld id="{B5CEABB6-07DC-46E8-9B57-56EC44A396E5}" type="slidenum">
              <a:rPr lang="fr-FR" noProof="0" smtClean="0"/>
              <a:t>5</a:t>
            </a:fld>
            <a:endParaRPr lang="fr-FR" noProof="0"/>
          </a:p>
        </p:txBody>
      </p:sp>
    </p:spTree>
    <p:extLst>
      <p:ext uri="{BB962C8B-B14F-4D97-AF65-F5344CB8AC3E}">
        <p14:creationId xmlns:p14="http://schemas.microsoft.com/office/powerpoint/2010/main" val="281360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BAC2DDD-AEBF-43DA-9403-B10BC3B4BCDA}"/>
              </a:ext>
            </a:extLst>
          </p:cNvPr>
          <p:cNvSpPr>
            <a:spLocks noGrp="1"/>
          </p:cNvSpPr>
          <p:nvPr>
            <p:ph type="title"/>
          </p:nvPr>
        </p:nvSpPr>
        <p:spPr/>
        <p:txBody>
          <a:bodyPr/>
          <a:lstStyle/>
          <a:p>
            <a:r>
              <a:rPr lang="en-GB" dirty="0"/>
              <a:t>Grid Search attempt</a:t>
            </a:r>
          </a:p>
        </p:txBody>
      </p:sp>
      <p:sp>
        <p:nvSpPr>
          <p:cNvPr id="14" name="Espace réservé du texte 13">
            <a:extLst>
              <a:ext uri="{FF2B5EF4-FFF2-40B4-BE49-F238E27FC236}">
                <a16:creationId xmlns:a16="http://schemas.microsoft.com/office/drawing/2014/main" id="{CF82B6BA-45A4-4BC0-894C-A76EA532A8C2}"/>
              </a:ext>
            </a:extLst>
          </p:cNvPr>
          <p:cNvSpPr>
            <a:spLocks noGrp="1"/>
          </p:cNvSpPr>
          <p:nvPr>
            <p:ph type="body" sz="quarter" idx="16"/>
          </p:nvPr>
        </p:nvSpPr>
        <p:spPr/>
        <p:txBody>
          <a:bodyPr/>
          <a:lstStyle/>
          <a:p>
            <a:endParaRPr lang="en-GB"/>
          </a:p>
        </p:txBody>
      </p:sp>
      <p:sp>
        <p:nvSpPr>
          <p:cNvPr id="12" name="Espace réservé du texte 11">
            <a:extLst>
              <a:ext uri="{FF2B5EF4-FFF2-40B4-BE49-F238E27FC236}">
                <a16:creationId xmlns:a16="http://schemas.microsoft.com/office/drawing/2014/main" id="{21BE68A2-2107-4924-AF41-A595E0BF7B5C}"/>
              </a:ext>
            </a:extLst>
          </p:cNvPr>
          <p:cNvSpPr>
            <a:spLocks noGrp="1"/>
          </p:cNvSpPr>
          <p:nvPr>
            <p:ph type="body" sz="quarter" idx="14"/>
          </p:nvPr>
        </p:nvSpPr>
        <p:spPr/>
        <p:txBody>
          <a:bodyPr/>
          <a:lstStyle/>
          <a:p>
            <a:endParaRPr lang="en-GB" dirty="0"/>
          </a:p>
        </p:txBody>
      </p:sp>
      <p:sp>
        <p:nvSpPr>
          <p:cNvPr id="7" name="Espace réservé de la date 6">
            <a:extLst>
              <a:ext uri="{FF2B5EF4-FFF2-40B4-BE49-F238E27FC236}">
                <a16:creationId xmlns:a16="http://schemas.microsoft.com/office/drawing/2014/main" id="{E034B0AC-8475-4B5A-B600-826BE7F45C2F}"/>
              </a:ext>
            </a:extLst>
          </p:cNvPr>
          <p:cNvSpPr>
            <a:spLocks noGrp="1"/>
          </p:cNvSpPr>
          <p:nvPr>
            <p:ph type="dt" sz="half" idx="10"/>
          </p:nvPr>
        </p:nvSpPr>
        <p:spPr/>
        <p:txBody>
          <a:bodyPr/>
          <a:lstStyle/>
          <a:p>
            <a:pPr rtl="0"/>
            <a:r>
              <a:rPr lang="fr-FR" noProof="0" dirty="0"/>
              <a:t>2021/2022</a:t>
            </a:r>
          </a:p>
        </p:txBody>
      </p:sp>
      <p:sp>
        <p:nvSpPr>
          <p:cNvPr id="8" name="Espace réservé du pied de page 7">
            <a:extLst>
              <a:ext uri="{FF2B5EF4-FFF2-40B4-BE49-F238E27FC236}">
                <a16:creationId xmlns:a16="http://schemas.microsoft.com/office/drawing/2014/main" id="{BE762F71-BA8F-4116-821C-389C66EB29A7}"/>
              </a:ext>
            </a:extLst>
          </p:cNvPr>
          <p:cNvSpPr>
            <a:spLocks noGrp="1"/>
          </p:cNvSpPr>
          <p:nvPr>
            <p:ph type="ftr" sz="quarter" idx="11"/>
          </p:nvPr>
        </p:nvSpPr>
        <p:spPr/>
        <p:txBody>
          <a:bodyPr/>
          <a:lstStyle/>
          <a:p>
            <a:pPr rtl="0"/>
            <a:r>
              <a:rPr lang="en-GB" dirty="0"/>
              <a:t>Python for Data Analysis</a:t>
            </a:r>
          </a:p>
        </p:txBody>
      </p:sp>
      <p:sp>
        <p:nvSpPr>
          <p:cNvPr id="9" name="Espace réservé du numéro de diapositive 8">
            <a:extLst>
              <a:ext uri="{FF2B5EF4-FFF2-40B4-BE49-F238E27FC236}">
                <a16:creationId xmlns:a16="http://schemas.microsoft.com/office/drawing/2014/main" id="{82D78FF2-2E02-4CA7-B7E3-02FC17212F5F}"/>
              </a:ext>
            </a:extLst>
          </p:cNvPr>
          <p:cNvSpPr>
            <a:spLocks noGrp="1"/>
          </p:cNvSpPr>
          <p:nvPr>
            <p:ph type="sldNum" sz="quarter" idx="12"/>
          </p:nvPr>
        </p:nvSpPr>
        <p:spPr/>
        <p:txBody>
          <a:bodyPr/>
          <a:lstStyle/>
          <a:p>
            <a:pPr rtl="0"/>
            <a:fld id="{B5CEABB6-07DC-46E8-9B57-56EC44A396E5}" type="slidenum">
              <a:rPr lang="fr-FR" noProof="0" smtClean="0"/>
              <a:t>6</a:t>
            </a:fld>
            <a:endParaRPr lang="fr-FR" noProof="0"/>
          </a:p>
        </p:txBody>
      </p:sp>
      <p:sp>
        <p:nvSpPr>
          <p:cNvPr id="16" name="ZoneTexte 15">
            <a:extLst>
              <a:ext uri="{FF2B5EF4-FFF2-40B4-BE49-F238E27FC236}">
                <a16:creationId xmlns:a16="http://schemas.microsoft.com/office/drawing/2014/main" id="{6E015A1E-5864-44F1-919F-3B61DDB92DC2}"/>
              </a:ext>
            </a:extLst>
          </p:cNvPr>
          <p:cNvSpPr txBox="1"/>
          <p:nvPr/>
        </p:nvSpPr>
        <p:spPr>
          <a:xfrm>
            <a:off x="838200" y="2284624"/>
            <a:ext cx="6581172" cy="3970318"/>
          </a:xfrm>
          <a:prstGeom prst="rect">
            <a:avLst/>
          </a:prstGeom>
          <a:noFill/>
        </p:spPr>
        <p:txBody>
          <a:bodyPr wrap="square" rtlCol="0">
            <a:spAutoFit/>
          </a:bodyPr>
          <a:lstStyle/>
          <a:p>
            <a:r>
              <a:rPr lang="en-GB" dirty="0"/>
              <a:t>We used the </a:t>
            </a:r>
            <a:r>
              <a:rPr lang="en-GB" dirty="0" err="1"/>
              <a:t>GridSearchCV</a:t>
            </a:r>
            <a:r>
              <a:rPr lang="en-GB" dirty="0"/>
              <a:t> packages from the </a:t>
            </a:r>
            <a:r>
              <a:rPr lang="en-GB" dirty="0" err="1"/>
              <a:t>sklearn.model_selection</a:t>
            </a:r>
            <a:r>
              <a:rPr lang="en-GB" dirty="0"/>
              <a:t> library</a:t>
            </a:r>
          </a:p>
          <a:p>
            <a:endParaRPr lang="en-GB" dirty="0"/>
          </a:p>
          <a:p>
            <a:r>
              <a:rPr lang="en-GB" dirty="0"/>
              <a:t>The first step was to split the dataset into a training and a testing one.</a:t>
            </a:r>
          </a:p>
          <a:p>
            <a:r>
              <a:rPr lang="en-GB" dirty="0"/>
              <a:t>Then we define the model and hyperparameters linked to it for our situation.</a:t>
            </a:r>
          </a:p>
          <a:p>
            <a:r>
              <a:rPr lang="en-GB" dirty="0"/>
              <a:t>After that we fit the grid search and print the most precise hyperparameters for our </a:t>
            </a:r>
            <a:r>
              <a:rPr lang="en-GB" dirty="0" err="1"/>
              <a:t>modelisation</a:t>
            </a:r>
            <a:r>
              <a:rPr lang="en-GB" dirty="0"/>
              <a:t>.</a:t>
            </a:r>
          </a:p>
          <a:p>
            <a:endParaRPr lang="en-GB" dirty="0"/>
          </a:p>
          <a:p>
            <a:r>
              <a:rPr lang="en-GB" dirty="0"/>
              <a:t>We have encountered an issue the execution time was really big and even after trying to modify the parameters to make it faster it still raise some errors so we decided to take the default hyperparameters for our following models.</a:t>
            </a:r>
          </a:p>
        </p:txBody>
      </p:sp>
      <p:sp>
        <p:nvSpPr>
          <p:cNvPr id="2" name="Espace réservé du contenu 1">
            <a:extLst>
              <a:ext uri="{FF2B5EF4-FFF2-40B4-BE49-F238E27FC236}">
                <a16:creationId xmlns:a16="http://schemas.microsoft.com/office/drawing/2014/main" id="{664A444C-5695-4672-9E53-1743984ACD69}"/>
              </a:ext>
            </a:extLst>
          </p:cNvPr>
          <p:cNvSpPr>
            <a:spLocks noGrp="1"/>
          </p:cNvSpPr>
          <p:nvPr>
            <p:ph sz="quarter" idx="15"/>
          </p:nvPr>
        </p:nvSpPr>
        <p:spPr/>
        <p:txBody>
          <a:bodyPr/>
          <a:lstStyle/>
          <a:p>
            <a:endParaRPr lang="en-GB"/>
          </a:p>
        </p:txBody>
      </p:sp>
    </p:spTree>
    <p:extLst>
      <p:ext uri="{BB962C8B-B14F-4D97-AF65-F5344CB8AC3E}">
        <p14:creationId xmlns:p14="http://schemas.microsoft.com/office/powerpoint/2010/main" val="182149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BAC2DDD-AEBF-43DA-9403-B10BC3B4BCDA}"/>
              </a:ext>
            </a:extLst>
          </p:cNvPr>
          <p:cNvSpPr>
            <a:spLocks noGrp="1"/>
          </p:cNvSpPr>
          <p:nvPr>
            <p:ph type="title"/>
          </p:nvPr>
        </p:nvSpPr>
        <p:spPr/>
        <p:txBody>
          <a:bodyPr/>
          <a:lstStyle/>
          <a:p>
            <a:r>
              <a:rPr lang="en-GB" dirty="0"/>
              <a:t>Our first model to make predictions</a:t>
            </a:r>
          </a:p>
        </p:txBody>
      </p:sp>
      <p:sp>
        <p:nvSpPr>
          <p:cNvPr id="14" name="Espace réservé du texte 13">
            <a:extLst>
              <a:ext uri="{FF2B5EF4-FFF2-40B4-BE49-F238E27FC236}">
                <a16:creationId xmlns:a16="http://schemas.microsoft.com/office/drawing/2014/main" id="{CF82B6BA-45A4-4BC0-894C-A76EA532A8C2}"/>
              </a:ext>
            </a:extLst>
          </p:cNvPr>
          <p:cNvSpPr>
            <a:spLocks noGrp="1"/>
          </p:cNvSpPr>
          <p:nvPr>
            <p:ph type="body" sz="quarter" idx="16"/>
          </p:nvPr>
        </p:nvSpPr>
        <p:spPr/>
        <p:txBody>
          <a:bodyPr/>
          <a:lstStyle/>
          <a:p>
            <a:endParaRPr lang="en-GB"/>
          </a:p>
        </p:txBody>
      </p:sp>
      <p:sp>
        <p:nvSpPr>
          <p:cNvPr id="12" name="Espace réservé du texte 11">
            <a:extLst>
              <a:ext uri="{FF2B5EF4-FFF2-40B4-BE49-F238E27FC236}">
                <a16:creationId xmlns:a16="http://schemas.microsoft.com/office/drawing/2014/main" id="{21BE68A2-2107-4924-AF41-A595E0BF7B5C}"/>
              </a:ext>
            </a:extLst>
          </p:cNvPr>
          <p:cNvSpPr>
            <a:spLocks noGrp="1"/>
          </p:cNvSpPr>
          <p:nvPr>
            <p:ph type="body" sz="quarter" idx="14"/>
          </p:nvPr>
        </p:nvSpPr>
        <p:spPr/>
        <p:txBody>
          <a:bodyPr/>
          <a:lstStyle/>
          <a:p>
            <a:r>
              <a:rPr lang="en-GB" dirty="0"/>
              <a:t>Logistic regression</a:t>
            </a:r>
          </a:p>
        </p:txBody>
      </p:sp>
      <p:sp>
        <p:nvSpPr>
          <p:cNvPr id="7" name="Espace réservé de la date 6">
            <a:extLst>
              <a:ext uri="{FF2B5EF4-FFF2-40B4-BE49-F238E27FC236}">
                <a16:creationId xmlns:a16="http://schemas.microsoft.com/office/drawing/2014/main" id="{E034B0AC-8475-4B5A-B600-826BE7F45C2F}"/>
              </a:ext>
            </a:extLst>
          </p:cNvPr>
          <p:cNvSpPr>
            <a:spLocks noGrp="1"/>
          </p:cNvSpPr>
          <p:nvPr>
            <p:ph type="dt" sz="half" idx="10"/>
          </p:nvPr>
        </p:nvSpPr>
        <p:spPr/>
        <p:txBody>
          <a:bodyPr/>
          <a:lstStyle/>
          <a:p>
            <a:pPr rtl="0"/>
            <a:r>
              <a:rPr lang="fr-FR" noProof="0" dirty="0"/>
              <a:t>2021/2022</a:t>
            </a:r>
          </a:p>
        </p:txBody>
      </p:sp>
      <p:sp>
        <p:nvSpPr>
          <p:cNvPr id="8" name="Espace réservé du pied de page 7">
            <a:extLst>
              <a:ext uri="{FF2B5EF4-FFF2-40B4-BE49-F238E27FC236}">
                <a16:creationId xmlns:a16="http://schemas.microsoft.com/office/drawing/2014/main" id="{BE762F71-BA8F-4116-821C-389C66EB29A7}"/>
              </a:ext>
            </a:extLst>
          </p:cNvPr>
          <p:cNvSpPr>
            <a:spLocks noGrp="1"/>
          </p:cNvSpPr>
          <p:nvPr>
            <p:ph type="ftr" sz="quarter" idx="11"/>
          </p:nvPr>
        </p:nvSpPr>
        <p:spPr/>
        <p:txBody>
          <a:bodyPr/>
          <a:lstStyle/>
          <a:p>
            <a:pPr rtl="0"/>
            <a:r>
              <a:rPr lang="en-GB" dirty="0"/>
              <a:t>Python for Data Analysis</a:t>
            </a:r>
          </a:p>
        </p:txBody>
      </p:sp>
      <p:sp>
        <p:nvSpPr>
          <p:cNvPr id="9" name="Espace réservé du numéro de diapositive 8">
            <a:extLst>
              <a:ext uri="{FF2B5EF4-FFF2-40B4-BE49-F238E27FC236}">
                <a16:creationId xmlns:a16="http://schemas.microsoft.com/office/drawing/2014/main" id="{82D78FF2-2E02-4CA7-B7E3-02FC17212F5F}"/>
              </a:ext>
            </a:extLst>
          </p:cNvPr>
          <p:cNvSpPr>
            <a:spLocks noGrp="1"/>
          </p:cNvSpPr>
          <p:nvPr>
            <p:ph type="sldNum" sz="quarter" idx="12"/>
          </p:nvPr>
        </p:nvSpPr>
        <p:spPr/>
        <p:txBody>
          <a:bodyPr/>
          <a:lstStyle/>
          <a:p>
            <a:pPr rtl="0"/>
            <a:fld id="{B5CEABB6-07DC-46E8-9B57-56EC44A396E5}" type="slidenum">
              <a:rPr lang="fr-FR" noProof="0" smtClean="0"/>
              <a:t>7</a:t>
            </a:fld>
            <a:endParaRPr lang="fr-FR" noProof="0"/>
          </a:p>
        </p:txBody>
      </p:sp>
      <p:pic>
        <p:nvPicPr>
          <p:cNvPr id="1032" name="Picture 8" descr="Logistic Regression as the Smallest Possible Neural ...">
            <a:extLst>
              <a:ext uri="{FF2B5EF4-FFF2-40B4-BE49-F238E27FC236}">
                <a16:creationId xmlns:a16="http://schemas.microsoft.com/office/drawing/2014/main" id="{F9460A28-18B7-4673-8093-7653DC1E80A9}"/>
              </a:ext>
            </a:extLst>
          </p:cNvPr>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7858125" y="2884499"/>
            <a:ext cx="3769668" cy="2692619"/>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6E015A1E-5864-44F1-919F-3B61DDB92DC2}"/>
              </a:ext>
            </a:extLst>
          </p:cNvPr>
          <p:cNvSpPr txBox="1"/>
          <p:nvPr/>
        </p:nvSpPr>
        <p:spPr>
          <a:xfrm>
            <a:off x="838200" y="2284624"/>
            <a:ext cx="6581172" cy="3416320"/>
          </a:xfrm>
          <a:prstGeom prst="rect">
            <a:avLst/>
          </a:prstGeom>
          <a:noFill/>
        </p:spPr>
        <p:txBody>
          <a:bodyPr wrap="square" rtlCol="0">
            <a:spAutoFit/>
          </a:bodyPr>
          <a:lstStyle/>
          <a:p>
            <a:r>
              <a:rPr lang="en-GB" dirty="0"/>
              <a:t>We used these libraries and functions to conceive our model :</a:t>
            </a:r>
          </a:p>
          <a:p>
            <a:pPr marL="742950" lvl="1" indent="-285750">
              <a:buFont typeface="Arial" panose="020B0604020202020204" pitchFamily="34" charset="0"/>
              <a:buChar char="•"/>
            </a:pPr>
            <a:r>
              <a:rPr lang="en-GB" dirty="0" err="1"/>
              <a:t>accuracy_score</a:t>
            </a:r>
            <a:r>
              <a:rPr lang="en-GB" dirty="0"/>
              <a:t> from </a:t>
            </a:r>
            <a:r>
              <a:rPr lang="en-GB" dirty="0" err="1"/>
              <a:t>sklearn.metrics</a:t>
            </a:r>
            <a:endParaRPr lang="en-GB" dirty="0"/>
          </a:p>
          <a:p>
            <a:pPr marL="742950" lvl="1" indent="-285750">
              <a:buFont typeface="Arial" panose="020B0604020202020204" pitchFamily="34" charset="0"/>
              <a:buChar char="•"/>
            </a:pPr>
            <a:r>
              <a:rPr lang="en-GB" dirty="0" err="1"/>
              <a:t>sklearn.model_selection</a:t>
            </a:r>
            <a:endParaRPr lang="en-GB" dirty="0"/>
          </a:p>
          <a:p>
            <a:pPr marL="742950" lvl="1" indent="-285750">
              <a:buFont typeface="Arial" panose="020B0604020202020204" pitchFamily="34" charset="0"/>
              <a:buChar char="•"/>
            </a:pPr>
            <a:r>
              <a:rPr lang="en-GB" dirty="0" err="1"/>
              <a:t>LogisticRegression</a:t>
            </a:r>
            <a:r>
              <a:rPr lang="en-GB" dirty="0"/>
              <a:t> from </a:t>
            </a:r>
            <a:r>
              <a:rPr lang="en-GB" dirty="0" err="1"/>
              <a:t>sklearn.linear_model</a:t>
            </a:r>
            <a:endParaRPr lang="en-GB" dirty="0"/>
          </a:p>
          <a:p>
            <a:endParaRPr lang="en-GB" dirty="0"/>
          </a:p>
          <a:p>
            <a:r>
              <a:rPr lang="en-GB" dirty="0"/>
              <a:t>The first step was to split the dataset into a training and a testing one.</a:t>
            </a:r>
          </a:p>
          <a:p>
            <a:r>
              <a:rPr lang="en-GB" dirty="0"/>
              <a:t>Then we instantiate the model and apply it on our situation.</a:t>
            </a:r>
          </a:p>
          <a:p>
            <a:r>
              <a:rPr lang="en-GB" dirty="0"/>
              <a:t>To conclude we try the model that we have obtained and calculate it’s accuracy.</a:t>
            </a:r>
          </a:p>
          <a:p>
            <a:endParaRPr lang="en-GB" dirty="0"/>
          </a:p>
          <a:p>
            <a:r>
              <a:rPr lang="en-GB" dirty="0"/>
              <a:t>In this case our model has an accuracy of 0.89</a:t>
            </a:r>
          </a:p>
        </p:txBody>
      </p:sp>
    </p:spTree>
    <p:extLst>
      <p:ext uri="{BB962C8B-B14F-4D97-AF65-F5344CB8AC3E}">
        <p14:creationId xmlns:p14="http://schemas.microsoft.com/office/powerpoint/2010/main" val="375777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5A1E87-C2C8-4853-AAB7-97DB9A757C70}"/>
              </a:ext>
            </a:extLst>
          </p:cNvPr>
          <p:cNvSpPr>
            <a:spLocks noGrp="1"/>
          </p:cNvSpPr>
          <p:nvPr>
            <p:ph type="title"/>
          </p:nvPr>
        </p:nvSpPr>
        <p:spPr/>
        <p:txBody>
          <a:bodyPr/>
          <a:lstStyle/>
          <a:p>
            <a:r>
              <a:rPr lang="en-GB" dirty="0"/>
              <a:t>Our second model to make predictions</a:t>
            </a:r>
          </a:p>
        </p:txBody>
      </p:sp>
      <p:sp>
        <p:nvSpPr>
          <p:cNvPr id="3" name="Espace réservé du texte 2">
            <a:extLst>
              <a:ext uri="{FF2B5EF4-FFF2-40B4-BE49-F238E27FC236}">
                <a16:creationId xmlns:a16="http://schemas.microsoft.com/office/drawing/2014/main" id="{D83D0DDD-16C2-4969-9304-E72DDD4E9EA4}"/>
              </a:ext>
            </a:extLst>
          </p:cNvPr>
          <p:cNvSpPr>
            <a:spLocks noGrp="1"/>
          </p:cNvSpPr>
          <p:nvPr>
            <p:ph type="body" sz="quarter" idx="16"/>
          </p:nvPr>
        </p:nvSpPr>
        <p:spPr/>
        <p:txBody>
          <a:bodyPr/>
          <a:lstStyle/>
          <a:p>
            <a:endParaRPr lang="en-GB"/>
          </a:p>
        </p:txBody>
      </p:sp>
      <p:sp>
        <p:nvSpPr>
          <p:cNvPr id="5" name="Espace réservé du texte 4">
            <a:extLst>
              <a:ext uri="{FF2B5EF4-FFF2-40B4-BE49-F238E27FC236}">
                <a16:creationId xmlns:a16="http://schemas.microsoft.com/office/drawing/2014/main" id="{65B3416E-1AEB-4D72-A9EF-DC37FD51920F}"/>
              </a:ext>
            </a:extLst>
          </p:cNvPr>
          <p:cNvSpPr>
            <a:spLocks noGrp="1"/>
          </p:cNvSpPr>
          <p:nvPr>
            <p:ph type="body" sz="quarter" idx="14"/>
          </p:nvPr>
        </p:nvSpPr>
        <p:spPr/>
        <p:txBody>
          <a:bodyPr/>
          <a:lstStyle/>
          <a:p>
            <a:r>
              <a:rPr lang="en-GB" dirty="0"/>
              <a:t>Decision tree</a:t>
            </a:r>
          </a:p>
        </p:txBody>
      </p:sp>
      <p:pic>
        <p:nvPicPr>
          <p:cNvPr id="11" name="Espace réservé du contenu 10">
            <a:extLst>
              <a:ext uri="{FF2B5EF4-FFF2-40B4-BE49-F238E27FC236}">
                <a16:creationId xmlns:a16="http://schemas.microsoft.com/office/drawing/2014/main" id="{D0653D53-B61B-4CB5-90A1-AA1BFB1497C6}"/>
              </a:ext>
            </a:extLst>
          </p:cNvPr>
          <p:cNvPicPr>
            <a:picLocks noGrp="1" noChangeAspect="1"/>
          </p:cNvPicPr>
          <p:nvPr>
            <p:ph sz="quarter" idx="15"/>
          </p:nvPr>
        </p:nvPicPr>
        <p:blipFill>
          <a:blip r:embed="rId2"/>
          <a:stretch>
            <a:fillRect/>
          </a:stretch>
        </p:blipFill>
        <p:spPr>
          <a:xfrm>
            <a:off x="7858125" y="2743200"/>
            <a:ext cx="3634666" cy="2794491"/>
          </a:xfrm>
        </p:spPr>
      </p:pic>
      <p:sp>
        <p:nvSpPr>
          <p:cNvPr id="7" name="Espace réservé de la date 6">
            <a:extLst>
              <a:ext uri="{FF2B5EF4-FFF2-40B4-BE49-F238E27FC236}">
                <a16:creationId xmlns:a16="http://schemas.microsoft.com/office/drawing/2014/main" id="{37EF6640-AB58-4C0B-8D0C-E60D43631621}"/>
              </a:ext>
            </a:extLst>
          </p:cNvPr>
          <p:cNvSpPr>
            <a:spLocks noGrp="1"/>
          </p:cNvSpPr>
          <p:nvPr>
            <p:ph type="dt" sz="half" idx="10"/>
          </p:nvPr>
        </p:nvSpPr>
        <p:spPr/>
        <p:txBody>
          <a:bodyPr/>
          <a:lstStyle/>
          <a:p>
            <a:pPr rtl="0"/>
            <a:r>
              <a:rPr lang="fr-FR" noProof="0"/>
              <a:t>20XX</a:t>
            </a:r>
          </a:p>
        </p:txBody>
      </p:sp>
      <p:sp>
        <p:nvSpPr>
          <p:cNvPr id="8" name="Espace réservé du pied de page 7">
            <a:extLst>
              <a:ext uri="{FF2B5EF4-FFF2-40B4-BE49-F238E27FC236}">
                <a16:creationId xmlns:a16="http://schemas.microsoft.com/office/drawing/2014/main" id="{5AACAA48-7682-49BF-97F3-1028565ED2B4}"/>
              </a:ext>
            </a:extLst>
          </p:cNvPr>
          <p:cNvSpPr>
            <a:spLocks noGrp="1"/>
          </p:cNvSpPr>
          <p:nvPr>
            <p:ph type="ftr" sz="quarter" idx="11"/>
          </p:nvPr>
        </p:nvSpPr>
        <p:spPr/>
        <p:txBody>
          <a:bodyPr/>
          <a:lstStyle/>
          <a:p>
            <a:pPr rtl="0"/>
            <a:r>
              <a:rPr lang="fr-FR" noProof="0"/>
              <a:t>Pitch Deck</a:t>
            </a:r>
          </a:p>
        </p:txBody>
      </p:sp>
      <p:sp>
        <p:nvSpPr>
          <p:cNvPr id="9" name="Espace réservé du numéro de diapositive 8">
            <a:extLst>
              <a:ext uri="{FF2B5EF4-FFF2-40B4-BE49-F238E27FC236}">
                <a16:creationId xmlns:a16="http://schemas.microsoft.com/office/drawing/2014/main" id="{44E1767C-7795-4D18-8F33-D1156E7C5202}"/>
              </a:ext>
            </a:extLst>
          </p:cNvPr>
          <p:cNvSpPr>
            <a:spLocks noGrp="1"/>
          </p:cNvSpPr>
          <p:nvPr>
            <p:ph type="sldNum" sz="quarter" idx="12"/>
          </p:nvPr>
        </p:nvSpPr>
        <p:spPr/>
        <p:txBody>
          <a:bodyPr/>
          <a:lstStyle/>
          <a:p>
            <a:pPr rtl="0"/>
            <a:fld id="{B5CEABB6-07DC-46E8-9B57-56EC44A396E5}" type="slidenum">
              <a:rPr lang="fr-FR" noProof="0" smtClean="0"/>
              <a:t>8</a:t>
            </a:fld>
            <a:endParaRPr lang="fr-FR" noProof="0"/>
          </a:p>
        </p:txBody>
      </p:sp>
      <p:sp>
        <p:nvSpPr>
          <p:cNvPr id="12" name="ZoneTexte 11">
            <a:extLst>
              <a:ext uri="{FF2B5EF4-FFF2-40B4-BE49-F238E27FC236}">
                <a16:creationId xmlns:a16="http://schemas.microsoft.com/office/drawing/2014/main" id="{50B6595C-8BB0-4013-B595-AF0E52A0ACE2}"/>
              </a:ext>
            </a:extLst>
          </p:cNvPr>
          <p:cNvSpPr txBox="1"/>
          <p:nvPr/>
        </p:nvSpPr>
        <p:spPr>
          <a:xfrm>
            <a:off x="838200" y="2284624"/>
            <a:ext cx="6765925" cy="3693319"/>
          </a:xfrm>
          <a:prstGeom prst="rect">
            <a:avLst/>
          </a:prstGeom>
          <a:noFill/>
        </p:spPr>
        <p:txBody>
          <a:bodyPr wrap="square" rtlCol="0">
            <a:spAutoFit/>
          </a:bodyPr>
          <a:lstStyle/>
          <a:p>
            <a:r>
              <a:rPr lang="en-GB" dirty="0"/>
              <a:t>We used these libraries and functions to conceive our model :</a:t>
            </a:r>
          </a:p>
          <a:p>
            <a:pPr marL="742950" lvl="1" indent="-285750">
              <a:buFont typeface="Arial" panose="020B0604020202020204" pitchFamily="34" charset="0"/>
              <a:buChar char="•"/>
            </a:pPr>
            <a:r>
              <a:rPr lang="en-GB" dirty="0" err="1"/>
              <a:t>accuracy_score</a:t>
            </a:r>
            <a:r>
              <a:rPr lang="en-GB" dirty="0"/>
              <a:t> from </a:t>
            </a:r>
            <a:r>
              <a:rPr lang="en-GB" dirty="0" err="1"/>
              <a:t>sklearn.metrics</a:t>
            </a:r>
            <a:endParaRPr lang="en-GB" dirty="0"/>
          </a:p>
          <a:p>
            <a:pPr marL="742950" lvl="1" indent="-285750">
              <a:buFont typeface="Arial" panose="020B0604020202020204" pitchFamily="34" charset="0"/>
              <a:buChar char="•"/>
            </a:pPr>
            <a:r>
              <a:rPr lang="en-GB" dirty="0" err="1"/>
              <a:t>sklearn.model_selection</a:t>
            </a:r>
            <a:endParaRPr lang="en-GB" dirty="0"/>
          </a:p>
          <a:p>
            <a:pPr marL="742950" lvl="1" indent="-285750">
              <a:buFont typeface="Arial" panose="020B0604020202020204" pitchFamily="34" charset="0"/>
              <a:buChar char="•"/>
            </a:pPr>
            <a:r>
              <a:rPr lang="en-GB" dirty="0" err="1"/>
              <a:t>DecisionTreeClassifier</a:t>
            </a:r>
            <a:r>
              <a:rPr lang="en-GB" dirty="0"/>
              <a:t> from </a:t>
            </a:r>
            <a:r>
              <a:rPr lang="en-GB" dirty="0" err="1"/>
              <a:t>sklearn.tree</a:t>
            </a:r>
            <a:endParaRPr lang="en-GB" dirty="0"/>
          </a:p>
          <a:p>
            <a:endParaRPr lang="en-GB" dirty="0"/>
          </a:p>
          <a:p>
            <a:r>
              <a:rPr lang="en-GB" dirty="0"/>
              <a:t>The first step was to split the dataset into a training and a testing one.</a:t>
            </a:r>
          </a:p>
          <a:p>
            <a:r>
              <a:rPr lang="en-GB" dirty="0"/>
              <a:t>Then we instantiate the model and apply it on our situation.</a:t>
            </a:r>
          </a:p>
          <a:p>
            <a:r>
              <a:rPr lang="en-GB" dirty="0"/>
              <a:t>To conclude we try the model that we have obtained and calculate it’s accuracy.</a:t>
            </a:r>
          </a:p>
          <a:p>
            <a:endParaRPr lang="en-GB" dirty="0"/>
          </a:p>
          <a:p>
            <a:r>
              <a:rPr lang="en-GB" dirty="0"/>
              <a:t>In this case our model has an accuracy </a:t>
            </a:r>
            <a:r>
              <a:rPr lang="en-GB"/>
              <a:t>of 0.79</a:t>
            </a:r>
            <a:endParaRPr lang="en-GB" dirty="0"/>
          </a:p>
          <a:p>
            <a:endParaRPr lang="en-GB" dirty="0"/>
          </a:p>
        </p:txBody>
      </p:sp>
    </p:spTree>
    <p:extLst>
      <p:ext uri="{BB962C8B-B14F-4D97-AF65-F5344CB8AC3E}">
        <p14:creationId xmlns:p14="http://schemas.microsoft.com/office/powerpoint/2010/main" val="390988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BAC2DDD-AEBF-43DA-9403-B10BC3B4BCDA}"/>
              </a:ext>
            </a:extLst>
          </p:cNvPr>
          <p:cNvSpPr>
            <a:spLocks noGrp="1"/>
          </p:cNvSpPr>
          <p:nvPr>
            <p:ph type="title"/>
          </p:nvPr>
        </p:nvSpPr>
        <p:spPr/>
        <p:txBody>
          <a:bodyPr/>
          <a:lstStyle/>
          <a:p>
            <a:r>
              <a:rPr lang="en-GB" dirty="0"/>
              <a:t>Let’s try to code a Django </a:t>
            </a:r>
            <a:r>
              <a:rPr lang="en-GB" dirty="0" err="1"/>
              <a:t>api</a:t>
            </a:r>
            <a:r>
              <a:rPr lang="en-GB" dirty="0"/>
              <a:t> </a:t>
            </a:r>
          </a:p>
        </p:txBody>
      </p:sp>
      <p:sp>
        <p:nvSpPr>
          <p:cNvPr id="14" name="Espace réservé du texte 13">
            <a:extLst>
              <a:ext uri="{FF2B5EF4-FFF2-40B4-BE49-F238E27FC236}">
                <a16:creationId xmlns:a16="http://schemas.microsoft.com/office/drawing/2014/main" id="{CF82B6BA-45A4-4BC0-894C-A76EA532A8C2}"/>
              </a:ext>
            </a:extLst>
          </p:cNvPr>
          <p:cNvSpPr>
            <a:spLocks noGrp="1"/>
          </p:cNvSpPr>
          <p:nvPr>
            <p:ph type="body" sz="quarter" idx="16"/>
          </p:nvPr>
        </p:nvSpPr>
        <p:spPr/>
        <p:txBody>
          <a:bodyPr/>
          <a:lstStyle/>
          <a:p>
            <a:endParaRPr lang="en-GB"/>
          </a:p>
        </p:txBody>
      </p:sp>
      <p:sp>
        <p:nvSpPr>
          <p:cNvPr id="7" name="Espace réservé de la date 6">
            <a:extLst>
              <a:ext uri="{FF2B5EF4-FFF2-40B4-BE49-F238E27FC236}">
                <a16:creationId xmlns:a16="http://schemas.microsoft.com/office/drawing/2014/main" id="{E034B0AC-8475-4B5A-B600-826BE7F45C2F}"/>
              </a:ext>
            </a:extLst>
          </p:cNvPr>
          <p:cNvSpPr>
            <a:spLocks noGrp="1"/>
          </p:cNvSpPr>
          <p:nvPr>
            <p:ph type="dt" sz="half" idx="10"/>
          </p:nvPr>
        </p:nvSpPr>
        <p:spPr/>
        <p:txBody>
          <a:bodyPr/>
          <a:lstStyle/>
          <a:p>
            <a:pPr rtl="0"/>
            <a:r>
              <a:rPr lang="fr-FR" noProof="0" dirty="0"/>
              <a:t>2021/2022</a:t>
            </a:r>
          </a:p>
        </p:txBody>
      </p:sp>
      <p:sp>
        <p:nvSpPr>
          <p:cNvPr id="8" name="Espace réservé du pied de page 7">
            <a:extLst>
              <a:ext uri="{FF2B5EF4-FFF2-40B4-BE49-F238E27FC236}">
                <a16:creationId xmlns:a16="http://schemas.microsoft.com/office/drawing/2014/main" id="{BE762F71-BA8F-4116-821C-389C66EB29A7}"/>
              </a:ext>
            </a:extLst>
          </p:cNvPr>
          <p:cNvSpPr>
            <a:spLocks noGrp="1"/>
          </p:cNvSpPr>
          <p:nvPr>
            <p:ph type="ftr" sz="quarter" idx="11"/>
          </p:nvPr>
        </p:nvSpPr>
        <p:spPr/>
        <p:txBody>
          <a:bodyPr/>
          <a:lstStyle/>
          <a:p>
            <a:pPr rtl="0"/>
            <a:r>
              <a:rPr lang="en-GB" dirty="0"/>
              <a:t>Python for Data Analysis</a:t>
            </a:r>
          </a:p>
        </p:txBody>
      </p:sp>
      <p:sp>
        <p:nvSpPr>
          <p:cNvPr id="9" name="Espace réservé du numéro de diapositive 8">
            <a:extLst>
              <a:ext uri="{FF2B5EF4-FFF2-40B4-BE49-F238E27FC236}">
                <a16:creationId xmlns:a16="http://schemas.microsoft.com/office/drawing/2014/main" id="{82D78FF2-2E02-4CA7-B7E3-02FC17212F5F}"/>
              </a:ext>
            </a:extLst>
          </p:cNvPr>
          <p:cNvSpPr>
            <a:spLocks noGrp="1"/>
          </p:cNvSpPr>
          <p:nvPr>
            <p:ph type="sldNum" sz="quarter" idx="12"/>
          </p:nvPr>
        </p:nvSpPr>
        <p:spPr/>
        <p:txBody>
          <a:bodyPr/>
          <a:lstStyle/>
          <a:p>
            <a:pPr rtl="0"/>
            <a:fld id="{B5CEABB6-07DC-46E8-9B57-56EC44A396E5}" type="slidenum">
              <a:rPr lang="fr-FR" noProof="0" smtClean="0"/>
              <a:t>9</a:t>
            </a:fld>
            <a:endParaRPr lang="fr-FR" noProof="0"/>
          </a:p>
        </p:txBody>
      </p:sp>
      <p:sp>
        <p:nvSpPr>
          <p:cNvPr id="16" name="ZoneTexte 15">
            <a:extLst>
              <a:ext uri="{FF2B5EF4-FFF2-40B4-BE49-F238E27FC236}">
                <a16:creationId xmlns:a16="http://schemas.microsoft.com/office/drawing/2014/main" id="{6E015A1E-5864-44F1-919F-3B61DDB92DC2}"/>
              </a:ext>
            </a:extLst>
          </p:cNvPr>
          <p:cNvSpPr txBox="1"/>
          <p:nvPr/>
        </p:nvSpPr>
        <p:spPr>
          <a:xfrm>
            <a:off x="841125" y="1858826"/>
            <a:ext cx="6581172" cy="4247317"/>
          </a:xfrm>
          <a:prstGeom prst="rect">
            <a:avLst/>
          </a:prstGeom>
          <a:noFill/>
        </p:spPr>
        <p:txBody>
          <a:bodyPr wrap="square" rtlCol="0">
            <a:spAutoFit/>
          </a:bodyPr>
          <a:lstStyle/>
          <a:p>
            <a:r>
              <a:rPr lang="en-GB" dirty="0"/>
              <a:t>Our objectives were to make an API to have a better look at our code.</a:t>
            </a:r>
          </a:p>
          <a:p>
            <a:endParaRPr lang="en-GB" dirty="0"/>
          </a:p>
          <a:p>
            <a:r>
              <a:rPr lang="en-GB" dirty="0"/>
              <a:t>The API was wanted on Django so we installed it to start creating it.</a:t>
            </a:r>
          </a:p>
          <a:p>
            <a:endParaRPr lang="en-GB" dirty="0"/>
          </a:p>
          <a:p>
            <a:r>
              <a:rPr lang="en-GB" dirty="0"/>
              <a:t>The first part was to define what we want to show and how to show it.</a:t>
            </a:r>
          </a:p>
          <a:p>
            <a:endParaRPr lang="en-GB" dirty="0"/>
          </a:p>
          <a:p>
            <a:r>
              <a:rPr lang="en-GB" dirty="0"/>
              <a:t>We have chosen to select the graphics, the dataset and the accuracy of our models on different html pages.</a:t>
            </a:r>
          </a:p>
          <a:p>
            <a:endParaRPr lang="en-GB" dirty="0"/>
          </a:p>
          <a:p>
            <a:r>
              <a:rPr lang="en-GB" dirty="0"/>
              <a:t>We succeed to show the accuracy but not the graphics and the dataset due to some ununderstood raised error even when searching on internet.</a:t>
            </a:r>
          </a:p>
        </p:txBody>
      </p:sp>
      <p:sp>
        <p:nvSpPr>
          <p:cNvPr id="2" name="Espace réservé du contenu 1">
            <a:extLst>
              <a:ext uri="{FF2B5EF4-FFF2-40B4-BE49-F238E27FC236}">
                <a16:creationId xmlns:a16="http://schemas.microsoft.com/office/drawing/2014/main" id="{871C72A9-1CBA-41EA-A429-C8AF308480AE}"/>
              </a:ext>
            </a:extLst>
          </p:cNvPr>
          <p:cNvSpPr>
            <a:spLocks noGrp="1"/>
          </p:cNvSpPr>
          <p:nvPr>
            <p:ph sz="quarter" idx="15"/>
          </p:nvPr>
        </p:nvSpPr>
        <p:spPr/>
        <p:txBody>
          <a:bodyPr/>
          <a:lstStyle/>
          <a:p>
            <a:endParaRPr lang="en-GB"/>
          </a:p>
        </p:txBody>
      </p:sp>
      <p:sp>
        <p:nvSpPr>
          <p:cNvPr id="4" name="Espace réservé du texte 3">
            <a:extLst>
              <a:ext uri="{FF2B5EF4-FFF2-40B4-BE49-F238E27FC236}">
                <a16:creationId xmlns:a16="http://schemas.microsoft.com/office/drawing/2014/main" id="{BF02805F-2EDC-43F1-B62B-88B6B90026A7}"/>
              </a:ext>
            </a:extLst>
          </p:cNvPr>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1837529203"/>
      </p:ext>
    </p:extLst>
  </p:cSld>
  <p:clrMapOvr>
    <a:masterClrMapping/>
  </p:clrMapOvr>
</p:sld>
</file>

<file path=ppt/theme/theme1.xml><?xml version="1.0" encoding="utf-8"?>
<a:theme xmlns:a="http://schemas.openxmlformats.org/drawingml/2006/main" name="Monolig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8933_TF22318419_Win32" id="{C062C685-4AD8-43F3-8DE7-22C200D567C4}" vid="{98AFCDAB-92B1-4506-B98A-5C5B2F8D02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épuré</Template>
  <TotalTime>150</TotalTime>
  <Words>843</Words>
  <Application>Microsoft Office PowerPoint</Application>
  <PresentationFormat>Grand écran</PresentationFormat>
  <Paragraphs>106</Paragraphs>
  <Slides>10</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Tenorite</vt:lpstr>
      <vt:lpstr>Monoligne</vt:lpstr>
      <vt:lpstr>Diabetes 130-us hospitals for years 1999-2008 </vt:lpstr>
      <vt:lpstr>Ins and outs</vt:lpstr>
      <vt:lpstr>Visualisation and analyse</vt:lpstr>
      <vt:lpstr>Some graphics to have a better understanding</vt:lpstr>
      <vt:lpstr>Modifying the data to apply models</vt:lpstr>
      <vt:lpstr>Grid Search attempt</vt:lpstr>
      <vt:lpstr>Our first model to make predictions</vt:lpstr>
      <vt:lpstr>Our second model to make predictions</vt:lpstr>
      <vt:lpstr>Let’s try to code a Django api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130-us hospitals for years 1999-2008 </dc:title>
  <dc:creator>Elie</dc:creator>
  <cp:lastModifiedBy>Elie</cp:lastModifiedBy>
  <cp:revision>15</cp:revision>
  <dcterms:created xsi:type="dcterms:W3CDTF">2021-12-23T10:13:40Z</dcterms:created>
  <dcterms:modified xsi:type="dcterms:W3CDTF">2022-01-05T23:27:53Z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