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2" r:id="rId1"/>
    <p:sldMasterId id="2147484214" r:id="rId2"/>
  </p:sldMasterIdLst>
  <p:notesMasterIdLst>
    <p:notesMasterId r:id="rId17"/>
  </p:notesMasterIdLst>
  <p:handoutMasterIdLst>
    <p:handoutMasterId r:id="rId18"/>
  </p:handoutMasterIdLst>
  <p:sldIdLst>
    <p:sldId id="260" r:id="rId3"/>
    <p:sldId id="263" r:id="rId4"/>
    <p:sldId id="261" r:id="rId5"/>
    <p:sldId id="267" r:id="rId6"/>
    <p:sldId id="287" r:id="rId7"/>
    <p:sldId id="280" r:id="rId8"/>
    <p:sldId id="288" r:id="rId9"/>
    <p:sldId id="281" r:id="rId10"/>
    <p:sldId id="282" r:id="rId11"/>
    <p:sldId id="283" r:id="rId12"/>
    <p:sldId id="284" r:id="rId13"/>
    <p:sldId id="285" r:id="rId14"/>
    <p:sldId id="289" r:id="rId15"/>
    <p:sldId id="286" r:id="rId16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1FB1"/>
    <a:srgbClr val="E8E8E8"/>
    <a:srgbClr val="3366FF"/>
    <a:srgbClr val="0000FF"/>
    <a:srgbClr val="DCD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95" autoAdjust="0"/>
    <p:restoredTop sz="75783" autoAdjust="0"/>
  </p:normalViewPr>
  <p:slideViewPr>
    <p:cSldViewPr>
      <p:cViewPr varScale="1">
        <p:scale>
          <a:sx n="88" d="100"/>
          <a:sy n="88" d="100"/>
        </p:scale>
        <p:origin x="11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43" d="100"/>
          <a:sy n="143" d="100"/>
        </p:scale>
        <p:origin x="4482" y="114"/>
      </p:cViewPr>
      <p:guideLst>
        <p:guide orient="horz" pos="2905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38475" cy="461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2" y="0"/>
            <a:ext cx="3038475" cy="461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D911C-931F-4AE9-85B1-8D54FFD59CA5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760316"/>
            <a:ext cx="3038475" cy="461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2" y="8760316"/>
            <a:ext cx="3038475" cy="461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DF8CD-3979-4A08-9C77-4D01CAE5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38475" cy="461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2" y="0"/>
            <a:ext cx="3038475" cy="4614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78647-79B7-4ECD-9651-93FBD28FB7E2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1738"/>
            <a:ext cx="5607050" cy="41502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60316"/>
            <a:ext cx="3038475" cy="461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2" y="8760316"/>
            <a:ext cx="3038475" cy="461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DE903-09BF-431C-99E2-B2EF71FF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6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3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80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6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2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1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8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9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4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DE903-09BF-431C-99E2-B2EF71FF2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AF466F-BDA4-4F18-9C7B-FF0A9A1B0E80}" type="datetime1">
              <a:rPr lang="en-US" smtClean="0"/>
              <a:pPr/>
              <a:t>7/6/2017</a:t>
            </a:fld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"/>
          <a:stretch/>
        </p:blipFill>
        <p:spPr bwMode="auto">
          <a:xfrm>
            <a:off x="275036" y="257187"/>
            <a:ext cx="8632272" cy="2571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13196" r="8488" b="14102"/>
          <a:stretch/>
        </p:blipFill>
        <p:spPr bwMode="auto">
          <a:xfrm>
            <a:off x="4781550" y="3819525"/>
            <a:ext cx="4295775" cy="215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B955F9-81EA-47C5-8059-9E5C2B437C70}" type="datetime1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8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9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14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0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03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0" lang="en-US" dirty="0" smtClean="0">
                <a:solidFill>
                  <a:schemeClr val="bg1">
                    <a:lumMod val="25000"/>
                  </a:schemeClr>
                </a:solidFill>
              </a:rPr>
              <a:t>Insert 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q"/>
              <a:defRPr/>
            </a:lvl1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976258"/>
            <a:ext cx="1676400" cy="95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3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8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3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AF466F-BDA4-4F18-9C7B-FF0A9A1B0E80}" type="datetime1">
              <a:rPr lang="en-US" smtClean="0"/>
              <a:pPr/>
              <a:t>7/6/2017</a:t>
            </a:fld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"/>
          <a:stretch/>
        </p:blipFill>
        <p:spPr bwMode="auto">
          <a:xfrm>
            <a:off x="275036" y="257187"/>
            <a:ext cx="8632272" cy="2571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13196" r="8488" b="14102"/>
          <a:stretch/>
        </p:blipFill>
        <p:spPr bwMode="auto">
          <a:xfrm>
            <a:off x="4781550" y="3819525"/>
            <a:ext cx="4295775" cy="215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775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1969" y="682625"/>
            <a:ext cx="8119872" cy="276999"/>
          </a:xfrm>
        </p:spPr>
        <p:txBody>
          <a:bodyPr/>
          <a:lstStyle>
            <a:lvl1pPr>
              <a:defRPr lang="en-US" sz="18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11969" y="1097310"/>
            <a:ext cx="8119872" cy="184666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050"/>
            </a:lvl2pPr>
            <a:lvl3pPr marL="0" indent="0">
              <a:buNone/>
              <a:defRPr sz="1050"/>
            </a:lvl3pPr>
            <a:lvl4pPr marL="0" indent="0">
              <a:buNone/>
              <a:defRPr sz="1050"/>
            </a:lvl4pPr>
            <a:lvl5pPr marL="0" indent="0">
              <a:buNone/>
              <a:defRPr sz="105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85800" y="1828804"/>
            <a:ext cx="7776972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07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2975" y="6356351"/>
            <a:ext cx="3800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4222" y="6356351"/>
            <a:ext cx="3478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7198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976258"/>
            <a:ext cx="1676400" cy="95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EE300C-6FC5-4FC3-AF1A-075E4F50620D}" type="datetime1">
              <a:rPr lang="en-US" smtClean="0"/>
              <a:pPr/>
              <a:t>7/6/2017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976258"/>
            <a:ext cx="1676400" cy="95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0D295D-4A77-4DEB-B04C-9F4282A8BC04}" type="datetime1">
              <a:rPr lang="en-US" smtClean="0"/>
              <a:pPr/>
              <a:t>7/6/2017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976258"/>
            <a:ext cx="1676400" cy="95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976258"/>
            <a:ext cx="1676400" cy="95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976258"/>
            <a:ext cx="1676400" cy="95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 smtClean="0"/>
              <a:t>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976258"/>
            <a:ext cx="1676400" cy="95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27B613C-1AD7-49D3-885D-F654C5CDBAA6}" type="datetime1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kern="1200">
          <a:solidFill>
            <a:schemeClr val="bg1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q"/>
        <a:defRPr kumimoji="0" sz="29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bg2">
            <a:lumMod val="50000"/>
          </a:schemeClr>
        </a:buClr>
        <a:buSzPct val="75000"/>
        <a:buFont typeface="Wingdings"/>
        <a:buChar char=""/>
        <a:defRPr kumimoji="0" sz="20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1">
            <a:lumMod val="75000"/>
          </a:schemeClr>
        </a:buClr>
        <a:buSzPct val="65000"/>
        <a:buFont typeface="Wingdings"/>
        <a:buChar char=""/>
        <a:defRPr kumimoji="0" sz="200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4C92-DA48-49C9-A5CE-2F48D882D97E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719C-E122-4CB1-B5E1-D32717BE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  <p:sldLayoutId id="2147484227" r:id="rId12"/>
    <p:sldLayoutId id="214748422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19891" y="2945453"/>
            <a:ext cx="9144000" cy="223614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bg2">
                  <a:lumMod val="50000"/>
                </a:schemeClr>
              </a:buClr>
              <a:buSzPct val="75000"/>
              <a:buFont typeface="Wingdings"/>
              <a:buNone/>
              <a:defRPr kumimoji="0" sz="2000" kern="120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tx1">
                  <a:lumMod val="75000"/>
                </a:schemeClr>
              </a:buClr>
              <a:buSzPct val="65000"/>
              <a:buFont typeface="Wingdings"/>
              <a:buNone/>
              <a:defRPr kumimoji="0" sz="2000" kern="120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dirty="0">
              <a:solidFill>
                <a:schemeClr val="tx1">
                  <a:lumMod val="25000"/>
                </a:schemeClr>
              </a:solidFill>
              <a:latin typeface="+mj-lt"/>
              <a:cs typeface="David" pitchFamily="34" charset="-79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8085" y="2945452"/>
            <a:ext cx="9336915" cy="223614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bg2">
                  <a:lumMod val="50000"/>
                </a:schemeClr>
              </a:buClr>
              <a:buSzPct val="75000"/>
              <a:buFont typeface="Wingdings"/>
              <a:buNone/>
              <a:defRPr kumimoji="0" sz="2000" kern="120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tx1">
                  <a:lumMod val="75000"/>
                </a:schemeClr>
              </a:buClr>
              <a:buSzPct val="65000"/>
              <a:buFont typeface="Wingdings"/>
              <a:buNone/>
              <a:defRPr kumimoji="0" sz="2000" kern="120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solidFill>
                  <a:schemeClr val="tx1">
                    <a:lumMod val="25000"/>
                  </a:schemeClr>
                </a:solidFill>
                <a:latin typeface="+mj-lt"/>
                <a:cs typeface="Microsoft Tai Le" pitchFamily="34" charset="0"/>
              </a:rPr>
              <a:t>3D Oil and Gas Data in</a:t>
            </a:r>
          </a:p>
          <a:p>
            <a:r>
              <a:rPr lang="en-US" sz="4800" b="1" dirty="0" smtClean="0">
                <a:solidFill>
                  <a:schemeClr val="tx1">
                    <a:lumMod val="25000"/>
                  </a:schemeClr>
                </a:solidFill>
                <a:latin typeface="+mj-lt"/>
                <a:cs typeface="Microsoft Tai Le" pitchFamily="34" charset="0"/>
              </a:rPr>
              <a:t>ArcGIS Pro</a:t>
            </a:r>
          </a:p>
          <a:p>
            <a:endParaRPr lang="en-US" sz="4800" b="1" dirty="0">
              <a:solidFill>
                <a:schemeClr val="tx1">
                  <a:lumMod val="25000"/>
                </a:schemeClr>
              </a:solidFill>
              <a:latin typeface="+mj-lt"/>
              <a:cs typeface="Microsoft Tai Le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000" dirty="0" smtClean="0"/>
              <a:t>7/11/17</a:t>
            </a:r>
            <a:endParaRPr kumimoji="0" lang="en-US" sz="20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400" dirty="0" smtClean="0"/>
              <a:t>ESRI UC 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6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Pro - 3D Integration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 Nightmare</a:t>
            </a:r>
          </a:p>
          <a:p>
            <a:pPr lvl="1"/>
            <a:r>
              <a:rPr lang="en-US" dirty="0" smtClean="0"/>
              <a:t>Not useful in this 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6644965" cy="4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Pro - AOI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Area Of Interest (AOI) Tool </a:t>
            </a:r>
          </a:p>
          <a:p>
            <a:pPr lvl="1"/>
            <a:r>
              <a:rPr lang="en-US" dirty="0"/>
              <a:t>Created so that a specific area could be explored</a:t>
            </a:r>
          </a:p>
          <a:p>
            <a:pPr lvl="1"/>
            <a:r>
              <a:rPr lang="en-US" dirty="0"/>
              <a:t>Developed using </a:t>
            </a:r>
            <a:r>
              <a:rPr lang="en-US" dirty="0" smtClean="0"/>
              <a:t>python – What its doing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8000"/>
            <a:ext cx="5867400" cy="365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Pro – AOI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Result after running the AOI tool</a:t>
            </a:r>
          </a:p>
          <a:p>
            <a:pPr lvl="1"/>
            <a:r>
              <a:rPr lang="en-US" dirty="0"/>
              <a:t>Only Leases that intersect laterals are </a:t>
            </a:r>
            <a:r>
              <a:rPr lang="en-US" dirty="0" smtClean="0"/>
              <a:t>shown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95795"/>
            <a:ext cx="6200381" cy="38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Recreate AOI as add-in</a:t>
            </a:r>
          </a:p>
          <a:p>
            <a:r>
              <a:rPr lang="en-US" dirty="0" smtClean="0"/>
              <a:t>Include formation tops and bottoms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63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Scripts can be downloaded from:</a:t>
            </a:r>
          </a:p>
          <a:p>
            <a:pPr lvl="1"/>
            <a:r>
              <a:rPr lang="en-US" dirty="0"/>
              <a:t>https://github.com/ULGIS/ESRIUC2017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004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University Lands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Our Challenge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3D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ArcGIS Pro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Questions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University </a:t>
            </a:r>
            <a:r>
              <a:rPr lang="en-US" sz="4000" b="1" dirty="0"/>
              <a:t>Lands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1152"/>
            <a:ext cx="5715000" cy="4416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University </a:t>
            </a:r>
            <a:r>
              <a:rPr lang="en-US" sz="4000" b="1" dirty="0"/>
              <a:t>Lands</a:t>
            </a:r>
            <a:endParaRPr lang="en-US" sz="3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943600" y="1600200"/>
            <a:ext cx="3124200" cy="4419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Land set aside beginning in 1838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Appropriated Lands for University System in 1876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2.1 </a:t>
            </a:r>
            <a:r>
              <a:rPr lang="en-US" dirty="0"/>
              <a:t>m</a:t>
            </a:r>
            <a:r>
              <a:rPr lang="en-US" dirty="0" smtClean="0"/>
              <a:t>illion acres primarily in West 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Revenue Supports UT &amp; A&amp;M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Permanent University Fund (PUF) Value = $17.4 Billion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dirty="0"/>
              <a:t>$9.4 </a:t>
            </a:r>
            <a:r>
              <a:rPr lang="en-US" dirty="0" smtClean="0"/>
              <a:t>Billion Deposited by 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Challenge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orizontal drilling introduced a new issues</a:t>
            </a:r>
          </a:p>
          <a:p>
            <a:pPr lvl="1"/>
            <a:r>
              <a:rPr lang="en-US" dirty="0" smtClean="0"/>
              <a:t>Laterals overlap in different horizons</a:t>
            </a:r>
          </a:p>
          <a:p>
            <a:r>
              <a:rPr lang="en-US" dirty="0" smtClean="0"/>
              <a:t>Need to quickly identify production sources</a:t>
            </a:r>
          </a:p>
          <a:p>
            <a:pPr lvl="1"/>
            <a:r>
              <a:rPr lang="en-US" dirty="0" smtClean="0"/>
              <a:t>Land and Regulatory need to see info in 3D</a:t>
            </a:r>
          </a:p>
          <a:p>
            <a:r>
              <a:rPr lang="en-US" dirty="0" err="1" smtClean="0"/>
              <a:t>ArcReader</a:t>
            </a:r>
            <a:endParaRPr lang="en-US" dirty="0" smtClean="0"/>
          </a:p>
          <a:p>
            <a:pPr lvl="1"/>
            <a:r>
              <a:rPr lang="en-US" dirty="0" smtClean="0"/>
              <a:t>Can’t view 3D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95700"/>
            <a:ext cx="4114800" cy="28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Challenge - 3D Oil &amp; Gas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GIS data was in 3D</a:t>
            </a:r>
          </a:p>
          <a:p>
            <a:r>
              <a:rPr lang="en-US" dirty="0"/>
              <a:t>This meant that we needed to create or acquire the 3D datasets</a:t>
            </a:r>
          </a:p>
          <a:p>
            <a:pPr lvl="1"/>
            <a:r>
              <a:rPr lang="en-US" dirty="0"/>
              <a:t>Leases</a:t>
            </a:r>
          </a:p>
          <a:p>
            <a:pPr lvl="1"/>
            <a:r>
              <a:rPr lang="en-US" dirty="0"/>
              <a:t>Laterals</a:t>
            </a:r>
          </a:p>
          <a:p>
            <a:pPr lvl="1"/>
            <a:r>
              <a:rPr lang="en-US" dirty="0"/>
              <a:t>Perforations (first and last take points)</a:t>
            </a:r>
          </a:p>
          <a:p>
            <a:r>
              <a:rPr lang="en-US" dirty="0"/>
              <a:t>This data needed to be integrated with the current enterprise GIS system</a:t>
            </a:r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Oil &amp; Gas Data - Leases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sz="2400" dirty="0" smtClean="0"/>
              <a:t>Leases are stored as 2D Polygons</a:t>
            </a:r>
          </a:p>
          <a:p>
            <a:r>
              <a:rPr lang="en-US" sz="2400" dirty="0"/>
              <a:t>Leases are depth severed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Solution</a:t>
            </a:r>
          </a:p>
          <a:p>
            <a:r>
              <a:rPr lang="en-US" sz="2400" dirty="0" smtClean="0"/>
              <a:t>Leases </a:t>
            </a:r>
            <a:r>
              <a:rPr lang="en-US" sz="2400" dirty="0"/>
              <a:t>could be extruded based on the top and bottom depths</a:t>
            </a:r>
          </a:p>
          <a:p>
            <a:r>
              <a:rPr lang="en-US" sz="2400" dirty="0" err="1"/>
              <a:t>Multipatch</a:t>
            </a:r>
            <a:r>
              <a:rPr lang="en-US" sz="2400" dirty="0"/>
              <a:t> </a:t>
            </a:r>
            <a:r>
              <a:rPr lang="en-US" sz="2400" dirty="0" smtClean="0"/>
              <a:t>feature class of leases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74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Oil &amp; Gas Data - Laterals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dirty="0"/>
              <a:t>Problem</a:t>
            </a:r>
          </a:p>
          <a:p>
            <a:r>
              <a:rPr lang="en-US" dirty="0"/>
              <a:t>Lateral information currently stored in 2D feature class</a:t>
            </a:r>
          </a:p>
          <a:p>
            <a:r>
              <a:rPr lang="en-US" dirty="0"/>
              <a:t>There are close to 2000 laterals on University Lands</a:t>
            </a:r>
          </a:p>
          <a:p>
            <a:r>
              <a:rPr lang="en-US" dirty="0" smtClean="0"/>
              <a:t>Directional surveys are </a:t>
            </a:r>
            <a:r>
              <a:rPr lang="en-US" dirty="0"/>
              <a:t>stored in Excel and PDF format</a:t>
            </a:r>
          </a:p>
          <a:p>
            <a:r>
              <a:rPr lang="en-US" sz="4500" dirty="0"/>
              <a:t>Solution</a:t>
            </a:r>
          </a:p>
          <a:p>
            <a:r>
              <a:rPr lang="en-US" dirty="0"/>
              <a:t>Downloaded Lateral information from third party (</a:t>
            </a:r>
            <a:r>
              <a:rPr lang="en-US" dirty="0" smtClean="0"/>
              <a:t>1200 laterals)</a:t>
            </a:r>
            <a:endParaRPr lang="en-US" dirty="0"/>
          </a:p>
          <a:p>
            <a:pPr lvl="1"/>
            <a:r>
              <a:rPr lang="en-US" dirty="0"/>
              <a:t>Converted to GIS using </a:t>
            </a:r>
            <a:r>
              <a:rPr lang="en-US" dirty="0" err="1"/>
              <a:t>ArcPy</a:t>
            </a:r>
            <a:r>
              <a:rPr lang="en-US" dirty="0"/>
              <a:t> site package</a:t>
            </a:r>
          </a:p>
          <a:p>
            <a:r>
              <a:rPr lang="en-US" dirty="0"/>
              <a:t>Data Conversion</a:t>
            </a:r>
          </a:p>
          <a:p>
            <a:pPr lvl="1"/>
            <a:r>
              <a:rPr lang="en-US" dirty="0"/>
              <a:t> corrected with UL well spots</a:t>
            </a:r>
          </a:p>
          <a:p>
            <a:pPr lvl="1"/>
            <a:r>
              <a:rPr lang="en-US" dirty="0"/>
              <a:t>Added z and m value</a:t>
            </a:r>
          </a:p>
          <a:p>
            <a:pPr lvl="1"/>
            <a:r>
              <a:rPr lang="en-US" dirty="0"/>
              <a:t>m value stored the measure distance</a:t>
            </a:r>
          </a:p>
          <a:p>
            <a:r>
              <a:rPr lang="en-US" dirty="0"/>
              <a:t>This allowed for the creation of </a:t>
            </a:r>
            <a:r>
              <a:rPr lang="en-US" dirty="0" err="1"/>
              <a:t>perfs</a:t>
            </a:r>
            <a:endParaRPr lang="en-US" dirty="0"/>
          </a:p>
          <a:p>
            <a:pPr lvl="1"/>
            <a:r>
              <a:rPr lang="en-US" dirty="0"/>
              <a:t>Tool in </a:t>
            </a:r>
            <a:r>
              <a:rPr lang="en-US" dirty="0" smtClean="0"/>
              <a:t>ArcMap </a:t>
            </a:r>
            <a:r>
              <a:rPr lang="en-US" dirty="0"/>
              <a:t>but would require manual entry of each </a:t>
            </a:r>
            <a:r>
              <a:rPr lang="en-US" dirty="0" smtClean="0"/>
              <a:t>point (no batch)</a:t>
            </a:r>
            <a:endParaRPr lang="en-US" dirty="0"/>
          </a:p>
          <a:p>
            <a:pPr lvl="1"/>
            <a:r>
              <a:rPr lang="en-US" dirty="0"/>
              <a:t>Used python script to create point along line based on measure value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05000"/>
            <a:ext cx="3810000" cy="36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Pro - 3D Integration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Chose ArcGIS Pro</a:t>
            </a:r>
          </a:p>
          <a:p>
            <a:pPr lvl="1"/>
            <a:r>
              <a:rPr lang="en-US" dirty="0"/>
              <a:t>Easy to switch between 2D and 3D maps</a:t>
            </a:r>
          </a:p>
          <a:p>
            <a:pPr lvl="1"/>
            <a:r>
              <a:rPr lang="en-US" dirty="0"/>
              <a:t>Easy to integrate with current GIS architecture</a:t>
            </a:r>
          </a:p>
          <a:p>
            <a:pPr lvl="1"/>
            <a:r>
              <a:rPr lang="en-US" dirty="0"/>
              <a:t>Allowed for the building of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05200"/>
            <a:ext cx="5257800" cy="32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2">
      <a:dk1>
        <a:srgbClr val="003767"/>
      </a:dk1>
      <a:lt1>
        <a:srgbClr val="F5F5F5"/>
      </a:lt1>
      <a:dk2>
        <a:srgbClr val="F5F5F5"/>
      </a:dk2>
      <a:lt2>
        <a:srgbClr val="F5F5F5"/>
      </a:lt2>
      <a:accent1>
        <a:srgbClr val="BF5700"/>
      </a:accent1>
      <a:accent2>
        <a:srgbClr val="500000"/>
      </a:accent2>
      <a:accent3>
        <a:srgbClr val="003767"/>
      </a:accent3>
      <a:accent4>
        <a:srgbClr val="8F8F8C"/>
      </a:accent4>
      <a:accent5>
        <a:srgbClr val="003767"/>
      </a:accent5>
      <a:accent6>
        <a:srgbClr val="8F8F8C"/>
      </a:accent6>
      <a:hlink>
        <a:srgbClr val="003767"/>
      </a:hlink>
      <a:folHlink>
        <a:srgbClr val="8F8F8C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23593</TotalTime>
  <Words>423</Words>
  <Application>Microsoft Office PowerPoint</Application>
  <PresentationFormat>On-screen Show (4:3)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David</vt:lpstr>
      <vt:lpstr>Microsoft Tai Le</vt:lpstr>
      <vt:lpstr>Tw Cen MT</vt:lpstr>
      <vt:lpstr>Wingdings</vt:lpstr>
      <vt:lpstr>Wingdings 2</vt:lpstr>
      <vt:lpstr>Median</vt:lpstr>
      <vt:lpstr>Custom Design</vt:lpstr>
      <vt:lpstr>PowerPoint Presentation</vt:lpstr>
      <vt:lpstr>Agenda</vt:lpstr>
      <vt:lpstr>University Lands</vt:lpstr>
      <vt:lpstr>University Lands</vt:lpstr>
      <vt:lpstr>Our Challenge</vt:lpstr>
      <vt:lpstr>Our Challenge - 3D Oil &amp; Gas Data</vt:lpstr>
      <vt:lpstr>3D Oil &amp; Gas Data - Leases</vt:lpstr>
      <vt:lpstr>3D Oil &amp; Gas Data - Laterals</vt:lpstr>
      <vt:lpstr>ArcGIS Pro - 3D Integration</vt:lpstr>
      <vt:lpstr>ArcGIS Pro - 3D Integration</vt:lpstr>
      <vt:lpstr>ArcGIS Pro - AOI</vt:lpstr>
      <vt:lpstr>ArcGIS Pro – AOI</vt:lpstr>
      <vt:lpstr>Future Plans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Lands Advisory Board Meeting</dc:title>
  <dc:creator>Ray, Alyssa</dc:creator>
  <cp:lastModifiedBy>Kennady, Ben</cp:lastModifiedBy>
  <cp:revision>543</cp:revision>
  <cp:lastPrinted>2017-06-09T03:40:30Z</cp:lastPrinted>
  <dcterms:created xsi:type="dcterms:W3CDTF">2015-12-18T21:16:56Z</dcterms:created>
  <dcterms:modified xsi:type="dcterms:W3CDTF">2017-07-06T16:42:18Z</dcterms:modified>
</cp:coreProperties>
</file>