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Roboto Slab"/>
      <p:regular r:id="rId53"/>
      <p:bold r:id="rId54"/>
    </p:embeddedFont>
    <p:embeddedFont>
      <p:font typeface="Roboto"/>
      <p:regular r:id="rId55"/>
      <p:bold r:id="rId56"/>
      <p:italic r:id="rId57"/>
      <p:boldItalic r:id="rId58"/>
    </p:embeddedFont>
    <p:embeddedFont>
      <p:font typeface="Montserrat"/>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boldItalic.fntdata"/><Relationship Id="rId61" Type="http://schemas.openxmlformats.org/officeDocument/2006/relationships/font" Target="fonts/Montserrat-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Slab-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regular.fntdata"/><Relationship Id="rId10" Type="http://schemas.openxmlformats.org/officeDocument/2006/relationships/slide" Target="slides/slide6.xml"/><Relationship Id="rId54" Type="http://schemas.openxmlformats.org/officeDocument/2006/relationships/font" Target="fonts/RobotoSlab-bold.fntdata"/><Relationship Id="rId13" Type="http://schemas.openxmlformats.org/officeDocument/2006/relationships/slide" Target="slides/slide9.xml"/><Relationship Id="rId57" Type="http://schemas.openxmlformats.org/officeDocument/2006/relationships/font" Target="fonts/Roboto-italic.fntdata"/><Relationship Id="rId12" Type="http://schemas.openxmlformats.org/officeDocument/2006/relationships/slide" Target="slides/slide8.xml"/><Relationship Id="rId56" Type="http://schemas.openxmlformats.org/officeDocument/2006/relationships/font" Target="fonts/Roboto-bold.fntdata"/><Relationship Id="rId15" Type="http://schemas.openxmlformats.org/officeDocument/2006/relationships/slide" Target="slides/slide11.xml"/><Relationship Id="rId59" Type="http://schemas.openxmlformats.org/officeDocument/2006/relationships/font" Target="fonts/Montserrat-regular.fntdata"/><Relationship Id="rId14" Type="http://schemas.openxmlformats.org/officeDocument/2006/relationships/slide" Target="slides/slide10.xml"/><Relationship Id="rId58"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s://en.wikipedia.org/wiki/Industrial_robot" TargetMode="External"/><Relationship Id="rId10" Type="http://schemas.openxmlformats.org/officeDocument/2006/relationships/hyperlink" Target="https://en.wikipedia.org/wiki/Remote_control" TargetMode="External"/><Relationship Id="rId13" Type="http://schemas.openxmlformats.org/officeDocument/2006/relationships/hyperlink" Target="https://en.wikipedia.org/wiki/Personal_computer" TargetMode="External"/><Relationship Id="rId12" Type="http://schemas.openxmlformats.org/officeDocument/2006/relationships/hyperlink" Target="https://en.wikipedia.org/wiki/Computer-aided_design" TargetMode="External"/><Relationship Id="rId1" Type="http://schemas.openxmlformats.org/officeDocument/2006/relationships/notesMaster" Target="../notesMasters/notesMaster1.xml"/><Relationship Id="rId2" Type="http://schemas.openxmlformats.org/officeDocument/2006/relationships/hyperlink" Target="https://en.wikipedia.org/wiki/Arithmetic" TargetMode="External"/><Relationship Id="rId3" Type="http://schemas.openxmlformats.org/officeDocument/2006/relationships/hyperlink" Target="https://en.wikipedia.org/wiki/Boolean_algebra" TargetMode="External"/><Relationship Id="rId4" Type="http://schemas.openxmlformats.org/officeDocument/2006/relationships/hyperlink" Target="https://en.wikipedia.org/wiki/Computer_programming" TargetMode="External"/><Relationship Id="rId9" Type="http://schemas.openxmlformats.org/officeDocument/2006/relationships/hyperlink" Target="https://en.wikipedia.org/wiki/Microwave_oven" TargetMode="External"/><Relationship Id="rId15" Type="http://schemas.openxmlformats.org/officeDocument/2006/relationships/hyperlink" Target="https://en.wikipedia.org/wiki/Smartphone" TargetMode="External"/><Relationship Id="rId14" Type="http://schemas.openxmlformats.org/officeDocument/2006/relationships/hyperlink" Target="https://en.wikipedia.org/wiki/Mobile_device" TargetMode="External"/><Relationship Id="rId5" Type="http://schemas.openxmlformats.org/officeDocument/2006/relationships/hyperlink" Target="https://en.wikipedia.org/wiki/Computer_program" TargetMode="External"/><Relationship Id="rId6" Type="http://schemas.openxmlformats.org/officeDocument/2006/relationships/hyperlink" Target="https://en.wikipedia.org/wiki/Control_system" TargetMode="External"/><Relationship Id="rId7" Type="http://schemas.openxmlformats.org/officeDocument/2006/relationships/hyperlink" Target="https://en.wikipedia.org/wiki/Programmable_logic_controller" TargetMode="External"/><Relationship Id="rId8" Type="http://schemas.openxmlformats.org/officeDocument/2006/relationships/hyperlink" Target="https://en.wikipedia.org/wiki/Consumer_electronic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1" Type="http://schemas.openxmlformats.org/officeDocument/2006/relationships/hyperlink" Target="https://searchenterprisedesktop.techtarget.com/definition/Windows-98" TargetMode="External"/><Relationship Id="rId10" Type="http://schemas.openxmlformats.org/officeDocument/2006/relationships/hyperlink" Target="https://whatis.techtarget.com/definition/OS-2" TargetMode="External"/><Relationship Id="rId1" Type="http://schemas.openxmlformats.org/officeDocument/2006/relationships/notesMaster" Target="../notesMasters/notesMaster1.xml"/><Relationship Id="rId2" Type="http://schemas.openxmlformats.org/officeDocument/2006/relationships/hyperlink" Target="https://whatis.techtarget.com/definition/interpreted-script" TargetMode="External"/><Relationship Id="rId3" Type="http://schemas.openxmlformats.org/officeDocument/2006/relationships/hyperlink" Target="https://searchmicroservices.techtarget.com/definition/object-oriented-programming-OOP" TargetMode="External"/><Relationship Id="rId4" Type="http://schemas.openxmlformats.org/officeDocument/2006/relationships/hyperlink" Target="https://whatis.techtarget.com/definition/Perl" TargetMode="External"/><Relationship Id="rId9" Type="http://schemas.openxmlformats.org/officeDocument/2006/relationships/hyperlink" Target="https://searchenterprisedesktop.techtarget.com/definition/MS-DOS" TargetMode="External"/><Relationship Id="rId5" Type="http://schemas.openxmlformats.org/officeDocument/2006/relationships/hyperlink" Target="https://whatis.techtarget.com/definition/syntax" TargetMode="External"/><Relationship Id="rId6" Type="http://schemas.openxmlformats.org/officeDocument/2006/relationships/hyperlink" Target="https://whatis.techtarget.com/definition/operating-system-OS" TargetMode="External"/><Relationship Id="rId7" Type="http://schemas.openxmlformats.org/officeDocument/2006/relationships/hyperlink" Target="https://searchdatacenter.techtarget.com/definition/Unix" TargetMode="External"/><Relationship Id="rId8" Type="http://schemas.openxmlformats.org/officeDocument/2006/relationships/hyperlink" Target="https://whatis.techtarget.com/definition/Mac-O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pple.com/" TargetMode="External"/><Relationship Id="rId3" Type="http://schemas.openxmlformats.org/officeDocument/2006/relationships/hyperlink" Target="http://17.149.160.10/" TargetMode="External"/><Relationship Id="rId4" Type="http://schemas.openxmlformats.org/officeDocument/2006/relationships/hyperlink" Target="http://www.apple.com/" TargetMode="External"/><Relationship Id="rId5" Type="http://schemas.openxmlformats.org/officeDocument/2006/relationships/hyperlink" Target="http://17.149.160.10/" TargetMode="External"/><Relationship Id="rId6" Type="http://schemas.openxmlformats.org/officeDocument/2006/relationships/hyperlink" Target="http://dev.opera.com/" TargetMode="External"/><Relationship Id="rId7" Type="http://schemas.openxmlformats.org/officeDocument/2006/relationships/hyperlink" Target="http://www.opera.com/"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rogramming_language" TargetMode="Externa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rogramming_languag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3a1399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3a1399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1ab6153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1ab6153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Web languages are languages for every part of your site.</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accent5"/>
                </a:solidFill>
                <a:latin typeface="Montserrat"/>
                <a:ea typeface="Montserrat"/>
                <a:cs typeface="Montserrat"/>
                <a:sym typeface="Montserrat"/>
              </a:rPr>
              <a:t>Client-side scripts:</a:t>
            </a:r>
            <a:r>
              <a:rPr lang="en" sz="1200">
                <a:solidFill>
                  <a:srgbClr val="F3F3F3"/>
                </a:solidFill>
                <a:latin typeface="Montserrat"/>
                <a:ea typeface="Montserrat"/>
                <a:cs typeface="Montserrat"/>
                <a:sym typeface="Montserrat"/>
              </a:rPr>
              <a:t> </a:t>
            </a:r>
            <a:r>
              <a:rPr lang="en" sz="1200">
                <a:solidFill>
                  <a:srgbClr val="494949"/>
                </a:solidFill>
                <a:highlight>
                  <a:srgbClr val="FFFFFF"/>
                </a:highlight>
              </a:rPr>
              <a:t>are embedded in the HTML markup, and transform your website from a static page to a hard-working, interactive application</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3a13991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3a13991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Web languages are languages for every part of your site.</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accent5"/>
                </a:solidFill>
                <a:latin typeface="Montserrat"/>
                <a:ea typeface="Montserrat"/>
                <a:cs typeface="Montserrat"/>
                <a:sym typeface="Montserrat"/>
              </a:rPr>
              <a:t>Client-side scripts:</a:t>
            </a:r>
            <a:r>
              <a:rPr lang="en" sz="1200">
                <a:solidFill>
                  <a:srgbClr val="F3F3F3"/>
                </a:solidFill>
                <a:latin typeface="Montserrat"/>
                <a:ea typeface="Montserrat"/>
                <a:cs typeface="Montserrat"/>
                <a:sym typeface="Montserrat"/>
              </a:rPr>
              <a:t> </a:t>
            </a:r>
            <a:r>
              <a:rPr lang="en" sz="1200">
                <a:solidFill>
                  <a:srgbClr val="494949"/>
                </a:solidFill>
                <a:highlight>
                  <a:srgbClr val="FFFFFF"/>
                </a:highlight>
              </a:rPr>
              <a:t>are embedded in the HTML markup, and transform your website from a static page to a hard-working, interactive application</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3a1399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3a1399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Web languages are languages for every part of your site.</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accent5"/>
                </a:solidFill>
                <a:latin typeface="Montserrat"/>
                <a:ea typeface="Montserrat"/>
                <a:cs typeface="Montserrat"/>
                <a:sym typeface="Montserrat"/>
              </a:rPr>
              <a:t>Client-side scripts:</a:t>
            </a:r>
            <a:r>
              <a:rPr lang="en" sz="1200">
                <a:solidFill>
                  <a:srgbClr val="F3F3F3"/>
                </a:solidFill>
                <a:latin typeface="Montserrat"/>
                <a:ea typeface="Montserrat"/>
                <a:cs typeface="Montserrat"/>
                <a:sym typeface="Montserrat"/>
              </a:rPr>
              <a:t> </a:t>
            </a:r>
            <a:r>
              <a:rPr lang="en" sz="1200">
                <a:solidFill>
                  <a:srgbClr val="494949"/>
                </a:solidFill>
                <a:highlight>
                  <a:srgbClr val="FFFFFF"/>
                </a:highlight>
              </a:rPr>
              <a:t>are embedded in the HTML markup, and transform your website from a static page to a hard-working, interactive application</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3a1399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3a1399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Web languages are languages for every part of your site.</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accent5"/>
                </a:solidFill>
                <a:latin typeface="Montserrat"/>
                <a:ea typeface="Montserrat"/>
                <a:cs typeface="Montserrat"/>
                <a:sym typeface="Montserrat"/>
              </a:rPr>
              <a:t>Client-side scripts:</a:t>
            </a:r>
            <a:r>
              <a:rPr lang="en" sz="1200">
                <a:solidFill>
                  <a:srgbClr val="F3F3F3"/>
                </a:solidFill>
                <a:latin typeface="Montserrat"/>
                <a:ea typeface="Montserrat"/>
                <a:cs typeface="Montserrat"/>
                <a:sym typeface="Montserrat"/>
              </a:rPr>
              <a:t> </a:t>
            </a:r>
            <a:r>
              <a:rPr lang="en" sz="1200">
                <a:solidFill>
                  <a:srgbClr val="494949"/>
                </a:solidFill>
                <a:highlight>
                  <a:srgbClr val="FFFFFF"/>
                </a:highlight>
              </a:rPr>
              <a:t>are embedded in the HTML markup, and transform your website from a static page to a hard-working, interactive application</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1ab6153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1ab6153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3a1399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3a1399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1ab61531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1ab61531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1ab6153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1ab6153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1ab626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1ab626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0a3d130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0a3d130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050">
                <a:solidFill>
                  <a:srgbClr val="222222"/>
                </a:solidFill>
              </a:rPr>
              <a:t>A </a:t>
            </a:r>
            <a:r>
              <a:rPr b="1" lang="en" sz="1050">
                <a:solidFill>
                  <a:srgbClr val="222222"/>
                </a:solidFill>
              </a:rPr>
              <a:t>computer</a:t>
            </a:r>
            <a:r>
              <a:rPr lang="en" sz="1050">
                <a:solidFill>
                  <a:srgbClr val="222222"/>
                </a:solidFill>
              </a:rPr>
              <a:t> is a device that can be instructed to carry out sequences of </a:t>
            </a:r>
            <a:r>
              <a:rPr lang="en" sz="1050" u="sng">
                <a:solidFill>
                  <a:srgbClr val="0B0080"/>
                </a:solidFill>
                <a:hlinkClick r:id="rId2">
                  <a:extLst>
                    <a:ext uri="{A12FA001-AC4F-418D-AE19-62706E023703}">
                      <ahyp:hlinkClr val="tx"/>
                    </a:ext>
                  </a:extLst>
                </a:hlinkClick>
              </a:rPr>
              <a:t>arithmetic</a:t>
            </a:r>
            <a:r>
              <a:rPr lang="en" sz="1050">
                <a:solidFill>
                  <a:srgbClr val="222222"/>
                </a:solidFill>
              </a:rPr>
              <a:t> or </a:t>
            </a:r>
            <a:r>
              <a:rPr lang="en" sz="1050" u="sng">
                <a:solidFill>
                  <a:srgbClr val="0B0080"/>
                </a:solidFill>
                <a:hlinkClick r:id="rId3">
                  <a:extLst>
                    <a:ext uri="{A12FA001-AC4F-418D-AE19-62706E023703}">
                      <ahyp:hlinkClr val="tx"/>
                    </a:ext>
                  </a:extLst>
                </a:hlinkClick>
              </a:rPr>
              <a:t>logical</a:t>
            </a:r>
            <a:r>
              <a:rPr lang="en" sz="1050">
                <a:solidFill>
                  <a:srgbClr val="222222"/>
                </a:solidFill>
              </a:rPr>
              <a:t> operations automatically via </a:t>
            </a:r>
            <a:r>
              <a:rPr lang="en" sz="1050" u="sng">
                <a:solidFill>
                  <a:srgbClr val="0B0080"/>
                </a:solidFill>
                <a:hlinkClick r:id="rId4">
                  <a:extLst>
                    <a:ext uri="{A12FA001-AC4F-418D-AE19-62706E023703}">
                      <ahyp:hlinkClr val="tx"/>
                    </a:ext>
                  </a:extLst>
                </a:hlinkClick>
              </a:rPr>
              <a:t>computer programming</a:t>
            </a:r>
            <a:r>
              <a:rPr lang="en" sz="1050">
                <a:solidFill>
                  <a:srgbClr val="222222"/>
                </a:solidFill>
              </a:rPr>
              <a:t>. Modern computers have the ability to follow generalized sets of operations, called </a:t>
            </a:r>
            <a:r>
              <a:rPr i="1" lang="en" sz="1050" u="sng">
                <a:solidFill>
                  <a:srgbClr val="0B0080"/>
                </a:solidFill>
                <a:hlinkClick r:id="rId5">
                  <a:extLst>
                    <a:ext uri="{A12FA001-AC4F-418D-AE19-62706E023703}">
                      <ahyp:hlinkClr val="tx"/>
                    </a:ext>
                  </a:extLst>
                </a:hlinkClick>
              </a:rPr>
              <a:t>programs</a:t>
            </a:r>
            <a:r>
              <a:rPr i="1" lang="en" sz="1050">
                <a:solidFill>
                  <a:srgbClr val="222222"/>
                </a:solidFill>
              </a:rPr>
              <a:t>.</a:t>
            </a:r>
            <a:r>
              <a:rPr lang="en" sz="1050">
                <a:solidFill>
                  <a:srgbClr val="222222"/>
                </a:solidFill>
              </a:rPr>
              <a:t> These programs enable computers to perform an extremely wide range of tasks.</a:t>
            </a:r>
            <a:endParaRPr sz="1050">
              <a:solidFill>
                <a:srgbClr val="222222"/>
              </a:solidFill>
            </a:endParaRPr>
          </a:p>
          <a:p>
            <a:pPr indent="0" lvl="0" marL="0" rtl="0" algn="l">
              <a:lnSpc>
                <a:spcPct val="115000"/>
              </a:lnSpc>
              <a:spcBef>
                <a:spcPts val="600"/>
              </a:spcBef>
              <a:spcAft>
                <a:spcPts val="600"/>
              </a:spcAft>
              <a:buNone/>
            </a:pPr>
            <a:r>
              <a:rPr lang="en" sz="1050">
                <a:solidFill>
                  <a:srgbClr val="222222"/>
                </a:solidFill>
              </a:rPr>
              <a:t>Computers are used as </a:t>
            </a:r>
            <a:r>
              <a:rPr lang="en" sz="1050" u="sng">
                <a:solidFill>
                  <a:srgbClr val="0B0080"/>
                </a:solidFill>
                <a:hlinkClick r:id="rId6">
                  <a:extLst>
                    <a:ext uri="{A12FA001-AC4F-418D-AE19-62706E023703}">
                      <ahyp:hlinkClr val="tx"/>
                    </a:ext>
                  </a:extLst>
                </a:hlinkClick>
              </a:rPr>
              <a:t>control systems</a:t>
            </a:r>
            <a:r>
              <a:rPr lang="en" sz="1050">
                <a:solidFill>
                  <a:srgbClr val="222222"/>
                </a:solidFill>
              </a:rPr>
              <a:t> for a wide variety of </a:t>
            </a:r>
            <a:r>
              <a:rPr lang="en" sz="1050" u="sng">
                <a:solidFill>
                  <a:srgbClr val="0B0080"/>
                </a:solidFill>
                <a:hlinkClick r:id="rId7">
                  <a:extLst>
                    <a:ext uri="{A12FA001-AC4F-418D-AE19-62706E023703}">
                      <ahyp:hlinkClr val="tx"/>
                    </a:ext>
                  </a:extLst>
                </a:hlinkClick>
              </a:rPr>
              <a:t>industrial</a:t>
            </a:r>
            <a:r>
              <a:rPr lang="en" sz="1050">
                <a:solidFill>
                  <a:srgbClr val="222222"/>
                </a:solidFill>
              </a:rPr>
              <a:t>and </a:t>
            </a:r>
            <a:r>
              <a:rPr lang="en" sz="1050" u="sng">
                <a:solidFill>
                  <a:srgbClr val="0B0080"/>
                </a:solidFill>
                <a:hlinkClick r:id="rId8">
                  <a:extLst>
                    <a:ext uri="{A12FA001-AC4F-418D-AE19-62706E023703}">
                      <ahyp:hlinkClr val="tx"/>
                    </a:ext>
                  </a:extLst>
                </a:hlinkClick>
              </a:rPr>
              <a:t>consumer devices</a:t>
            </a:r>
            <a:r>
              <a:rPr lang="en" sz="1050">
                <a:solidFill>
                  <a:srgbClr val="222222"/>
                </a:solidFill>
              </a:rPr>
              <a:t>. This includes simple special purpose devices like </a:t>
            </a:r>
            <a:r>
              <a:rPr lang="en" sz="1050" u="sng">
                <a:solidFill>
                  <a:srgbClr val="0B0080"/>
                </a:solidFill>
                <a:hlinkClick r:id="rId9">
                  <a:extLst>
                    <a:ext uri="{A12FA001-AC4F-418D-AE19-62706E023703}">
                      <ahyp:hlinkClr val="tx"/>
                    </a:ext>
                  </a:extLst>
                </a:hlinkClick>
              </a:rPr>
              <a:t>microwave ovens</a:t>
            </a:r>
            <a:r>
              <a:rPr lang="en" sz="1050">
                <a:solidFill>
                  <a:srgbClr val="222222"/>
                </a:solidFill>
              </a:rPr>
              <a:t> and </a:t>
            </a:r>
            <a:r>
              <a:rPr lang="en" sz="1050" u="sng">
                <a:solidFill>
                  <a:srgbClr val="0B0080"/>
                </a:solidFill>
                <a:hlinkClick r:id="rId10">
                  <a:extLst>
                    <a:ext uri="{A12FA001-AC4F-418D-AE19-62706E023703}">
                      <ahyp:hlinkClr val="tx"/>
                    </a:ext>
                  </a:extLst>
                </a:hlinkClick>
              </a:rPr>
              <a:t>remote controls</a:t>
            </a:r>
            <a:r>
              <a:rPr lang="en" sz="1050">
                <a:solidFill>
                  <a:srgbClr val="222222"/>
                </a:solidFill>
              </a:rPr>
              <a:t>, factory devices such as </a:t>
            </a:r>
            <a:r>
              <a:rPr lang="en" sz="1050" u="sng">
                <a:solidFill>
                  <a:srgbClr val="0B0080"/>
                </a:solidFill>
                <a:hlinkClick r:id="rId11">
                  <a:extLst>
                    <a:ext uri="{A12FA001-AC4F-418D-AE19-62706E023703}">
                      <ahyp:hlinkClr val="tx"/>
                    </a:ext>
                  </a:extLst>
                </a:hlinkClick>
              </a:rPr>
              <a:t>industrial robots</a:t>
            </a:r>
            <a:r>
              <a:rPr lang="en" sz="1050">
                <a:solidFill>
                  <a:srgbClr val="222222"/>
                </a:solidFill>
              </a:rPr>
              <a:t> and </a:t>
            </a:r>
            <a:r>
              <a:rPr lang="en" sz="1050" u="sng">
                <a:solidFill>
                  <a:srgbClr val="0B0080"/>
                </a:solidFill>
                <a:hlinkClick r:id="rId12">
                  <a:extLst>
                    <a:ext uri="{A12FA001-AC4F-418D-AE19-62706E023703}">
                      <ahyp:hlinkClr val="tx"/>
                    </a:ext>
                  </a:extLst>
                </a:hlinkClick>
              </a:rPr>
              <a:t>computer-aided design</a:t>
            </a:r>
            <a:r>
              <a:rPr lang="en" sz="1050">
                <a:solidFill>
                  <a:srgbClr val="222222"/>
                </a:solidFill>
              </a:rPr>
              <a:t>, and also general purpose devices like </a:t>
            </a:r>
            <a:r>
              <a:rPr lang="en" sz="1050" u="sng">
                <a:solidFill>
                  <a:srgbClr val="0B0080"/>
                </a:solidFill>
                <a:hlinkClick r:id="rId13">
                  <a:extLst>
                    <a:ext uri="{A12FA001-AC4F-418D-AE19-62706E023703}">
                      <ahyp:hlinkClr val="tx"/>
                    </a:ext>
                  </a:extLst>
                </a:hlinkClick>
              </a:rPr>
              <a:t>personal computers</a:t>
            </a:r>
            <a:r>
              <a:rPr lang="en" sz="1050">
                <a:solidFill>
                  <a:srgbClr val="222222"/>
                </a:solidFill>
              </a:rPr>
              <a:t> and </a:t>
            </a:r>
            <a:r>
              <a:rPr lang="en" sz="1050" u="sng">
                <a:solidFill>
                  <a:srgbClr val="0B0080"/>
                </a:solidFill>
                <a:hlinkClick r:id="rId14">
                  <a:extLst>
                    <a:ext uri="{A12FA001-AC4F-418D-AE19-62706E023703}">
                      <ahyp:hlinkClr val="tx"/>
                    </a:ext>
                  </a:extLst>
                </a:hlinkClick>
              </a:rPr>
              <a:t>mobile devices</a:t>
            </a:r>
            <a:r>
              <a:rPr lang="en" sz="1050">
                <a:solidFill>
                  <a:srgbClr val="222222"/>
                </a:solidFill>
              </a:rPr>
              <a:t> such as </a:t>
            </a:r>
            <a:r>
              <a:rPr lang="en" sz="1050" u="sng">
                <a:solidFill>
                  <a:srgbClr val="0B0080"/>
                </a:solidFill>
                <a:hlinkClick r:id="rId15">
                  <a:extLst>
                    <a:ext uri="{A12FA001-AC4F-418D-AE19-62706E023703}">
                      <ahyp:hlinkClr val="tx"/>
                    </a:ext>
                  </a:extLst>
                </a:hlinkClick>
              </a:rPr>
              <a:t>smartphones</a:t>
            </a:r>
            <a:r>
              <a:rPr lang="en" sz="1050">
                <a:solidFill>
                  <a:srgbClr val="222222"/>
                </a:solidFill>
              </a:rPr>
              <a:t>.</a:t>
            </a:r>
            <a:endParaRPr b="1"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48c70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248c70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For example, once you started to use Facebook, you almost certainly had a better experience. You realized that you could socialize with a simpler design, no flashing banner ads, easy-to-find friends, etc.</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48c703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48c703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48c7034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48c703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CSS is so commonly used that languages have been built to make writing CSS easier.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48c703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48c703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Though it’s not exclusively a frontend language, that’s where it’s most commonly used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Drag-and-drop, infinite-scroll and videos that come to life on a web page can all be programmed with JavaScript.</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JavaScript is so popular that entire frameworks have been built just to make building application front-ends easier.</a:t>
            </a:r>
            <a:endParaRPr sz="1200">
              <a:latin typeface="Montserrat"/>
              <a:ea typeface="Montserrat"/>
              <a:cs typeface="Montserrat"/>
              <a:sym typeface="Montserrat"/>
            </a:endParaRPr>
          </a:p>
          <a:p>
            <a:pPr indent="0" lvl="0" marL="0" rtl="0" algn="l">
              <a:spcBef>
                <a:spcPts val="0"/>
              </a:spcBef>
              <a:spcAft>
                <a:spcPts val="0"/>
              </a:spcAft>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48c703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48c703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An application’s frontend may be the most beautifully crafted web page, but if the application itself doesn’t work, the application will be a failure.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If an application is slow, crashes often, or constantly throws errors at users, it’s likely because of backend problems.</a:t>
            </a:r>
            <a:endParaRPr sz="1200">
              <a:latin typeface="Montserrat"/>
              <a:ea typeface="Montserrat"/>
              <a:cs typeface="Montserrat"/>
              <a:sym typeface="Montserra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48c703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248c703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most of the code for an application is written on the backend, it should be easy to understand and work with.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48c703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48c703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confusing for even experienced programmers because the traditional JavaScript environment has always been client-side - in a user's browser or in an application that is talking to a server.</a:t>
            </a:r>
            <a:endParaRPr/>
          </a:p>
          <a:p>
            <a:pPr indent="-298450" lvl="0" marL="457200" rtl="0" algn="l">
              <a:spcBef>
                <a:spcPts val="0"/>
              </a:spcBef>
              <a:spcAft>
                <a:spcPts val="0"/>
              </a:spcAft>
              <a:buSzPts val="1100"/>
              <a:buChar char="●"/>
            </a:pPr>
            <a:r>
              <a:rPr lang="en"/>
              <a:t>In other words, Node.js runs stand-alone JavaScript programs. The advantage is that programmers can use their current, albeit client-side, programming knowledge and begin coding with Node.js much more easily.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48c7034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48c7034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Because the PHP code is transformed into HTML before the page is loaded, users cannot view the PHP code on a page. This make PHP pages secure enough to access databases and other secure information.</a:t>
            </a:r>
            <a:endParaRPr/>
          </a:p>
          <a:p>
            <a:pPr indent="-298450" lvl="0" marL="457200" rtl="0" algn="l">
              <a:lnSpc>
                <a:spcPct val="115000"/>
              </a:lnSpc>
              <a:spcBef>
                <a:spcPts val="0"/>
              </a:spcBef>
              <a:spcAft>
                <a:spcPts val="0"/>
              </a:spcAft>
              <a:buSzPts val="1100"/>
              <a:buChar char="●"/>
            </a:pPr>
            <a:r>
              <a:rPr lang="en" sz="1200">
                <a:solidFill>
                  <a:srgbClr val="333333"/>
                </a:solidFill>
                <a:latin typeface="Georgia"/>
                <a:ea typeface="Georgia"/>
                <a:cs typeface="Georgia"/>
                <a:sym typeface="Georgia"/>
              </a:rPr>
              <a:t>Originally Mark Zuckerberg made Facebook using PHP(programming language).</a:t>
            </a:r>
            <a:endParaRPr sz="1200">
              <a:solidFill>
                <a:srgbClr val="333333"/>
              </a:solidFill>
              <a:latin typeface="Georgia"/>
              <a:ea typeface="Georgia"/>
              <a:cs typeface="Georgia"/>
              <a:sym typeface="Georgia"/>
            </a:endParaRPr>
          </a:p>
          <a:p>
            <a:pPr indent="-298450" lvl="0" marL="457200" rtl="0" algn="l">
              <a:lnSpc>
                <a:spcPct val="115000"/>
              </a:lnSpc>
              <a:spcBef>
                <a:spcPts val="0"/>
              </a:spcBef>
              <a:spcAft>
                <a:spcPts val="0"/>
              </a:spcAft>
              <a:buSzPts val="1100"/>
              <a:buChar char="●"/>
            </a:pPr>
            <a:r>
              <a:rPr lang="en" sz="1200">
                <a:solidFill>
                  <a:srgbClr val="333333"/>
                </a:solidFill>
                <a:latin typeface="Georgia"/>
                <a:ea typeface="Georgia"/>
                <a:cs typeface="Georgia"/>
                <a:sym typeface="Georgia"/>
              </a:rPr>
              <a:t>As the years progressed, the front end is written in PHP. Much of it is written using XHP, and the runtime is HipHop for PHP. Like most websites there's a lot of JavaScript (programming language) running in the users' browsers.</a:t>
            </a:r>
            <a:endParaRPr sz="1200">
              <a:solidFill>
                <a:srgbClr val="333333"/>
              </a:solidFill>
              <a:latin typeface="Georgia"/>
              <a:ea typeface="Georgia"/>
              <a:cs typeface="Georgia"/>
              <a:sym typeface="Georgia"/>
            </a:endParaRPr>
          </a:p>
          <a:p>
            <a:pPr indent="-298450" lvl="0" marL="457200" rtl="0" algn="l">
              <a:lnSpc>
                <a:spcPct val="115000"/>
              </a:lnSpc>
              <a:spcBef>
                <a:spcPts val="0"/>
              </a:spcBef>
              <a:spcAft>
                <a:spcPts val="0"/>
              </a:spcAft>
              <a:buSzPts val="1100"/>
              <a:buChar char="●"/>
            </a:pPr>
            <a:r>
              <a:rPr lang="en" sz="1200">
                <a:solidFill>
                  <a:srgbClr val="333333"/>
                </a:solidFill>
                <a:latin typeface="Georgia"/>
                <a:ea typeface="Georgia"/>
                <a:cs typeface="Georgia"/>
                <a:sym typeface="Georgia"/>
              </a:rPr>
              <a:t>Most of the back end services are written in C (programming language), C++ and Java. A lot of the C++ services rely on Boost (C++ libraries). Many of the internal tools and some glue code is written in Python (programming language). One of the services that underlies Chat, the channel servers, is written in</a:t>
            </a:r>
            <a:endParaRPr sz="1200">
              <a:solidFill>
                <a:srgbClr val="333333"/>
              </a:solidFill>
              <a:latin typeface="Georgia"/>
              <a:ea typeface="Georgia"/>
              <a:cs typeface="Georgia"/>
              <a:sym typeface="Georgia"/>
            </a:endParaRPr>
          </a:p>
          <a:p>
            <a:pPr indent="-298450" lvl="0" marL="457200" rtl="0" algn="l">
              <a:lnSpc>
                <a:spcPct val="115000"/>
              </a:lnSpc>
              <a:spcBef>
                <a:spcPts val="0"/>
              </a:spcBef>
              <a:spcAft>
                <a:spcPts val="0"/>
              </a:spcAft>
              <a:buSzPts val="1100"/>
              <a:buChar char="●"/>
            </a:pPr>
            <a:r>
              <a:rPr lang="en" sz="1200">
                <a:solidFill>
                  <a:srgbClr val="333333"/>
                </a:solidFill>
                <a:latin typeface="Georgia"/>
                <a:ea typeface="Georgia"/>
                <a:cs typeface="Georgia"/>
                <a:sym typeface="Georgia"/>
              </a:rPr>
              <a:t>Erlang (programming language). The back end services and the web front end communicate using Apache Thrift. The iPhone app and iOS SDK are written in Objective-C (programming language).</a:t>
            </a:r>
            <a:endParaRPr sz="1200">
              <a:solidFill>
                <a:srgbClr val="333333"/>
              </a:solidFill>
              <a:latin typeface="Georgia"/>
              <a:ea typeface="Georgia"/>
              <a:cs typeface="Georgia"/>
              <a:sym typeface="Georgia"/>
            </a:endParaRPr>
          </a:p>
          <a:p>
            <a:pPr indent="-298450" lvl="0" marL="457200" rtl="0" algn="l">
              <a:lnSpc>
                <a:spcPct val="115000"/>
              </a:lnSpc>
              <a:spcBef>
                <a:spcPts val="0"/>
              </a:spcBef>
              <a:spcAft>
                <a:spcPts val="0"/>
              </a:spcAft>
              <a:buSzPts val="1100"/>
              <a:buChar char="●"/>
            </a:pPr>
            <a:r>
              <a:rPr lang="en" sz="1200">
                <a:solidFill>
                  <a:srgbClr val="333333"/>
                </a:solidFill>
                <a:latin typeface="Georgia"/>
                <a:ea typeface="Georgia"/>
                <a:cs typeface="Georgia"/>
                <a:sym typeface="Georgia"/>
              </a:rPr>
              <a:t>OCaml (programming language), Haskell (programming language), and Ruby (programming language) are used internally, but as far as I know they don't power anything available on the website.</a:t>
            </a:r>
            <a:endParaRPr sz="1200">
              <a:solidFill>
                <a:srgbClr val="333333"/>
              </a:solidFill>
              <a:latin typeface="Georgia"/>
              <a:ea typeface="Georgia"/>
              <a:cs typeface="Georgia"/>
              <a:sym typeface="Georgia"/>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48c703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48c703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Dropbox was built with Python – and still uses – Python to run much of its server-side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50">
                <a:solidFill>
                  <a:srgbClr val="6C6C6C"/>
                </a:solidFill>
                <a:highlight>
                  <a:srgbClr val="FFFFFF"/>
                </a:highlight>
              </a:rPr>
              <a:t>Python is an </a:t>
            </a:r>
            <a:r>
              <a:rPr lang="en" sz="1350" u="sng">
                <a:solidFill>
                  <a:srgbClr val="00B3AC"/>
                </a:solidFill>
                <a:highlight>
                  <a:srgbClr val="FFFFFF"/>
                </a:highlight>
                <a:hlinkClick r:id="rId2">
                  <a:extLst>
                    <a:ext uri="{A12FA001-AC4F-418D-AE19-62706E023703}">
                      <ahyp:hlinkClr val="tx"/>
                    </a:ext>
                  </a:extLst>
                </a:hlinkClick>
              </a:rPr>
              <a:t>interpreted</a:t>
            </a:r>
            <a:r>
              <a:rPr lang="en" sz="1350">
                <a:solidFill>
                  <a:srgbClr val="6C6C6C"/>
                </a:solidFill>
                <a:highlight>
                  <a:srgbClr val="FFFFFF"/>
                </a:highlight>
              </a:rPr>
              <a:t>, </a:t>
            </a:r>
            <a:r>
              <a:rPr lang="en" sz="1350" u="sng">
                <a:solidFill>
                  <a:srgbClr val="00B3AC"/>
                </a:solidFill>
                <a:highlight>
                  <a:srgbClr val="FFFFFF"/>
                </a:highlight>
                <a:hlinkClick r:id="rId3">
                  <a:extLst>
                    <a:ext uri="{A12FA001-AC4F-418D-AE19-62706E023703}">
                      <ahyp:hlinkClr val="tx"/>
                    </a:ext>
                  </a:extLst>
                </a:hlinkClick>
              </a:rPr>
              <a:t>object-oriented programming</a:t>
            </a:r>
            <a:r>
              <a:rPr lang="en" sz="1350">
                <a:solidFill>
                  <a:srgbClr val="6C6C6C"/>
                </a:solidFill>
                <a:highlight>
                  <a:srgbClr val="FFFFFF"/>
                </a:highlight>
              </a:rPr>
              <a:t> language similar to </a:t>
            </a:r>
            <a:r>
              <a:rPr lang="en" sz="1350" u="sng">
                <a:solidFill>
                  <a:srgbClr val="00B3AC"/>
                </a:solidFill>
                <a:highlight>
                  <a:srgbClr val="FFFFFF"/>
                </a:highlight>
                <a:hlinkClick r:id="rId4">
                  <a:extLst>
                    <a:ext uri="{A12FA001-AC4F-418D-AE19-62706E023703}">
                      <ahyp:hlinkClr val="tx"/>
                    </a:ext>
                  </a:extLst>
                </a:hlinkClick>
              </a:rPr>
              <a:t>PERL</a:t>
            </a:r>
            <a:r>
              <a:rPr lang="en" sz="1350">
                <a:solidFill>
                  <a:srgbClr val="6C6C6C"/>
                </a:solidFill>
                <a:highlight>
                  <a:srgbClr val="FFFFFF"/>
                </a:highlight>
              </a:rPr>
              <a:t>, that has gained popularity because of its clear </a:t>
            </a:r>
            <a:r>
              <a:rPr lang="en" sz="1350" u="sng">
                <a:solidFill>
                  <a:srgbClr val="00B3AC"/>
                </a:solidFill>
                <a:highlight>
                  <a:srgbClr val="FFFFFF"/>
                </a:highlight>
                <a:hlinkClick r:id="rId5">
                  <a:extLst>
                    <a:ext uri="{A12FA001-AC4F-418D-AE19-62706E023703}">
                      <ahyp:hlinkClr val="tx"/>
                    </a:ext>
                  </a:extLst>
                </a:hlinkClick>
              </a:rPr>
              <a:t>syntax</a:t>
            </a:r>
            <a:r>
              <a:rPr lang="en" sz="1350">
                <a:solidFill>
                  <a:srgbClr val="6C6C6C"/>
                </a:solidFill>
                <a:highlight>
                  <a:srgbClr val="FFFFFF"/>
                </a:highlight>
              </a:rPr>
              <a:t> and readability. Python is said to be relatively easy to learn and portable, meaning its statements can be interpreted in a number of </a:t>
            </a:r>
            <a:r>
              <a:rPr lang="en" sz="1350" u="sng">
                <a:solidFill>
                  <a:srgbClr val="00B3AC"/>
                </a:solidFill>
                <a:highlight>
                  <a:srgbClr val="FFFFFF"/>
                </a:highlight>
                <a:hlinkClick r:id="rId6">
                  <a:extLst>
                    <a:ext uri="{A12FA001-AC4F-418D-AE19-62706E023703}">
                      <ahyp:hlinkClr val="tx"/>
                    </a:ext>
                  </a:extLst>
                </a:hlinkClick>
              </a:rPr>
              <a:t>operating system</a:t>
            </a:r>
            <a:r>
              <a:rPr lang="en" sz="1350">
                <a:solidFill>
                  <a:srgbClr val="6C6C6C"/>
                </a:solidFill>
                <a:highlight>
                  <a:srgbClr val="FFFFFF"/>
                </a:highlight>
              </a:rPr>
              <a:t>s, including </a:t>
            </a:r>
            <a:r>
              <a:rPr lang="en" sz="1350" u="sng">
                <a:solidFill>
                  <a:srgbClr val="00B3AC"/>
                </a:solidFill>
                <a:highlight>
                  <a:srgbClr val="FFFFFF"/>
                </a:highlight>
                <a:hlinkClick r:id="rId7">
                  <a:extLst>
                    <a:ext uri="{A12FA001-AC4F-418D-AE19-62706E023703}">
                      <ahyp:hlinkClr val="tx"/>
                    </a:ext>
                  </a:extLst>
                </a:hlinkClick>
              </a:rPr>
              <a:t>UNIX</a:t>
            </a:r>
            <a:r>
              <a:rPr lang="en" sz="1350">
                <a:solidFill>
                  <a:srgbClr val="6C6C6C"/>
                </a:solidFill>
                <a:highlight>
                  <a:srgbClr val="FFFFFF"/>
                </a:highlight>
              </a:rPr>
              <a:t>-based systems, </a:t>
            </a:r>
            <a:r>
              <a:rPr lang="en" sz="1350" u="sng">
                <a:solidFill>
                  <a:srgbClr val="00B3AC"/>
                </a:solidFill>
                <a:highlight>
                  <a:srgbClr val="FFFFFF"/>
                </a:highlight>
                <a:hlinkClick r:id="rId8">
                  <a:extLst>
                    <a:ext uri="{A12FA001-AC4F-418D-AE19-62706E023703}">
                      <ahyp:hlinkClr val="tx"/>
                    </a:ext>
                  </a:extLst>
                </a:hlinkClick>
              </a:rPr>
              <a:t>Mac OS</a:t>
            </a:r>
            <a:r>
              <a:rPr lang="en" sz="1350">
                <a:solidFill>
                  <a:srgbClr val="6C6C6C"/>
                </a:solidFill>
                <a:highlight>
                  <a:srgbClr val="FFFFFF"/>
                </a:highlight>
              </a:rPr>
              <a:t>, </a:t>
            </a:r>
            <a:r>
              <a:rPr lang="en" sz="1350" u="sng">
                <a:solidFill>
                  <a:srgbClr val="00B3AC"/>
                </a:solidFill>
                <a:highlight>
                  <a:srgbClr val="FFFFFF"/>
                </a:highlight>
                <a:hlinkClick r:id="rId9">
                  <a:extLst>
                    <a:ext uri="{A12FA001-AC4F-418D-AE19-62706E023703}">
                      <ahyp:hlinkClr val="tx"/>
                    </a:ext>
                  </a:extLst>
                </a:hlinkClick>
              </a:rPr>
              <a:t>MS-DOS</a:t>
            </a:r>
            <a:r>
              <a:rPr lang="en" sz="1350">
                <a:solidFill>
                  <a:srgbClr val="6C6C6C"/>
                </a:solidFill>
                <a:highlight>
                  <a:srgbClr val="FFFFFF"/>
                </a:highlight>
              </a:rPr>
              <a:t>, </a:t>
            </a:r>
            <a:r>
              <a:rPr lang="en" sz="1350" u="sng">
                <a:solidFill>
                  <a:srgbClr val="00B3AC"/>
                </a:solidFill>
                <a:highlight>
                  <a:srgbClr val="FFFFFF"/>
                </a:highlight>
                <a:hlinkClick r:id="rId10">
                  <a:extLst>
                    <a:ext uri="{A12FA001-AC4F-418D-AE19-62706E023703}">
                      <ahyp:hlinkClr val="tx"/>
                    </a:ext>
                  </a:extLst>
                </a:hlinkClick>
              </a:rPr>
              <a:t>OS/2</a:t>
            </a:r>
            <a:r>
              <a:rPr lang="en" sz="1350">
                <a:solidFill>
                  <a:srgbClr val="6C6C6C"/>
                </a:solidFill>
                <a:highlight>
                  <a:srgbClr val="FFFFFF"/>
                </a:highlight>
              </a:rPr>
              <a:t>, and various versions of Microsoft </a:t>
            </a:r>
            <a:r>
              <a:rPr lang="en" sz="1350" u="sng">
                <a:solidFill>
                  <a:srgbClr val="00B3AC"/>
                </a:solidFill>
                <a:highlight>
                  <a:srgbClr val="FFFFFF"/>
                </a:highlight>
                <a:hlinkClick r:id="rId11">
                  <a:extLst>
                    <a:ext uri="{A12FA001-AC4F-418D-AE19-62706E023703}">
                      <ahyp:hlinkClr val="tx"/>
                    </a:ext>
                  </a:extLst>
                </a:hlinkClick>
              </a:rPr>
              <a:t>Windows 98</a:t>
            </a:r>
            <a:r>
              <a:rPr lang="en" sz="1350">
                <a:solidFill>
                  <a:srgbClr val="6C6C6C"/>
                </a:solidFill>
                <a:highlight>
                  <a:srgbClr val="FFFFFF"/>
                </a:highlight>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48c703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48c7034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44f62a33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f62a33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In </a:t>
            </a:r>
            <a:r>
              <a:rPr b="1" lang="en" sz="1200">
                <a:solidFill>
                  <a:srgbClr val="222222"/>
                </a:solidFill>
                <a:highlight>
                  <a:srgbClr val="FFFFFF"/>
                </a:highlight>
              </a:rPr>
              <a:t>computer</a:t>
            </a:r>
            <a:r>
              <a:rPr lang="en" sz="1200">
                <a:solidFill>
                  <a:srgbClr val="222222"/>
                </a:solidFill>
                <a:highlight>
                  <a:srgbClr val="FFFFFF"/>
                </a:highlight>
              </a:rPr>
              <a:t> engineering, </a:t>
            </a:r>
            <a:r>
              <a:rPr b="1" lang="en" sz="1200">
                <a:solidFill>
                  <a:srgbClr val="222222"/>
                </a:solidFill>
                <a:highlight>
                  <a:srgbClr val="FFFFFF"/>
                </a:highlight>
              </a:rPr>
              <a:t>computer architecture</a:t>
            </a:r>
            <a:r>
              <a:rPr lang="en" sz="1200">
                <a:solidFill>
                  <a:srgbClr val="222222"/>
                </a:solidFill>
                <a:highlight>
                  <a:srgbClr val="FFFFFF"/>
                </a:highlight>
              </a:rPr>
              <a:t> is a set of rules and methods that describe the functionality, organization, and implementation of </a:t>
            </a:r>
            <a:r>
              <a:rPr b="1" lang="en" sz="1200">
                <a:solidFill>
                  <a:srgbClr val="222222"/>
                </a:solidFill>
                <a:highlight>
                  <a:srgbClr val="FFFFFF"/>
                </a:highlight>
              </a:rPr>
              <a:t>computer</a:t>
            </a:r>
            <a:r>
              <a:rPr lang="en" sz="1200">
                <a:solidFill>
                  <a:srgbClr val="222222"/>
                </a:solidFill>
                <a:highlight>
                  <a:srgbClr val="FFFFFF"/>
                </a:highlight>
              </a:rPr>
              <a:t> systems. Some definitions of </a:t>
            </a:r>
            <a:r>
              <a:rPr b="1" lang="en" sz="1200">
                <a:solidFill>
                  <a:srgbClr val="222222"/>
                </a:solidFill>
                <a:highlight>
                  <a:srgbClr val="FFFFFF"/>
                </a:highlight>
              </a:rPr>
              <a:t>architecture</a:t>
            </a:r>
            <a:r>
              <a:rPr lang="en" sz="1200">
                <a:solidFill>
                  <a:srgbClr val="222222"/>
                </a:solidFill>
                <a:highlight>
                  <a:srgbClr val="FFFFFF"/>
                </a:highlight>
              </a:rPr>
              <a:t>define it as describing the capabilities and programming model of a </a:t>
            </a:r>
            <a:r>
              <a:rPr b="1" lang="en" sz="1200">
                <a:solidFill>
                  <a:srgbClr val="222222"/>
                </a:solidFill>
                <a:highlight>
                  <a:srgbClr val="FFFFFF"/>
                </a:highlight>
              </a:rPr>
              <a:t>computer</a:t>
            </a:r>
            <a:r>
              <a:rPr lang="en" sz="1200">
                <a:solidFill>
                  <a:srgbClr val="222222"/>
                </a:solidFill>
                <a:highlight>
                  <a:srgbClr val="FFFFFF"/>
                </a:highlight>
              </a:rPr>
              <a:t> but not a particular implementation.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1ab6153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1ab6153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3e7c2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3e7c2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In this section we will go over the main architecture and components which enable the Internet and web functionally to work. I will explain what some of the components are and what they do; also I will show a diagram and explain how the Internet works step by step. </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Web architecture terms: world wide web, Internet Service Providers (ISP); web hosting services; Domain structure; domain name registrars; Web Pages.</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Common Web protocols: TCP/IP, HTTP, SMTP, FTP</a:t>
            </a:r>
            <a:endParaRPr>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3e7c20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23e7c20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23e7c20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23e7c20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3e7c206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3e7c206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3e7c20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3e7c20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these companies will provide you with either telephone lines or fibre optic cables for you to be able to connect to their internet server.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3e7c20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3e7c20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Larger companies and organisations will purchase their own servers to host their websites on because it will work out cheaper in the long run also they can perform their own maintenance.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3e7c20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23e7c20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43a13991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43a13991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Locator (URL) into the address bar of your web browser, web browsers actually don’t use URLs to request web sites from servers; they use </a:t>
            </a:r>
            <a:r>
              <a:rPr b="1" lang="en" sz="1200">
                <a:solidFill>
                  <a:schemeClr val="dk1"/>
                </a:solidFill>
                <a:latin typeface="Trebuchet MS"/>
                <a:ea typeface="Trebuchet MS"/>
                <a:cs typeface="Trebuchet MS"/>
                <a:sym typeface="Trebuchet MS"/>
              </a:rPr>
              <a:t>Internet Protocol</a:t>
            </a:r>
            <a:r>
              <a:rPr lang="en" sz="1200">
                <a:solidFill>
                  <a:schemeClr val="dk1"/>
                </a:solidFill>
                <a:latin typeface="Trebuchet MS"/>
                <a:ea typeface="Trebuchet MS"/>
                <a:cs typeface="Trebuchet MS"/>
                <a:sym typeface="Trebuchet MS"/>
              </a:rPr>
              <a:t> or </a:t>
            </a:r>
            <a:r>
              <a:rPr b="1" lang="en" sz="1200">
                <a:solidFill>
                  <a:schemeClr val="dk1"/>
                </a:solidFill>
                <a:latin typeface="Trebuchet MS"/>
                <a:ea typeface="Trebuchet MS"/>
                <a:cs typeface="Trebuchet MS"/>
                <a:sym typeface="Trebuchet MS"/>
              </a:rPr>
              <a:t>IP addresses</a:t>
            </a:r>
            <a:r>
              <a:rPr lang="en" sz="1200">
                <a:solidFill>
                  <a:schemeClr val="dk1"/>
                </a:solidFill>
                <a:latin typeface="Trebuchet MS"/>
                <a:ea typeface="Trebuchet MS"/>
                <a:cs typeface="Trebuchet MS"/>
                <a:sym typeface="Trebuchet MS"/>
              </a:rPr>
              <a:t> (which are basically like phone numbers or postal addresses that identify servers.)</a:t>
            </a:r>
            <a:endParaRPr sz="1200">
              <a:solidFill>
                <a:schemeClr val="dk1"/>
              </a:solidFill>
              <a:latin typeface="Trebuchet MS"/>
              <a:ea typeface="Trebuchet MS"/>
              <a:cs typeface="Trebuchet MS"/>
              <a:sym typeface="Trebuchet MS"/>
            </a:endParaRPr>
          </a:p>
          <a:p>
            <a:pPr indent="-304800" lvl="0" marL="457200" rtl="0" algn="l">
              <a:lnSpc>
                <a:spcPct val="115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Try opening a new browser tab or window, typing </a:t>
            </a:r>
            <a:r>
              <a:rPr lang="en" sz="1200" u="sng">
                <a:solidFill>
                  <a:schemeClr val="dk1"/>
                </a:solidFill>
                <a:latin typeface="Trebuchet MS"/>
                <a:ea typeface="Trebuchet MS"/>
                <a:cs typeface="Trebuchet MS"/>
                <a:sym typeface="Trebuchet MS"/>
                <a:hlinkClick r:id="rId2">
                  <a:extLst>
                    <a:ext uri="{A12FA001-AC4F-418D-AE19-62706E023703}">
                      <ahyp:hlinkClr val="tx"/>
                    </a:ext>
                  </a:extLst>
                </a:hlinkClick>
              </a:rPr>
              <a:t>http://www.apple.com</a:t>
            </a:r>
            <a:r>
              <a:rPr lang="en" sz="1200">
                <a:solidFill>
                  <a:schemeClr val="dk1"/>
                </a:solidFill>
                <a:latin typeface="Trebuchet MS"/>
                <a:ea typeface="Trebuchet MS"/>
                <a:cs typeface="Trebuchet MS"/>
                <a:sym typeface="Trebuchet MS"/>
              </a:rPr>
              <a:t> and hitting enter; then type </a:t>
            </a:r>
            <a:r>
              <a:rPr lang="en" sz="1200" u="sng">
                <a:solidFill>
                  <a:schemeClr val="dk1"/>
                </a:solidFill>
                <a:latin typeface="Trebuchet MS"/>
                <a:ea typeface="Trebuchet MS"/>
                <a:cs typeface="Trebuchet MS"/>
                <a:sym typeface="Trebuchet MS"/>
                <a:hlinkClick r:id="rId3">
                  <a:extLst>
                    <a:ext uri="{A12FA001-AC4F-418D-AE19-62706E023703}">
                      <ahyp:hlinkClr val="tx"/>
                    </a:ext>
                  </a:extLst>
                </a:hlinkClick>
              </a:rPr>
              <a:t>http://17.149.160.10/</a:t>
            </a:r>
            <a:r>
              <a:rPr lang="en" sz="1200">
                <a:solidFill>
                  <a:schemeClr val="dk1"/>
                </a:solidFill>
                <a:latin typeface="Trebuchet MS"/>
                <a:ea typeface="Trebuchet MS"/>
                <a:cs typeface="Trebuchet MS"/>
                <a:sym typeface="Trebuchet MS"/>
              </a:rPr>
              <a:t> and hit enter—you will get to the same place. </a:t>
            </a:r>
            <a:r>
              <a:rPr lang="en" sz="1200" u="sng">
                <a:solidFill>
                  <a:schemeClr val="dk1"/>
                </a:solidFill>
                <a:latin typeface="Trebuchet MS"/>
                <a:ea typeface="Trebuchet MS"/>
                <a:cs typeface="Trebuchet MS"/>
                <a:sym typeface="Trebuchet MS"/>
                <a:hlinkClick r:id="rId4">
                  <a:extLst>
                    <a:ext uri="{A12FA001-AC4F-418D-AE19-62706E023703}">
                      <ahyp:hlinkClr val="tx"/>
                    </a:ext>
                  </a:extLst>
                </a:hlinkClick>
              </a:rPr>
              <a:t>http://www.apple.com</a:t>
            </a:r>
            <a:r>
              <a:rPr lang="en" sz="1200">
                <a:solidFill>
                  <a:schemeClr val="dk1"/>
                </a:solidFill>
                <a:latin typeface="Trebuchet MS"/>
                <a:ea typeface="Trebuchet MS"/>
                <a:cs typeface="Trebuchet MS"/>
                <a:sym typeface="Trebuchet MS"/>
              </a:rPr>
              <a:t> is basically acting as an alias for </a:t>
            </a:r>
            <a:r>
              <a:rPr lang="en" sz="1200" u="sng">
                <a:solidFill>
                  <a:schemeClr val="dk1"/>
                </a:solidFill>
                <a:latin typeface="Trebuchet MS"/>
                <a:ea typeface="Trebuchet MS"/>
                <a:cs typeface="Trebuchet MS"/>
                <a:sym typeface="Trebuchet MS"/>
                <a:hlinkClick r:id="rId5">
                  <a:extLst>
                    <a:ext uri="{A12FA001-AC4F-418D-AE19-62706E023703}">
                      <ahyp:hlinkClr val="tx"/>
                    </a:ext>
                  </a:extLst>
                </a:hlinkClick>
              </a:rPr>
              <a:t>http://17.149.160.10/</a:t>
            </a:r>
            <a:r>
              <a:rPr lang="en" sz="1200">
                <a:solidFill>
                  <a:schemeClr val="dk1"/>
                </a:solidFill>
                <a:latin typeface="Trebuchet MS"/>
                <a:ea typeface="Trebuchet MS"/>
                <a:cs typeface="Trebuchet MS"/>
                <a:sym typeface="Trebuchet MS"/>
              </a:rPr>
              <a:t>, but why, and how?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200">
                <a:solidFill>
                  <a:schemeClr val="dk1"/>
                </a:solidFill>
                <a:latin typeface="Trebuchet MS"/>
                <a:ea typeface="Trebuchet MS"/>
                <a:cs typeface="Trebuchet MS"/>
                <a:sym typeface="Trebuchet MS"/>
              </a:rPr>
              <a:t>This is because people are better at remembering words than long strings of numbers. The system that makes this work is called the Domain name system (DNS), which is essentially a comprehensive automatic directory of all of the machines connected to the Internet. When you punch </a:t>
            </a:r>
            <a:r>
              <a:rPr lang="en" sz="1200" u="sng">
                <a:solidFill>
                  <a:schemeClr val="dk1"/>
                </a:solidFill>
                <a:latin typeface="Trebuchet MS"/>
                <a:ea typeface="Trebuchet MS"/>
                <a:cs typeface="Trebuchet MS"/>
                <a:sym typeface="Trebuchet MS"/>
                <a:hlinkClick r:id="rId6">
                  <a:extLst>
                    <a:ext uri="{A12FA001-AC4F-418D-AE19-62706E023703}">
                      <ahyp:hlinkClr val="tx"/>
                    </a:ext>
                  </a:extLst>
                </a:hlinkClick>
              </a:rPr>
              <a:t>http://dev.opera.com</a:t>
            </a:r>
            <a:r>
              <a:rPr lang="en" sz="1200">
                <a:solidFill>
                  <a:schemeClr val="dk1"/>
                </a:solidFill>
                <a:latin typeface="Trebuchet MS"/>
                <a:ea typeface="Trebuchet MS"/>
                <a:cs typeface="Trebuchet MS"/>
                <a:sym typeface="Trebuchet MS"/>
              </a:rPr>
              <a:t> into your address bar and hit enter, that address is sent off to a name server that tries to associate it to its IP address. There are a ton of machines connected to the Internet, and not every DNS server has a listing for every machine online, so there’s a system in place where your request can get referred on to the right server to fulfill your request. So the DNS system looks up the </a:t>
            </a:r>
            <a:r>
              <a:rPr lang="en" sz="1200" u="sng">
                <a:solidFill>
                  <a:schemeClr val="dk1"/>
                </a:solidFill>
                <a:latin typeface="Trebuchet MS"/>
                <a:ea typeface="Trebuchet MS"/>
                <a:cs typeface="Trebuchet MS"/>
                <a:sym typeface="Trebuchet MS"/>
                <a:hlinkClick r:id="rId7">
                  <a:extLst>
                    <a:ext uri="{A12FA001-AC4F-418D-AE19-62706E023703}">
                      <ahyp:hlinkClr val="tx"/>
                    </a:ext>
                  </a:extLst>
                </a:hlinkClick>
              </a:rPr>
              <a:t>http://www.opera.com</a:t>
            </a:r>
            <a:r>
              <a:rPr lang="en" sz="1200">
                <a:solidFill>
                  <a:schemeClr val="dk1"/>
                </a:solidFill>
                <a:latin typeface="Trebuchet MS"/>
                <a:ea typeface="Trebuchet MS"/>
                <a:cs typeface="Trebuchet MS"/>
                <a:sym typeface="Trebuchet MS"/>
              </a:rPr>
              <a:t> web site, finds that it is located at 17.149.160.10, and sends this IP address back to your web browser.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200">
                <a:solidFill>
                  <a:schemeClr val="dk1"/>
                </a:solidFill>
                <a:latin typeface="Trebuchet MS"/>
                <a:ea typeface="Trebuchet MS"/>
                <a:cs typeface="Trebuchet MS"/>
                <a:sym typeface="Trebuchet MS"/>
              </a:rPr>
              <a:t>Your machine sends a request to the machine at the IP address specified and waits to get a response back. If all goes well, the server machine sends a short message back to the client with a message saying that everything is okay (see Figure 1,) followed by the web page itself. This type of message is contained in an </a:t>
            </a:r>
            <a:r>
              <a:rPr b="1" lang="en" sz="1200">
                <a:solidFill>
                  <a:schemeClr val="dk1"/>
                </a:solidFill>
                <a:latin typeface="Trebuchet MS"/>
                <a:ea typeface="Trebuchet MS"/>
                <a:cs typeface="Trebuchet MS"/>
                <a:sym typeface="Trebuchet MS"/>
              </a:rPr>
              <a:t>HTTP header</a:t>
            </a:r>
            <a:r>
              <a:rPr lang="en" sz="1200">
                <a:solidFill>
                  <a:schemeClr val="dk1"/>
                </a:solidFill>
                <a:latin typeface="Trebuchet MS"/>
                <a:ea typeface="Trebuchet MS"/>
                <a:cs typeface="Trebuchet MS"/>
                <a:sym typeface="Trebuchet MS"/>
              </a:rPr>
              <a:t>.  If something goes wrong, for example you typed the URL incorrectly, you’ll get an </a:t>
            </a:r>
            <a:r>
              <a:rPr b="1" lang="en" sz="1200">
                <a:solidFill>
                  <a:schemeClr val="dk1"/>
                </a:solidFill>
                <a:latin typeface="Trebuchet MS"/>
                <a:ea typeface="Trebuchet MS"/>
                <a:cs typeface="Trebuchet MS"/>
                <a:sym typeface="Trebuchet MS"/>
              </a:rPr>
              <a:t>HTTP error </a:t>
            </a:r>
            <a:r>
              <a:rPr lang="en" sz="1200">
                <a:solidFill>
                  <a:schemeClr val="dk1"/>
                </a:solidFill>
                <a:latin typeface="Trebuchet MS"/>
                <a:ea typeface="Trebuchet MS"/>
                <a:cs typeface="Trebuchet MS"/>
                <a:sym typeface="Trebuchet MS"/>
              </a:rPr>
              <a:t>returned to your web browser instead—the infamous 404 “page not found” error is the most common example you’ll come across.</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3e7c20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3e7c20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4f62a3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4f62a3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666666"/>
                </a:solidFill>
                <a:uFill>
                  <a:noFill/>
                </a:uFill>
                <a:hlinkClick r:id="rId2">
                  <a:extLst>
                    <a:ext uri="{A12FA001-AC4F-418D-AE19-62706E023703}">
                      <ahyp:hlinkClr val="tx"/>
                    </a:ext>
                  </a:extLst>
                </a:hlinkClick>
              </a:rPr>
              <a:t>A programming language</a:t>
            </a:r>
            <a:r>
              <a:rPr lang="en" sz="1400">
                <a:solidFill>
                  <a:srgbClr val="666666"/>
                </a:solidFill>
                <a:uFill>
                  <a:noFill/>
                </a:uFill>
                <a:hlinkClick r:id="rId3">
                  <a:extLst>
                    <a:ext uri="{A12FA001-AC4F-418D-AE19-62706E023703}">
                      <ahyp:hlinkClr val="tx"/>
                    </a:ext>
                  </a:extLst>
                </a:hlinkClick>
              </a:rPr>
              <a:t> is a formal language, which comprises a set of instructions used to produce various kinds of output. Programming languages are used to create programs that implement specific algorithms.</a:t>
            </a:r>
            <a:endParaRPr sz="1400">
              <a:solidFill>
                <a:srgbClr val="666666"/>
              </a:solidFill>
              <a:highlight>
                <a:srgbClr val="FFFFFF"/>
              </a:highlight>
              <a:uFill>
                <a:noFill/>
              </a:uFill>
              <a:hlinkClick r:id="rId4">
                <a:extLst>
                  <a:ext uri="{A12FA001-AC4F-418D-AE19-62706E023703}">
                    <ahyp:hlinkClr val="tx"/>
                  </a:ext>
                </a:extLst>
              </a:hlinkClick>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23e7c20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23e7c20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3e7c20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23e7c20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3e7c20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23e7c20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3e7c206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23e7c206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Do you describe the HTTP protocol here? Do you differentiate between the types of requests-response here? Talk about stateless and state-driven protocols (http VS ftp)</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23e7c206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23e7c206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ontserrat"/>
              <a:buChar char="●"/>
            </a:pPr>
            <a:r>
              <a:rPr lang="en" sz="1350">
                <a:solidFill>
                  <a:srgbClr val="3A3A3A"/>
                </a:solidFill>
                <a:latin typeface="Roboto"/>
                <a:ea typeface="Roboto"/>
                <a:cs typeface="Roboto"/>
                <a:sym typeface="Roboto"/>
              </a:rPr>
              <a:t>As a web developer, you must have a strong understanding of HTTP protocol.</a:t>
            </a:r>
            <a:r>
              <a:rPr lang="en" sz="1200">
                <a:latin typeface="Montserrat"/>
                <a:ea typeface="Montserrat"/>
                <a:cs typeface="Montserrat"/>
                <a:sym typeface="Montserrat"/>
              </a:rPr>
              <a:t>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Specifically, HTTP is the set of rules required to exchange files – such as text, images, video and multimedia content – across the Web.</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43a13991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43a13991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 Specifically, HTTP is the set of rules required to exchange files – such as text, images, video and multimedia content – across the Web.</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1ab615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1ab615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58e616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58e616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446e4c85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46e4c85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1ab6153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1ab6153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Montserrat"/>
              <a:buChar char="●"/>
            </a:pPr>
            <a:r>
              <a:rPr lang="en" sz="1200">
                <a:latin typeface="Montserrat"/>
                <a:ea typeface="Montserrat"/>
                <a:cs typeface="Montserrat"/>
                <a:sym typeface="Montserrat"/>
              </a:rPr>
              <a:t>Today, most people don't need to know how a computer works.  they simply turn on a computer or a mobile phone and point at some little graphical object on the display, click a button or swipe a finger or two, and the computer does what they wanted to do.  How to interact with a computer program is all the average person needs to know.</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1ab61531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1ab61531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Montserrat"/>
              <a:buChar char="●"/>
            </a:pPr>
            <a:r>
              <a:rPr lang="en" sz="1200">
                <a:latin typeface="Montserrat"/>
                <a:ea typeface="Montserrat"/>
                <a:cs typeface="Montserrat"/>
                <a:sym typeface="Montserrat"/>
              </a:rPr>
              <a:t>One thing that you will learn quickly is that a computer is very dumb, but obedient.</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1ab6153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1ab6153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1ab6153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1ab6153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1ab6153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1ab6153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generalassemb.ly/education/front-end-web-development?utm_medium=blog&amp;utm_source=GA&amp;utm_campaign=GA+Blog+Posts&amp;utm_content=2013-01-18+What+Is+Front+End+Web+Developm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upwork.com/hiring/development/php-v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searchenterprisedesktop.techtarget.com/definition/MS-DOS"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hatis.techtarget.com/definition/interpreted-script" TargetMode="External"/><Relationship Id="rId4" Type="http://schemas.openxmlformats.org/officeDocument/2006/relationships/hyperlink" Target="https://searchmicroservices.techtarget.com/definition/object-oriented-programming-OOP" TargetMode="External"/><Relationship Id="rId9" Type="http://schemas.openxmlformats.org/officeDocument/2006/relationships/hyperlink" Target="https://whatis.techtarget.com/definition/Mac-OS" TargetMode="External"/><Relationship Id="rId5" Type="http://schemas.openxmlformats.org/officeDocument/2006/relationships/hyperlink" Target="https://whatis.techtarget.com/definition/Perl" TargetMode="External"/><Relationship Id="rId6" Type="http://schemas.openxmlformats.org/officeDocument/2006/relationships/hyperlink" Target="https://whatis.techtarget.com/definition/syntax" TargetMode="External"/><Relationship Id="rId7" Type="http://schemas.openxmlformats.org/officeDocument/2006/relationships/hyperlink" Target="https://whatis.techtarget.com/definition/operating-system-OS" TargetMode="External"/><Relationship Id="rId8" Type="http://schemas.openxmlformats.org/officeDocument/2006/relationships/hyperlink" Target="https://searchdatacenter.techtarget.com/definition/Uni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www.goo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guyhaas.com/bfoit/itp/Programming.html" TargetMode="External"/><Relationship Id="rId4" Type="http://schemas.openxmlformats.org/officeDocument/2006/relationships/hyperlink" Target="https://webfoundation.org/about/vision/history-of-the-web/" TargetMode="External"/><Relationship Id="rId5"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304800" y="3529825"/>
            <a:ext cx="1667125" cy="1689874"/>
          </a:xfrm>
          <a:prstGeom prst="rect">
            <a:avLst/>
          </a:prstGeom>
          <a:noFill/>
          <a:ln>
            <a:noFill/>
          </a:ln>
        </p:spPr>
      </p:pic>
      <p:pic>
        <p:nvPicPr>
          <p:cNvPr id="64" name="Google Shape;64;p13"/>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65" name="Google Shape;65;p13"/>
          <p:cNvSpPr txBox="1"/>
          <p:nvPr/>
        </p:nvSpPr>
        <p:spPr>
          <a:xfrm>
            <a:off x="1369650" y="403125"/>
            <a:ext cx="6404700" cy="114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9900"/>
                </a:solidFill>
                <a:latin typeface="Montserrat"/>
                <a:ea typeface="Montserrat"/>
                <a:cs typeface="Montserrat"/>
                <a:sym typeface="Montserrat"/>
              </a:rPr>
              <a:t>Full Stack </a:t>
            </a:r>
            <a:endParaRPr sz="3600">
              <a:solidFill>
                <a:srgbClr val="FF9900"/>
              </a:solidFill>
              <a:latin typeface="Montserrat"/>
              <a:ea typeface="Montserrat"/>
              <a:cs typeface="Montserrat"/>
              <a:sym typeface="Montserrat"/>
            </a:endParaRPr>
          </a:p>
          <a:p>
            <a:pPr indent="0" lvl="0" marL="0" rtl="0" algn="ctr">
              <a:spcBef>
                <a:spcPts val="0"/>
              </a:spcBef>
              <a:spcAft>
                <a:spcPts val="0"/>
              </a:spcAft>
              <a:buNone/>
            </a:pPr>
            <a:r>
              <a:rPr lang="en" sz="3600">
                <a:solidFill>
                  <a:srgbClr val="FF9900"/>
                </a:solidFill>
                <a:latin typeface="Montserrat"/>
                <a:ea typeface="Montserrat"/>
                <a:cs typeface="Montserrat"/>
                <a:sym typeface="Montserrat"/>
              </a:rPr>
              <a:t>Web</a:t>
            </a:r>
            <a:r>
              <a:rPr lang="en" sz="3600">
                <a:solidFill>
                  <a:srgbClr val="FF9900"/>
                </a:solidFill>
                <a:latin typeface="Montserrat"/>
                <a:ea typeface="Montserrat"/>
                <a:cs typeface="Montserrat"/>
                <a:sym typeface="Montserrat"/>
              </a:rPr>
              <a:t> Programming</a:t>
            </a:r>
            <a:endParaRPr sz="3600">
              <a:solidFill>
                <a:srgbClr val="FF9900"/>
              </a:solidFill>
              <a:latin typeface="Montserrat"/>
              <a:ea typeface="Montserrat"/>
              <a:cs typeface="Montserrat"/>
              <a:sym typeface="Montserrat"/>
            </a:endParaRPr>
          </a:p>
        </p:txBody>
      </p:sp>
      <p:sp>
        <p:nvSpPr>
          <p:cNvPr id="66" name="Google Shape;66;p13"/>
          <p:cNvSpPr txBox="1"/>
          <p:nvPr/>
        </p:nvSpPr>
        <p:spPr>
          <a:xfrm>
            <a:off x="1452450" y="1699425"/>
            <a:ext cx="6239100" cy="9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Montserrat"/>
                <a:ea typeface="Montserrat"/>
                <a:cs typeface="Montserrat"/>
                <a:sym typeface="Montserrat"/>
              </a:rPr>
              <a:t>Seven Advanced Academy</a:t>
            </a:r>
            <a:endParaRPr sz="2200">
              <a:solidFill>
                <a:srgbClr val="FFFFFF"/>
              </a:solidFill>
              <a:latin typeface="Montserrat"/>
              <a:ea typeface="Montserrat"/>
              <a:cs typeface="Montserrat"/>
              <a:sym typeface="Montserrat"/>
            </a:endParaRPr>
          </a:p>
        </p:txBody>
      </p:sp>
      <p:sp>
        <p:nvSpPr>
          <p:cNvPr id="67" name="Google Shape;67;p13"/>
          <p:cNvSpPr txBox="1"/>
          <p:nvPr/>
        </p:nvSpPr>
        <p:spPr>
          <a:xfrm>
            <a:off x="824400" y="3039625"/>
            <a:ext cx="7647600" cy="71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8BC34A"/>
                </a:solidFill>
                <a:latin typeface="Montserrat"/>
                <a:ea typeface="Montserrat"/>
                <a:cs typeface="Montserrat"/>
                <a:sym typeface="Montserrat"/>
              </a:rPr>
              <a:t>Introduction to Web Programming</a:t>
            </a:r>
            <a:endParaRPr sz="3600">
              <a:solidFill>
                <a:srgbClr val="8BC34A"/>
              </a:solidFill>
              <a:latin typeface="Montserrat"/>
              <a:ea typeface="Montserrat"/>
              <a:cs typeface="Montserrat"/>
              <a:sym typeface="Montserrat"/>
            </a:endParaRPr>
          </a:p>
        </p:txBody>
      </p:sp>
      <p:sp>
        <p:nvSpPr>
          <p:cNvPr id="68" name="Google Shape;68;p13"/>
          <p:cNvSpPr txBox="1"/>
          <p:nvPr/>
        </p:nvSpPr>
        <p:spPr>
          <a:xfrm>
            <a:off x="3277800" y="4220400"/>
            <a:ext cx="2436000" cy="6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3F3F3"/>
                </a:solidFill>
              </a:rPr>
              <a:t>Lesson 1</a:t>
            </a:r>
            <a:endParaRPr sz="30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7" name="Shape 127"/>
        <p:cNvGrpSpPr/>
        <p:nvPr/>
      </p:nvGrpSpPr>
      <p:grpSpPr>
        <a:xfrm>
          <a:off x="0" y="0"/>
          <a:ext cx="0" cy="0"/>
          <a:chOff x="0" y="0"/>
          <a:chExt cx="0" cy="0"/>
        </a:xfrm>
      </p:grpSpPr>
      <p:sp>
        <p:nvSpPr>
          <p:cNvPr id="128" name="Google Shape;128;p22"/>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t>
            </a:r>
            <a:r>
              <a:rPr lang="en" sz="2600">
                <a:solidFill>
                  <a:srgbClr val="FF9900"/>
                </a:solidFill>
                <a:latin typeface="Montserrat"/>
                <a:ea typeface="Montserrat"/>
                <a:cs typeface="Montserrat"/>
                <a:sym typeface="Montserrat"/>
              </a:rPr>
              <a:t>Programming Languages </a:t>
            </a:r>
            <a:endParaRPr sz="2600">
              <a:solidFill>
                <a:srgbClr val="FF9900"/>
              </a:solidFill>
              <a:latin typeface="Montserrat"/>
              <a:ea typeface="Montserrat"/>
              <a:cs typeface="Montserrat"/>
              <a:sym typeface="Montserrat"/>
            </a:endParaRPr>
          </a:p>
        </p:txBody>
      </p:sp>
      <p:pic>
        <p:nvPicPr>
          <p:cNvPr id="129" name="Google Shape;129;p22"/>
          <p:cNvPicPr preferRelativeResize="0"/>
          <p:nvPr/>
        </p:nvPicPr>
        <p:blipFill>
          <a:blip r:embed="rId3">
            <a:alphaModFix/>
          </a:blip>
          <a:stretch>
            <a:fillRect/>
          </a:stretch>
        </p:blipFill>
        <p:spPr>
          <a:xfrm>
            <a:off x="1901900" y="1327750"/>
            <a:ext cx="5299000" cy="3815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3" name="Shape 133"/>
        <p:cNvGrpSpPr/>
        <p:nvPr/>
      </p:nvGrpSpPr>
      <p:grpSpPr>
        <a:xfrm>
          <a:off x="0" y="0"/>
          <a:ext cx="0" cy="0"/>
          <a:chOff x="0" y="0"/>
          <a:chExt cx="0" cy="0"/>
        </a:xfrm>
      </p:grpSpPr>
      <p:sp>
        <p:nvSpPr>
          <p:cNvPr id="134" name="Google Shape;134;p23"/>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Programming Languages</a:t>
            </a:r>
            <a:endParaRPr sz="2600">
              <a:solidFill>
                <a:srgbClr val="FF9900"/>
              </a:solidFill>
              <a:latin typeface="Montserrat"/>
              <a:ea typeface="Montserrat"/>
              <a:cs typeface="Montserrat"/>
              <a:sym typeface="Montserrat"/>
            </a:endParaRPr>
          </a:p>
        </p:txBody>
      </p:sp>
      <p:sp>
        <p:nvSpPr>
          <p:cNvPr id="135" name="Google Shape;135;p23"/>
          <p:cNvSpPr txBox="1"/>
          <p:nvPr/>
        </p:nvSpPr>
        <p:spPr>
          <a:xfrm>
            <a:off x="464100" y="1347600"/>
            <a:ext cx="8235000" cy="3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1828800" rtl="0" algn="l">
              <a:lnSpc>
                <a:spcPct val="115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Markup languages </a:t>
            </a:r>
            <a:endParaRPr sz="22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1828800" rtl="0" algn="l">
              <a:lnSpc>
                <a:spcPct val="115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Client-side scripts </a:t>
            </a:r>
            <a:endParaRPr sz="22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1828800" rtl="0" algn="l">
              <a:lnSpc>
                <a:spcPct val="115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Server-side scripts </a:t>
            </a:r>
            <a:endParaRPr sz="2200">
              <a:solidFill>
                <a:srgbClr val="F3F3F3"/>
              </a:solidFill>
              <a:latin typeface="Montserrat"/>
              <a:ea typeface="Montserrat"/>
              <a:cs typeface="Montserrat"/>
              <a:sym typeface="Montserrat"/>
            </a:endParaRPr>
          </a:p>
        </p:txBody>
      </p:sp>
      <p:pic>
        <p:nvPicPr>
          <p:cNvPr id="136" name="Google Shape;136;p23"/>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0" name="Shape 140"/>
        <p:cNvGrpSpPr/>
        <p:nvPr/>
      </p:nvGrpSpPr>
      <p:grpSpPr>
        <a:xfrm>
          <a:off x="0" y="0"/>
          <a:ext cx="0" cy="0"/>
          <a:chOff x="0" y="0"/>
          <a:chExt cx="0" cy="0"/>
        </a:xfrm>
      </p:grpSpPr>
      <p:sp>
        <p:nvSpPr>
          <p:cNvPr id="141" name="Google Shape;141;p24"/>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Markup Languages</a:t>
            </a:r>
            <a:endParaRPr sz="2600">
              <a:solidFill>
                <a:srgbClr val="FF9900"/>
              </a:solidFill>
              <a:latin typeface="Montserrat"/>
              <a:ea typeface="Montserrat"/>
              <a:cs typeface="Montserrat"/>
              <a:sym typeface="Montserrat"/>
            </a:endParaRPr>
          </a:p>
        </p:txBody>
      </p:sp>
      <p:sp>
        <p:nvSpPr>
          <p:cNvPr id="142" name="Google Shape;142;p24"/>
          <p:cNvSpPr txBox="1"/>
          <p:nvPr/>
        </p:nvSpPr>
        <p:spPr>
          <a:xfrm>
            <a:off x="540300" y="1500000"/>
            <a:ext cx="8235000" cy="3466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They are the building blocks of most sites, the structure, organization, and the look and feel</a:t>
            </a:r>
            <a:endParaRPr sz="21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100">
              <a:solidFill>
                <a:srgbClr val="F3F3F3"/>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Markups are mainly used to build the static parts of the site and the presentation(look-and-feel) of the content</a:t>
            </a:r>
            <a:endParaRPr sz="21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100">
              <a:solidFill>
                <a:srgbClr val="F3F3F3"/>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HTML(HTML5), CSS, XML, XHTML, JSON, etc...</a:t>
            </a:r>
            <a:endParaRPr sz="21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100">
              <a:solidFill>
                <a:srgbClr val="F3F3F3"/>
              </a:solidFill>
              <a:latin typeface="Montserrat"/>
              <a:ea typeface="Montserrat"/>
              <a:cs typeface="Montserrat"/>
              <a:sym typeface="Montserrat"/>
            </a:endParaRPr>
          </a:p>
        </p:txBody>
      </p:sp>
      <p:pic>
        <p:nvPicPr>
          <p:cNvPr id="143" name="Google Shape;143;p24"/>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7" name="Shape 147"/>
        <p:cNvGrpSpPr/>
        <p:nvPr/>
      </p:nvGrpSpPr>
      <p:grpSpPr>
        <a:xfrm>
          <a:off x="0" y="0"/>
          <a:ext cx="0" cy="0"/>
          <a:chOff x="0" y="0"/>
          <a:chExt cx="0" cy="0"/>
        </a:xfrm>
      </p:grpSpPr>
      <p:sp>
        <p:nvSpPr>
          <p:cNvPr id="148" name="Google Shape;148;p25"/>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Client-Side Scripts</a:t>
            </a:r>
            <a:endParaRPr sz="2600">
              <a:solidFill>
                <a:srgbClr val="FF9900"/>
              </a:solidFill>
              <a:latin typeface="Montserrat"/>
              <a:ea typeface="Montserrat"/>
              <a:cs typeface="Montserrat"/>
              <a:sym typeface="Montserrat"/>
            </a:endParaRPr>
          </a:p>
        </p:txBody>
      </p:sp>
      <p:sp>
        <p:nvSpPr>
          <p:cNvPr id="149" name="Google Shape;149;p25"/>
          <p:cNvSpPr txBox="1"/>
          <p:nvPr/>
        </p:nvSpPr>
        <p:spPr>
          <a:xfrm>
            <a:off x="540300" y="1347600"/>
            <a:ext cx="8586300" cy="346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Create what users interact with on your site by adding interactivity to the site, generating dynamic content and boosting the experience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These scripts are embedded in the HTML markup, and transform your website from a static page to a hard-working, interactive application</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JavaScript, ActionScript, jQuery, Angular JS, Polymer, React, Backbone JS, Bootstrap, Foundation, Ember, etc...</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3" name="Shape 153"/>
        <p:cNvGrpSpPr/>
        <p:nvPr/>
      </p:nvGrpSpPr>
      <p:grpSpPr>
        <a:xfrm>
          <a:off x="0" y="0"/>
          <a:ext cx="0" cy="0"/>
          <a:chOff x="0" y="0"/>
          <a:chExt cx="0" cy="0"/>
        </a:xfrm>
      </p:grpSpPr>
      <p:sp>
        <p:nvSpPr>
          <p:cNvPr id="154" name="Google Shape;154;p26"/>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Server-Side Scripts</a:t>
            </a:r>
            <a:endParaRPr sz="2600">
              <a:solidFill>
                <a:srgbClr val="FF9900"/>
              </a:solidFill>
              <a:latin typeface="Montserrat"/>
              <a:ea typeface="Montserrat"/>
              <a:cs typeface="Montserrat"/>
              <a:sym typeface="Montserrat"/>
            </a:endParaRPr>
          </a:p>
        </p:txBody>
      </p:sp>
      <p:sp>
        <p:nvSpPr>
          <p:cNvPr id="155" name="Google Shape;155;p26"/>
          <p:cNvSpPr txBox="1"/>
          <p:nvPr/>
        </p:nvSpPr>
        <p:spPr>
          <a:xfrm>
            <a:off x="540300" y="1423800"/>
            <a:ext cx="8235000" cy="346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All sites are hosted on a powerful computer called a server. Server-side code lives on your server and has direct access to your database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Server-side scripts interact with your database, transfer data to the browser, minimize the browser’s workload, and makes your site more secure.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PHP, </a:t>
            </a:r>
            <a:r>
              <a:rPr lang="en" sz="2000">
                <a:solidFill>
                  <a:srgbClr val="F3F3F3"/>
                </a:solidFill>
                <a:latin typeface="Montserrat"/>
                <a:ea typeface="Montserrat"/>
                <a:cs typeface="Montserrat"/>
                <a:sym typeface="Montserrat"/>
              </a:rPr>
              <a:t>Python, Ruby on Rails, Java, </a:t>
            </a:r>
            <a:r>
              <a:rPr lang="en" sz="2000">
                <a:solidFill>
                  <a:srgbClr val="F3F3F3"/>
                </a:solidFill>
                <a:latin typeface="Montserrat"/>
                <a:ea typeface="Montserrat"/>
                <a:cs typeface="Montserrat"/>
                <a:sym typeface="Montserrat"/>
              </a:rPr>
              <a:t>Perl, JavaScript via Node.js, .Net etc...</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C, C++, PHP, Python, Ruby, SQL, MySQL, Node.js, Ruby on Rails, JavaScript via Node.js, etc...</a:t>
            </a:r>
            <a:endParaRPr sz="2000">
              <a:solidFill>
                <a:srgbClr val="F3F3F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9" name="Shape 159"/>
        <p:cNvGrpSpPr/>
        <p:nvPr/>
      </p:nvGrpSpPr>
      <p:grpSpPr>
        <a:xfrm>
          <a:off x="0" y="0"/>
          <a:ext cx="0" cy="0"/>
          <a:chOff x="0" y="0"/>
          <a:chExt cx="0" cy="0"/>
        </a:xfrm>
      </p:grpSpPr>
      <p:sp>
        <p:nvSpPr>
          <p:cNvPr id="160" name="Google Shape;160;p27"/>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Mobile Programming Languages</a:t>
            </a:r>
            <a:endParaRPr sz="2600">
              <a:solidFill>
                <a:srgbClr val="FF9900"/>
              </a:solidFill>
              <a:latin typeface="Montserrat"/>
              <a:ea typeface="Montserrat"/>
              <a:cs typeface="Montserrat"/>
              <a:sym typeface="Montserrat"/>
            </a:endParaRPr>
          </a:p>
        </p:txBody>
      </p:sp>
      <p:pic>
        <p:nvPicPr>
          <p:cNvPr id="161" name="Google Shape;161;p27"/>
          <p:cNvPicPr preferRelativeResize="0"/>
          <p:nvPr/>
        </p:nvPicPr>
        <p:blipFill>
          <a:blip r:embed="rId3">
            <a:alphaModFix/>
          </a:blip>
          <a:stretch>
            <a:fillRect/>
          </a:stretch>
        </p:blipFill>
        <p:spPr>
          <a:xfrm>
            <a:off x="4317975" y="2118975"/>
            <a:ext cx="1354975" cy="1354975"/>
          </a:xfrm>
          <a:prstGeom prst="rect">
            <a:avLst/>
          </a:prstGeom>
          <a:noFill/>
          <a:ln>
            <a:noFill/>
          </a:ln>
        </p:spPr>
      </p:pic>
      <p:pic>
        <p:nvPicPr>
          <p:cNvPr id="162" name="Google Shape;162;p27"/>
          <p:cNvPicPr preferRelativeResize="0"/>
          <p:nvPr/>
        </p:nvPicPr>
        <p:blipFill>
          <a:blip r:embed="rId4">
            <a:alphaModFix/>
          </a:blip>
          <a:stretch>
            <a:fillRect/>
          </a:stretch>
        </p:blipFill>
        <p:spPr>
          <a:xfrm>
            <a:off x="2371075" y="2178125"/>
            <a:ext cx="1354974" cy="1354974"/>
          </a:xfrm>
          <a:prstGeom prst="rect">
            <a:avLst/>
          </a:prstGeom>
          <a:noFill/>
          <a:ln>
            <a:noFill/>
          </a:ln>
        </p:spPr>
      </p:pic>
      <p:pic>
        <p:nvPicPr>
          <p:cNvPr id="163" name="Google Shape;163;p27"/>
          <p:cNvPicPr preferRelativeResize="0"/>
          <p:nvPr/>
        </p:nvPicPr>
        <p:blipFill>
          <a:blip r:embed="rId5">
            <a:alphaModFix/>
          </a:blip>
          <a:stretch>
            <a:fillRect/>
          </a:stretch>
        </p:blipFill>
        <p:spPr>
          <a:xfrm>
            <a:off x="561150" y="2189700"/>
            <a:ext cx="1531096" cy="1284248"/>
          </a:xfrm>
          <a:prstGeom prst="rect">
            <a:avLst/>
          </a:prstGeom>
          <a:noFill/>
          <a:ln>
            <a:noFill/>
          </a:ln>
        </p:spPr>
      </p:pic>
      <p:pic>
        <p:nvPicPr>
          <p:cNvPr id="164" name="Google Shape;164;p27"/>
          <p:cNvPicPr preferRelativeResize="0"/>
          <p:nvPr/>
        </p:nvPicPr>
        <p:blipFill>
          <a:blip r:embed="rId6">
            <a:alphaModFix/>
          </a:blip>
          <a:stretch>
            <a:fillRect/>
          </a:stretch>
        </p:blipFill>
        <p:spPr>
          <a:xfrm>
            <a:off x="5743025" y="2116750"/>
            <a:ext cx="1507875" cy="1507875"/>
          </a:xfrm>
          <a:prstGeom prst="rect">
            <a:avLst/>
          </a:prstGeom>
          <a:noFill/>
          <a:ln>
            <a:noFill/>
          </a:ln>
        </p:spPr>
      </p:pic>
      <p:pic>
        <p:nvPicPr>
          <p:cNvPr id="165" name="Google Shape;165;p27"/>
          <p:cNvPicPr preferRelativeResize="0"/>
          <p:nvPr/>
        </p:nvPicPr>
        <p:blipFill>
          <a:blip r:embed="rId7">
            <a:alphaModFix/>
          </a:blip>
          <a:stretch>
            <a:fillRect/>
          </a:stretch>
        </p:blipFill>
        <p:spPr>
          <a:xfrm>
            <a:off x="7274050" y="2157188"/>
            <a:ext cx="1396851" cy="1396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69" name="Shape 169"/>
        <p:cNvGrpSpPr/>
        <p:nvPr/>
      </p:nvGrpSpPr>
      <p:grpSpPr>
        <a:xfrm>
          <a:off x="0" y="0"/>
          <a:ext cx="0" cy="0"/>
          <a:chOff x="0" y="0"/>
          <a:chExt cx="0" cy="0"/>
        </a:xfrm>
      </p:grpSpPr>
      <p:sp>
        <p:nvSpPr>
          <p:cNvPr id="170" name="Google Shape;170;p28"/>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Mobile</a:t>
            </a:r>
            <a:r>
              <a:rPr lang="en" sz="2600">
                <a:solidFill>
                  <a:srgbClr val="FF9900"/>
                </a:solidFill>
                <a:latin typeface="Montserrat"/>
                <a:ea typeface="Montserrat"/>
                <a:cs typeface="Montserrat"/>
                <a:sym typeface="Montserrat"/>
              </a:rPr>
              <a:t> Programming Languages</a:t>
            </a:r>
            <a:endParaRPr sz="2600">
              <a:solidFill>
                <a:srgbClr val="FF9900"/>
              </a:solidFill>
              <a:latin typeface="Montserrat"/>
              <a:ea typeface="Montserrat"/>
              <a:cs typeface="Montserrat"/>
              <a:sym typeface="Montserrat"/>
            </a:endParaRPr>
          </a:p>
        </p:txBody>
      </p:sp>
      <p:sp>
        <p:nvSpPr>
          <p:cNvPr id="171" name="Google Shape;171;p28"/>
          <p:cNvSpPr txBox="1"/>
          <p:nvPr/>
        </p:nvSpPr>
        <p:spPr>
          <a:xfrm>
            <a:off x="405900" y="1343850"/>
            <a:ext cx="8368200" cy="3258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accent5"/>
              </a:buClr>
              <a:buSzPts val="1900"/>
              <a:buFont typeface="Montserrat"/>
              <a:buChar char="●"/>
            </a:pPr>
            <a:r>
              <a:rPr lang="en" sz="1900">
                <a:solidFill>
                  <a:schemeClr val="accent5"/>
                </a:solidFill>
                <a:latin typeface="Montserrat"/>
                <a:ea typeface="Montserrat"/>
                <a:cs typeface="Montserrat"/>
                <a:sym typeface="Montserrat"/>
              </a:rPr>
              <a:t>Android Languages</a:t>
            </a:r>
            <a:endParaRPr sz="1900">
              <a:solidFill>
                <a:schemeClr val="accent5"/>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Java: most popular programming language as of June 2017</a:t>
            </a:r>
            <a:endParaRPr sz="1900">
              <a:solidFill>
                <a:srgbClr val="F3F3F3"/>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Kotlin: was developed to address some of the issues in Java</a:t>
            </a:r>
            <a:endParaRPr sz="1900">
              <a:solidFill>
                <a:srgbClr val="F3F3F3"/>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accent5"/>
              </a:buClr>
              <a:buSzPts val="1900"/>
              <a:buFont typeface="Montserrat"/>
              <a:buChar char="●"/>
            </a:pPr>
            <a:r>
              <a:rPr lang="en" sz="1900">
                <a:solidFill>
                  <a:schemeClr val="accent5"/>
                </a:solidFill>
                <a:latin typeface="Montserrat"/>
                <a:ea typeface="Montserrat"/>
                <a:cs typeface="Montserrat"/>
                <a:sym typeface="Montserrat"/>
              </a:rPr>
              <a:t>iOS Languages</a:t>
            </a:r>
            <a:endParaRPr sz="1900">
              <a:solidFill>
                <a:schemeClr val="accent5"/>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Swift: mainstream language for Apple app ecosystem</a:t>
            </a:r>
            <a:endParaRPr sz="1900">
              <a:solidFill>
                <a:srgbClr val="F3F3F3"/>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Objective-C: was the original development language for iOS</a:t>
            </a:r>
            <a:endParaRPr sz="1900">
              <a:solidFill>
                <a:srgbClr val="F3F3F3"/>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accent5"/>
              </a:buClr>
              <a:buSzPts val="1900"/>
              <a:buFont typeface="Montserrat"/>
              <a:buChar char="●"/>
            </a:pPr>
            <a:r>
              <a:rPr lang="en" sz="1900">
                <a:solidFill>
                  <a:schemeClr val="accent5"/>
                </a:solidFill>
                <a:latin typeface="Montserrat"/>
                <a:ea typeface="Montserrat"/>
                <a:cs typeface="Montserrat"/>
                <a:sym typeface="Montserrat"/>
              </a:rPr>
              <a:t>Cross-Platform Languages</a:t>
            </a:r>
            <a:endParaRPr sz="1900">
              <a:solidFill>
                <a:schemeClr val="accent5"/>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Ionic 2, React Native, TypeScript, C#, C, C++, Ruby,  Python</a:t>
            </a:r>
            <a:endParaRPr sz="19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900">
              <a:solidFill>
                <a:srgbClr val="F3F3F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75" name="Shape 175"/>
        <p:cNvGrpSpPr/>
        <p:nvPr/>
      </p:nvGrpSpPr>
      <p:grpSpPr>
        <a:xfrm>
          <a:off x="0" y="0"/>
          <a:ext cx="0" cy="0"/>
          <a:chOff x="0" y="0"/>
          <a:chExt cx="0" cy="0"/>
        </a:xfrm>
      </p:grpSpPr>
      <p:sp>
        <p:nvSpPr>
          <p:cNvPr id="176" name="Google Shape;176;p29"/>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Desktop and Embedded Languages</a:t>
            </a:r>
            <a:endParaRPr sz="2600">
              <a:solidFill>
                <a:srgbClr val="FF9900"/>
              </a:solidFill>
              <a:latin typeface="Montserrat"/>
              <a:ea typeface="Montserrat"/>
              <a:cs typeface="Montserrat"/>
              <a:sym typeface="Montserrat"/>
            </a:endParaRPr>
          </a:p>
        </p:txBody>
      </p:sp>
      <p:sp>
        <p:nvSpPr>
          <p:cNvPr id="177" name="Google Shape;177;p29"/>
          <p:cNvSpPr txBox="1"/>
          <p:nvPr/>
        </p:nvSpPr>
        <p:spPr>
          <a:xfrm>
            <a:off x="558300" y="1507675"/>
            <a:ext cx="8197800" cy="3258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Java, C++, C, C#</a:t>
            </a:r>
            <a:endParaRPr sz="22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457200" rtl="0" algn="l">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AIML, LISP, PROLOG, Python, PLANNER, STRIPS</a:t>
            </a:r>
            <a:endParaRPr sz="22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457200" rtl="0" algn="l">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Javascript</a:t>
            </a:r>
            <a:endParaRPr sz="2200">
              <a:solidFill>
                <a:srgbClr val="F3F3F3"/>
              </a:solidFill>
              <a:latin typeface="Montserrat"/>
              <a:ea typeface="Montserrat"/>
              <a:cs typeface="Montserrat"/>
              <a:sym typeface="Montserrat"/>
            </a:endParaRPr>
          </a:p>
        </p:txBody>
      </p:sp>
      <p:pic>
        <p:nvPicPr>
          <p:cNvPr id="178" name="Google Shape;178;p29"/>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82" name="Shape 182"/>
        <p:cNvGrpSpPr/>
        <p:nvPr/>
      </p:nvGrpSpPr>
      <p:grpSpPr>
        <a:xfrm>
          <a:off x="0" y="0"/>
          <a:ext cx="0" cy="0"/>
          <a:chOff x="0" y="0"/>
          <a:chExt cx="0" cy="0"/>
        </a:xfrm>
      </p:grpSpPr>
      <p:sp>
        <p:nvSpPr>
          <p:cNvPr id="183" name="Google Shape;183;p30"/>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History of </a:t>
            </a:r>
            <a:r>
              <a:rPr lang="en" sz="2600">
                <a:solidFill>
                  <a:srgbClr val="FF9900"/>
                </a:solidFill>
                <a:latin typeface="Montserrat"/>
                <a:ea typeface="Montserrat"/>
                <a:cs typeface="Montserrat"/>
                <a:sym typeface="Montserrat"/>
              </a:rPr>
              <a:t>Web Programming</a:t>
            </a:r>
            <a:endParaRPr sz="2600">
              <a:solidFill>
                <a:srgbClr val="FF9900"/>
              </a:solidFill>
              <a:latin typeface="Montserrat"/>
              <a:ea typeface="Montserrat"/>
              <a:cs typeface="Montserrat"/>
              <a:sym typeface="Montserrat"/>
            </a:endParaRPr>
          </a:p>
        </p:txBody>
      </p:sp>
      <p:sp>
        <p:nvSpPr>
          <p:cNvPr id="184" name="Google Shape;184;p30"/>
          <p:cNvSpPr txBox="1"/>
          <p:nvPr/>
        </p:nvSpPr>
        <p:spPr>
          <a:xfrm>
            <a:off x="558300" y="1648650"/>
            <a:ext cx="8197800" cy="32586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Internet	(1960s)  </a:t>
            </a:r>
            <a:endParaRPr sz="2100">
              <a:solidFill>
                <a:srgbClr val="EFEFEF"/>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World Wide Web - WWW (1991)	 </a:t>
            </a:r>
            <a:endParaRPr sz="2100">
              <a:solidFill>
                <a:srgbClr val="EFEFEF"/>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First Web Browser - Netscape, 1994</a:t>
            </a:r>
            <a:endParaRPr sz="2100">
              <a:solidFill>
                <a:srgbClr val="EFEFEF"/>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IE, 1997 &gt; Opera, 2005 &gt; FireFox, 2006 &gt; Safari, 2007 and Chrome, 2008 </a:t>
            </a:r>
            <a:endParaRPr sz="2100">
              <a:solidFill>
                <a:srgbClr val="EFEFEF"/>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Google, 1998 </a:t>
            </a:r>
            <a:endParaRPr sz="2100">
              <a:solidFill>
                <a:srgbClr val="EFEFEF"/>
              </a:solidFill>
              <a:latin typeface="Montserrat"/>
              <a:ea typeface="Montserrat"/>
              <a:cs typeface="Montserrat"/>
              <a:sym typeface="Montserrat"/>
            </a:endParaRPr>
          </a:p>
          <a:p>
            <a:pPr indent="-361950" lvl="0" marL="457200" rtl="0" algn="l">
              <a:lnSpc>
                <a:spcPct val="115000"/>
              </a:lnSpc>
              <a:spcBef>
                <a:spcPts val="0"/>
              </a:spcBef>
              <a:spcAft>
                <a:spcPts val="0"/>
              </a:spcAft>
              <a:buClr>
                <a:srgbClr val="EFEFEF"/>
              </a:buClr>
              <a:buSzPts val="2100"/>
              <a:buFont typeface="Montserrat"/>
              <a:buChar char="●"/>
            </a:pPr>
            <a:r>
              <a:rPr lang="en" sz="2100">
                <a:solidFill>
                  <a:srgbClr val="EFEFEF"/>
                </a:solidFill>
                <a:latin typeface="Montserrat"/>
                <a:ea typeface="Montserrat"/>
                <a:cs typeface="Montserrat"/>
                <a:sym typeface="Montserrat"/>
              </a:rPr>
              <a:t>Facebook, 2004 </a:t>
            </a:r>
            <a:endParaRPr sz="2100">
              <a:solidFill>
                <a:srgbClr val="EFEFE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100">
              <a:solidFill>
                <a:srgbClr val="EFEFEF"/>
              </a:solidFill>
              <a:latin typeface="Montserrat"/>
              <a:ea typeface="Montserrat"/>
              <a:cs typeface="Montserrat"/>
              <a:sym typeface="Montserrat"/>
            </a:endParaRPr>
          </a:p>
        </p:txBody>
      </p:sp>
      <p:pic>
        <p:nvPicPr>
          <p:cNvPr id="185" name="Google Shape;185;p30"/>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89" name="Shape 189"/>
        <p:cNvGrpSpPr/>
        <p:nvPr/>
      </p:nvGrpSpPr>
      <p:grpSpPr>
        <a:xfrm>
          <a:off x="0" y="0"/>
          <a:ext cx="0" cy="0"/>
          <a:chOff x="0" y="0"/>
          <a:chExt cx="0" cy="0"/>
        </a:xfrm>
      </p:grpSpPr>
      <p:sp>
        <p:nvSpPr>
          <p:cNvPr id="190" name="Google Shape;190;p31"/>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Programming Cont.</a:t>
            </a:r>
            <a:endParaRPr sz="2600">
              <a:solidFill>
                <a:srgbClr val="FF9900"/>
              </a:solidFill>
              <a:latin typeface="Montserrat"/>
              <a:ea typeface="Montserrat"/>
              <a:cs typeface="Montserrat"/>
              <a:sym typeface="Montserrat"/>
            </a:endParaRPr>
          </a:p>
        </p:txBody>
      </p:sp>
      <p:sp>
        <p:nvSpPr>
          <p:cNvPr id="191" name="Google Shape;191;p31"/>
          <p:cNvSpPr txBox="1"/>
          <p:nvPr/>
        </p:nvSpPr>
        <p:spPr>
          <a:xfrm>
            <a:off x="558300" y="1648650"/>
            <a:ext cx="8197800" cy="3258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In Web Programming, there are two main development tracks:</a:t>
            </a:r>
            <a:endParaRPr sz="21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100">
              <a:solidFill>
                <a:srgbClr val="F3F3F3"/>
              </a:solidFill>
              <a:latin typeface="Montserrat"/>
              <a:ea typeface="Montserrat"/>
              <a:cs typeface="Montserrat"/>
              <a:sym typeface="Montserrat"/>
            </a:endParaRPr>
          </a:p>
          <a:p>
            <a:pPr indent="-361950" lvl="2" marL="1371600" rtl="0" algn="l">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Front-End Development </a:t>
            </a:r>
            <a:endParaRPr sz="2100">
              <a:solidFill>
                <a:srgbClr val="F3F3F3"/>
              </a:solidFill>
              <a:latin typeface="Montserrat"/>
              <a:ea typeface="Montserrat"/>
              <a:cs typeface="Montserrat"/>
              <a:sym typeface="Montserrat"/>
            </a:endParaRPr>
          </a:p>
          <a:p>
            <a:pPr indent="0" lvl="0" marL="457200" rtl="0" algn="l">
              <a:spcBef>
                <a:spcPts val="0"/>
              </a:spcBef>
              <a:spcAft>
                <a:spcPts val="0"/>
              </a:spcAft>
              <a:buNone/>
            </a:pPr>
            <a:r>
              <a:t/>
            </a:r>
            <a:endParaRPr sz="2100">
              <a:solidFill>
                <a:srgbClr val="F3F3F3"/>
              </a:solidFill>
              <a:latin typeface="Montserrat"/>
              <a:ea typeface="Montserrat"/>
              <a:cs typeface="Montserrat"/>
              <a:sym typeface="Montserrat"/>
            </a:endParaRPr>
          </a:p>
          <a:p>
            <a:pPr indent="-361950" lvl="2" marL="1371600" rtl="0" algn="l">
              <a:spcBef>
                <a:spcPts val="0"/>
              </a:spcBef>
              <a:spcAft>
                <a:spcPts val="0"/>
              </a:spcAft>
              <a:buClr>
                <a:srgbClr val="F3F3F3"/>
              </a:buClr>
              <a:buSzPts val="2100"/>
              <a:buFont typeface="Montserrat"/>
              <a:buChar char="■"/>
            </a:pPr>
            <a:r>
              <a:rPr lang="en" sz="2100">
                <a:solidFill>
                  <a:srgbClr val="F3F3F3"/>
                </a:solidFill>
                <a:latin typeface="Montserrat"/>
                <a:ea typeface="Montserrat"/>
                <a:cs typeface="Montserrat"/>
                <a:sym typeface="Montserrat"/>
              </a:rPr>
              <a:t>Back-End Development</a:t>
            </a:r>
            <a:endParaRPr sz="2100">
              <a:solidFill>
                <a:srgbClr val="F3F3F3"/>
              </a:solidFill>
              <a:latin typeface="Montserrat"/>
              <a:ea typeface="Montserrat"/>
              <a:cs typeface="Montserrat"/>
              <a:sym typeface="Montserrat"/>
            </a:endParaRPr>
          </a:p>
        </p:txBody>
      </p:sp>
      <p:pic>
        <p:nvPicPr>
          <p:cNvPr id="192" name="Google Shape;192;p31"/>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2" name="Shape 72"/>
        <p:cNvGrpSpPr/>
        <p:nvPr/>
      </p:nvGrpSpPr>
      <p:grpSpPr>
        <a:xfrm>
          <a:off x="0" y="0"/>
          <a:ext cx="0" cy="0"/>
          <a:chOff x="0" y="0"/>
          <a:chExt cx="0" cy="0"/>
        </a:xfrm>
      </p:grpSpPr>
      <p:sp>
        <p:nvSpPr>
          <p:cNvPr id="73" name="Google Shape;73;p14"/>
          <p:cNvSpPr txBox="1"/>
          <p:nvPr/>
        </p:nvSpPr>
        <p:spPr>
          <a:xfrm>
            <a:off x="311700" y="3056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What is a Computer</a:t>
            </a:r>
            <a:endParaRPr sz="2600">
              <a:solidFill>
                <a:srgbClr val="FF9900"/>
              </a:solidFill>
              <a:latin typeface="Montserrat"/>
              <a:ea typeface="Montserrat"/>
              <a:cs typeface="Montserrat"/>
              <a:sym typeface="Montserrat"/>
            </a:endParaRPr>
          </a:p>
        </p:txBody>
      </p:sp>
      <p:pic>
        <p:nvPicPr>
          <p:cNvPr id="74" name="Google Shape;74;p14"/>
          <p:cNvPicPr preferRelativeResize="0"/>
          <p:nvPr/>
        </p:nvPicPr>
        <p:blipFill>
          <a:blip r:embed="rId3">
            <a:alphaModFix/>
          </a:blip>
          <a:stretch>
            <a:fillRect/>
          </a:stretch>
        </p:blipFill>
        <p:spPr>
          <a:xfrm>
            <a:off x="7660150" y="3529825"/>
            <a:ext cx="1667125" cy="1689874"/>
          </a:xfrm>
          <a:prstGeom prst="rect">
            <a:avLst/>
          </a:prstGeom>
          <a:noFill/>
          <a:ln>
            <a:noFill/>
          </a:ln>
        </p:spPr>
      </p:pic>
      <p:pic>
        <p:nvPicPr>
          <p:cNvPr id="75" name="Google Shape;75;p14"/>
          <p:cNvPicPr preferRelativeResize="0"/>
          <p:nvPr/>
        </p:nvPicPr>
        <p:blipFill>
          <a:blip r:embed="rId4">
            <a:alphaModFix/>
          </a:blip>
          <a:stretch>
            <a:fillRect/>
          </a:stretch>
        </p:blipFill>
        <p:spPr>
          <a:xfrm>
            <a:off x="450650" y="991725"/>
            <a:ext cx="7057200" cy="4041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6" name="Shape 196"/>
        <p:cNvGrpSpPr/>
        <p:nvPr/>
      </p:nvGrpSpPr>
      <p:grpSpPr>
        <a:xfrm>
          <a:off x="0" y="0"/>
          <a:ext cx="0" cy="0"/>
          <a:chOff x="0" y="0"/>
          <a:chExt cx="0" cy="0"/>
        </a:xfrm>
      </p:grpSpPr>
      <p:sp>
        <p:nvSpPr>
          <p:cNvPr id="197" name="Google Shape;197;p32"/>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Front-End Web Programming</a:t>
            </a:r>
            <a:endParaRPr sz="2600">
              <a:solidFill>
                <a:srgbClr val="FF9900"/>
              </a:solidFill>
              <a:latin typeface="Montserrat"/>
              <a:ea typeface="Montserrat"/>
              <a:cs typeface="Montserrat"/>
              <a:sym typeface="Montserrat"/>
            </a:endParaRPr>
          </a:p>
        </p:txBody>
      </p:sp>
      <p:sp>
        <p:nvSpPr>
          <p:cNvPr id="198" name="Google Shape;198;p32"/>
          <p:cNvSpPr txBox="1"/>
          <p:nvPr/>
        </p:nvSpPr>
        <p:spPr>
          <a:xfrm>
            <a:off x="482100" y="1420050"/>
            <a:ext cx="8498100" cy="3258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mix of programming and layout that powers the visuals and interactions of the web</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If a website were a house, </a:t>
            </a:r>
            <a:r>
              <a:rPr lang="en" sz="2000">
                <a:solidFill>
                  <a:srgbClr val="F3F3F3"/>
                </a:solidFill>
                <a:uFill>
                  <a:noFill/>
                </a:uFill>
                <a:latin typeface="Montserrat"/>
                <a:ea typeface="Montserrat"/>
                <a:cs typeface="Montserrat"/>
                <a:sym typeface="Montserrat"/>
                <a:hlinkClick r:id="rId3">
                  <a:extLst>
                    <a:ext uri="{A12FA001-AC4F-418D-AE19-62706E023703}">
                      <ahyp:hlinkClr val="tx"/>
                    </a:ext>
                  </a:extLst>
                </a:hlinkClick>
              </a:rPr>
              <a:t>front-end web development</a:t>
            </a:r>
            <a:r>
              <a:rPr lang="en" sz="2000">
                <a:solidFill>
                  <a:srgbClr val="F3F3F3"/>
                </a:solidFill>
                <a:latin typeface="Montserrat"/>
                <a:ea typeface="Montserrat"/>
                <a:cs typeface="Montserrat"/>
                <a:sym typeface="Montserrat"/>
              </a:rPr>
              <a:t> would be the pretty exterior that gives the house character, or the host that invites guests in and makes them feel at home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 frontend of an application is less about code and more about how a user will interpret the interface into an experience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02" name="Shape 202"/>
        <p:cNvGrpSpPr/>
        <p:nvPr/>
      </p:nvGrpSpPr>
      <p:grpSpPr>
        <a:xfrm>
          <a:off x="0" y="0"/>
          <a:ext cx="0" cy="0"/>
          <a:chOff x="0" y="0"/>
          <a:chExt cx="0" cy="0"/>
        </a:xfrm>
      </p:grpSpPr>
      <p:sp>
        <p:nvSpPr>
          <p:cNvPr id="203" name="Google Shape;203;p33"/>
          <p:cNvSpPr txBox="1"/>
          <p:nvPr/>
        </p:nvSpPr>
        <p:spPr>
          <a:xfrm>
            <a:off x="387900" y="381825"/>
            <a:ext cx="85500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Front-E</a:t>
            </a:r>
            <a:r>
              <a:rPr lang="en" sz="2600">
                <a:solidFill>
                  <a:srgbClr val="FF9900"/>
                </a:solidFill>
                <a:latin typeface="Montserrat"/>
                <a:ea typeface="Montserrat"/>
                <a:cs typeface="Montserrat"/>
                <a:sym typeface="Montserrat"/>
              </a:rPr>
              <a:t>nd Web Programming </a:t>
            </a:r>
            <a:r>
              <a:rPr lang="en" sz="2600">
                <a:solidFill>
                  <a:srgbClr val="FF9900"/>
                </a:solidFill>
                <a:latin typeface="Montserrat"/>
                <a:ea typeface="Montserrat"/>
                <a:cs typeface="Montserrat"/>
                <a:sym typeface="Montserrat"/>
              </a:rPr>
              <a:t>Languages - HTML</a:t>
            </a:r>
            <a:endParaRPr sz="2600">
              <a:solidFill>
                <a:srgbClr val="FF9900"/>
              </a:solidFill>
              <a:latin typeface="Montserrat"/>
              <a:ea typeface="Montserrat"/>
              <a:cs typeface="Montserrat"/>
              <a:sym typeface="Montserrat"/>
            </a:endParaRPr>
          </a:p>
        </p:txBody>
      </p:sp>
      <p:sp>
        <p:nvSpPr>
          <p:cNvPr id="204" name="Google Shape;204;p33"/>
          <p:cNvSpPr txBox="1"/>
          <p:nvPr/>
        </p:nvSpPr>
        <p:spPr>
          <a:xfrm>
            <a:off x="487800" y="1383825"/>
            <a:ext cx="8472300" cy="3258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All code in a web application is eventually translated to HTML</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It’s the language that web browsers understand and use to display information to users</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Web developer’s understanding of </a:t>
            </a:r>
            <a:r>
              <a:rPr lang="en" sz="2000">
                <a:solidFill>
                  <a:srgbClr val="F3F3F3"/>
                </a:solidFill>
                <a:uFill>
                  <a:noFill/>
                </a:uFill>
                <a:latin typeface="Montserrat"/>
                <a:ea typeface="Montserrat"/>
                <a:cs typeface="Montserrat"/>
                <a:sym typeface="Montserrat"/>
                <a:hlinkClick r:id="rId3">
                  <a:extLst>
                    <a:ext uri="{A12FA001-AC4F-418D-AE19-62706E023703}">
                      <ahyp:hlinkClr val="tx"/>
                    </a:ext>
                  </a:extLst>
                </a:hlinkClick>
              </a:rPr>
              <a:t>HTML</a:t>
            </a:r>
            <a:r>
              <a:rPr lang="en" sz="2000">
                <a:solidFill>
                  <a:srgbClr val="F3F3F3"/>
                </a:solidFill>
                <a:latin typeface="Montserrat"/>
                <a:ea typeface="Montserrat"/>
                <a:cs typeface="Montserrat"/>
                <a:sym typeface="Montserrat"/>
              </a:rPr>
              <a:t> is analogous to a carpenter’s understanding of a screwdriver. </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HTML codes are written with a code editor and save with the extension (</a:t>
            </a:r>
            <a:r>
              <a:rPr lang="en" sz="2000">
                <a:solidFill>
                  <a:srgbClr val="8BC34A"/>
                </a:solidFill>
                <a:latin typeface="Montserrat"/>
                <a:ea typeface="Montserrat"/>
                <a:cs typeface="Montserrat"/>
                <a:sym typeface="Montserrat"/>
              </a:rPr>
              <a:t>.html</a:t>
            </a:r>
            <a:r>
              <a:rPr lang="en" sz="2000">
                <a:solidFill>
                  <a:srgbClr val="F3F3F3"/>
                </a:solidFill>
                <a:latin typeface="Montserrat"/>
                <a:ea typeface="Montserrat"/>
                <a:cs typeface="Montserrat"/>
                <a:sym typeface="Montserrat"/>
              </a:rPr>
              <a:t>). Example </a:t>
            </a:r>
            <a:r>
              <a:rPr lang="en" sz="2000">
                <a:solidFill>
                  <a:srgbClr val="8BC34A"/>
                </a:solidFill>
                <a:latin typeface="Montserrat"/>
                <a:ea typeface="Montserrat"/>
                <a:cs typeface="Montserrat"/>
                <a:sym typeface="Montserrat"/>
              </a:rPr>
              <a:t>mywebpage.html</a:t>
            </a:r>
            <a:endParaRPr sz="2000">
              <a:solidFill>
                <a:srgbClr val="8BC34A"/>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08" name="Shape 208"/>
        <p:cNvGrpSpPr/>
        <p:nvPr/>
      </p:nvGrpSpPr>
      <p:grpSpPr>
        <a:xfrm>
          <a:off x="0" y="0"/>
          <a:ext cx="0" cy="0"/>
          <a:chOff x="0" y="0"/>
          <a:chExt cx="0" cy="0"/>
        </a:xfrm>
      </p:grpSpPr>
      <p:sp>
        <p:nvSpPr>
          <p:cNvPr id="209" name="Google Shape;209;p34"/>
          <p:cNvSpPr txBox="1"/>
          <p:nvPr/>
        </p:nvSpPr>
        <p:spPr>
          <a:xfrm>
            <a:off x="482100" y="1420050"/>
            <a:ext cx="8399700" cy="325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By itself, </a:t>
            </a:r>
            <a:r>
              <a:rPr lang="en" sz="2000">
                <a:solidFill>
                  <a:srgbClr val="8BC34A"/>
                </a:solidFill>
                <a:latin typeface="Montserrat"/>
                <a:ea typeface="Montserrat"/>
                <a:cs typeface="Montserrat"/>
                <a:sym typeface="Montserrat"/>
              </a:rPr>
              <a:t>HTML</a:t>
            </a:r>
            <a:r>
              <a:rPr lang="en" sz="2000">
                <a:solidFill>
                  <a:srgbClr val="F3F3F3"/>
                </a:solidFill>
                <a:latin typeface="Montserrat"/>
                <a:ea typeface="Montserrat"/>
                <a:cs typeface="Montserrat"/>
                <a:sym typeface="Montserrat"/>
              </a:rPr>
              <a:t> is quite plain. HTML does provide some basic styles, but to build a good frontend application, developers must have experience with CSS too.</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8BC34A"/>
                </a:solidFill>
                <a:latin typeface="Montserrat"/>
                <a:ea typeface="Montserrat"/>
                <a:cs typeface="Montserrat"/>
                <a:sym typeface="Montserrat"/>
              </a:rPr>
              <a:t>CSS</a:t>
            </a:r>
            <a:r>
              <a:rPr lang="en" sz="2000">
                <a:solidFill>
                  <a:srgbClr val="F3F3F3"/>
                </a:solidFill>
                <a:latin typeface="Montserrat"/>
                <a:ea typeface="Montserrat"/>
                <a:cs typeface="Montserrat"/>
                <a:sym typeface="Montserrat"/>
              </a:rPr>
              <a:t> provides the paint, templates, glitter, buttons, tassel, lights, and many other things that can be used to improve the presentation of a web page</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Languages like </a:t>
            </a:r>
            <a:r>
              <a:rPr lang="en" sz="2000">
                <a:solidFill>
                  <a:srgbClr val="8BC34A"/>
                </a:solidFill>
                <a:latin typeface="Montserrat"/>
                <a:ea typeface="Montserrat"/>
                <a:cs typeface="Montserrat"/>
                <a:sym typeface="Montserrat"/>
              </a:rPr>
              <a:t>Sass</a:t>
            </a:r>
            <a:r>
              <a:rPr lang="en" sz="2000">
                <a:solidFill>
                  <a:srgbClr val="F3F3F3"/>
                </a:solidFill>
                <a:latin typeface="Montserrat"/>
                <a:ea typeface="Montserrat"/>
                <a:cs typeface="Montserrat"/>
                <a:sym typeface="Montserrat"/>
              </a:rPr>
              <a:t> and </a:t>
            </a:r>
            <a:r>
              <a:rPr lang="en" sz="2000">
                <a:solidFill>
                  <a:srgbClr val="8BC34A"/>
                </a:solidFill>
                <a:latin typeface="Montserrat"/>
                <a:ea typeface="Montserrat"/>
                <a:cs typeface="Montserrat"/>
                <a:sym typeface="Montserrat"/>
              </a:rPr>
              <a:t>LESS</a:t>
            </a:r>
            <a:r>
              <a:rPr lang="en" sz="2000">
                <a:solidFill>
                  <a:srgbClr val="F3F3F3"/>
                </a:solidFill>
                <a:latin typeface="Montserrat"/>
                <a:ea typeface="Montserrat"/>
                <a:cs typeface="Montserrat"/>
                <a:sym typeface="Montserrat"/>
              </a:rPr>
              <a:t> are also known as CSS precompilers, but they are simply used to write more efficient and manageable CSS code. Extension (</a:t>
            </a:r>
            <a:r>
              <a:rPr lang="en" sz="2000">
                <a:solidFill>
                  <a:srgbClr val="8BC34A"/>
                </a:solidFill>
                <a:latin typeface="Montserrat"/>
                <a:ea typeface="Montserrat"/>
                <a:cs typeface="Montserrat"/>
                <a:sym typeface="Montserrat"/>
              </a:rPr>
              <a:t>.css</a:t>
            </a:r>
            <a:r>
              <a:rPr lang="en" sz="2000">
                <a:solidFill>
                  <a:srgbClr val="F3F3F3"/>
                </a:solidFill>
                <a:latin typeface="Montserrat"/>
                <a:ea typeface="Montserrat"/>
                <a:cs typeface="Montserrat"/>
                <a:sym typeface="Montserrat"/>
              </a:rPr>
              <a:t>)</a:t>
            </a:r>
            <a:endParaRPr sz="2000">
              <a:solidFill>
                <a:srgbClr val="F3F3F3"/>
              </a:solidFill>
              <a:latin typeface="Montserrat"/>
              <a:ea typeface="Montserrat"/>
              <a:cs typeface="Montserrat"/>
              <a:sym typeface="Montserrat"/>
            </a:endParaRPr>
          </a:p>
        </p:txBody>
      </p:sp>
      <p:sp>
        <p:nvSpPr>
          <p:cNvPr id="210" name="Google Shape;210;p34"/>
          <p:cNvSpPr txBox="1"/>
          <p:nvPr/>
        </p:nvSpPr>
        <p:spPr>
          <a:xfrm>
            <a:off x="387900" y="381825"/>
            <a:ext cx="85500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Front-End Web Programming Languages - CSS</a:t>
            </a:r>
            <a:endParaRPr sz="2600">
              <a:solidFill>
                <a:srgbClr val="FF9900"/>
              </a:solidFill>
              <a:latin typeface="Montserrat"/>
              <a:ea typeface="Montserrat"/>
              <a:cs typeface="Montserrat"/>
              <a:sym typeface="Montserrat"/>
            </a:endParaRPr>
          </a:p>
        </p:txBody>
      </p:sp>
      <p:pic>
        <p:nvPicPr>
          <p:cNvPr id="211" name="Google Shape;211;p34"/>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15" name="Shape 215"/>
        <p:cNvGrpSpPr/>
        <p:nvPr/>
      </p:nvGrpSpPr>
      <p:grpSpPr>
        <a:xfrm>
          <a:off x="0" y="0"/>
          <a:ext cx="0" cy="0"/>
          <a:chOff x="0" y="0"/>
          <a:chExt cx="0" cy="0"/>
        </a:xfrm>
      </p:grpSpPr>
      <p:sp>
        <p:nvSpPr>
          <p:cNvPr id="216" name="Google Shape;216;p35"/>
          <p:cNvSpPr txBox="1"/>
          <p:nvPr/>
        </p:nvSpPr>
        <p:spPr>
          <a:xfrm>
            <a:off x="405900" y="1473400"/>
            <a:ext cx="8455800" cy="358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If you could only learn one language in your lifetime, you’d be well-advised to choose JavaScript. It is the most commonly used front-end language</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rPr lang="en" sz="2000">
                <a:solidFill>
                  <a:srgbClr val="F3F3F3"/>
                </a:solidFill>
                <a:latin typeface="Montserrat"/>
                <a:ea typeface="Montserrat"/>
                <a:cs typeface="Montserrat"/>
                <a:sym typeface="Montserrat"/>
              </a:rPr>
              <a:t>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JavaScript is a language that is run on a client machine, making it easy to program fast, intuitive and fun with user experiences, without forcing a user to refresh their web page </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Frameworks like Angular, Ember, React and Backbone are all very widely used for JavaScript-heavy front-end programs</a:t>
            </a:r>
            <a:endParaRPr sz="2000">
              <a:solidFill>
                <a:srgbClr val="F3F3F3"/>
              </a:solidFill>
              <a:latin typeface="Montserrat"/>
              <a:ea typeface="Montserrat"/>
              <a:cs typeface="Montserrat"/>
              <a:sym typeface="Montserrat"/>
            </a:endParaRPr>
          </a:p>
        </p:txBody>
      </p:sp>
      <p:sp>
        <p:nvSpPr>
          <p:cNvPr id="217" name="Google Shape;217;p35"/>
          <p:cNvSpPr txBox="1"/>
          <p:nvPr/>
        </p:nvSpPr>
        <p:spPr>
          <a:xfrm>
            <a:off x="387900" y="381825"/>
            <a:ext cx="85500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Front-End Programming Languages - Javascript</a:t>
            </a:r>
            <a:endParaRPr sz="2600">
              <a:solidFill>
                <a:srgbClr val="FF99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21" name="Shape 221"/>
        <p:cNvGrpSpPr/>
        <p:nvPr/>
      </p:nvGrpSpPr>
      <p:grpSpPr>
        <a:xfrm>
          <a:off x="0" y="0"/>
          <a:ext cx="0" cy="0"/>
          <a:chOff x="0" y="0"/>
          <a:chExt cx="0" cy="0"/>
        </a:xfrm>
      </p:grpSpPr>
      <p:sp>
        <p:nvSpPr>
          <p:cNvPr id="222" name="Google Shape;222;p36"/>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a:t>
            </a:r>
            <a:r>
              <a:rPr lang="en" sz="2600">
                <a:solidFill>
                  <a:srgbClr val="FF9900"/>
                </a:solidFill>
                <a:latin typeface="Montserrat"/>
                <a:ea typeface="Montserrat"/>
                <a:cs typeface="Montserrat"/>
                <a:sym typeface="Montserrat"/>
              </a:rPr>
              <a:t>Web Programming</a:t>
            </a:r>
            <a:endParaRPr sz="2600">
              <a:solidFill>
                <a:srgbClr val="FF9900"/>
              </a:solidFill>
              <a:latin typeface="Montserrat"/>
              <a:ea typeface="Montserrat"/>
              <a:cs typeface="Montserrat"/>
              <a:sym typeface="Montserrat"/>
            </a:endParaRPr>
          </a:p>
        </p:txBody>
      </p:sp>
      <p:sp>
        <p:nvSpPr>
          <p:cNvPr id="223" name="Google Shape;223;p36"/>
          <p:cNvSpPr txBox="1"/>
          <p:nvPr/>
        </p:nvSpPr>
        <p:spPr>
          <a:xfrm>
            <a:off x="473100" y="1391950"/>
            <a:ext cx="8478900" cy="3258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The back-end of a web application is an enabler for a frontend experience and has most of the code required to make an application work</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The back-end of an application is responsible for things like calculations, business logic, database interactions, and performance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Back-end code is run on the server, as opposed to the client. So, back-end developers not only need to understand programming languages and databases, but they must have an understanding of server architecture as well</a:t>
            </a:r>
            <a:endParaRPr sz="19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27" name="Shape 227"/>
        <p:cNvGrpSpPr/>
        <p:nvPr/>
      </p:nvGrpSpPr>
      <p:grpSpPr>
        <a:xfrm>
          <a:off x="0" y="0"/>
          <a:ext cx="0" cy="0"/>
          <a:chOff x="0" y="0"/>
          <a:chExt cx="0" cy="0"/>
        </a:xfrm>
      </p:grpSpPr>
      <p:sp>
        <p:nvSpPr>
          <p:cNvPr id="228" name="Google Shape;228;p37"/>
          <p:cNvSpPr txBox="1"/>
          <p:nvPr/>
        </p:nvSpPr>
        <p:spPr>
          <a:xfrm>
            <a:off x="473100" y="1468150"/>
            <a:ext cx="8197800" cy="3258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Back-end development is not all ones and zeros though. Much like front-end development, back-end development has a human aspect to it as well</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Most back-end languages – like NodeJS, Python, PHP and </a:t>
            </a:r>
            <a:r>
              <a:rPr lang="en" sz="2000">
                <a:solidFill>
                  <a:srgbClr val="F3F3F3"/>
                </a:solidFill>
                <a:latin typeface="Montserrat"/>
                <a:ea typeface="Montserrat"/>
                <a:cs typeface="Montserrat"/>
                <a:sym typeface="Montserrat"/>
              </a:rPr>
              <a:t>SQL</a:t>
            </a:r>
            <a:r>
              <a:rPr lang="en" sz="2000">
                <a:solidFill>
                  <a:srgbClr val="F3F3F3"/>
                </a:solidFill>
                <a:latin typeface="Montserrat"/>
                <a:ea typeface="Montserrat"/>
                <a:cs typeface="Montserrat"/>
                <a:sym typeface="Montserrat"/>
              </a:rPr>
              <a:t> – have standardized styles and idioms that make reading and writing code more efficient and enjoyable</a:t>
            </a:r>
            <a:endParaRPr sz="2000">
              <a:solidFill>
                <a:srgbClr val="F3F3F3"/>
              </a:solidFill>
              <a:latin typeface="Montserrat"/>
              <a:ea typeface="Montserrat"/>
              <a:cs typeface="Montserrat"/>
              <a:sym typeface="Montserrat"/>
            </a:endParaRPr>
          </a:p>
        </p:txBody>
      </p:sp>
      <p:pic>
        <p:nvPicPr>
          <p:cNvPr id="229" name="Google Shape;229;p37"/>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230" name="Google Shape;230;p37"/>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Web Programming Cont.</a:t>
            </a:r>
            <a:endParaRPr sz="2600">
              <a:solidFill>
                <a:srgbClr val="FF99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34" name="Shape 234"/>
        <p:cNvGrpSpPr/>
        <p:nvPr/>
      </p:nvGrpSpPr>
      <p:grpSpPr>
        <a:xfrm>
          <a:off x="0" y="0"/>
          <a:ext cx="0" cy="0"/>
          <a:chOff x="0" y="0"/>
          <a:chExt cx="0" cy="0"/>
        </a:xfrm>
      </p:grpSpPr>
      <p:sp>
        <p:nvSpPr>
          <p:cNvPr id="235" name="Google Shape;235;p38"/>
          <p:cNvSpPr txBox="1"/>
          <p:nvPr/>
        </p:nvSpPr>
        <p:spPr>
          <a:xfrm>
            <a:off x="387900" y="381825"/>
            <a:ext cx="86343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Web Programming Languages - NodeJS</a:t>
            </a:r>
            <a:endParaRPr sz="2600">
              <a:solidFill>
                <a:srgbClr val="FF9900"/>
              </a:solidFill>
              <a:latin typeface="Montserrat"/>
              <a:ea typeface="Montserrat"/>
              <a:cs typeface="Montserrat"/>
              <a:sym typeface="Montserrat"/>
            </a:endParaRPr>
          </a:p>
        </p:txBody>
      </p:sp>
      <p:sp>
        <p:nvSpPr>
          <p:cNvPr id="236" name="Google Shape;236;p38"/>
          <p:cNvSpPr txBox="1"/>
          <p:nvPr/>
        </p:nvSpPr>
        <p:spPr>
          <a:xfrm>
            <a:off x="473100" y="1426250"/>
            <a:ext cx="8197800" cy="32586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NodeJS is a server-side platform wrapped around the JavaScript language for building scalable, event-driven applications</a:t>
            </a:r>
            <a:endParaRPr sz="1900">
              <a:solidFill>
                <a:srgbClr val="F3F3F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lnSpc>
                <a:spcPct val="100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JavaScript has not been considered when it comes to the server responding to client requests, but that is exactly what Node.js provides</a:t>
            </a:r>
            <a:endParaRPr sz="1900">
              <a:solidFill>
                <a:srgbClr val="F3F3F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lnSpc>
                <a:spcPct val="100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NodeJS is not written in JavaScript (it is written in C++) but it uses the JavaScript language as an interpretive language for server-side request/response processing </a:t>
            </a:r>
            <a:endParaRPr sz="1900">
              <a:solidFill>
                <a:srgbClr val="F3F3F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40" name="Shape 240"/>
        <p:cNvGrpSpPr/>
        <p:nvPr/>
      </p:nvGrpSpPr>
      <p:grpSpPr>
        <a:xfrm>
          <a:off x="0" y="0"/>
          <a:ext cx="0" cy="0"/>
          <a:chOff x="0" y="0"/>
          <a:chExt cx="0" cy="0"/>
        </a:xfrm>
      </p:grpSpPr>
      <p:sp>
        <p:nvSpPr>
          <p:cNvPr id="241" name="Google Shape;241;p39"/>
          <p:cNvSpPr txBox="1"/>
          <p:nvPr/>
        </p:nvSpPr>
        <p:spPr>
          <a:xfrm>
            <a:off x="473100" y="1350050"/>
            <a:ext cx="8366400" cy="352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PHP stands for "Hypertext Preprocessor" and is an HTML-embedded Web scripting language. This means PHP code can be inserted into the HTML of a Web page</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When a PHP page is accessed, the PHP code is read or "parsed" by the server the page resides on. The output from the PHP functions on the page are typically returned as HTML code, which can be read by the browser </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PHP pages are secure enough to access databases and other secure information</a:t>
            </a:r>
            <a:endParaRPr sz="2000">
              <a:solidFill>
                <a:srgbClr val="F3F3F3"/>
              </a:solidFill>
              <a:latin typeface="Montserrat"/>
              <a:ea typeface="Montserrat"/>
              <a:cs typeface="Montserrat"/>
              <a:sym typeface="Montserrat"/>
            </a:endParaRPr>
          </a:p>
        </p:txBody>
      </p:sp>
      <p:sp>
        <p:nvSpPr>
          <p:cNvPr id="242" name="Google Shape;242;p39"/>
          <p:cNvSpPr txBox="1"/>
          <p:nvPr/>
        </p:nvSpPr>
        <p:spPr>
          <a:xfrm>
            <a:off x="387900" y="381825"/>
            <a:ext cx="86343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Web Programming Languages - PHP</a:t>
            </a:r>
            <a:endParaRPr sz="2600">
              <a:solidFill>
                <a:srgbClr val="FF99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46" name="Shape 246"/>
        <p:cNvGrpSpPr/>
        <p:nvPr/>
      </p:nvGrpSpPr>
      <p:grpSpPr>
        <a:xfrm>
          <a:off x="0" y="0"/>
          <a:ext cx="0" cy="0"/>
          <a:chOff x="0" y="0"/>
          <a:chExt cx="0" cy="0"/>
        </a:xfrm>
      </p:grpSpPr>
      <p:sp>
        <p:nvSpPr>
          <p:cNvPr id="247" name="Google Shape;247;p40"/>
          <p:cNvSpPr txBox="1"/>
          <p:nvPr/>
        </p:nvSpPr>
        <p:spPr>
          <a:xfrm>
            <a:off x="473100" y="1502450"/>
            <a:ext cx="8197800" cy="325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Montserrat"/>
              <a:buChar char="●"/>
            </a:pPr>
            <a:r>
              <a:rPr lang="en" sz="1800">
                <a:solidFill>
                  <a:srgbClr val="F3F3F3"/>
                </a:solidFill>
                <a:latin typeface="Montserrat"/>
                <a:ea typeface="Montserrat"/>
                <a:cs typeface="Montserrat"/>
                <a:sym typeface="Montserrat"/>
              </a:rPr>
              <a:t>Python is an </a:t>
            </a:r>
            <a:r>
              <a:rPr lang="en" sz="1800">
                <a:solidFill>
                  <a:srgbClr val="F3F3F3"/>
                </a:solidFill>
                <a:uFill>
                  <a:noFill/>
                </a:uFill>
                <a:latin typeface="Montserrat"/>
                <a:ea typeface="Montserrat"/>
                <a:cs typeface="Montserrat"/>
                <a:sym typeface="Montserrat"/>
                <a:hlinkClick r:id="rId3">
                  <a:extLst>
                    <a:ext uri="{A12FA001-AC4F-418D-AE19-62706E023703}">
                      <ahyp:hlinkClr val="tx"/>
                    </a:ext>
                  </a:extLst>
                </a:hlinkClick>
              </a:rPr>
              <a:t>interpreted</a:t>
            </a:r>
            <a:r>
              <a:rPr lang="en" sz="1800">
                <a:solidFill>
                  <a:srgbClr val="F3F3F3"/>
                </a:solidFill>
                <a:latin typeface="Montserrat"/>
                <a:ea typeface="Montserrat"/>
                <a:cs typeface="Montserrat"/>
                <a:sym typeface="Montserrat"/>
              </a:rPr>
              <a:t>, </a:t>
            </a:r>
            <a:r>
              <a:rPr lang="en" sz="1800">
                <a:solidFill>
                  <a:srgbClr val="F3F3F3"/>
                </a:solidFill>
                <a:uFill>
                  <a:noFill/>
                </a:uFill>
                <a:latin typeface="Montserrat"/>
                <a:ea typeface="Montserrat"/>
                <a:cs typeface="Montserrat"/>
                <a:sym typeface="Montserrat"/>
                <a:hlinkClick r:id="rId4">
                  <a:extLst>
                    <a:ext uri="{A12FA001-AC4F-418D-AE19-62706E023703}">
                      <ahyp:hlinkClr val="tx"/>
                    </a:ext>
                  </a:extLst>
                </a:hlinkClick>
              </a:rPr>
              <a:t>object-oriented programming</a:t>
            </a:r>
            <a:r>
              <a:rPr lang="en" sz="1800">
                <a:solidFill>
                  <a:srgbClr val="F3F3F3"/>
                </a:solidFill>
                <a:latin typeface="Montserrat"/>
                <a:ea typeface="Montserrat"/>
                <a:cs typeface="Montserrat"/>
                <a:sym typeface="Montserrat"/>
              </a:rPr>
              <a:t> language similar to </a:t>
            </a:r>
            <a:r>
              <a:rPr lang="en" sz="1800">
                <a:solidFill>
                  <a:srgbClr val="F3F3F3"/>
                </a:solidFill>
                <a:uFill>
                  <a:noFill/>
                </a:uFill>
                <a:latin typeface="Montserrat"/>
                <a:ea typeface="Montserrat"/>
                <a:cs typeface="Montserrat"/>
                <a:sym typeface="Montserrat"/>
                <a:hlinkClick r:id="rId5">
                  <a:extLst>
                    <a:ext uri="{A12FA001-AC4F-418D-AE19-62706E023703}">
                      <ahyp:hlinkClr val="tx"/>
                    </a:ext>
                  </a:extLst>
                </a:hlinkClick>
              </a:rPr>
              <a:t>PERL</a:t>
            </a:r>
            <a:r>
              <a:rPr lang="en" sz="1800">
                <a:solidFill>
                  <a:srgbClr val="F3F3F3"/>
                </a:solidFill>
                <a:latin typeface="Montserrat"/>
                <a:ea typeface="Montserrat"/>
                <a:cs typeface="Montserrat"/>
                <a:sym typeface="Montserrat"/>
              </a:rPr>
              <a:t>, that has gained popularity because of its clear </a:t>
            </a:r>
            <a:r>
              <a:rPr lang="en" sz="1800">
                <a:solidFill>
                  <a:srgbClr val="8BC34A"/>
                </a:solidFill>
                <a:uFill>
                  <a:noFill/>
                </a:uFill>
                <a:latin typeface="Montserrat"/>
                <a:ea typeface="Montserrat"/>
                <a:cs typeface="Montserrat"/>
                <a:sym typeface="Montserrat"/>
                <a:hlinkClick r:id="rId6">
                  <a:extLst>
                    <a:ext uri="{A12FA001-AC4F-418D-AE19-62706E023703}">
                      <ahyp:hlinkClr val="tx"/>
                    </a:ext>
                  </a:extLst>
                </a:hlinkClick>
              </a:rPr>
              <a:t>syntax</a:t>
            </a:r>
            <a:r>
              <a:rPr lang="en" sz="1800">
                <a:solidFill>
                  <a:srgbClr val="F3F3F3"/>
                </a:solidFill>
                <a:latin typeface="Montserrat"/>
                <a:ea typeface="Montserrat"/>
                <a:cs typeface="Montserrat"/>
                <a:sym typeface="Montserrat"/>
              </a:rPr>
              <a:t> and readability. Python is said to be relatively easy to learn and portable, meaning its statements can be interpreted in a number of </a:t>
            </a:r>
            <a:r>
              <a:rPr lang="en" sz="1800">
                <a:solidFill>
                  <a:srgbClr val="8BC34A"/>
                </a:solidFill>
                <a:uFill>
                  <a:noFill/>
                </a:uFill>
                <a:latin typeface="Montserrat"/>
                <a:ea typeface="Montserrat"/>
                <a:cs typeface="Montserrat"/>
                <a:sym typeface="Montserrat"/>
                <a:hlinkClick r:id="rId7">
                  <a:extLst>
                    <a:ext uri="{A12FA001-AC4F-418D-AE19-62706E023703}">
                      <ahyp:hlinkClr val="tx"/>
                    </a:ext>
                  </a:extLst>
                </a:hlinkClick>
              </a:rPr>
              <a:t>operating system</a:t>
            </a:r>
            <a:r>
              <a:rPr lang="en" sz="1800">
                <a:solidFill>
                  <a:srgbClr val="8BC34A"/>
                </a:solidFill>
                <a:latin typeface="Montserrat"/>
                <a:ea typeface="Montserrat"/>
                <a:cs typeface="Montserrat"/>
                <a:sym typeface="Montserrat"/>
              </a:rPr>
              <a:t>s</a:t>
            </a:r>
            <a:r>
              <a:rPr lang="en" sz="1800">
                <a:solidFill>
                  <a:srgbClr val="F3F3F3"/>
                </a:solidFill>
                <a:latin typeface="Montserrat"/>
                <a:ea typeface="Montserrat"/>
                <a:cs typeface="Montserrat"/>
                <a:sym typeface="Montserrat"/>
              </a:rPr>
              <a:t>, including </a:t>
            </a:r>
            <a:r>
              <a:rPr lang="en" sz="1800">
                <a:solidFill>
                  <a:srgbClr val="8BC34A"/>
                </a:solidFill>
                <a:uFill>
                  <a:noFill/>
                </a:uFill>
                <a:latin typeface="Montserrat"/>
                <a:ea typeface="Montserrat"/>
                <a:cs typeface="Montserrat"/>
                <a:sym typeface="Montserrat"/>
                <a:hlinkClick r:id="rId8">
                  <a:extLst>
                    <a:ext uri="{A12FA001-AC4F-418D-AE19-62706E023703}">
                      <ahyp:hlinkClr val="tx"/>
                    </a:ext>
                  </a:extLst>
                </a:hlinkClick>
              </a:rPr>
              <a:t>UNIX</a:t>
            </a:r>
            <a:r>
              <a:rPr lang="en" sz="1800">
                <a:solidFill>
                  <a:srgbClr val="8BC34A"/>
                </a:solidFill>
                <a:latin typeface="Montserrat"/>
                <a:ea typeface="Montserrat"/>
                <a:cs typeface="Montserrat"/>
                <a:sym typeface="Montserrat"/>
              </a:rPr>
              <a:t>-based</a:t>
            </a:r>
            <a:r>
              <a:rPr lang="en" sz="1800">
                <a:solidFill>
                  <a:srgbClr val="F3F3F3"/>
                </a:solidFill>
                <a:latin typeface="Montserrat"/>
                <a:ea typeface="Montserrat"/>
                <a:cs typeface="Montserrat"/>
                <a:sym typeface="Montserrat"/>
              </a:rPr>
              <a:t> systems, </a:t>
            </a:r>
            <a:r>
              <a:rPr lang="en" sz="1800">
                <a:solidFill>
                  <a:srgbClr val="8BC34A"/>
                </a:solidFill>
                <a:uFill>
                  <a:noFill/>
                </a:uFill>
                <a:latin typeface="Montserrat"/>
                <a:ea typeface="Montserrat"/>
                <a:cs typeface="Montserrat"/>
                <a:sym typeface="Montserrat"/>
                <a:hlinkClick r:id="rId9">
                  <a:extLst>
                    <a:ext uri="{A12FA001-AC4F-418D-AE19-62706E023703}">
                      <ahyp:hlinkClr val="tx"/>
                    </a:ext>
                  </a:extLst>
                </a:hlinkClick>
              </a:rPr>
              <a:t>Mac OS</a:t>
            </a:r>
            <a:r>
              <a:rPr lang="en" sz="1800">
                <a:solidFill>
                  <a:srgbClr val="F3F3F3"/>
                </a:solidFill>
                <a:latin typeface="Montserrat"/>
                <a:ea typeface="Montserrat"/>
                <a:cs typeface="Montserrat"/>
                <a:sym typeface="Montserrat"/>
              </a:rPr>
              <a:t>, </a:t>
            </a:r>
            <a:r>
              <a:rPr lang="en" sz="1800">
                <a:solidFill>
                  <a:srgbClr val="8BC34A"/>
                </a:solidFill>
                <a:uFill>
                  <a:noFill/>
                </a:uFill>
                <a:latin typeface="Montserrat"/>
                <a:ea typeface="Montserrat"/>
                <a:cs typeface="Montserrat"/>
                <a:sym typeface="Montserrat"/>
                <a:hlinkClick r:id="rId10">
                  <a:extLst>
                    <a:ext uri="{A12FA001-AC4F-418D-AE19-62706E023703}">
                      <ahyp:hlinkClr val="tx"/>
                    </a:ext>
                  </a:extLst>
                </a:hlinkClick>
              </a:rPr>
              <a:t>MS-DO</a:t>
            </a:r>
            <a:r>
              <a:rPr lang="en" sz="1800">
                <a:solidFill>
                  <a:srgbClr val="8BC34A"/>
                </a:solidFill>
                <a:latin typeface="Montserrat"/>
                <a:ea typeface="Montserrat"/>
                <a:cs typeface="Montserrat"/>
                <a:sym typeface="Montserrat"/>
              </a:rPr>
              <a:t>S</a:t>
            </a:r>
            <a:endParaRPr sz="1800">
              <a:solidFill>
                <a:srgbClr val="8BC34A"/>
              </a:solidFill>
              <a:latin typeface="Montserrat"/>
              <a:ea typeface="Montserrat"/>
              <a:cs typeface="Montserrat"/>
              <a:sym typeface="Montserrat"/>
            </a:endParaRPr>
          </a:p>
          <a:p>
            <a:pPr indent="0" lvl="0" marL="0" rtl="0" algn="l">
              <a:spcBef>
                <a:spcPts val="0"/>
              </a:spcBef>
              <a:spcAft>
                <a:spcPts val="0"/>
              </a:spcAft>
              <a:buNone/>
            </a:pPr>
            <a:r>
              <a:rPr lang="en" sz="2000">
                <a:solidFill>
                  <a:srgbClr val="F3F3F3"/>
                </a:solidFill>
                <a:latin typeface="Montserrat"/>
                <a:ea typeface="Montserrat"/>
                <a:cs typeface="Montserrat"/>
                <a:sym typeface="Montserrat"/>
              </a:rPr>
              <a:t>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popular web development framework, Django, also makes Python a popular choice for building web applications</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p:txBody>
      </p:sp>
      <p:pic>
        <p:nvPicPr>
          <p:cNvPr id="248" name="Google Shape;248;p40"/>
          <p:cNvPicPr preferRelativeResize="0"/>
          <p:nvPr/>
        </p:nvPicPr>
        <p:blipFill>
          <a:blip r:embed="rId11">
            <a:alphaModFix/>
          </a:blip>
          <a:stretch>
            <a:fillRect/>
          </a:stretch>
        </p:blipFill>
        <p:spPr>
          <a:xfrm>
            <a:off x="7660150" y="3529825"/>
            <a:ext cx="1667125" cy="1689874"/>
          </a:xfrm>
          <a:prstGeom prst="rect">
            <a:avLst/>
          </a:prstGeom>
          <a:noFill/>
          <a:ln>
            <a:noFill/>
          </a:ln>
        </p:spPr>
      </p:pic>
      <p:sp>
        <p:nvSpPr>
          <p:cNvPr id="249" name="Google Shape;249;p40"/>
          <p:cNvSpPr txBox="1"/>
          <p:nvPr/>
        </p:nvSpPr>
        <p:spPr>
          <a:xfrm>
            <a:off x="387900" y="381825"/>
            <a:ext cx="86343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Web Programming Languages - Python</a:t>
            </a:r>
            <a:endParaRPr sz="2600">
              <a:solidFill>
                <a:srgbClr val="FF99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53" name="Shape 253"/>
        <p:cNvGrpSpPr/>
        <p:nvPr/>
      </p:nvGrpSpPr>
      <p:grpSpPr>
        <a:xfrm>
          <a:off x="0" y="0"/>
          <a:ext cx="0" cy="0"/>
          <a:chOff x="0" y="0"/>
          <a:chExt cx="0" cy="0"/>
        </a:xfrm>
      </p:grpSpPr>
      <p:sp>
        <p:nvSpPr>
          <p:cNvPr id="254" name="Google Shape;254;p41"/>
          <p:cNvSpPr txBox="1"/>
          <p:nvPr/>
        </p:nvSpPr>
        <p:spPr>
          <a:xfrm>
            <a:off x="549300" y="1502450"/>
            <a:ext cx="7832400" cy="325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SQL is a universal database query language</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SQL is used to interact with databases, which are a part of every back-end web application</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No matter what language or framework you choose to build your web application, you will likely use SQL, or some abstraction of it, to interact with the database</a:t>
            </a:r>
            <a:endParaRPr sz="2000">
              <a:solidFill>
                <a:srgbClr val="F3F3F3"/>
              </a:solidFill>
              <a:latin typeface="Montserrat"/>
              <a:ea typeface="Montserrat"/>
              <a:cs typeface="Montserrat"/>
              <a:sym typeface="Montserrat"/>
            </a:endParaRPr>
          </a:p>
        </p:txBody>
      </p:sp>
      <p:pic>
        <p:nvPicPr>
          <p:cNvPr id="255" name="Google Shape;255;p41"/>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256" name="Google Shape;256;p41"/>
          <p:cNvSpPr txBox="1"/>
          <p:nvPr/>
        </p:nvSpPr>
        <p:spPr>
          <a:xfrm>
            <a:off x="387900" y="381825"/>
            <a:ext cx="86343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Back-End Web Programming Languages - SQL</a:t>
            </a:r>
            <a:endParaRPr sz="2600">
              <a:solidFill>
                <a:srgbClr val="FF99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9" name="Shape 79"/>
        <p:cNvGrpSpPr/>
        <p:nvPr/>
      </p:nvGrpSpPr>
      <p:grpSpPr>
        <a:xfrm>
          <a:off x="0" y="0"/>
          <a:ext cx="0" cy="0"/>
          <a:chOff x="0" y="0"/>
          <a:chExt cx="0" cy="0"/>
        </a:xfrm>
      </p:grpSpPr>
      <p:sp>
        <p:nvSpPr>
          <p:cNvPr id="80" name="Google Shape;80;p15"/>
          <p:cNvSpPr txBox="1"/>
          <p:nvPr/>
        </p:nvSpPr>
        <p:spPr>
          <a:xfrm>
            <a:off x="311700" y="3056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Basic Computer Architecture</a:t>
            </a:r>
            <a:endParaRPr sz="2600">
              <a:solidFill>
                <a:srgbClr val="FF9900"/>
              </a:solidFill>
              <a:latin typeface="Montserrat"/>
              <a:ea typeface="Montserrat"/>
              <a:cs typeface="Montserrat"/>
              <a:sym typeface="Montserrat"/>
            </a:endParaRPr>
          </a:p>
        </p:txBody>
      </p:sp>
      <p:pic>
        <p:nvPicPr>
          <p:cNvPr id="81" name="Google Shape;81;p15"/>
          <p:cNvPicPr preferRelativeResize="0"/>
          <p:nvPr/>
        </p:nvPicPr>
        <p:blipFill>
          <a:blip r:embed="rId3">
            <a:alphaModFix/>
          </a:blip>
          <a:stretch>
            <a:fillRect/>
          </a:stretch>
        </p:blipFill>
        <p:spPr>
          <a:xfrm>
            <a:off x="7660150" y="3529825"/>
            <a:ext cx="1667125" cy="1689874"/>
          </a:xfrm>
          <a:prstGeom prst="rect">
            <a:avLst/>
          </a:prstGeom>
          <a:noFill/>
          <a:ln>
            <a:noFill/>
          </a:ln>
        </p:spPr>
      </p:pic>
      <p:pic>
        <p:nvPicPr>
          <p:cNvPr id="82" name="Google Shape;82;p15"/>
          <p:cNvPicPr preferRelativeResize="0"/>
          <p:nvPr/>
        </p:nvPicPr>
        <p:blipFill>
          <a:blip r:embed="rId4">
            <a:alphaModFix/>
          </a:blip>
          <a:stretch>
            <a:fillRect/>
          </a:stretch>
        </p:blipFill>
        <p:spPr>
          <a:xfrm>
            <a:off x="456575" y="1067925"/>
            <a:ext cx="6180200" cy="3999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60" name="Shape 260"/>
        <p:cNvGrpSpPr/>
        <p:nvPr/>
      </p:nvGrpSpPr>
      <p:grpSpPr>
        <a:xfrm>
          <a:off x="0" y="0"/>
          <a:ext cx="0" cy="0"/>
          <a:chOff x="0" y="0"/>
          <a:chExt cx="0" cy="0"/>
        </a:xfrm>
      </p:grpSpPr>
      <p:sp>
        <p:nvSpPr>
          <p:cNvPr id="261" name="Google Shape;261;p42"/>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Full Stack Web Development</a:t>
            </a:r>
            <a:endParaRPr sz="2600">
              <a:solidFill>
                <a:srgbClr val="FF9900"/>
              </a:solidFill>
              <a:latin typeface="Montserrat"/>
              <a:ea typeface="Montserrat"/>
              <a:cs typeface="Montserrat"/>
              <a:sym typeface="Montserrat"/>
            </a:endParaRPr>
          </a:p>
        </p:txBody>
      </p:sp>
      <p:sp>
        <p:nvSpPr>
          <p:cNvPr id="262" name="Google Shape;262;p42"/>
          <p:cNvSpPr txBox="1"/>
          <p:nvPr/>
        </p:nvSpPr>
        <p:spPr>
          <a:xfrm>
            <a:off x="549300" y="1516750"/>
            <a:ext cx="8197800" cy="329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Full Stack = Front-End + Back-End</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Some are of the opinion that a full-stack developer is simply someone who is familiar with all layers in computer software development</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These developers aren't experts at everything; they simply have a functional knowledge and ability to take a 		concept and turn it into a finished product</a:t>
            </a:r>
            <a:endParaRPr sz="2000">
              <a:solidFill>
                <a:srgbClr val="F3F3F3"/>
              </a:solidFill>
              <a:latin typeface="Montserrat"/>
              <a:ea typeface="Montserrat"/>
              <a:cs typeface="Montserrat"/>
              <a:sym typeface="Montserrat"/>
            </a:endParaRPr>
          </a:p>
        </p:txBody>
      </p:sp>
      <p:pic>
        <p:nvPicPr>
          <p:cNvPr id="263" name="Google Shape;263;p42"/>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67" name="Shape 267"/>
        <p:cNvGrpSpPr/>
        <p:nvPr/>
      </p:nvGrpSpPr>
      <p:grpSpPr>
        <a:xfrm>
          <a:off x="0" y="0"/>
          <a:ext cx="0" cy="0"/>
          <a:chOff x="0" y="0"/>
          <a:chExt cx="0" cy="0"/>
        </a:xfrm>
      </p:grpSpPr>
      <p:sp>
        <p:nvSpPr>
          <p:cNvPr id="268" name="Google Shape;268;p43"/>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a:t>
            </a:r>
            <a:endParaRPr sz="2600">
              <a:solidFill>
                <a:srgbClr val="FF9900"/>
              </a:solidFill>
              <a:latin typeface="Montserrat"/>
              <a:ea typeface="Montserrat"/>
              <a:cs typeface="Montserrat"/>
              <a:sym typeface="Montserrat"/>
            </a:endParaRPr>
          </a:p>
        </p:txBody>
      </p:sp>
      <p:sp>
        <p:nvSpPr>
          <p:cNvPr id="269" name="Google Shape;269;p43"/>
          <p:cNvSpPr txBox="1"/>
          <p:nvPr/>
        </p:nvSpPr>
        <p:spPr>
          <a:xfrm>
            <a:off x="506100" y="1310050"/>
            <a:ext cx="8250000" cy="3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p:txBody>
      </p:sp>
      <p:pic>
        <p:nvPicPr>
          <p:cNvPr id="270" name="Google Shape;270;p43"/>
          <p:cNvPicPr preferRelativeResize="0"/>
          <p:nvPr/>
        </p:nvPicPr>
        <p:blipFill>
          <a:blip r:embed="rId3">
            <a:alphaModFix/>
          </a:blip>
          <a:stretch>
            <a:fillRect/>
          </a:stretch>
        </p:blipFill>
        <p:spPr>
          <a:xfrm>
            <a:off x="1248225" y="1336100"/>
            <a:ext cx="6355301" cy="373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4" name="Shape 274"/>
        <p:cNvGrpSpPr/>
        <p:nvPr/>
      </p:nvGrpSpPr>
      <p:grpSpPr>
        <a:xfrm>
          <a:off x="0" y="0"/>
          <a:ext cx="0" cy="0"/>
          <a:chOff x="0" y="0"/>
          <a:chExt cx="0" cy="0"/>
        </a:xfrm>
      </p:grpSpPr>
      <p:sp>
        <p:nvSpPr>
          <p:cNvPr id="275" name="Google Shape;275;p44"/>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World Wide Web</a:t>
            </a:r>
            <a:endParaRPr sz="2600">
              <a:solidFill>
                <a:srgbClr val="FF9900"/>
              </a:solidFill>
              <a:latin typeface="Montserrat"/>
              <a:ea typeface="Montserrat"/>
              <a:cs typeface="Montserrat"/>
              <a:sym typeface="Montserrat"/>
            </a:endParaRPr>
          </a:p>
        </p:txBody>
      </p:sp>
      <p:pic>
        <p:nvPicPr>
          <p:cNvPr id="276" name="Google Shape;276;p44"/>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277" name="Google Shape;277;p44"/>
          <p:cNvSpPr txBox="1"/>
          <p:nvPr/>
        </p:nvSpPr>
        <p:spPr>
          <a:xfrm>
            <a:off x="506100" y="1462450"/>
            <a:ext cx="82500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 Internet or World-Wide-Web is a global computer network providing a variety of information and communication facilities, consisting of interconnected networks using standardized communication protocols</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 original aim was to create a network that would allow users of a research computer at one university to "talk to" research computers at other universities</a:t>
            </a:r>
            <a:endParaRPr sz="2000">
              <a:solidFill>
                <a:srgbClr val="F3F3F3"/>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1" name="Shape 281"/>
        <p:cNvGrpSpPr/>
        <p:nvPr/>
      </p:nvGrpSpPr>
      <p:grpSpPr>
        <a:xfrm>
          <a:off x="0" y="0"/>
          <a:ext cx="0" cy="0"/>
          <a:chOff x="0" y="0"/>
          <a:chExt cx="0" cy="0"/>
        </a:xfrm>
      </p:grpSpPr>
      <p:sp>
        <p:nvSpPr>
          <p:cNvPr id="282" name="Google Shape;282;p45"/>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Servers</a:t>
            </a:r>
            <a:endParaRPr sz="2600">
              <a:solidFill>
                <a:srgbClr val="FF9900"/>
              </a:solidFill>
              <a:latin typeface="Montserrat"/>
              <a:ea typeface="Montserrat"/>
              <a:cs typeface="Montserrat"/>
              <a:sym typeface="Montserrat"/>
            </a:endParaRPr>
          </a:p>
        </p:txBody>
      </p:sp>
      <p:pic>
        <p:nvPicPr>
          <p:cNvPr id="283" name="Google Shape;283;p45"/>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284" name="Google Shape;284;p45"/>
          <p:cNvSpPr txBox="1"/>
          <p:nvPr/>
        </p:nvSpPr>
        <p:spPr>
          <a:xfrm>
            <a:off x="506100" y="1449650"/>
            <a:ext cx="82500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To access your website over the World Wide Web you will have to upload it to a web server</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web server could be hardware or software and must be able to allow HTML pages to be shown</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Web servers are connected to the internet. They have high communication lines and high speed routers</a:t>
            </a:r>
            <a:endParaRPr sz="2000">
              <a:solidFill>
                <a:srgbClr val="F3F3F3"/>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8" name="Shape 288"/>
        <p:cNvGrpSpPr/>
        <p:nvPr/>
      </p:nvGrpSpPr>
      <p:grpSpPr>
        <a:xfrm>
          <a:off x="0" y="0"/>
          <a:ext cx="0" cy="0"/>
          <a:chOff x="0" y="0"/>
          <a:chExt cx="0" cy="0"/>
        </a:xfrm>
      </p:grpSpPr>
      <p:sp>
        <p:nvSpPr>
          <p:cNvPr id="289" name="Google Shape;289;p46"/>
          <p:cNvSpPr txBox="1"/>
          <p:nvPr/>
        </p:nvSpPr>
        <p:spPr>
          <a:xfrm>
            <a:off x="482100" y="1267650"/>
            <a:ext cx="8197800" cy="38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rPr lang="en" sz="1900">
                <a:solidFill>
                  <a:srgbClr val="F3F3F3"/>
                </a:solidFill>
                <a:latin typeface="Montserrat"/>
                <a:ea typeface="Montserrat"/>
                <a:cs typeface="Montserrat"/>
                <a:sym typeface="Montserrat"/>
              </a:rPr>
              <a:t> </a:t>
            </a:r>
            <a:endParaRPr sz="1900">
              <a:solidFill>
                <a:srgbClr val="F3F3F3"/>
              </a:solidFill>
              <a:latin typeface="Montserrat"/>
              <a:ea typeface="Montserrat"/>
              <a:cs typeface="Montserrat"/>
              <a:sym typeface="Montserrat"/>
            </a:endParaRPr>
          </a:p>
        </p:txBody>
      </p:sp>
      <p:pic>
        <p:nvPicPr>
          <p:cNvPr id="290" name="Google Shape;290;p46"/>
          <p:cNvPicPr preferRelativeResize="0"/>
          <p:nvPr/>
        </p:nvPicPr>
        <p:blipFill>
          <a:blip r:embed="rId3">
            <a:alphaModFix/>
          </a:blip>
          <a:stretch>
            <a:fillRect/>
          </a:stretch>
        </p:blipFill>
        <p:spPr>
          <a:xfrm>
            <a:off x="1041150" y="1377225"/>
            <a:ext cx="6916426" cy="3626675"/>
          </a:xfrm>
          <a:prstGeom prst="rect">
            <a:avLst/>
          </a:prstGeom>
          <a:noFill/>
          <a:ln>
            <a:noFill/>
          </a:ln>
        </p:spPr>
      </p:pic>
      <p:sp>
        <p:nvSpPr>
          <p:cNvPr id="291" name="Google Shape;291;p46"/>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Servers Cont.</a:t>
            </a:r>
            <a:endParaRPr sz="2600">
              <a:solidFill>
                <a:srgbClr val="FF99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5" name="Shape 295"/>
        <p:cNvGrpSpPr/>
        <p:nvPr/>
      </p:nvGrpSpPr>
      <p:grpSpPr>
        <a:xfrm>
          <a:off x="0" y="0"/>
          <a:ext cx="0" cy="0"/>
          <a:chOff x="0" y="0"/>
          <a:chExt cx="0" cy="0"/>
        </a:xfrm>
      </p:grpSpPr>
      <p:sp>
        <p:nvSpPr>
          <p:cNvPr id="296" name="Google Shape;296;p47"/>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ISP</a:t>
            </a:r>
            <a:endParaRPr sz="2600">
              <a:solidFill>
                <a:srgbClr val="FF9900"/>
              </a:solidFill>
              <a:latin typeface="Montserrat"/>
              <a:ea typeface="Montserrat"/>
              <a:cs typeface="Montserrat"/>
              <a:sym typeface="Montserrat"/>
            </a:endParaRPr>
          </a:p>
        </p:txBody>
      </p:sp>
      <p:pic>
        <p:nvPicPr>
          <p:cNvPr id="297" name="Google Shape;297;p47"/>
          <p:cNvPicPr preferRelativeResize="0"/>
          <p:nvPr/>
        </p:nvPicPr>
        <p:blipFill>
          <a:blip r:embed="rId3">
            <a:alphaModFix/>
          </a:blip>
          <a:stretch>
            <a:fillRect/>
          </a:stretch>
        </p:blipFill>
        <p:spPr>
          <a:xfrm>
            <a:off x="7660150" y="3529825"/>
            <a:ext cx="1667125" cy="1689874"/>
          </a:xfrm>
          <a:prstGeom prst="rect">
            <a:avLst/>
          </a:prstGeom>
          <a:noFill/>
          <a:ln>
            <a:noFill/>
          </a:ln>
        </p:spPr>
      </p:pic>
      <p:sp>
        <p:nvSpPr>
          <p:cNvPr id="298" name="Google Shape;298;p47"/>
          <p:cNvSpPr txBox="1"/>
          <p:nvPr/>
        </p:nvSpPr>
        <p:spPr>
          <a:xfrm>
            <a:off x="506100" y="1449650"/>
            <a:ext cx="8250000" cy="3532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Internet service providers (ISP) supplies the internet connection to the internet servers to allow them to connect to (www) websites</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If you are trying to connect to a specific website both the host and receiver needs an ISP to connect to each other</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Examples of ISP are MTN, ORANGE, CAMTEL, etc...</a:t>
            </a:r>
            <a:endParaRPr sz="2000" u="sng">
              <a:solidFill>
                <a:srgbClr val="F3F3F3"/>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02" name="Shape 302"/>
        <p:cNvGrpSpPr/>
        <p:nvPr/>
      </p:nvGrpSpPr>
      <p:grpSpPr>
        <a:xfrm>
          <a:off x="0" y="0"/>
          <a:ext cx="0" cy="0"/>
          <a:chOff x="0" y="0"/>
          <a:chExt cx="0" cy="0"/>
        </a:xfrm>
      </p:grpSpPr>
      <p:sp>
        <p:nvSpPr>
          <p:cNvPr id="303" name="Google Shape;303;p48"/>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Hosting Services</a:t>
            </a:r>
            <a:endParaRPr sz="2600">
              <a:solidFill>
                <a:srgbClr val="FF9900"/>
              </a:solidFill>
              <a:latin typeface="Montserrat"/>
              <a:ea typeface="Montserrat"/>
              <a:cs typeface="Montserrat"/>
              <a:sym typeface="Montserrat"/>
            </a:endParaRPr>
          </a:p>
        </p:txBody>
      </p:sp>
      <p:sp>
        <p:nvSpPr>
          <p:cNvPr id="304" name="Google Shape;304;p48"/>
          <p:cNvSpPr txBox="1"/>
          <p:nvPr/>
        </p:nvSpPr>
        <p:spPr>
          <a:xfrm>
            <a:off x="506100" y="1525850"/>
            <a:ext cx="84879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Websites that are put on the internet have to be put on a web server connected to the internet. There are many organisations that you can pay monthly for them to host your website </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Web hosting companies can offer many services, they can store your website on their server, upload it so it can be accessed by www. , offer technical support and email address  </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Eg: Google cloud, AWS, BlueHosting, MTN-Hosting</a:t>
            </a:r>
            <a:endParaRPr sz="2000">
              <a:solidFill>
                <a:srgbClr val="F3F3F3"/>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08" name="Shape 308"/>
        <p:cNvGrpSpPr/>
        <p:nvPr/>
      </p:nvGrpSpPr>
      <p:grpSpPr>
        <a:xfrm>
          <a:off x="0" y="0"/>
          <a:ext cx="0" cy="0"/>
          <a:chOff x="0" y="0"/>
          <a:chExt cx="0" cy="0"/>
        </a:xfrm>
      </p:grpSpPr>
      <p:sp>
        <p:nvSpPr>
          <p:cNvPr id="309" name="Google Shape;309;p49"/>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Domain Name Servers (DNS)</a:t>
            </a:r>
            <a:endParaRPr sz="2600">
              <a:solidFill>
                <a:srgbClr val="FF9900"/>
              </a:solidFill>
              <a:latin typeface="Montserrat"/>
              <a:ea typeface="Montserrat"/>
              <a:cs typeface="Montserrat"/>
              <a:sym typeface="Montserrat"/>
            </a:endParaRPr>
          </a:p>
        </p:txBody>
      </p:sp>
      <p:sp>
        <p:nvSpPr>
          <p:cNvPr id="310" name="Google Shape;310;p49"/>
          <p:cNvSpPr txBox="1"/>
          <p:nvPr/>
        </p:nvSpPr>
        <p:spPr>
          <a:xfrm>
            <a:off x="506100" y="1373450"/>
            <a:ext cx="8250000" cy="3532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Domain names are the unique address for where the files for the website are kept and hosted</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DNS maintain a directory of domain names and translate them to Internet Protocol (IP) addresses</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It is like a telephone book of websites. If you are requesting to go on a website, your request is sent to the domain server to look up your website domain name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If it cannot find the domain name you are looking for it will send the request to another domain name server</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14" name="Shape 314"/>
        <p:cNvGrpSpPr/>
        <p:nvPr/>
      </p:nvGrpSpPr>
      <p:grpSpPr>
        <a:xfrm>
          <a:off x="0" y="0"/>
          <a:ext cx="0" cy="0"/>
          <a:chOff x="0" y="0"/>
          <a:chExt cx="0" cy="0"/>
        </a:xfrm>
      </p:grpSpPr>
      <p:sp>
        <p:nvSpPr>
          <p:cNvPr id="315" name="Google Shape;315;p50"/>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-DNS Cont.</a:t>
            </a:r>
            <a:endParaRPr sz="2600">
              <a:solidFill>
                <a:srgbClr val="FF9900"/>
              </a:solidFill>
              <a:latin typeface="Montserrat"/>
              <a:ea typeface="Montserrat"/>
              <a:cs typeface="Montserrat"/>
              <a:sym typeface="Montserrat"/>
            </a:endParaRPr>
          </a:p>
        </p:txBody>
      </p:sp>
      <p:pic>
        <p:nvPicPr>
          <p:cNvPr id="316" name="Google Shape;316;p50"/>
          <p:cNvPicPr preferRelativeResize="0"/>
          <p:nvPr/>
        </p:nvPicPr>
        <p:blipFill>
          <a:blip r:embed="rId3">
            <a:alphaModFix/>
          </a:blip>
          <a:stretch>
            <a:fillRect/>
          </a:stretch>
        </p:blipFill>
        <p:spPr>
          <a:xfrm>
            <a:off x="1524000" y="1220325"/>
            <a:ext cx="6119397" cy="38469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20" name="Shape 320"/>
        <p:cNvGrpSpPr/>
        <p:nvPr/>
      </p:nvGrpSpPr>
      <p:grpSpPr>
        <a:xfrm>
          <a:off x="0" y="0"/>
          <a:ext cx="0" cy="0"/>
          <a:chOff x="0" y="0"/>
          <a:chExt cx="0" cy="0"/>
        </a:xfrm>
      </p:grpSpPr>
      <p:sp>
        <p:nvSpPr>
          <p:cNvPr id="321" name="Google Shape;321;p51"/>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Domain Name Structure</a:t>
            </a:r>
            <a:endParaRPr sz="2600">
              <a:solidFill>
                <a:srgbClr val="FF9900"/>
              </a:solidFill>
              <a:latin typeface="Montserrat"/>
              <a:ea typeface="Montserrat"/>
              <a:cs typeface="Montserrat"/>
              <a:sym typeface="Montserrat"/>
            </a:endParaRPr>
          </a:p>
        </p:txBody>
      </p:sp>
      <p:sp>
        <p:nvSpPr>
          <p:cNvPr id="322" name="Google Shape;322;p51"/>
          <p:cNvSpPr txBox="1"/>
          <p:nvPr/>
        </p:nvSpPr>
        <p:spPr>
          <a:xfrm>
            <a:off x="506100" y="1373450"/>
            <a:ext cx="83682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Every website is identified by a unique address which is called an IP address</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An IP address can be for a website, server, computer, laptop, mobile. Any device that connects to the internet should have an IP address</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IP addresses are made up of 4 groups and from 9 to 11 numbers for example (192.168.0.2). Because these numbers are hard to remember, a domain name will be put in place to access websites. That example would be </a:t>
            </a:r>
            <a:r>
              <a:rPr lang="en" sz="2000" u="sng">
                <a:solidFill>
                  <a:srgbClr val="F3F3F3"/>
                </a:solidFill>
                <a:latin typeface="Montserrat"/>
                <a:ea typeface="Montserrat"/>
                <a:cs typeface="Montserrat"/>
                <a:sym typeface="Montserrat"/>
                <a:hlinkClick r:id="rId3">
                  <a:extLst>
                    <a:ext uri="{A12FA001-AC4F-418D-AE19-62706E023703}">
                      <ahyp:hlinkClr val="tx"/>
                    </a:ext>
                  </a:extLst>
                </a:hlinkClick>
              </a:rPr>
              <a:t>www.google.com</a:t>
            </a:r>
            <a:endParaRPr sz="2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09663" y="1116450"/>
            <a:ext cx="8924675" cy="3902075"/>
          </a:xfrm>
          <a:prstGeom prst="rect">
            <a:avLst/>
          </a:prstGeom>
          <a:noFill/>
          <a:ln>
            <a:noFill/>
          </a:ln>
        </p:spPr>
      </p:pic>
      <p:sp>
        <p:nvSpPr>
          <p:cNvPr id="88" name="Google Shape;88;p16"/>
          <p:cNvSpPr txBox="1"/>
          <p:nvPr/>
        </p:nvSpPr>
        <p:spPr>
          <a:xfrm>
            <a:off x="311700" y="3056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What is Computer Science ? </a:t>
            </a:r>
            <a:endParaRPr sz="2600">
              <a:solidFill>
                <a:srgbClr val="FF9900"/>
              </a:solidFill>
              <a:latin typeface="Montserrat"/>
              <a:ea typeface="Montserrat"/>
              <a:cs typeface="Montserrat"/>
              <a:sym typeface="Montserrat"/>
            </a:endParaRPr>
          </a:p>
        </p:txBody>
      </p:sp>
      <p:pic>
        <p:nvPicPr>
          <p:cNvPr id="89" name="Google Shape;89;p16"/>
          <p:cNvPicPr preferRelativeResize="0"/>
          <p:nvPr/>
        </p:nvPicPr>
        <p:blipFill>
          <a:blip r:embed="rId4">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26" name="Shape 326"/>
        <p:cNvGrpSpPr/>
        <p:nvPr/>
      </p:nvGrpSpPr>
      <p:grpSpPr>
        <a:xfrm>
          <a:off x="0" y="0"/>
          <a:ext cx="0" cy="0"/>
          <a:chOff x="0" y="0"/>
          <a:chExt cx="0" cy="0"/>
        </a:xfrm>
      </p:grpSpPr>
      <p:sp>
        <p:nvSpPr>
          <p:cNvPr id="327" name="Google Shape;327;p52"/>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Mail Servers</a:t>
            </a:r>
            <a:endParaRPr sz="2600">
              <a:solidFill>
                <a:srgbClr val="FF9900"/>
              </a:solidFill>
              <a:latin typeface="Montserrat"/>
              <a:ea typeface="Montserrat"/>
              <a:cs typeface="Montserrat"/>
              <a:sym typeface="Montserrat"/>
            </a:endParaRPr>
          </a:p>
        </p:txBody>
      </p:sp>
      <p:sp>
        <p:nvSpPr>
          <p:cNvPr id="328" name="Google Shape;328;p52"/>
          <p:cNvSpPr txBox="1"/>
          <p:nvPr/>
        </p:nvSpPr>
        <p:spPr>
          <a:xfrm>
            <a:off x="506100" y="1449650"/>
            <a:ext cx="82500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mail server is the computerized equivalent of your friendly neighborhood mailman. Every email that is sent passes through a series of mail servers along its way to its intended recipient</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It also takes rules from the sender on how the email should appear on the receiver’s end. When the email is sent, it is transferred to other mail servers until it reaches the destination</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Examples: Gmail, Mailtrap, Mailshift, Yahoo, etc...</a:t>
            </a:r>
            <a:endParaRPr sz="2000">
              <a:solidFill>
                <a:srgbClr val="F3F3F3"/>
              </a:solidFill>
              <a:latin typeface="Montserrat"/>
              <a:ea typeface="Montserrat"/>
              <a:cs typeface="Montserrat"/>
              <a:sym typeface="Montserrat"/>
            </a:endParaRPr>
          </a:p>
        </p:txBody>
      </p:sp>
      <p:pic>
        <p:nvPicPr>
          <p:cNvPr id="329" name="Google Shape;329;p52"/>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33" name="Shape 333"/>
        <p:cNvGrpSpPr/>
        <p:nvPr/>
      </p:nvGrpSpPr>
      <p:grpSpPr>
        <a:xfrm>
          <a:off x="0" y="0"/>
          <a:ext cx="0" cy="0"/>
          <a:chOff x="0" y="0"/>
          <a:chExt cx="0" cy="0"/>
        </a:xfrm>
      </p:grpSpPr>
      <p:sp>
        <p:nvSpPr>
          <p:cNvPr id="334" name="Google Shape;334;p53"/>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Email Software/Client</a:t>
            </a:r>
            <a:endParaRPr sz="2600">
              <a:solidFill>
                <a:srgbClr val="FF9900"/>
              </a:solidFill>
              <a:latin typeface="Montserrat"/>
              <a:ea typeface="Montserrat"/>
              <a:cs typeface="Montserrat"/>
              <a:sym typeface="Montserrat"/>
            </a:endParaRPr>
          </a:p>
        </p:txBody>
      </p:sp>
      <p:sp>
        <p:nvSpPr>
          <p:cNvPr id="335" name="Google Shape;335;p53"/>
          <p:cNvSpPr txBox="1"/>
          <p:nvPr/>
        </p:nvSpPr>
        <p:spPr>
          <a:xfrm>
            <a:off x="506100" y="1373450"/>
            <a:ext cx="8250000" cy="3532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Email Software or Email Client is a piece of software on your computer that you use to read and send emails from your computer</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The advantage of using an email client is that the emails are stored on your computer and are accessible faster than using a web based email interface</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With email client you can read the messages you already received without being connected to the internet</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E.g. Outlook Express, Thunderbird</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p:txBody>
      </p:sp>
      <p:pic>
        <p:nvPicPr>
          <p:cNvPr id="336" name="Google Shape;336;p53"/>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40" name="Shape 340"/>
        <p:cNvGrpSpPr/>
        <p:nvPr/>
      </p:nvGrpSpPr>
      <p:grpSpPr>
        <a:xfrm>
          <a:off x="0" y="0"/>
          <a:ext cx="0" cy="0"/>
          <a:chOff x="0" y="0"/>
          <a:chExt cx="0" cy="0"/>
        </a:xfrm>
      </p:grpSpPr>
      <p:sp>
        <p:nvSpPr>
          <p:cNvPr id="341" name="Google Shape;341;p54"/>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Routers</a:t>
            </a:r>
            <a:endParaRPr sz="2600">
              <a:solidFill>
                <a:srgbClr val="FF9900"/>
              </a:solidFill>
              <a:latin typeface="Montserrat"/>
              <a:ea typeface="Montserrat"/>
              <a:cs typeface="Montserrat"/>
              <a:sym typeface="Montserrat"/>
            </a:endParaRPr>
          </a:p>
        </p:txBody>
      </p:sp>
      <p:sp>
        <p:nvSpPr>
          <p:cNvPr id="342" name="Google Shape;342;p54"/>
          <p:cNvSpPr txBox="1"/>
          <p:nvPr/>
        </p:nvSpPr>
        <p:spPr>
          <a:xfrm>
            <a:off x="429900" y="1449650"/>
            <a:ext cx="8487900" cy="353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To create a network you will need a router to connect devices together. Routers connect multiple networks together</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router acts as a dispatcher. It analyzes data being sent across a network, chooses the best route for data to travel, and sends it on its way</a:t>
            </a:r>
            <a:endParaRPr sz="20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Routers connect your business to the world, protect information from security threats, and can even decide which computers receive priority over others</a:t>
            </a:r>
            <a:endParaRPr sz="2000">
              <a:solidFill>
                <a:srgbClr val="F3F3F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46" name="Shape 346"/>
        <p:cNvGrpSpPr/>
        <p:nvPr/>
      </p:nvGrpSpPr>
      <p:grpSpPr>
        <a:xfrm>
          <a:off x="0" y="0"/>
          <a:ext cx="0" cy="0"/>
          <a:chOff x="0" y="0"/>
          <a:chExt cx="0" cy="0"/>
        </a:xfrm>
      </p:grpSpPr>
      <p:sp>
        <p:nvSpPr>
          <p:cNvPr id="347" name="Google Shape;347;p55"/>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Browsers</a:t>
            </a:r>
            <a:endParaRPr sz="2600">
              <a:solidFill>
                <a:srgbClr val="FF9900"/>
              </a:solidFill>
              <a:latin typeface="Montserrat"/>
              <a:ea typeface="Montserrat"/>
              <a:cs typeface="Montserrat"/>
              <a:sym typeface="Montserrat"/>
            </a:endParaRPr>
          </a:p>
        </p:txBody>
      </p:sp>
      <p:sp>
        <p:nvSpPr>
          <p:cNvPr id="348" name="Google Shape;348;p55"/>
          <p:cNvSpPr txBox="1"/>
          <p:nvPr/>
        </p:nvSpPr>
        <p:spPr>
          <a:xfrm>
            <a:off x="506100" y="1373450"/>
            <a:ext cx="8250000" cy="3532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A web browser is a type of software that allows you to find and view websites on the Internet or the World Wide Web</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When you run a web browser (web client) on your computer, it contacts a web server and requests information you need. The web server locates and then sends the information to the web browser, which displays the results</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Most web browsers now allow you to play videos and sound because they have become increasingly sophisticated</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E.g. Google Chrome, Internet Explorer, Safari, Mozilla Firefox</a:t>
            </a:r>
            <a:endParaRPr sz="1900">
              <a:solidFill>
                <a:srgbClr val="F3F3F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52" name="Shape 352"/>
        <p:cNvGrpSpPr/>
        <p:nvPr/>
      </p:nvGrpSpPr>
      <p:grpSpPr>
        <a:xfrm>
          <a:off x="0" y="0"/>
          <a:ext cx="0" cy="0"/>
          <a:chOff x="0" y="0"/>
          <a:chExt cx="0" cy="0"/>
        </a:xfrm>
      </p:grpSpPr>
      <p:sp>
        <p:nvSpPr>
          <p:cNvPr id="353" name="Google Shape;353;p56"/>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Protocols </a:t>
            </a:r>
            <a:endParaRPr sz="2600">
              <a:solidFill>
                <a:srgbClr val="FF9900"/>
              </a:solidFill>
              <a:latin typeface="Montserrat"/>
              <a:ea typeface="Montserrat"/>
              <a:cs typeface="Montserrat"/>
              <a:sym typeface="Montserrat"/>
            </a:endParaRPr>
          </a:p>
        </p:txBody>
      </p:sp>
      <p:sp>
        <p:nvSpPr>
          <p:cNvPr id="354" name="Google Shape;354;p56"/>
          <p:cNvSpPr txBox="1"/>
          <p:nvPr/>
        </p:nvSpPr>
        <p:spPr>
          <a:xfrm>
            <a:off x="506100" y="1449650"/>
            <a:ext cx="8250000" cy="3532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A suite of protocols that turns data into blocks of information called packets, which are then sent across the Internet</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Transmission Control Protocol/Internet Protocol (</a:t>
            </a:r>
            <a:r>
              <a:rPr lang="en" sz="1900">
                <a:solidFill>
                  <a:srgbClr val="FF9900"/>
                </a:solidFill>
                <a:latin typeface="Montserrat"/>
                <a:ea typeface="Montserrat"/>
                <a:cs typeface="Montserrat"/>
                <a:sym typeface="Montserrat"/>
              </a:rPr>
              <a:t>TCP/IP</a:t>
            </a:r>
            <a:r>
              <a:rPr lang="en" sz="1900">
                <a:solidFill>
                  <a:srgbClr val="F3F3F3"/>
                </a:solidFill>
                <a:latin typeface="Montserrat"/>
                <a:ea typeface="Montserrat"/>
                <a:cs typeface="Montserrat"/>
                <a:sym typeface="Montserrat"/>
              </a:rPr>
              <a:t>) is the standard protocol used by the Internet that allows computers from different vendors with various operating systems and capabilities to communicate</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Hypertext Transfer Protocol (</a:t>
            </a:r>
            <a:r>
              <a:rPr lang="en" sz="1900">
                <a:solidFill>
                  <a:srgbClr val="FF9900"/>
                </a:solidFill>
                <a:latin typeface="Montserrat"/>
                <a:ea typeface="Montserrat"/>
                <a:cs typeface="Montserrat"/>
                <a:sym typeface="Montserrat"/>
              </a:rPr>
              <a:t>HTTP</a:t>
            </a:r>
            <a:r>
              <a:rPr lang="en" sz="1900">
                <a:solidFill>
                  <a:srgbClr val="F3F3F3"/>
                </a:solidFill>
                <a:latin typeface="Montserrat"/>
                <a:ea typeface="Montserrat"/>
                <a:cs typeface="Montserrat"/>
                <a:sym typeface="Montserrat"/>
              </a:rPr>
              <a:t>) is a stateless, application-layer protocol for communicating between distributed systems, and is the foundation of the modern web</a:t>
            </a:r>
            <a:endParaRPr sz="1900">
              <a:solidFill>
                <a:srgbClr val="F3F3F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58" name="Shape 358"/>
        <p:cNvGrpSpPr/>
        <p:nvPr/>
      </p:nvGrpSpPr>
      <p:grpSpPr>
        <a:xfrm>
          <a:off x="0" y="0"/>
          <a:ext cx="0" cy="0"/>
          <a:chOff x="0" y="0"/>
          <a:chExt cx="0" cy="0"/>
        </a:xfrm>
      </p:grpSpPr>
      <p:sp>
        <p:nvSpPr>
          <p:cNvPr id="359" name="Google Shape;359;p57"/>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Web Architecture - Web Protocols Cont. </a:t>
            </a:r>
            <a:endParaRPr sz="2600">
              <a:solidFill>
                <a:srgbClr val="FF9900"/>
              </a:solidFill>
              <a:latin typeface="Montserrat"/>
              <a:ea typeface="Montserrat"/>
              <a:cs typeface="Montserrat"/>
              <a:sym typeface="Montserrat"/>
            </a:endParaRPr>
          </a:p>
        </p:txBody>
      </p:sp>
      <p:sp>
        <p:nvSpPr>
          <p:cNvPr id="360" name="Google Shape;360;p57"/>
          <p:cNvSpPr txBox="1"/>
          <p:nvPr/>
        </p:nvSpPr>
        <p:spPr>
          <a:xfrm>
            <a:off x="506100" y="1525850"/>
            <a:ext cx="8250000" cy="3532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HTTP allows for communication between a variety of hosts and clients, and supports a mixture of network configurations</a:t>
            </a:r>
            <a:r>
              <a:rPr lang="en" sz="1900">
                <a:solidFill>
                  <a:srgbClr val="F3F3F3"/>
                </a:solidFill>
                <a:latin typeface="Montserrat"/>
                <a:ea typeface="Montserrat"/>
                <a:cs typeface="Montserrat"/>
                <a:sym typeface="Montserrat"/>
              </a:rPr>
              <a:t> </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The communication usually takes place over TCP/IP, but any reliable transport can be used. The default port for TCP/IP is </a:t>
            </a:r>
            <a:r>
              <a:rPr lang="en" sz="1900">
                <a:solidFill>
                  <a:srgbClr val="FF9900"/>
                </a:solidFill>
                <a:latin typeface="Montserrat"/>
                <a:ea typeface="Montserrat"/>
                <a:cs typeface="Montserrat"/>
                <a:sym typeface="Montserrat"/>
              </a:rPr>
              <a:t>80</a:t>
            </a:r>
            <a:r>
              <a:rPr lang="en" sz="1900">
                <a:solidFill>
                  <a:srgbClr val="F3F3F3"/>
                </a:solidFill>
                <a:latin typeface="Montserrat"/>
                <a:ea typeface="Montserrat"/>
                <a:cs typeface="Montserrat"/>
                <a:sym typeface="Montserrat"/>
              </a:rPr>
              <a:t>, but other ports can also be used</a:t>
            </a:r>
            <a:endParaRPr sz="19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A second major version of the HTTP application protocol was developed in the form of </a:t>
            </a:r>
            <a:r>
              <a:rPr lang="en" sz="1900">
                <a:solidFill>
                  <a:schemeClr val="accent5"/>
                </a:solidFill>
                <a:latin typeface="Montserrat"/>
                <a:ea typeface="Montserrat"/>
                <a:cs typeface="Montserrat"/>
                <a:sym typeface="Montserrat"/>
              </a:rPr>
              <a:t>HTTP/2</a:t>
            </a:r>
            <a:r>
              <a:rPr lang="en" sz="1900">
                <a:solidFill>
                  <a:srgbClr val="F3F3F3"/>
                </a:solidFill>
                <a:latin typeface="Montserrat"/>
                <a:ea typeface="Montserrat"/>
                <a:cs typeface="Montserrat"/>
                <a:sym typeface="Montserrat"/>
              </a:rPr>
              <a:t>, which supports queries multiplexing, headers compression, priority and more intelligent packet streaming management</a:t>
            </a:r>
            <a:endParaRPr sz="1900">
              <a:solidFill>
                <a:srgbClr val="F3F3F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64" name="Shape 364"/>
        <p:cNvGrpSpPr/>
        <p:nvPr/>
      </p:nvGrpSpPr>
      <p:grpSpPr>
        <a:xfrm>
          <a:off x="0" y="0"/>
          <a:ext cx="0" cy="0"/>
          <a:chOff x="0" y="0"/>
          <a:chExt cx="0" cy="0"/>
        </a:xfrm>
      </p:grpSpPr>
      <p:sp>
        <p:nvSpPr>
          <p:cNvPr id="365" name="Google Shape;365;p58"/>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Course Outline</a:t>
            </a:r>
            <a:endParaRPr sz="2600">
              <a:solidFill>
                <a:srgbClr val="FF9900"/>
              </a:solidFill>
              <a:latin typeface="Montserrat"/>
              <a:ea typeface="Montserrat"/>
              <a:cs typeface="Montserrat"/>
              <a:sym typeface="Montserrat"/>
            </a:endParaRPr>
          </a:p>
        </p:txBody>
      </p:sp>
      <p:sp>
        <p:nvSpPr>
          <p:cNvPr id="366" name="Google Shape;366;p58"/>
          <p:cNvSpPr txBox="1"/>
          <p:nvPr/>
        </p:nvSpPr>
        <p:spPr>
          <a:xfrm>
            <a:off x="558300" y="1420050"/>
            <a:ext cx="8197800" cy="3258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Front-End Fundamentals</a:t>
            </a:r>
            <a:endParaRPr sz="1900">
              <a:solidFill>
                <a:srgbClr val="F3F3F3"/>
              </a:solidFill>
              <a:latin typeface="Montserrat"/>
              <a:ea typeface="Montserrat"/>
              <a:cs typeface="Montserrat"/>
              <a:sym typeface="Montserrat"/>
            </a:endParaRPr>
          </a:p>
          <a:p>
            <a:pPr indent="-349250" lvl="1" marL="9144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HTML5, CSS5, Javascript</a:t>
            </a:r>
            <a:endParaRPr sz="1900">
              <a:solidFill>
                <a:srgbClr val="F3F3F3"/>
              </a:solidFill>
              <a:latin typeface="Montserrat"/>
              <a:ea typeface="Montserrat"/>
              <a:cs typeface="Montserrat"/>
              <a:sym typeface="Montserrat"/>
            </a:endParaRPr>
          </a:p>
          <a:p>
            <a:pPr indent="0" lvl="0" marL="45720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Front-End Advanced</a:t>
            </a:r>
            <a:endParaRPr sz="1900">
              <a:solidFill>
                <a:srgbClr val="F3F3F3"/>
              </a:solidFill>
              <a:latin typeface="Montserrat"/>
              <a:ea typeface="Montserrat"/>
              <a:cs typeface="Montserrat"/>
              <a:sym typeface="Montserrat"/>
            </a:endParaRPr>
          </a:p>
          <a:p>
            <a:pPr indent="-349250" lvl="1" marL="9144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Advanced JavaScript, Angular, Bootstrap, Taks runners, Jquery, Libraries, etc ...</a:t>
            </a:r>
            <a:endParaRPr sz="1900">
              <a:solidFill>
                <a:srgbClr val="F3F3F3"/>
              </a:solidFill>
              <a:latin typeface="Montserrat"/>
              <a:ea typeface="Montserrat"/>
              <a:cs typeface="Montserrat"/>
              <a:sym typeface="Montserrat"/>
            </a:endParaRPr>
          </a:p>
          <a:p>
            <a:pPr indent="0" lvl="0" marL="457200" rtl="0" algn="l">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l">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Back-End </a:t>
            </a:r>
            <a:endParaRPr sz="1900">
              <a:solidFill>
                <a:srgbClr val="F3F3F3"/>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EFEFEF"/>
              </a:buClr>
              <a:buSzPts val="1900"/>
              <a:buFont typeface="Montserrat"/>
              <a:buChar char="○"/>
            </a:pPr>
            <a:r>
              <a:rPr lang="en" sz="1900">
                <a:solidFill>
                  <a:srgbClr val="EFEFEF"/>
                </a:solidFill>
                <a:latin typeface="Montserrat"/>
                <a:ea typeface="Montserrat"/>
                <a:cs typeface="Montserrat"/>
                <a:sym typeface="Montserrat"/>
              </a:rPr>
              <a:t>NodeJS, ExpressJS, MongoDB</a:t>
            </a:r>
            <a:endParaRPr sz="1900">
              <a:solidFill>
                <a:srgbClr val="EFEFEF"/>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EFEFEF"/>
              </a:buClr>
              <a:buSzPts val="1900"/>
              <a:buFont typeface="Montserrat"/>
              <a:buChar char="○"/>
            </a:pPr>
            <a:r>
              <a:rPr lang="en" sz="1900">
                <a:solidFill>
                  <a:srgbClr val="EFEFEF"/>
                </a:solidFill>
                <a:latin typeface="Montserrat"/>
                <a:ea typeface="Montserrat"/>
                <a:cs typeface="Montserrat"/>
                <a:sym typeface="Montserrat"/>
              </a:rPr>
              <a:t>Php, Python</a:t>
            </a:r>
            <a:endParaRPr sz="1900">
              <a:solidFill>
                <a:srgbClr val="EFEFEF"/>
              </a:solidFill>
              <a:latin typeface="Montserrat"/>
              <a:ea typeface="Montserrat"/>
              <a:cs typeface="Montserrat"/>
              <a:sym typeface="Montserrat"/>
            </a:endParaRPr>
          </a:p>
          <a:p>
            <a:pPr indent="-349250" lvl="1" marL="914400" rtl="0" algn="l">
              <a:lnSpc>
                <a:spcPct val="115000"/>
              </a:lnSpc>
              <a:spcBef>
                <a:spcPts val="0"/>
              </a:spcBef>
              <a:spcAft>
                <a:spcPts val="0"/>
              </a:spcAft>
              <a:buClr>
                <a:srgbClr val="EFEFEF"/>
              </a:buClr>
              <a:buSzPts val="1900"/>
              <a:buFont typeface="Montserrat"/>
              <a:buChar char="○"/>
            </a:pPr>
            <a:r>
              <a:rPr lang="en" sz="1900">
                <a:solidFill>
                  <a:srgbClr val="EFEFEF"/>
                </a:solidFill>
                <a:latin typeface="Montserrat"/>
                <a:ea typeface="Montserrat"/>
                <a:cs typeface="Montserrat"/>
                <a:sym typeface="Montserrat"/>
              </a:rPr>
              <a:t>SEO, etc ...</a:t>
            </a:r>
            <a:endParaRPr sz="1900">
              <a:solidFill>
                <a:srgbClr val="EFEFEF"/>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900">
              <a:solidFill>
                <a:srgbClr val="F3F3F3"/>
              </a:solidFill>
              <a:latin typeface="Montserrat"/>
              <a:ea typeface="Montserrat"/>
              <a:cs typeface="Montserrat"/>
              <a:sym typeface="Montserrat"/>
            </a:endParaRPr>
          </a:p>
        </p:txBody>
      </p:sp>
      <p:pic>
        <p:nvPicPr>
          <p:cNvPr id="367" name="Google Shape;367;p58"/>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71" name="Shape 371"/>
        <p:cNvGrpSpPr/>
        <p:nvPr/>
      </p:nvGrpSpPr>
      <p:grpSpPr>
        <a:xfrm>
          <a:off x="0" y="0"/>
          <a:ext cx="0" cy="0"/>
          <a:chOff x="0" y="0"/>
          <a:chExt cx="0" cy="0"/>
        </a:xfrm>
      </p:grpSpPr>
      <p:sp>
        <p:nvSpPr>
          <p:cNvPr id="372" name="Google Shape;372;p59"/>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Resources</a:t>
            </a:r>
            <a:endParaRPr sz="2600">
              <a:solidFill>
                <a:srgbClr val="FF9900"/>
              </a:solidFill>
              <a:latin typeface="Montserrat"/>
              <a:ea typeface="Montserrat"/>
              <a:cs typeface="Montserrat"/>
              <a:sym typeface="Montserrat"/>
            </a:endParaRPr>
          </a:p>
        </p:txBody>
      </p:sp>
      <p:sp>
        <p:nvSpPr>
          <p:cNvPr id="373" name="Google Shape;373;p59"/>
          <p:cNvSpPr txBox="1"/>
          <p:nvPr/>
        </p:nvSpPr>
        <p:spPr>
          <a:xfrm>
            <a:off x="558300" y="1648650"/>
            <a:ext cx="8197800" cy="3258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EFEFEF"/>
              </a:buClr>
              <a:buSzPts val="2200"/>
              <a:buFont typeface="Montserrat"/>
              <a:buChar char="●"/>
            </a:pPr>
            <a:r>
              <a:rPr lang="en" sz="2200" u="sng">
                <a:solidFill>
                  <a:schemeClr val="hlink"/>
                </a:solidFill>
                <a:latin typeface="Montserrat"/>
                <a:ea typeface="Montserrat"/>
                <a:cs typeface="Montserrat"/>
                <a:sym typeface="Montserrat"/>
                <a:hlinkClick r:id="rId3"/>
              </a:rPr>
              <a:t>Introduction to Computer Programming</a:t>
            </a:r>
            <a:endParaRPr sz="2200">
              <a:solidFill>
                <a:srgbClr val="EFEFEF"/>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EFEFEF"/>
              </a:buClr>
              <a:buSzPts val="2200"/>
              <a:buFont typeface="Montserrat"/>
              <a:buChar char="●"/>
            </a:pPr>
            <a:r>
              <a:rPr lang="en" sz="2200" u="sng">
                <a:solidFill>
                  <a:schemeClr val="hlink"/>
                </a:solidFill>
                <a:latin typeface="Montserrat"/>
                <a:ea typeface="Montserrat"/>
                <a:cs typeface="Montserrat"/>
                <a:sym typeface="Montserrat"/>
                <a:hlinkClick r:id="rId4"/>
              </a:rPr>
              <a:t>History of The Web</a:t>
            </a:r>
            <a:endParaRPr sz="2200">
              <a:solidFill>
                <a:srgbClr val="EFEFEF"/>
              </a:solidFill>
              <a:latin typeface="Montserrat"/>
              <a:ea typeface="Montserrat"/>
              <a:cs typeface="Montserrat"/>
              <a:sym typeface="Montserrat"/>
            </a:endParaRPr>
          </a:p>
        </p:txBody>
      </p:sp>
      <p:pic>
        <p:nvPicPr>
          <p:cNvPr id="374" name="Google Shape;374;p59"/>
          <p:cNvPicPr preferRelativeResize="0"/>
          <p:nvPr/>
        </p:nvPicPr>
        <p:blipFill>
          <a:blip r:embed="rId5">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78" name="Shape 378"/>
        <p:cNvGrpSpPr/>
        <p:nvPr/>
      </p:nvGrpSpPr>
      <p:grpSpPr>
        <a:xfrm>
          <a:off x="0" y="0"/>
          <a:ext cx="0" cy="0"/>
          <a:chOff x="0" y="0"/>
          <a:chExt cx="0" cy="0"/>
        </a:xfrm>
      </p:grpSpPr>
      <p:sp>
        <p:nvSpPr>
          <p:cNvPr id="379" name="Google Shape;379;p60"/>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600">
              <a:solidFill>
                <a:srgbClr val="FF9900"/>
              </a:solidFill>
              <a:latin typeface="Montserrat"/>
              <a:ea typeface="Montserrat"/>
              <a:cs typeface="Montserrat"/>
              <a:sym typeface="Montserrat"/>
            </a:endParaRPr>
          </a:p>
        </p:txBody>
      </p:sp>
      <p:sp>
        <p:nvSpPr>
          <p:cNvPr id="380" name="Google Shape;380;p60"/>
          <p:cNvSpPr txBox="1"/>
          <p:nvPr/>
        </p:nvSpPr>
        <p:spPr>
          <a:xfrm>
            <a:off x="473100" y="1495625"/>
            <a:ext cx="8197800" cy="3258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6000">
                <a:solidFill>
                  <a:schemeClr val="accent5"/>
                </a:solidFill>
                <a:latin typeface="Montserrat"/>
                <a:ea typeface="Montserrat"/>
                <a:cs typeface="Montserrat"/>
                <a:sym typeface="Montserrat"/>
              </a:rPr>
              <a:t>Congratulations!</a:t>
            </a:r>
            <a:endParaRPr b="1" sz="6000">
              <a:solidFill>
                <a:schemeClr val="accent5"/>
              </a:solidFill>
              <a:latin typeface="Montserrat"/>
              <a:ea typeface="Montserrat"/>
              <a:cs typeface="Montserrat"/>
              <a:sym typeface="Montserrat"/>
            </a:endParaRPr>
          </a:p>
          <a:p>
            <a:pPr indent="0" lvl="0" marL="457200" marR="0" rtl="0" algn="l">
              <a:lnSpc>
                <a:spcPct val="115000"/>
              </a:lnSpc>
              <a:spcBef>
                <a:spcPts val="0"/>
              </a:spcBef>
              <a:spcAft>
                <a:spcPts val="1600"/>
              </a:spcAft>
              <a:buNone/>
            </a:pPr>
            <a:r>
              <a:t/>
            </a:r>
            <a:endParaRPr sz="2200">
              <a:solidFill>
                <a:srgbClr val="EFEFEF"/>
              </a:solidFill>
              <a:latin typeface="Montserrat"/>
              <a:ea typeface="Montserrat"/>
              <a:cs typeface="Montserrat"/>
              <a:sym typeface="Montserrat"/>
            </a:endParaRPr>
          </a:p>
        </p:txBody>
      </p:sp>
      <p:pic>
        <p:nvPicPr>
          <p:cNvPr id="381" name="Google Shape;381;p60"/>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3" name="Shape 93"/>
        <p:cNvGrpSpPr/>
        <p:nvPr/>
      </p:nvGrpSpPr>
      <p:grpSpPr>
        <a:xfrm>
          <a:off x="0" y="0"/>
          <a:ext cx="0" cy="0"/>
          <a:chOff x="0" y="0"/>
          <a:chExt cx="0" cy="0"/>
        </a:xfrm>
      </p:grpSpPr>
      <p:sp>
        <p:nvSpPr>
          <p:cNvPr id="94" name="Google Shape;94;p17"/>
          <p:cNvSpPr txBox="1"/>
          <p:nvPr/>
        </p:nvSpPr>
        <p:spPr>
          <a:xfrm>
            <a:off x="387900" y="360350"/>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What is Computer Programming </a:t>
            </a:r>
            <a:endParaRPr sz="2600">
              <a:solidFill>
                <a:srgbClr val="FF9900"/>
              </a:solidFill>
              <a:latin typeface="Montserrat"/>
              <a:ea typeface="Montserrat"/>
              <a:cs typeface="Montserrat"/>
              <a:sym typeface="Montserrat"/>
            </a:endParaRPr>
          </a:p>
        </p:txBody>
      </p:sp>
      <p:sp>
        <p:nvSpPr>
          <p:cNvPr id="95" name="Google Shape;95;p17"/>
          <p:cNvSpPr txBox="1"/>
          <p:nvPr/>
        </p:nvSpPr>
        <p:spPr>
          <a:xfrm>
            <a:off x="424250" y="1267650"/>
            <a:ext cx="8533500" cy="32586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Today, most people don't need to know how a computer works. How to interact with a computer program is all the average person needs to know</a:t>
            </a:r>
            <a:endParaRPr sz="1900">
              <a:solidFill>
                <a:srgbClr val="F3F3F3"/>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just">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But, since you are going to learn how to write computer programs, you need to know a little bit about how a computer works</a:t>
            </a:r>
            <a:endParaRPr sz="1900">
              <a:solidFill>
                <a:srgbClr val="F3F3F3"/>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900">
              <a:solidFill>
                <a:srgbClr val="F3F3F3"/>
              </a:solidFill>
              <a:latin typeface="Montserrat"/>
              <a:ea typeface="Montserrat"/>
              <a:cs typeface="Montserrat"/>
              <a:sym typeface="Montserrat"/>
            </a:endParaRPr>
          </a:p>
          <a:p>
            <a:pPr indent="-349250" lvl="0" marL="457200" rtl="0" algn="just">
              <a:lnSpc>
                <a:spcPct val="115000"/>
              </a:lnSpc>
              <a:spcBef>
                <a:spcPts val="0"/>
              </a:spcBef>
              <a:spcAft>
                <a:spcPts val="0"/>
              </a:spcAft>
              <a:buClr>
                <a:srgbClr val="F3F3F3"/>
              </a:buClr>
              <a:buSzPts val="1900"/>
              <a:buFont typeface="Montserrat"/>
              <a:buChar char="●"/>
            </a:pPr>
            <a:r>
              <a:rPr lang="en" sz="1900">
                <a:solidFill>
                  <a:srgbClr val="F3F3F3"/>
                </a:solidFill>
                <a:latin typeface="Montserrat"/>
                <a:ea typeface="Montserrat"/>
                <a:cs typeface="Montserrat"/>
                <a:sym typeface="Montserrat"/>
              </a:rPr>
              <a:t>You will learn how to instruct the computer to do things,  how most websites you visit are put together to achieve their objectives</a:t>
            </a:r>
            <a:endParaRPr sz="1900">
              <a:solidFill>
                <a:srgbClr val="F3F3F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9" name="Shape 99"/>
        <p:cNvGrpSpPr/>
        <p:nvPr/>
      </p:nvGrpSpPr>
      <p:grpSpPr>
        <a:xfrm>
          <a:off x="0" y="0"/>
          <a:ext cx="0" cy="0"/>
          <a:chOff x="0" y="0"/>
          <a:chExt cx="0" cy="0"/>
        </a:xfrm>
      </p:grpSpPr>
      <p:sp>
        <p:nvSpPr>
          <p:cNvPr id="100" name="Google Shape;100;p18"/>
          <p:cNvSpPr txBox="1"/>
          <p:nvPr/>
        </p:nvSpPr>
        <p:spPr>
          <a:xfrm>
            <a:off x="387900" y="3818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Computer Programming</a:t>
            </a:r>
            <a:endParaRPr sz="2600">
              <a:solidFill>
                <a:srgbClr val="FF9900"/>
              </a:solidFill>
              <a:latin typeface="Montserrat"/>
              <a:ea typeface="Montserrat"/>
              <a:cs typeface="Montserrat"/>
              <a:sym typeface="Montserrat"/>
            </a:endParaRPr>
          </a:p>
        </p:txBody>
      </p:sp>
      <p:sp>
        <p:nvSpPr>
          <p:cNvPr id="101" name="Google Shape;101;p18"/>
          <p:cNvSpPr txBox="1"/>
          <p:nvPr/>
        </p:nvSpPr>
        <p:spPr>
          <a:xfrm>
            <a:off x="405900" y="1420050"/>
            <a:ext cx="8368200" cy="352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Computer Programming is all about writing a set of instructions the computer will execute</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A computer is very dumb, but obedient. It does exactly what you tell it to do, which is not necessarily what you wanted. Programming will help you learn the importance of clarity of expression</a:t>
            </a:r>
            <a:endParaRPr sz="2000">
              <a:solidFill>
                <a:srgbClr val="F3F3F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Instructions are given to the computer using a </a:t>
            </a:r>
            <a:r>
              <a:rPr lang="en" sz="2000">
                <a:solidFill>
                  <a:srgbClr val="FF9900"/>
                </a:solidFill>
                <a:latin typeface="Montserrat"/>
                <a:ea typeface="Montserrat"/>
                <a:cs typeface="Montserrat"/>
                <a:sym typeface="Montserrat"/>
              </a:rPr>
              <a:t>programming language</a:t>
            </a:r>
            <a:endParaRPr sz="2000">
              <a:solidFill>
                <a:srgbClr val="FF9900"/>
              </a:solidFill>
              <a:latin typeface="Montserrat"/>
              <a:ea typeface="Montserrat"/>
              <a:cs typeface="Montserrat"/>
              <a:sym typeface="Montserrat"/>
            </a:endParaRPr>
          </a:p>
        </p:txBody>
      </p:sp>
      <p:pic>
        <p:nvPicPr>
          <p:cNvPr id="102" name="Google Shape;102;p18"/>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06" name="Shape 106"/>
        <p:cNvGrpSpPr/>
        <p:nvPr/>
      </p:nvGrpSpPr>
      <p:grpSpPr>
        <a:xfrm>
          <a:off x="0" y="0"/>
          <a:ext cx="0" cy="0"/>
          <a:chOff x="0" y="0"/>
          <a:chExt cx="0" cy="0"/>
        </a:xfrm>
      </p:grpSpPr>
      <p:sp>
        <p:nvSpPr>
          <p:cNvPr id="107" name="Google Shape;107;p19"/>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Computer Programming Languages</a:t>
            </a:r>
            <a:endParaRPr sz="2600">
              <a:solidFill>
                <a:srgbClr val="FF9900"/>
              </a:solidFill>
              <a:latin typeface="Montserrat"/>
              <a:ea typeface="Montserrat"/>
              <a:cs typeface="Montserrat"/>
              <a:sym typeface="Montserrat"/>
            </a:endParaRPr>
          </a:p>
        </p:txBody>
      </p:sp>
      <p:sp>
        <p:nvSpPr>
          <p:cNvPr id="108" name="Google Shape;108;p19"/>
          <p:cNvSpPr txBox="1"/>
          <p:nvPr/>
        </p:nvSpPr>
        <p:spPr>
          <a:xfrm>
            <a:off x="558300" y="1648650"/>
            <a:ext cx="8368200" cy="3258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The computer world of today has more than 500 programming languages and the choice of a programming language is based on many factors like:</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Platform</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Problem Domain</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Popularity (Community)</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Learning Curve</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Etc </a:t>
            </a:r>
            <a:r>
              <a:rPr lang="en" sz="2000">
                <a:solidFill>
                  <a:srgbClr val="F3F3F3"/>
                </a:solidFill>
                <a:latin typeface="Montserrat"/>
                <a:ea typeface="Montserrat"/>
                <a:cs typeface="Montserrat"/>
                <a:sym typeface="Montserrat"/>
              </a:rPr>
              <a:t>...</a:t>
            </a:r>
            <a:endParaRPr sz="2000">
              <a:solidFill>
                <a:srgbClr val="F3F3F3"/>
              </a:solidFill>
              <a:latin typeface="Montserrat"/>
              <a:ea typeface="Montserrat"/>
              <a:cs typeface="Montserrat"/>
              <a:sym typeface="Montserrat"/>
            </a:endParaRPr>
          </a:p>
        </p:txBody>
      </p:sp>
      <p:pic>
        <p:nvPicPr>
          <p:cNvPr id="109" name="Google Shape;109;p19"/>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3" name="Shape 113"/>
        <p:cNvGrpSpPr/>
        <p:nvPr/>
      </p:nvGrpSpPr>
      <p:grpSpPr>
        <a:xfrm>
          <a:off x="0" y="0"/>
          <a:ext cx="0" cy="0"/>
          <a:chOff x="0" y="0"/>
          <a:chExt cx="0" cy="0"/>
        </a:xfrm>
      </p:grpSpPr>
      <p:sp>
        <p:nvSpPr>
          <p:cNvPr id="114" name="Google Shape;114;p20"/>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Programming Language Classification</a:t>
            </a:r>
            <a:endParaRPr sz="2600">
              <a:solidFill>
                <a:srgbClr val="FF9900"/>
              </a:solidFill>
              <a:latin typeface="Montserrat"/>
              <a:ea typeface="Montserrat"/>
              <a:cs typeface="Montserrat"/>
              <a:sym typeface="Montserrat"/>
            </a:endParaRPr>
          </a:p>
        </p:txBody>
      </p:sp>
      <p:sp>
        <p:nvSpPr>
          <p:cNvPr id="115" name="Google Shape;115;p20"/>
          <p:cNvSpPr txBox="1"/>
          <p:nvPr/>
        </p:nvSpPr>
        <p:spPr>
          <a:xfrm>
            <a:off x="482100" y="1343850"/>
            <a:ext cx="8197800" cy="37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Low Level Programming Languages</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Usually not understandable by humans</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Difficult to program with</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Fast to execute</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No compilation needed</a:t>
            </a:r>
            <a:endParaRPr sz="2000">
              <a:solidFill>
                <a:srgbClr val="F3F3F3"/>
              </a:solidFill>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2000">
              <a:solidFill>
                <a:srgbClr val="F3F3F3"/>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High Level Programming Languages</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Close to English Language</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Compiled</a:t>
            </a:r>
            <a:endParaRPr sz="2000">
              <a:solidFill>
                <a:srgbClr val="F3F3F3"/>
              </a:solidFill>
              <a:latin typeface="Montserrat"/>
              <a:ea typeface="Montserrat"/>
              <a:cs typeface="Montserrat"/>
              <a:sym typeface="Montserrat"/>
            </a:endParaRPr>
          </a:p>
          <a:p>
            <a:pPr indent="-355600" lvl="2" marL="1371600" rtl="0" algn="l">
              <a:lnSpc>
                <a:spcPct val="115000"/>
              </a:lnSpc>
              <a:spcBef>
                <a:spcPts val="0"/>
              </a:spcBef>
              <a:spcAft>
                <a:spcPts val="0"/>
              </a:spcAft>
              <a:buClr>
                <a:srgbClr val="F3F3F3"/>
              </a:buClr>
              <a:buSzPts val="2000"/>
              <a:buFont typeface="Montserrat"/>
              <a:buChar char="■"/>
            </a:pPr>
            <a:r>
              <a:rPr lang="en" sz="2000">
                <a:solidFill>
                  <a:srgbClr val="F3F3F3"/>
                </a:solidFill>
                <a:latin typeface="Montserrat"/>
                <a:ea typeface="Montserrat"/>
                <a:cs typeface="Montserrat"/>
                <a:sym typeface="Montserrat"/>
              </a:rPr>
              <a:t>Relatively easy to program with</a:t>
            </a:r>
            <a:endParaRPr sz="2000">
              <a:solidFill>
                <a:srgbClr val="F3F3F3"/>
              </a:solidFill>
              <a:latin typeface="Montserrat"/>
              <a:ea typeface="Montserrat"/>
              <a:cs typeface="Montserrat"/>
              <a:sym typeface="Montserrat"/>
            </a:endParaRPr>
          </a:p>
        </p:txBody>
      </p:sp>
      <p:pic>
        <p:nvPicPr>
          <p:cNvPr id="116" name="Google Shape;116;p20"/>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0" name="Shape 120"/>
        <p:cNvGrpSpPr/>
        <p:nvPr/>
      </p:nvGrpSpPr>
      <p:grpSpPr>
        <a:xfrm>
          <a:off x="0" y="0"/>
          <a:ext cx="0" cy="0"/>
          <a:chOff x="0" y="0"/>
          <a:chExt cx="0" cy="0"/>
        </a:xfrm>
      </p:grpSpPr>
      <p:sp>
        <p:nvSpPr>
          <p:cNvPr id="121" name="Google Shape;121;p21"/>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Montserrat"/>
                <a:ea typeface="Montserrat"/>
                <a:cs typeface="Montserrat"/>
                <a:sym typeface="Montserrat"/>
              </a:rPr>
              <a:t>Types of Programming Languages </a:t>
            </a:r>
            <a:endParaRPr sz="2600">
              <a:solidFill>
                <a:srgbClr val="FF9900"/>
              </a:solidFill>
              <a:latin typeface="Montserrat"/>
              <a:ea typeface="Montserrat"/>
              <a:cs typeface="Montserrat"/>
              <a:sym typeface="Montserrat"/>
            </a:endParaRPr>
          </a:p>
        </p:txBody>
      </p:sp>
      <p:sp>
        <p:nvSpPr>
          <p:cNvPr id="122" name="Google Shape;122;p21"/>
          <p:cNvSpPr txBox="1"/>
          <p:nvPr/>
        </p:nvSpPr>
        <p:spPr>
          <a:xfrm>
            <a:off x="558300" y="1648650"/>
            <a:ext cx="8197800" cy="32586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Web Programming Languages</a:t>
            </a:r>
            <a:endParaRPr sz="2200">
              <a:solidFill>
                <a:srgbClr val="F3F3F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457200" rtl="0" algn="l">
              <a:lnSpc>
                <a:spcPct val="100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Mobile Programming Languages</a:t>
            </a:r>
            <a:endParaRPr sz="2200">
              <a:solidFill>
                <a:srgbClr val="F3F3F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457200" rtl="0" algn="l">
              <a:lnSpc>
                <a:spcPct val="100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Desktop Programming Languages</a:t>
            </a:r>
            <a:endParaRPr sz="2200">
              <a:solidFill>
                <a:srgbClr val="F3F3F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200">
              <a:solidFill>
                <a:srgbClr val="F3F3F3"/>
              </a:solidFill>
              <a:latin typeface="Montserrat"/>
              <a:ea typeface="Montserrat"/>
              <a:cs typeface="Montserrat"/>
              <a:sym typeface="Montserrat"/>
            </a:endParaRPr>
          </a:p>
          <a:p>
            <a:pPr indent="-368300" lvl="0" marL="457200" rtl="0" algn="l">
              <a:lnSpc>
                <a:spcPct val="100000"/>
              </a:lnSpc>
              <a:spcBef>
                <a:spcPts val="0"/>
              </a:spcBef>
              <a:spcAft>
                <a:spcPts val="0"/>
              </a:spcAft>
              <a:buClr>
                <a:srgbClr val="F3F3F3"/>
              </a:buClr>
              <a:buSzPts val="2200"/>
              <a:buFont typeface="Montserrat"/>
              <a:buChar char="●"/>
            </a:pPr>
            <a:r>
              <a:rPr lang="en" sz="2200">
                <a:solidFill>
                  <a:srgbClr val="F3F3F3"/>
                </a:solidFill>
                <a:latin typeface="Montserrat"/>
                <a:ea typeface="Montserrat"/>
                <a:cs typeface="Montserrat"/>
                <a:sym typeface="Montserrat"/>
              </a:rPr>
              <a:t>Embedded Programming Languages</a:t>
            </a:r>
            <a:endParaRPr sz="2200">
              <a:solidFill>
                <a:srgbClr val="F3F3F3"/>
              </a:solidFill>
              <a:latin typeface="Montserrat"/>
              <a:ea typeface="Montserrat"/>
              <a:cs typeface="Montserrat"/>
              <a:sym typeface="Montserrat"/>
            </a:endParaRPr>
          </a:p>
        </p:txBody>
      </p:sp>
      <p:pic>
        <p:nvPicPr>
          <p:cNvPr id="123" name="Google Shape;123;p21"/>
          <p:cNvPicPr preferRelativeResize="0"/>
          <p:nvPr/>
        </p:nvPicPr>
        <p:blipFill>
          <a:blip r:embed="rId3">
            <a:alphaModFix/>
          </a:blip>
          <a:stretch>
            <a:fillRect/>
          </a:stretch>
        </p:blipFill>
        <p:spPr>
          <a:xfrm>
            <a:off x="7660150" y="3529825"/>
            <a:ext cx="1667125" cy="1689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