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8" r:id="rId3"/>
    <p:sldId id="259" r:id="rId4"/>
    <p:sldId id="257" r:id="rId5"/>
    <p:sldId id="260" r:id="rId6"/>
    <p:sldId id="261" r:id="rId7"/>
    <p:sldId id="262" r:id="rId8"/>
    <p:sldId id="286"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8" d="100"/>
          <a:sy n="78" d="100"/>
        </p:scale>
        <p:origin x="91" y="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8/15/2023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777645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8/15/2023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7283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8/15/2023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45290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8/15/2023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039270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8/15/2023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88941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8/15/2023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783197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8/15/2023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8668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8/15/2023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1377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8/15/2023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6769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8/15/2023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8686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8/15/2023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9377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8/15/2023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8683644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economipedia.com/definiciones/variable-estadistica.html"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22B890-F7C5-4B2B-A4C9-91DCDFA99D94}"/>
              </a:ext>
            </a:extLst>
          </p:cNvPr>
          <p:cNvSpPr>
            <a:spLocks noGrp="1"/>
          </p:cNvSpPr>
          <p:nvPr>
            <p:ph type="ctrTitle"/>
          </p:nvPr>
        </p:nvSpPr>
        <p:spPr>
          <a:xfrm>
            <a:off x="762000" y="743804"/>
            <a:ext cx="4102609" cy="3793482"/>
          </a:xfrm>
        </p:spPr>
        <p:txBody>
          <a:bodyPr anchor="ctr">
            <a:normAutofit/>
          </a:bodyPr>
          <a:lstStyle/>
          <a:p>
            <a:pPr algn="l"/>
            <a:r>
              <a:rPr lang="es-MX" dirty="0"/>
              <a:t>Estadística inferencial</a:t>
            </a:r>
          </a:p>
        </p:txBody>
      </p:sp>
      <p:pic>
        <p:nvPicPr>
          <p:cNvPr id="4" name="Picture 3" descr="Sphere of mesh and nodes">
            <a:extLst>
              <a:ext uri="{FF2B5EF4-FFF2-40B4-BE49-F238E27FC236}">
                <a16:creationId xmlns:a16="http://schemas.microsoft.com/office/drawing/2014/main" id="{60FEA8F6-FFEE-43D5-8FF1-BD3C82858AFC}"/>
              </a:ext>
            </a:extLst>
          </p:cNvPr>
          <p:cNvPicPr>
            <a:picLocks noChangeAspect="1"/>
          </p:cNvPicPr>
          <p:nvPr/>
        </p:nvPicPr>
        <p:blipFill rotWithShape="1">
          <a:blip r:embed="rId2"/>
          <a:srcRect l="25167"/>
          <a:stretch/>
        </p:blipFill>
        <p:spPr>
          <a:xfrm>
            <a:off x="5349241" y="10"/>
            <a:ext cx="6842759" cy="6857990"/>
          </a:xfrm>
          <a:prstGeom prst="rect">
            <a:avLst/>
          </a:prstGeom>
        </p:spPr>
      </p:pic>
    </p:spTree>
    <p:extLst>
      <p:ext uri="{BB962C8B-B14F-4D97-AF65-F5344CB8AC3E}">
        <p14:creationId xmlns:p14="http://schemas.microsoft.com/office/powerpoint/2010/main" val="872237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3FBB7F-BD99-461E-8ABF-A310B0A5A517}"/>
              </a:ext>
            </a:extLst>
          </p:cNvPr>
          <p:cNvSpPr txBox="1"/>
          <p:nvPr/>
        </p:nvSpPr>
        <p:spPr>
          <a:xfrm>
            <a:off x="876300" y="946488"/>
            <a:ext cx="10096500" cy="1015663"/>
          </a:xfrm>
          <a:prstGeom prst="rect">
            <a:avLst/>
          </a:prstGeom>
          <a:noFill/>
        </p:spPr>
        <p:txBody>
          <a:bodyPr wrap="square">
            <a:spAutoFit/>
          </a:bodyPr>
          <a:lstStyle/>
          <a:p>
            <a:r>
              <a:rPr lang="es-MX" sz="2000" dirty="0"/>
              <a:t>Una agencia de servicios desea evaluar las opiniones de sus clientes sobre calidad del servicio en el último año, para lo cual tiene el registro de  1000 clientes y decide seleccionar 100 clientes para encuestar.</a:t>
            </a:r>
          </a:p>
        </p:txBody>
      </p:sp>
      <p:sp>
        <p:nvSpPr>
          <p:cNvPr id="5" name="TextBox 4">
            <a:extLst>
              <a:ext uri="{FF2B5EF4-FFF2-40B4-BE49-F238E27FC236}">
                <a16:creationId xmlns:a16="http://schemas.microsoft.com/office/drawing/2014/main" id="{C7E5745B-6E0C-43C3-814A-EFFF6D024953}"/>
              </a:ext>
            </a:extLst>
          </p:cNvPr>
          <p:cNvSpPr txBox="1"/>
          <p:nvPr/>
        </p:nvSpPr>
        <p:spPr>
          <a:xfrm>
            <a:off x="876300" y="2274838"/>
            <a:ext cx="9820275" cy="3477875"/>
          </a:xfrm>
          <a:prstGeom prst="rect">
            <a:avLst/>
          </a:prstGeom>
          <a:noFill/>
        </p:spPr>
        <p:txBody>
          <a:bodyPr wrap="square">
            <a:spAutoFit/>
          </a:bodyPr>
          <a:lstStyle/>
          <a:p>
            <a:pPr marL="342900" indent="-342900" algn="just">
              <a:buAutoNum type="alphaLcParenBoth"/>
            </a:pPr>
            <a:r>
              <a:rPr lang="es-MX" sz="2000" dirty="0"/>
              <a:t>Describa un procedimiento para seleccionar un número aleatorio simple de una muestra de 100 clientes de la población del año pasado de 1000 clientes. </a:t>
            </a:r>
            <a:r>
              <a:rPr lang="es-MX" sz="2000" i="1" dirty="0"/>
              <a:t>OBVIAMENTE  es un muestreo sin reemplazo.</a:t>
            </a:r>
          </a:p>
          <a:p>
            <a:pPr algn="just"/>
            <a:endParaRPr lang="es-MX" sz="2000" dirty="0"/>
          </a:p>
          <a:p>
            <a:pPr algn="just"/>
            <a:r>
              <a:rPr lang="es-MX" sz="2000" dirty="0"/>
              <a:t>(b) La población de 1000 clientes consta de 800 caucásico-americanos, 150 afroamericanos y 50 hispanoamericanos. Describa un procedimiento alternativo para seleccionar una muestra aleatoria representativa de tamaño 100 de la población de 1000 clientela. </a:t>
            </a:r>
            <a:r>
              <a:rPr lang="es-MX" sz="2000" i="1" dirty="0"/>
              <a:t>MUESTREO ESTRATIFICADO</a:t>
            </a:r>
            <a:r>
              <a:rPr lang="es-MX" sz="2000" dirty="0"/>
              <a:t>.</a:t>
            </a:r>
          </a:p>
          <a:p>
            <a:pPr algn="just"/>
            <a:endParaRPr lang="es-MX" sz="2000" dirty="0"/>
          </a:p>
          <a:p>
            <a:pPr algn="just"/>
            <a:r>
              <a:rPr lang="es-MX" sz="2000" dirty="0"/>
              <a:t>(c) Implementar en </a:t>
            </a:r>
            <a:r>
              <a:rPr lang="es-MX" sz="2000" dirty="0" err="1"/>
              <a:t>python</a:t>
            </a:r>
            <a:r>
              <a:rPr lang="es-MX" sz="2000" dirty="0"/>
              <a:t> el muestreo procedimientos descritos en las partes (a) y (b).</a:t>
            </a:r>
          </a:p>
        </p:txBody>
      </p:sp>
    </p:spTree>
    <p:extLst>
      <p:ext uri="{BB962C8B-B14F-4D97-AF65-F5344CB8AC3E}">
        <p14:creationId xmlns:p14="http://schemas.microsoft.com/office/powerpoint/2010/main" val="2484621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8E585D8-B2AA-4020-B529-1AA170FC305C}"/>
              </a:ext>
            </a:extLst>
          </p:cNvPr>
          <p:cNvSpPr txBox="1"/>
          <p:nvPr/>
        </p:nvSpPr>
        <p:spPr>
          <a:xfrm>
            <a:off x="1438275" y="1471746"/>
            <a:ext cx="8939213" cy="3139321"/>
          </a:xfrm>
          <a:prstGeom prst="rect">
            <a:avLst/>
          </a:prstGeom>
          <a:noFill/>
        </p:spPr>
        <p:txBody>
          <a:bodyPr wrap="square">
            <a:spAutoFit/>
          </a:bodyPr>
          <a:lstStyle/>
          <a:p>
            <a:pPr marL="285750" indent="-285750">
              <a:buFont typeface="Wingdings" panose="05000000000000000000" pitchFamily="2" charset="2"/>
              <a:buChar char="Ø"/>
            </a:pPr>
            <a:r>
              <a:rPr lang="es-MX" dirty="0"/>
              <a:t>#1ro. se identifican los clientes del 1 al 1000.</a:t>
            </a:r>
          </a:p>
          <a:p>
            <a:endParaRPr lang="es-MX" dirty="0"/>
          </a:p>
          <a:p>
            <a:r>
              <a:rPr lang="es-MX" dirty="0"/>
              <a:t>&gt; #inciso a)</a:t>
            </a:r>
          </a:p>
          <a:p>
            <a:r>
              <a:rPr lang="es-MX" dirty="0"/>
              <a:t>&gt;y=</a:t>
            </a:r>
            <a:r>
              <a:rPr lang="es-MX" dirty="0" err="1"/>
              <a:t>sample</a:t>
            </a:r>
            <a:r>
              <a:rPr lang="es-MX" dirty="0"/>
              <a:t>(</a:t>
            </a:r>
            <a:r>
              <a:rPr lang="es-MX" dirty="0" err="1"/>
              <a:t>seq</a:t>
            </a:r>
            <a:r>
              <a:rPr lang="es-MX" dirty="0"/>
              <a:t>(1,1000),</a:t>
            </a:r>
            <a:r>
              <a:rPr lang="es-MX" dirty="0" err="1"/>
              <a:t>size</a:t>
            </a:r>
            <a:r>
              <a:rPr lang="es-MX" dirty="0"/>
              <a:t>=100)</a:t>
            </a:r>
          </a:p>
          <a:p>
            <a:endParaRPr lang="es-MX" dirty="0"/>
          </a:p>
          <a:p>
            <a:r>
              <a:rPr lang="es-MX" dirty="0"/>
              <a:t>&gt; #inciso b)</a:t>
            </a:r>
          </a:p>
          <a:p>
            <a:endParaRPr lang="es-MX" dirty="0"/>
          </a:p>
          <a:p>
            <a:endParaRPr lang="es-MX" dirty="0"/>
          </a:p>
          <a:p>
            <a:pPr marL="285750" indent="-285750">
              <a:buFont typeface="Wingdings" panose="05000000000000000000" pitchFamily="2" charset="2"/>
              <a:buChar char="Ø"/>
            </a:pPr>
            <a:endParaRPr lang="es-MX" dirty="0"/>
          </a:p>
          <a:p>
            <a:pPr marL="285750" indent="-285750">
              <a:buFont typeface="Wingdings" panose="05000000000000000000" pitchFamily="2" charset="2"/>
              <a:buChar char="Ø"/>
            </a:pPr>
            <a:endParaRPr lang="es-MX" dirty="0"/>
          </a:p>
          <a:p>
            <a:endParaRPr lang="es-MX" dirty="0"/>
          </a:p>
        </p:txBody>
      </p:sp>
      <p:sp>
        <p:nvSpPr>
          <p:cNvPr id="8" name="Rectangle 3">
            <a:extLst>
              <a:ext uri="{FF2B5EF4-FFF2-40B4-BE49-F238E27FC236}">
                <a16:creationId xmlns:a16="http://schemas.microsoft.com/office/drawing/2014/main" id="{3B04DF27-5FBB-499B-B83F-D2EB097AC845}"/>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s-MX"/>
          </a:p>
        </p:txBody>
      </p:sp>
      <p:pic>
        <p:nvPicPr>
          <p:cNvPr id="10" name="Picture 9">
            <a:extLst>
              <a:ext uri="{FF2B5EF4-FFF2-40B4-BE49-F238E27FC236}">
                <a16:creationId xmlns:a16="http://schemas.microsoft.com/office/drawing/2014/main" id="{DAFB151A-2118-433A-BDD6-FB73425A16EA}"/>
              </a:ext>
            </a:extLst>
          </p:cNvPr>
          <p:cNvPicPr>
            <a:picLocks noChangeAspect="1"/>
          </p:cNvPicPr>
          <p:nvPr/>
        </p:nvPicPr>
        <p:blipFill>
          <a:blip r:embed="rId2"/>
          <a:stretch>
            <a:fillRect/>
          </a:stretch>
        </p:blipFill>
        <p:spPr>
          <a:xfrm>
            <a:off x="1814512" y="3254214"/>
            <a:ext cx="4100513" cy="1539195"/>
          </a:xfrm>
          <a:prstGeom prst="rect">
            <a:avLst/>
          </a:prstGeom>
        </p:spPr>
      </p:pic>
      <p:sp>
        <p:nvSpPr>
          <p:cNvPr id="2" name="TextBox 1">
            <a:extLst>
              <a:ext uri="{FF2B5EF4-FFF2-40B4-BE49-F238E27FC236}">
                <a16:creationId xmlns:a16="http://schemas.microsoft.com/office/drawing/2014/main" id="{38ED00D4-7D87-68C4-81D8-FE88C15E80D9}"/>
              </a:ext>
            </a:extLst>
          </p:cNvPr>
          <p:cNvSpPr txBox="1"/>
          <p:nvPr/>
        </p:nvSpPr>
        <p:spPr>
          <a:xfrm>
            <a:off x="2536723" y="5386254"/>
            <a:ext cx="1449436" cy="369332"/>
          </a:xfrm>
          <a:prstGeom prst="rect">
            <a:avLst/>
          </a:prstGeom>
          <a:noFill/>
        </p:spPr>
        <p:txBody>
          <a:bodyPr wrap="none" rtlCol="0">
            <a:spAutoFit/>
          </a:bodyPr>
          <a:lstStyle/>
          <a:p>
            <a:r>
              <a:rPr lang="en-US" dirty="0" err="1">
                <a:highlight>
                  <a:srgbClr val="FFFF00"/>
                </a:highlight>
              </a:rPr>
              <a:t>Esto</a:t>
            </a:r>
            <a:r>
              <a:rPr lang="en-US" dirty="0">
                <a:highlight>
                  <a:srgbClr val="FFFF00"/>
                </a:highlight>
              </a:rPr>
              <a:t> es </a:t>
            </a:r>
            <a:r>
              <a:rPr lang="en-US" dirty="0" err="1">
                <a:highlight>
                  <a:srgbClr val="FFFF00"/>
                </a:highlight>
              </a:rPr>
              <a:t>en</a:t>
            </a:r>
            <a:r>
              <a:rPr lang="en-US" dirty="0">
                <a:highlight>
                  <a:srgbClr val="FFFF00"/>
                </a:highlight>
              </a:rPr>
              <a:t> R</a:t>
            </a:r>
            <a:endParaRPr lang="es-MX" dirty="0">
              <a:highlight>
                <a:srgbClr val="FFFF00"/>
              </a:highlight>
            </a:endParaRPr>
          </a:p>
        </p:txBody>
      </p:sp>
    </p:spTree>
    <p:extLst>
      <p:ext uri="{BB962C8B-B14F-4D97-AF65-F5344CB8AC3E}">
        <p14:creationId xmlns:p14="http://schemas.microsoft.com/office/powerpoint/2010/main" val="2133448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E03FFC58-889E-48B3-B04D-4712FAE582BF}"/>
              </a:ext>
            </a:extLst>
          </p:cNvPr>
          <p:cNvPicPr>
            <a:picLocks noChangeAspect="1"/>
          </p:cNvPicPr>
          <p:nvPr/>
        </p:nvPicPr>
        <p:blipFill>
          <a:blip r:embed="rId2"/>
          <a:stretch>
            <a:fillRect/>
          </a:stretch>
        </p:blipFill>
        <p:spPr>
          <a:xfrm>
            <a:off x="347331" y="942533"/>
            <a:ext cx="7435702" cy="2695442"/>
          </a:xfrm>
          <a:prstGeom prst="rect">
            <a:avLst/>
          </a:prstGeom>
        </p:spPr>
      </p:pic>
      <p:sp>
        <p:nvSpPr>
          <p:cNvPr id="6" name="TextBox 5">
            <a:extLst>
              <a:ext uri="{FF2B5EF4-FFF2-40B4-BE49-F238E27FC236}">
                <a16:creationId xmlns:a16="http://schemas.microsoft.com/office/drawing/2014/main" id="{9F6761AF-FF45-4275-AB06-55E47EE301C8}"/>
              </a:ext>
            </a:extLst>
          </p:cNvPr>
          <p:cNvSpPr txBox="1"/>
          <p:nvPr/>
        </p:nvSpPr>
        <p:spPr>
          <a:xfrm>
            <a:off x="7865435" y="723864"/>
            <a:ext cx="3787849" cy="1477328"/>
          </a:xfrm>
          <a:prstGeom prst="rect">
            <a:avLst/>
          </a:prstGeom>
          <a:noFill/>
        </p:spPr>
        <p:txBody>
          <a:bodyPr wrap="square">
            <a:spAutoFit/>
          </a:bodyPr>
          <a:lstStyle/>
          <a:p>
            <a:pPr algn="l"/>
            <a:r>
              <a:rPr lang="es-MX" b="1" i="0" dirty="0">
                <a:solidFill>
                  <a:srgbClr val="21242C"/>
                </a:solidFill>
                <a:effectLst/>
                <a:latin typeface="Lato" panose="020B0604020202020204" pitchFamily="34" charset="0"/>
              </a:rPr>
              <a:t>Variable cualitativa</a:t>
            </a:r>
          </a:p>
          <a:p>
            <a:pPr algn="l"/>
            <a:r>
              <a:rPr lang="es-MX" b="0" i="0" dirty="0">
                <a:solidFill>
                  <a:schemeClr val="accent3">
                    <a:lumMod val="75000"/>
                  </a:schemeClr>
                </a:solidFill>
                <a:effectLst/>
                <a:latin typeface="Lato" panose="020B0604020202020204" pitchFamily="34" charset="0"/>
              </a:rPr>
              <a:t>Variable estadística que </a:t>
            </a:r>
          </a:p>
          <a:p>
            <a:pPr algn="l"/>
            <a:r>
              <a:rPr lang="es-MX" b="0" i="0" dirty="0">
                <a:solidFill>
                  <a:schemeClr val="accent3">
                    <a:lumMod val="75000"/>
                  </a:schemeClr>
                </a:solidFill>
                <a:effectLst/>
                <a:latin typeface="Lato" panose="020B0604020202020204" pitchFamily="34" charset="0"/>
              </a:rPr>
              <a:t>describe cualidades, circunstancias </a:t>
            </a:r>
          </a:p>
          <a:p>
            <a:pPr algn="l"/>
            <a:r>
              <a:rPr lang="es-MX" dirty="0">
                <a:solidFill>
                  <a:schemeClr val="accent3">
                    <a:lumMod val="75000"/>
                  </a:schemeClr>
                </a:solidFill>
                <a:latin typeface="Lato" panose="020B0604020202020204" pitchFamily="34" charset="0"/>
              </a:rPr>
              <a:t>o </a:t>
            </a:r>
            <a:r>
              <a:rPr lang="es-MX" b="0" i="0" dirty="0">
                <a:solidFill>
                  <a:schemeClr val="accent3">
                    <a:lumMod val="75000"/>
                  </a:schemeClr>
                </a:solidFill>
                <a:effectLst/>
                <a:latin typeface="Lato" panose="020B0604020202020204" pitchFamily="34" charset="0"/>
              </a:rPr>
              <a:t> características. No numérica. </a:t>
            </a:r>
          </a:p>
          <a:p>
            <a:pPr algn="l"/>
            <a:r>
              <a:rPr lang="es-MX" dirty="0">
                <a:solidFill>
                  <a:schemeClr val="accent3">
                    <a:lumMod val="75000"/>
                  </a:schemeClr>
                </a:solidFill>
                <a:latin typeface="Lato" panose="020B0604020202020204" pitchFamily="34" charset="0"/>
              </a:rPr>
              <a:t>No se pueden ordenar.</a:t>
            </a:r>
            <a:endParaRPr lang="es-MX" b="0" i="0" dirty="0">
              <a:solidFill>
                <a:schemeClr val="accent3">
                  <a:lumMod val="75000"/>
                </a:schemeClr>
              </a:solidFill>
              <a:effectLst/>
              <a:latin typeface="Lato" panose="020B0604020202020204" pitchFamily="34" charset="0"/>
            </a:endParaRPr>
          </a:p>
        </p:txBody>
      </p:sp>
      <p:sp>
        <p:nvSpPr>
          <p:cNvPr id="9" name="TextBox 8">
            <a:extLst>
              <a:ext uri="{FF2B5EF4-FFF2-40B4-BE49-F238E27FC236}">
                <a16:creationId xmlns:a16="http://schemas.microsoft.com/office/drawing/2014/main" id="{3DD05C2A-F50A-4835-97A3-148801F9F341}"/>
              </a:ext>
            </a:extLst>
          </p:cNvPr>
          <p:cNvSpPr txBox="1"/>
          <p:nvPr/>
        </p:nvSpPr>
        <p:spPr>
          <a:xfrm>
            <a:off x="518335" y="4656809"/>
            <a:ext cx="9922836" cy="923330"/>
          </a:xfrm>
          <a:prstGeom prst="rect">
            <a:avLst/>
          </a:prstGeom>
          <a:noFill/>
        </p:spPr>
        <p:txBody>
          <a:bodyPr wrap="square">
            <a:spAutoFit/>
          </a:bodyPr>
          <a:lstStyle/>
          <a:p>
            <a:pPr algn="just"/>
            <a:r>
              <a:rPr lang="es-MX" b="1" i="0" dirty="0">
                <a:solidFill>
                  <a:srgbClr val="21242C"/>
                </a:solidFill>
                <a:effectLst/>
                <a:latin typeface="Lato" panose="020F0502020204030203" pitchFamily="34" charset="0"/>
              </a:rPr>
              <a:t>Cualitativa Nominal, v</a:t>
            </a:r>
            <a:r>
              <a:rPr lang="es-MX" b="0" i="0" dirty="0">
                <a:solidFill>
                  <a:srgbClr val="21242C"/>
                </a:solidFill>
                <a:effectLst/>
                <a:latin typeface="Lato" panose="020F0502020204030203" pitchFamily="34" charset="0"/>
              </a:rPr>
              <a:t>ariable que </a:t>
            </a:r>
            <a:r>
              <a:rPr lang="es-MX" b="1" i="0" dirty="0">
                <a:solidFill>
                  <a:srgbClr val="21242C"/>
                </a:solidFill>
                <a:effectLst/>
                <a:latin typeface="Lato" panose="020F0502020204030203" pitchFamily="34" charset="0"/>
              </a:rPr>
              <a:t>no es representada por números ni tiene algún tipo de orden</a:t>
            </a:r>
            <a:r>
              <a:rPr lang="es-MX" b="0" i="0" dirty="0">
                <a:solidFill>
                  <a:srgbClr val="21242C"/>
                </a:solidFill>
                <a:effectLst/>
                <a:latin typeface="Lato" panose="020F0502020204030203" pitchFamily="34" charset="0"/>
              </a:rPr>
              <a:t>, y por lo tanto </a:t>
            </a:r>
            <a:r>
              <a:rPr lang="es-MX" b="1" i="0" dirty="0">
                <a:solidFill>
                  <a:srgbClr val="21242C"/>
                </a:solidFill>
                <a:effectLst/>
                <a:latin typeface="Lato" panose="020F0502020204030203" pitchFamily="34" charset="0"/>
              </a:rPr>
              <a:t>es matemáticamente menos precisa. </a:t>
            </a:r>
            <a:r>
              <a:rPr lang="es-MX" b="0" i="0" dirty="0">
                <a:solidFill>
                  <a:srgbClr val="21242C"/>
                </a:solidFill>
                <a:effectLst/>
                <a:latin typeface="Lato" panose="020F0502020204030203" pitchFamily="34" charset="0"/>
              </a:rPr>
              <a:t>Por ejemplo, son variables nominales los colores: negro, azul, rojo, amarillo, naranja, etc.</a:t>
            </a:r>
          </a:p>
        </p:txBody>
      </p:sp>
      <p:sp>
        <p:nvSpPr>
          <p:cNvPr id="10" name="TextBox 9">
            <a:extLst>
              <a:ext uri="{FF2B5EF4-FFF2-40B4-BE49-F238E27FC236}">
                <a16:creationId xmlns:a16="http://schemas.microsoft.com/office/drawing/2014/main" id="{B90B0667-5929-45EF-93E0-6DE471203D26}"/>
              </a:ext>
            </a:extLst>
          </p:cNvPr>
          <p:cNvSpPr txBox="1"/>
          <p:nvPr/>
        </p:nvSpPr>
        <p:spPr>
          <a:xfrm>
            <a:off x="518336" y="5672471"/>
            <a:ext cx="9922835" cy="923330"/>
          </a:xfrm>
          <a:prstGeom prst="rect">
            <a:avLst/>
          </a:prstGeom>
          <a:noFill/>
        </p:spPr>
        <p:txBody>
          <a:bodyPr wrap="square">
            <a:spAutoFit/>
          </a:bodyPr>
          <a:lstStyle/>
          <a:p>
            <a:pPr algn="l"/>
            <a:r>
              <a:rPr lang="es-MX" b="1" i="0" dirty="0">
                <a:solidFill>
                  <a:srgbClr val="21242C"/>
                </a:solidFill>
                <a:effectLst/>
                <a:latin typeface="Lato" panose="020F0502020204030203" pitchFamily="34" charset="0"/>
              </a:rPr>
              <a:t>Cualitativa Ordinaria, </a:t>
            </a:r>
            <a:r>
              <a:rPr lang="es-MX" b="0" i="0" dirty="0">
                <a:solidFill>
                  <a:srgbClr val="21242C"/>
                </a:solidFill>
                <a:effectLst/>
                <a:latin typeface="Lato" panose="020F0502020204030203" pitchFamily="34" charset="0"/>
              </a:rPr>
              <a:t> también conocida como variable </a:t>
            </a:r>
            <a:r>
              <a:rPr lang="es-MX" b="0" i="0" dirty="0" err="1">
                <a:solidFill>
                  <a:srgbClr val="21242C"/>
                </a:solidFill>
                <a:effectLst/>
                <a:latin typeface="Lato" panose="020F0502020204030203" pitchFamily="34" charset="0"/>
              </a:rPr>
              <a:t>cuasicuantitativa</a:t>
            </a:r>
            <a:r>
              <a:rPr lang="es-MX" b="0" i="0" dirty="0">
                <a:solidFill>
                  <a:srgbClr val="21242C"/>
                </a:solidFill>
                <a:effectLst/>
                <a:latin typeface="Lato" panose="020F0502020204030203" pitchFamily="34" charset="0"/>
              </a:rPr>
              <a:t>, es representada por una modalidad que </a:t>
            </a:r>
            <a:r>
              <a:rPr lang="es-MX" b="1" i="0" dirty="0">
                <a:solidFill>
                  <a:srgbClr val="21242C"/>
                </a:solidFill>
                <a:effectLst/>
                <a:latin typeface="Lato" panose="020F0502020204030203" pitchFamily="34" charset="0"/>
              </a:rPr>
              <a:t>no requiere números pero sí consta de un orden o un puesto.</a:t>
            </a:r>
            <a:endParaRPr lang="es-MX" b="0" i="0" dirty="0">
              <a:solidFill>
                <a:srgbClr val="21242C"/>
              </a:solidFill>
              <a:effectLst/>
              <a:latin typeface="Lato" panose="020F0502020204030203" pitchFamily="34" charset="0"/>
            </a:endParaRPr>
          </a:p>
          <a:p>
            <a:pPr algn="l"/>
            <a:r>
              <a:rPr lang="es-MX" b="0" i="0" dirty="0">
                <a:solidFill>
                  <a:srgbClr val="21242C"/>
                </a:solidFill>
                <a:effectLst/>
                <a:latin typeface="Lato" panose="020F0502020204030203" pitchFamily="34" charset="0"/>
              </a:rPr>
              <a:t>Por ejemplo, el nivel socioeconómico: alto, medio, bajo.</a:t>
            </a:r>
          </a:p>
        </p:txBody>
      </p:sp>
      <p:sp>
        <p:nvSpPr>
          <p:cNvPr id="12" name="TextBox 11">
            <a:extLst>
              <a:ext uri="{FF2B5EF4-FFF2-40B4-BE49-F238E27FC236}">
                <a16:creationId xmlns:a16="http://schemas.microsoft.com/office/drawing/2014/main" id="{CFDBF86B-A074-47CD-B221-C442866866C5}"/>
              </a:ext>
            </a:extLst>
          </p:cNvPr>
          <p:cNvSpPr txBox="1"/>
          <p:nvPr/>
        </p:nvSpPr>
        <p:spPr>
          <a:xfrm>
            <a:off x="7865435" y="2290254"/>
            <a:ext cx="4159988" cy="2308324"/>
          </a:xfrm>
          <a:prstGeom prst="rect">
            <a:avLst/>
          </a:prstGeom>
          <a:noFill/>
        </p:spPr>
        <p:txBody>
          <a:bodyPr wrap="square">
            <a:spAutoFit/>
          </a:bodyPr>
          <a:lstStyle/>
          <a:p>
            <a:pPr algn="just"/>
            <a:r>
              <a:rPr lang="es-MX" b="0" i="0" dirty="0">
                <a:solidFill>
                  <a:schemeClr val="bg2">
                    <a:lumMod val="10000"/>
                  </a:schemeClr>
                </a:solidFill>
                <a:effectLst/>
                <a:highlight>
                  <a:srgbClr val="FF00FF"/>
                </a:highlight>
                <a:latin typeface="Open Sans" panose="020B0604020202020204" pitchFamily="34" charset="0"/>
              </a:rPr>
              <a:t>Una </a:t>
            </a:r>
            <a:r>
              <a:rPr lang="es-MX" i="0" u="none" strike="noStrike" dirty="0">
                <a:solidFill>
                  <a:schemeClr val="bg2">
                    <a:lumMod val="10000"/>
                  </a:schemeClr>
                </a:solidFill>
                <a:effectLst/>
                <a:highlight>
                  <a:srgbClr val="FF00FF"/>
                </a:highlight>
                <a:latin typeface="Open Sans" panose="020B0604020202020204" pitchFamily="34" charset="0"/>
                <a:hlinkClick r:id="rId3">
                  <a:extLst>
                    <a:ext uri="{A12FA001-AC4F-418D-AE19-62706E023703}">
                      <ahyp:hlinkClr xmlns:ahyp="http://schemas.microsoft.com/office/drawing/2018/hyperlinkcolor" val="tx"/>
                    </a:ext>
                  </a:extLst>
                </a:hlinkClick>
              </a:rPr>
              <a:t>variable </a:t>
            </a:r>
            <a:r>
              <a:rPr lang="es-MX" i="0" dirty="0">
                <a:solidFill>
                  <a:schemeClr val="bg2">
                    <a:lumMod val="10000"/>
                  </a:schemeClr>
                </a:solidFill>
                <a:effectLst/>
                <a:highlight>
                  <a:srgbClr val="FF00FF"/>
                </a:highlight>
                <a:latin typeface="Open Sans" panose="020B0604020202020204" pitchFamily="34" charset="0"/>
              </a:rPr>
              <a:t>categórica </a:t>
            </a:r>
            <a:r>
              <a:rPr lang="es-MX" b="0" i="0" dirty="0">
                <a:solidFill>
                  <a:schemeClr val="bg2">
                    <a:lumMod val="10000"/>
                  </a:schemeClr>
                </a:solidFill>
                <a:effectLst/>
                <a:highlight>
                  <a:srgbClr val="FF00FF"/>
                </a:highlight>
                <a:latin typeface="Open Sans" panose="020B0604020202020204" pitchFamily="34" charset="0"/>
              </a:rPr>
              <a:t>es aquella que permite clasificar una serie de datos por medio de valores fijos asociados a una cualidad o categoría concreta. </a:t>
            </a:r>
            <a:r>
              <a:rPr lang="es-MX" b="0" i="0" dirty="0">
                <a:solidFill>
                  <a:schemeClr val="bg2">
                    <a:lumMod val="10000"/>
                  </a:schemeClr>
                </a:solidFill>
                <a:effectLst/>
                <a:highlight>
                  <a:srgbClr val="FF00FF"/>
                </a:highlight>
                <a:latin typeface="Open Sans" panose="020B0606030504020204" pitchFamily="34" charset="0"/>
              </a:rPr>
              <a:t>Estado civil de una persona: 1 soltero, 2 casado, 3  divorciado, 4  en pareja y 5  otros.</a:t>
            </a:r>
          </a:p>
          <a:p>
            <a:pPr algn="just"/>
            <a:endParaRPr lang="es-MX" dirty="0">
              <a:highlight>
                <a:srgbClr val="FF00FF"/>
              </a:highlight>
            </a:endParaRPr>
          </a:p>
        </p:txBody>
      </p:sp>
    </p:spTree>
    <p:extLst>
      <p:ext uri="{BB962C8B-B14F-4D97-AF65-F5344CB8AC3E}">
        <p14:creationId xmlns:p14="http://schemas.microsoft.com/office/powerpoint/2010/main" val="96629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27A272-5DB2-45F4-AC26-E2D92C688C8D}"/>
              </a:ext>
            </a:extLst>
          </p:cNvPr>
          <p:cNvSpPr txBox="1"/>
          <p:nvPr/>
        </p:nvSpPr>
        <p:spPr>
          <a:xfrm>
            <a:off x="1081863" y="1160353"/>
            <a:ext cx="6097772" cy="461665"/>
          </a:xfrm>
          <a:prstGeom prst="rect">
            <a:avLst/>
          </a:prstGeom>
          <a:noFill/>
        </p:spPr>
        <p:txBody>
          <a:bodyPr wrap="square">
            <a:spAutoFit/>
          </a:bodyPr>
          <a:lstStyle/>
          <a:p>
            <a:r>
              <a:rPr lang="es-MX" sz="2400" dirty="0"/>
              <a:t>Proporciones, Promedios y Varianzas</a:t>
            </a:r>
          </a:p>
        </p:txBody>
      </p:sp>
      <p:sp>
        <p:nvSpPr>
          <p:cNvPr id="7" name="TextBox 6">
            <a:extLst>
              <a:ext uri="{FF2B5EF4-FFF2-40B4-BE49-F238E27FC236}">
                <a16:creationId xmlns:a16="http://schemas.microsoft.com/office/drawing/2014/main" id="{EAA8E27A-115C-4B85-A87E-5277C45E085C}"/>
              </a:ext>
            </a:extLst>
          </p:cNvPr>
          <p:cNvSpPr txBox="1"/>
          <p:nvPr/>
        </p:nvSpPr>
        <p:spPr>
          <a:xfrm>
            <a:off x="1150531" y="1793040"/>
            <a:ext cx="9890937" cy="892552"/>
          </a:xfrm>
          <a:prstGeom prst="rect">
            <a:avLst/>
          </a:prstGeom>
          <a:noFill/>
        </p:spPr>
        <p:txBody>
          <a:bodyPr wrap="square">
            <a:spAutoFit/>
          </a:bodyPr>
          <a:lstStyle/>
          <a:p>
            <a:r>
              <a:rPr lang="es-MX" sz="2000" dirty="0"/>
              <a:t>Si la población tiene N unidades y Ni unidades están en la categoría i, entonces la </a:t>
            </a:r>
            <a:r>
              <a:rPr lang="es-MX" sz="2000" b="1" dirty="0"/>
              <a:t>proporción de población </a:t>
            </a:r>
            <a:r>
              <a:rPr lang="es-MX" sz="3200" b="0" i="1" u="none" strike="noStrike" baseline="0" dirty="0">
                <a:latin typeface="TimesTen-Italic"/>
              </a:rPr>
              <a:t>pi</a:t>
            </a:r>
            <a:r>
              <a:rPr lang="es-MX" sz="2000" b="1" i="1" u="none" strike="noStrike" baseline="0" dirty="0">
                <a:latin typeface="TimesTen-Italic"/>
              </a:rPr>
              <a:t> </a:t>
            </a:r>
            <a:r>
              <a:rPr lang="es-MX" sz="2000" dirty="0"/>
              <a:t>de la categoría i es:</a:t>
            </a:r>
          </a:p>
        </p:txBody>
      </p:sp>
      <p:pic>
        <p:nvPicPr>
          <p:cNvPr id="9" name="Picture 8">
            <a:extLst>
              <a:ext uri="{FF2B5EF4-FFF2-40B4-BE49-F238E27FC236}">
                <a16:creationId xmlns:a16="http://schemas.microsoft.com/office/drawing/2014/main" id="{8161B2FD-EBC8-4C6D-A9CD-5C4C31D6CA97}"/>
              </a:ext>
            </a:extLst>
          </p:cNvPr>
          <p:cNvPicPr>
            <a:picLocks noChangeAspect="1"/>
          </p:cNvPicPr>
          <p:nvPr/>
        </p:nvPicPr>
        <p:blipFill>
          <a:blip r:embed="rId2"/>
          <a:stretch>
            <a:fillRect/>
          </a:stretch>
        </p:blipFill>
        <p:spPr>
          <a:xfrm>
            <a:off x="4052971" y="2896486"/>
            <a:ext cx="5098698" cy="892551"/>
          </a:xfrm>
          <a:prstGeom prst="rect">
            <a:avLst/>
          </a:prstGeom>
        </p:spPr>
      </p:pic>
      <p:sp>
        <p:nvSpPr>
          <p:cNvPr id="11" name="TextBox 10">
            <a:extLst>
              <a:ext uri="{FF2B5EF4-FFF2-40B4-BE49-F238E27FC236}">
                <a16:creationId xmlns:a16="http://schemas.microsoft.com/office/drawing/2014/main" id="{12C864F7-4DC5-4984-A3EB-A87A3C889327}"/>
              </a:ext>
            </a:extLst>
          </p:cNvPr>
          <p:cNvSpPr txBox="1"/>
          <p:nvPr/>
        </p:nvSpPr>
        <p:spPr>
          <a:xfrm>
            <a:off x="1251983" y="4172409"/>
            <a:ext cx="9975998" cy="1015663"/>
          </a:xfrm>
          <a:prstGeom prst="rect">
            <a:avLst/>
          </a:prstGeom>
          <a:noFill/>
        </p:spPr>
        <p:txBody>
          <a:bodyPr wrap="square">
            <a:spAutoFit/>
          </a:bodyPr>
          <a:lstStyle/>
          <a:p>
            <a:pPr algn="just"/>
            <a:r>
              <a:rPr lang="es-MX" sz="2000" dirty="0"/>
              <a:t>Si se toma una muestra de tamaño n de esta población y hay ni unidades de muestra </a:t>
            </a:r>
          </a:p>
          <a:p>
            <a:pPr algn="just"/>
            <a:endParaRPr lang="es-MX" sz="2000" dirty="0"/>
          </a:p>
          <a:p>
            <a:pPr algn="just"/>
            <a:r>
              <a:rPr lang="es-MX" sz="2000" dirty="0"/>
              <a:t>en la categoría i, entonces la </a:t>
            </a:r>
            <a:r>
              <a:rPr lang="es-MX" sz="2000" b="1" dirty="0"/>
              <a:t>proporción muestral </a:t>
            </a:r>
            <a:r>
              <a:rPr lang="es-MX" sz="1800" b="0" i="1" u="none" strike="noStrike" baseline="0" dirty="0">
                <a:latin typeface="TimesTen-Italic"/>
              </a:rPr>
              <a:t> </a:t>
            </a:r>
            <a:r>
              <a:rPr lang="es-MX" sz="2000" b="0" i="1" u="none" strike="noStrike" baseline="0" dirty="0">
                <a:latin typeface="TimesTen-Italic"/>
              </a:rPr>
              <a:t>       </a:t>
            </a:r>
            <a:r>
              <a:rPr lang="es-MX" sz="2000" i="1" dirty="0">
                <a:latin typeface="TimesTen-Italic"/>
              </a:rPr>
              <a:t>d</a:t>
            </a:r>
            <a:r>
              <a:rPr lang="es-MX" sz="2000" dirty="0"/>
              <a:t>e la categoría i es:</a:t>
            </a:r>
          </a:p>
        </p:txBody>
      </p:sp>
      <p:pic>
        <p:nvPicPr>
          <p:cNvPr id="13" name="Picture 12">
            <a:extLst>
              <a:ext uri="{FF2B5EF4-FFF2-40B4-BE49-F238E27FC236}">
                <a16:creationId xmlns:a16="http://schemas.microsoft.com/office/drawing/2014/main" id="{9B61DC3F-C255-424E-8F85-7E53578636D6}"/>
              </a:ext>
            </a:extLst>
          </p:cNvPr>
          <p:cNvPicPr>
            <a:picLocks noChangeAspect="1"/>
          </p:cNvPicPr>
          <p:nvPr/>
        </p:nvPicPr>
        <p:blipFill>
          <a:blip r:embed="rId3"/>
          <a:stretch>
            <a:fillRect/>
          </a:stretch>
        </p:blipFill>
        <p:spPr>
          <a:xfrm>
            <a:off x="7227038" y="4631842"/>
            <a:ext cx="450997" cy="556230"/>
          </a:xfrm>
          <a:prstGeom prst="rect">
            <a:avLst/>
          </a:prstGeom>
        </p:spPr>
      </p:pic>
      <p:pic>
        <p:nvPicPr>
          <p:cNvPr id="15" name="Picture 14">
            <a:extLst>
              <a:ext uri="{FF2B5EF4-FFF2-40B4-BE49-F238E27FC236}">
                <a16:creationId xmlns:a16="http://schemas.microsoft.com/office/drawing/2014/main" id="{4D394E13-45B1-4AD5-B483-59E6F4629235}"/>
              </a:ext>
            </a:extLst>
          </p:cNvPr>
          <p:cNvPicPr>
            <a:picLocks noChangeAspect="1"/>
          </p:cNvPicPr>
          <p:nvPr/>
        </p:nvPicPr>
        <p:blipFill>
          <a:blip r:embed="rId4"/>
          <a:stretch>
            <a:fillRect/>
          </a:stretch>
        </p:blipFill>
        <p:spPr>
          <a:xfrm>
            <a:off x="4282592" y="5398966"/>
            <a:ext cx="4869077" cy="852977"/>
          </a:xfrm>
          <a:prstGeom prst="rect">
            <a:avLst/>
          </a:prstGeom>
        </p:spPr>
      </p:pic>
    </p:spTree>
    <p:extLst>
      <p:ext uri="{BB962C8B-B14F-4D97-AF65-F5344CB8AC3E}">
        <p14:creationId xmlns:p14="http://schemas.microsoft.com/office/powerpoint/2010/main" val="132732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D8A702-36E1-477D-A90A-A545C4E1AB06}"/>
              </a:ext>
            </a:extLst>
          </p:cNvPr>
          <p:cNvSpPr txBox="1"/>
          <p:nvPr/>
        </p:nvSpPr>
        <p:spPr>
          <a:xfrm>
            <a:off x="808074" y="914400"/>
            <a:ext cx="10473070" cy="2246769"/>
          </a:xfrm>
          <a:prstGeom prst="rect">
            <a:avLst/>
          </a:prstGeom>
          <a:noFill/>
        </p:spPr>
        <p:txBody>
          <a:bodyPr wrap="square">
            <a:spAutoFit/>
          </a:bodyPr>
          <a:lstStyle/>
          <a:p>
            <a:pPr algn="just"/>
            <a:r>
              <a:rPr lang="es-MX" sz="2000" dirty="0"/>
              <a:t>Un fabricante de automóviles recibe un envío de N = 10000 sistemas de navegación que se instalarán la próxima línea de automóviles de lujo. Preocupa un tipo de mal funcionamiento de la recepción del satélite. N1=100 sistemas tienen este mal funcionamiento (categoría 1) y N2=9900 no (categoría 2). Para fines de control de calidad, se toma una muestra de n = 1000 sistemas. Después del examen, se encuentra que n1=8 sistemas en la muestra tienen este mal funcionamiento y n2 =992 no. Encuentre proporción  de la población y la muestra para las dos categorías.</a:t>
            </a:r>
          </a:p>
        </p:txBody>
      </p:sp>
      <p:pic>
        <p:nvPicPr>
          <p:cNvPr id="5" name="Picture 4">
            <a:extLst>
              <a:ext uri="{FF2B5EF4-FFF2-40B4-BE49-F238E27FC236}">
                <a16:creationId xmlns:a16="http://schemas.microsoft.com/office/drawing/2014/main" id="{4976836C-3350-420E-BA68-3CAAC296D8BB}"/>
              </a:ext>
            </a:extLst>
          </p:cNvPr>
          <p:cNvPicPr>
            <a:picLocks noChangeAspect="1"/>
          </p:cNvPicPr>
          <p:nvPr/>
        </p:nvPicPr>
        <p:blipFill>
          <a:blip r:embed="rId2"/>
          <a:stretch>
            <a:fillRect/>
          </a:stretch>
        </p:blipFill>
        <p:spPr>
          <a:xfrm>
            <a:off x="1273802" y="3315832"/>
            <a:ext cx="4814595" cy="873396"/>
          </a:xfrm>
          <a:prstGeom prst="rect">
            <a:avLst/>
          </a:prstGeom>
        </p:spPr>
      </p:pic>
      <p:sp>
        <p:nvSpPr>
          <p:cNvPr id="6" name="TextBox 5">
            <a:extLst>
              <a:ext uri="{FF2B5EF4-FFF2-40B4-BE49-F238E27FC236}">
                <a16:creationId xmlns:a16="http://schemas.microsoft.com/office/drawing/2014/main" id="{241AAD7F-F7B8-4F8F-B39C-65B213A058A6}"/>
              </a:ext>
            </a:extLst>
          </p:cNvPr>
          <p:cNvSpPr txBox="1"/>
          <p:nvPr/>
        </p:nvSpPr>
        <p:spPr>
          <a:xfrm>
            <a:off x="6241313" y="3429000"/>
            <a:ext cx="3874779" cy="707886"/>
          </a:xfrm>
          <a:prstGeom prst="rect">
            <a:avLst/>
          </a:prstGeom>
          <a:noFill/>
        </p:spPr>
        <p:txBody>
          <a:bodyPr wrap="none" rtlCol="0">
            <a:spAutoFit/>
          </a:bodyPr>
          <a:lstStyle/>
          <a:p>
            <a:r>
              <a:rPr lang="es-MX" sz="2000" dirty="0"/>
              <a:t>Proporción de defectuosos y</a:t>
            </a:r>
          </a:p>
          <a:p>
            <a:r>
              <a:rPr lang="es-MX" sz="2000" dirty="0"/>
              <a:t>no-defectuosos en la población</a:t>
            </a:r>
          </a:p>
        </p:txBody>
      </p:sp>
      <p:sp>
        <p:nvSpPr>
          <p:cNvPr id="9" name="Rectangle 8">
            <a:extLst>
              <a:ext uri="{FF2B5EF4-FFF2-40B4-BE49-F238E27FC236}">
                <a16:creationId xmlns:a16="http://schemas.microsoft.com/office/drawing/2014/main" id="{40EC758A-D742-444A-B8AB-59BC621AC74C}"/>
              </a:ext>
            </a:extLst>
          </p:cNvPr>
          <p:cNvSpPr/>
          <p:nvPr/>
        </p:nvSpPr>
        <p:spPr>
          <a:xfrm>
            <a:off x="1158949" y="3315832"/>
            <a:ext cx="9080204" cy="1086047"/>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Picture 10">
            <a:extLst>
              <a:ext uri="{FF2B5EF4-FFF2-40B4-BE49-F238E27FC236}">
                <a16:creationId xmlns:a16="http://schemas.microsoft.com/office/drawing/2014/main" id="{35C5E947-7AE0-4CFF-9F29-B8181FBD7693}"/>
              </a:ext>
            </a:extLst>
          </p:cNvPr>
          <p:cNvPicPr>
            <a:picLocks noChangeAspect="1"/>
          </p:cNvPicPr>
          <p:nvPr/>
        </p:nvPicPr>
        <p:blipFill>
          <a:blip r:embed="rId3"/>
          <a:stretch>
            <a:fillRect/>
          </a:stretch>
        </p:blipFill>
        <p:spPr>
          <a:xfrm>
            <a:off x="1316879" y="4752753"/>
            <a:ext cx="5144458" cy="893135"/>
          </a:xfrm>
          <a:prstGeom prst="rect">
            <a:avLst/>
          </a:prstGeom>
        </p:spPr>
      </p:pic>
      <p:sp>
        <p:nvSpPr>
          <p:cNvPr id="12" name="TextBox 11">
            <a:extLst>
              <a:ext uri="{FF2B5EF4-FFF2-40B4-BE49-F238E27FC236}">
                <a16:creationId xmlns:a16="http://schemas.microsoft.com/office/drawing/2014/main" id="{F26FBF2E-9048-4BB5-90F2-664A205F1000}"/>
              </a:ext>
            </a:extLst>
          </p:cNvPr>
          <p:cNvSpPr txBox="1"/>
          <p:nvPr/>
        </p:nvSpPr>
        <p:spPr>
          <a:xfrm>
            <a:off x="6673753" y="4886288"/>
            <a:ext cx="3634393" cy="707886"/>
          </a:xfrm>
          <a:prstGeom prst="rect">
            <a:avLst/>
          </a:prstGeom>
          <a:noFill/>
        </p:spPr>
        <p:txBody>
          <a:bodyPr wrap="none" rtlCol="0">
            <a:spAutoFit/>
          </a:bodyPr>
          <a:lstStyle/>
          <a:p>
            <a:r>
              <a:rPr lang="es-MX" sz="2000" dirty="0"/>
              <a:t>Proporción de defectuosos y</a:t>
            </a:r>
          </a:p>
          <a:p>
            <a:r>
              <a:rPr lang="es-MX" sz="2000" dirty="0"/>
              <a:t>no-defectuosos en la muestra</a:t>
            </a:r>
          </a:p>
        </p:txBody>
      </p:sp>
      <p:sp>
        <p:nvSpPr>
          <p:cNvPr id="13" name="Rectangle 12">
            <a:extLst>
              <a:ext uri="{FF2B5EF4-FFF2-40B4-BE49-F238E27FC236}">
                <a16:creationId xmlns:a16="http://schemas.microsoft.com/office/drawing/2014/main" id="{ACE8EEED-95ED-4D0C-B8AD-8DEA4DAAD116}"/>
              </a:ext>
            </a:extLst>
          </p:cNvPr>
          <p:cNvSpPr/>
          <p:nvPr/>
        </p:nvSpPr>
        <p:spPr>
          <a:xfrm>
            <a:off x="1158949" y="4752753"/>
            <a:ext cx="9080204" cy="10860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TextBox 13">
            <a:extLst>
              <a:ext uri="{FF2B5EF4-FFF2-40B4-BE49-F238E27FC236}">
                <a16:creationId xmlns:a16="http://schemas.microsoft.com/office/drawing/2014/main" id="{1DF65EE3-91B4-419E-AB0A-38F73E27693F}"/>
              </a:ext>
            </a:extLst>
          </p:cNvPr>
          <p:cNvSpPr txBox="1"/>
          <p:nvPr/>
        </p:nvSpPr>
        <p:spPr>
          <a:xfrm>
            <a:off x="575771" y="6189674"/>
            <a:ext cx="11040458" cy="400110"/>
          </a:xfrm>
          <a:prstGeom prst="rect">
            <a:avLst/>
          </a:prstGeom>
          <a:noFill/>
        </p:spPr>
        <p:txBody>
          <a:bodyPr wrap="none" rtlCol="0">
            <a:spAutoFit/>
          </a:bodyPr>
          <a:lstStyle/>
          <a:p>
            <a:r>
              <a:rPr lang="es-MX" sz="2000" dirty="0">
                <a:solidFill>
                  <a:srgbClr val="FF0000"/>
                </a:solidFill>
              </a:rPr>
              <a:t>¿Con que certeza podemos afirmar que la población se va a comportar igual que la muestra?</a:t>
            </a:r>
          </a:p>
        </p:txBody>
      </p:sp>
    </p:spTree>
    <p:extLst>
      <p:ext uri="{BB962C8B-B14F-4D97-AF65-F5344CB8AC3E}">
        <p14:creationId xmlns:p14="http://schemas.microsoft.com/office/powerpoint/2010/main" val="394106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A55C6F-E32D-4A2A-99F6-E54BD0D17F06}"/>
              </a:ext>
            </a:extLst>
          </p:cNvPr>
          <p:cNvSpPr txBox="1"/>
          <p:nvPr/>
        </p:nvSpPr>
        <p:spPr>
          <a:xfrm>
            <a:off x="873862" y="966976"/>
            <a:ext cx="8934007" cy="923330"/>
          </a:xfrm>
          <a:prstGeom prst="rect">
            <a:avLst/>
          </a:prstGeom>
          <a:noFill/>
        </p:spPr>
        <p:txBody>
          <a:bodyPr wrap="square">
            <a:spAutoFit/>
          </a:bodyPr>
          <a:lstStyle/>
          <a:p>
            <a:pPr algn="just"/>
            <a:r>
              <a:rPr lang="es-MX" dirty="0"/>
              <a:t>Del ejemplo anterior utilice R para obtener cinco muestras de tamaño 1,000 de la población de 10,000 sistemas navegantes y calcular las proporciones muestrales para las dos categorías en cada muestra: Defectuosas y No-defectuosas.</a:t>
            </a:r>
          </a:p>
        </p:txBody>
      </p:sp>
      <p:sp>
        <p:nvSpPr>
          <p:cNvPr id="4" name="TextBox 3">
            <a:extLst>
              <a:ext uri="{FF2B5EF4-FFF2-40B4-BE49-F238E27FC236}">
                <a16:creationId xmlns:a16="http://schemas.microsoft.com/office/drawing/2014/main" id="{593A271F-F1D9-42BF-8DEC-807F320E96D5}"/>
              </a:ext>
            </a:extLst>
          </p:cNvPr>
          <p:cNvSpPr txBox="1"/>
          <p:nvPr/>
        </p:nvSpPr>
        <p:spPr>
          <a:xfrm>
            <a:off x="873862" y="2062400"/>
            <a:ext cx="9803663" cy="800219"/>
          </a:xfrm>
          <a:prstGeom prst="rect">
            <a:avLst/>
          </a:prstGeom>
          <a:noFill/>
        </p:spPr>
        <p:txBody>
          <a:bodyPr wrap="square">
            <a:spAutoFit/>
          </a:bodyPr>
          <a:lstStyle/>
          <a:p>
            <a:pPr algn="just"/>
            <a:r>
              <a:rPr lang="es-MX" dirty="0"/>
              <a:t>Este ejemplo muestra la calidad de la aproximación de </a:t>
            </a:r>
            <a:r>
              <a:rPr lang="es-MX" sz="2800" b="0" i="1" u="none" strike="noStrike" baseline="0" dirty="0">
                <a:latin typeface="TimesTen-Italic"/>
              </a:rPr>
              <a:t>pi</a:t>
            </a:r>
            <a:r>
              <a:rPr lang="es-MX" dirty="0"/>
              <a:t> a través de        y también la variabilidad de muestreo de          .</a:t>
            </a:r>
          </a:p>
        </p:txBody>
      </p:sp>
      <p:pic>
        <p:nvPicPr>
          <p:cNvPr id="5" name="Picture 4">
            <a:extLst>
              <a:ext uri="{FF2B5EF4-FFF2-40B4-BE49-F238E27FC236}">
                <a16:creationId xmlns:a16="http://schemas.microsoft.com/office/drawing/2014/main" id="{154B8F98-2BDC-4938-9B7D-18D56C0F392C}"/>
              </a:ext>
            </a:extLst>
          </p:cNvPr>
          <p:cNvPicPr>
            <a:picLocks noChangeAspect="1"/>
          </p:cNvPicPr>
          <p:nvPr/>
        </p:nvPicPr>
        <p:blipFill>
          <a:blip r:embed="rId2"/>
          <a:stretch>
            <a:fillRect/>
          </a:stretch>
        </p:blipFill>
        <p:spPr>
          <a:xfrm>
            <a:off x="8684363" y="2097925"/>
            <a:ext cx="450997" cy="556230"/>
          </a:xfrm>
          <a:prstGeom prst="rect">
            <a:avLst/>
          </a:prstGeom>
        </p:spPr>
      </p:pic>
      <p:pic>
        <p:nvPicPr>
          <p:cNvPr id="6" name="Picture 5">
            <a:extLst>
              <a:ext uri="{FF2B5EF4-FFF2-40B4-BE49-F238E27FC236}">
                <a16:creationId xmlns:a16="http://schemas.microsoft.com/office/drawing/2014/main" id="{703BE986-80EC-43BB-8B5B-E5515CA9660C}"/>
              </a:ext>
            </a:extLst>
          </p:cNvPr>
          <p:cNvPicPr>
            <a:picLocks noChangeAspect="1"/>
          </p:cNvPicPr>
          <p:nvPr/>
        </p:nvPicPr>
        <p:blipFill>
          <a:blip r:embed="rId2"/>
          <a:stretch>
            <a:fillRect/>
          </a:stretch>
        </p:blipFill>
        <p:spPr>
          <a:xfrm>
            <a:off x="3988317" y="2478483"/>
            <a:ext cx="450997" cy="556230"/>
          </a:xfrm>
          <a:prstGeom prst="rect">
            <a:avLst/>
          </a:prstGeom>
        </p:spPr>
      </p:pic>
      <p:sp>
        <p:nvSpPr>
          <p:cNvPr id="8" name="TextBox 7">
            <a:extLst>
              <a:ext uri="{FF2B5EF4-FFF2-40B4-BE49-F238E27FC236}">
                <a16:creationId xmlns:a16="http://schemas.microsoft.com/office/drawing/2014/main" id="{D1A03ED7-0091-4001-B41C-44E81388438D}"/>
              </a:ext>
            </a:extLst>
          </p:cNvPr>
          <p:cNvSpPr txBox="1"/>
          <p:nvPr/>
        </p:nvSpPr>
        <p:spPr>
          <a:xfrm>
            <a:off x="873862" y="3070238"/>
            <a:ext cx="10032263" cy="3508653"/>
          </a:xfrm>
          <a:prstGeom prst="rect">
            <a:avLst/>
          </a:prstGeom>
          <a:noFill/>
        </p:spPr>
        <p:txBody>
          <a:bodyPr wrap="square">
            <a:spAutoFit/>
          </a:bodyPr>
          <a:lstStyle/>
          <a:p>
            <a:pPr algn="just"/>
            <a:r>
              <a:rPr lang="es-MX" dirty="0"/>
              <a:t>Comenzamos formando la población estadística, es decir, asignando el valor 1 a cada uno de los 100 sistemas Defectuosos y el número 2 a cada uno de los sistemas 9900 No-defectuosas.</a:t>
            </a:r>
          </a:p>
          <a:p>
            <a:pPr algn="just"/>
            <a:endParaRPr lang="es-MX" dirty="0"/>
          </a:p>
          <a:p>
            <a:pPr algn="just"/>
            <a:r>
              <a:rPr lang="es-MX" dirty="0"/>
              <a:t>Los comandos R para definir un objeto (vector) x en R que representa la población estadística de 100 1´s y 9900´s2, para obtener una muestra aleatoria simple de 1000 de esta población, y para calcular las dos proporciones muestrales son:</a:t>
            </a:r>
          </a:p>
          <a:p>
            <a:pPr algn="just"/>
            <a:endParaRPr lang="es-MX" dirty="0"/>
          </a:p>
          <a:p>
            <a:pPr algn="just"/>
            <a:r>
              <a:rPr lang="es-MX" sz="2400" b="0" i="0" u="none" strike="noStrike" baseline="0" dirty="0">
                <a:highlight>
                  <a:srgbClr val="00FFFF"/>
                </a:highlight>
                <a:latin typeface="LucidaSansTypewriterStd"/>
              </a:rPr>
              <a:t>x = c(</a:t>
            </a:r>
            <a:r>
              <a:rPr lang="es-MX" sz="2400" b="0" i="0" u="none" strike="noStrike" baseline="0" dirty="0" err="1">
                <a:highlight>
                  <a:srgbClr val="00FFFF"/>
                </a:highlight>
                <a:latin typeface="LucidaSansTypewriterStd"/>
              </a:rPr>
              <a:t>rep</a:t>
            </a:r>
            <a:r>
              <a:rPr lang="es-MX" sz="2400" b="0" i="0" u="none" strike="noStrike" baseline="0" dirty="0">
                <a:highlight>
                  <a:srgbClr val="00FFFF"/>
                </a:highlight>
                <a:latin typeface="LucidaSansTypewriterStd"/>
              </a:rPr>
              <a:t>(1, 100), </a:t>
            </a:r>
            <a:r>
              <a:rPr lang="es-MX" sz="2400" b="0" i="0" u="none" strike="noStrike" baseline="0" dirty="0" err="1">
                <a:highlight>
                  <a:srgbClr val="00FFFF"/>
                </a:highlight>
                <a:latin typeface="LucidaSansTypewriterStd"/>
              </a:rPr>
              <a:t>rep</a:t>
            </a:r>
            <a:r>
              <a:rPr lang="es-MX" sz="2400" b="0" i="0" u="none" strike="noStrike" baseline="0" dirty="0">
                <a:highlight>
                  <a:srgbClr val="00FFFF"/>
                </a:highlight>
                <a:latin typeface="LucidaSansTypewriterStd"/>
              </a:rPr>
              <a:t>(2, 9900)) # crea el vector x con 100 unos y 9900 dos</a:t>
            </a:r>
          </a:p>
          <a:p>
            <a:pPr algn="just"/>
            <a:r>
              <a:rPr lang="en-US" sz="2400" dirty="0">
                <a:highlight>
                  <a:srgbClr val="00FFFF"/>
                </a:highlight>
                <a:latin typeface="LucidaSansTypewriterStd"/>
              </a:rPr>
              <a:t>y = sample(x, size=1000)</a:t>
            </a:r>
            <a:r>
              <a:rPr lang="es-MX" sz="2400" dirty="0">
                <a:highlight>
                  <a:srgbClr val="00FFFF"/>
                </a:highlight>
                <a:latin typeface="LucidaSansTypewriterStd"/>
              </a:rPr>
              <a:t> # de x obtiene una muestra aleatoria de tamaño 1000.</a:t>
            </a:r>
          </a:p>
          <a:p>
            <a:pPr algn="just"/>
            <a:r>
              <a:rPr lang="es-MX" sz="2400" dirty="0">
                <a:highlight>
                  <a:srgbClr val="00FFFF"/>
                </a:highlight>
                <a:latin typeface="LucidaSansTypewriterStd"/>
              </a:rPr>
              <a:t>table(y)/</a:t>
            </a:r>
            <a:r>
              <a:rPr lang="es-MX" sz="2400" dirty="0" err="1">
                <a:highlight>
                  <a:srgbClr val="00FFFF"/>
                </a:highlight>
                <a:latin typeface="LucidaSansTypewriterStd"/>
              </a:rPr>
              <a:t>length</a:t>
            </a:r>
            <a:r>
              <a:rPr lang="es-MX" sz="2400" dirty="0">
                <a:highlight>
                  <a:srgbClr val="00FFFF"/>
                </a:highlight>
                <a:latin typeface="LucidaSansTypewriterStd"/>
              </a:rPr>
              <a:t>(y)  # calcula las proporciones de la muestra Defectuosos y No-</a:t>
            </a:r>
          </a:p>
          <a:p>
            <a:pPr algn="just"/>
            <a:r>
              <a:rPr lang="es-MX" sz="2400" dirty="0">
                <a:highlight>
                  <a:srgbClr val="00FFFF"/>
                </a:highlight>
                <a:latin typeface="LucidaSansTypewriterStd"/>
              </a:rPr>
              <a:t>                                  defectuosos. Repetir 5 veces estas líneas.</a:t>
            </a:r>
          </a:p>
        </p:txBody>
      </p:sp>
    </p:spTree>
    <p:extLst>
      <p:ext uri="{BB962C8B-B14F-4D97-AF65-F5344CB8AC3E}">
        <p14:creationId xmlns:p14="http://schemas.microsoft.com/office/powerpoint/2010/main" val="1380269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566FC1-2187-43F2-85EC-C06A6E4BB1B2}"/>
              </a:ext>
            </a:extLst>
          </p:cNvPr>
          <p:cNvSpPr txBox="1"/>
          <p:nvPr/>
        </p:nvSpPr>
        <p:spPr>
          <a:xfrm>
            <a:off x="904875" y="978664"/>
            <a:ext cx="8896350" cy="2031325"/>
          </a:xfrm>
          <a:prstGeom prst="rect">
            <a:avLst/>
          </a:prstGeom>
          <a:noFill/>
        </p:spPr>
        <p:txBody>
          <a:bodyPr wrap="square">
            <a:spAutoFit/>
          </a:bodyPr>
          <a:lstStyle/>
          <a:p>
            <a:r>
              <a:rPr lang="es-MX" dirty="0"/>
              <a:t>&gt; x = c(</a:t>
            </a:r>
            <a:r>
              <a:rPr lang="es-MX" dirty="0" err="1"/>
              <a:t>rep</a:t>
            </a:r>
            <a:r>
              <a:rPr lang="es-MX" dirty="0"/>
              <a:t>(1, 100), </a:t>
            </a:r>
            <a:r>
              <a:rPr lang="es-MX" dirty="0" err="1"/>
              <a:t>rep</a:t>
            </a:r>
            <a:r>
              <a:rPr lang="es-MX" dirty="0"/>
              <a:t>(2, 9900)) # set </a:t>
            </a:r>
            <a:r>
              <a:rPr lang="es-MX" dirty="0" err="1"/>
              <a:t>the</a:t>
            </a:r>
            <a:r>
              <a:rPr lang="es-MX" dirty="0"/>
              <a:t> </a:t>
            </a:r>
            <a:r>
              <a:rPr lang="es-MX" dirty="0" err="1"/>
              <a:t>statistical</a:t>
            </a:r>
            <a:r>
              <a:rPr lang="es-MX" dirty="0"/>
              <a:t> </a:t>
            </a:r>
            <a:r>
              <a:rPr lang="es-MX" dirty="0" err="1"/>
              <a:t>population</a:t>
            </a:r>
            <a:r>
              <a:rPr lang="es-MX" dirty="0"/>
              <a:t> in x.</a:t>
            </a:r>
          </a:p>
          <a:p>
            <a:r>
              <a:rPr lang="es-MX" dirty="0"/>
              <a:t>&gt; y = </a:t>
            </a:r>
            <a:r>
              <a:rPr lang="es-MX" dirty="0" err="1"/>
              <a:t>sample</a:t>
            </a:r>
            <a:r>
              <a:rPr lang="es-MX" dirty="0"/>
              <a:t>(x, </a:t>
            </a:r>
            <a:r>
              <a:rPr lang="es-MX" dirty="0" err="1"/>
              <a:t>size</a:t>
            </a:r>
            <a:r>
              <a:rPr lang="es-MX" dirty="0"/>
              <a:t>=1000) # set </a:t>
            </a:r>
            <a:r>
              <a:rPr lang="es-MX" dirty="0" err="1"/>
              <a:t>the</a:t>
            </a:r>
            <a:r>
              <a:rPr lang="es-MX" dirty="0"/>
              <a:t> </a:t>
            </a:r>
            <a:r>
              <a:rPr lang="es-MX" dirty="0" err="1"/>
              <a:t>sample</a:t>
            </a:r>
            <a:r>
              <a:rPr lang="es-MX" dirty="0"/>
              <a:t> </a:t>
            </a:r>
            <a:r>
              <a:rPr lang="es-MX" dirty="0" err="1"/>
              <a:t>of</a:t>
            </a:r>
            <a:r>
              <a:rPr lang="es-MX" dirty="0"/>
              <a:t> </a:t>
            </a:r>
            <a:r>
              <a:rPr lang="es-MX" dirty="0" err="1"/>
              <a:t>size</a:t>
            </a:r>
            <a:r>
              <a:rPr lang="es-MX" dirty="0"/>
              <a:t> 1000 in y.</a:t>
            </a:r>
          </a:p>
          <a:p>
            <a:r>
              <a:rPr lang="es-MX" dirty="0"/>
              <a:t>&gt; table(y)/</a:t>
            </a:r>
            <a:r>
              <a:rPr lang="es-MX" dirty="0" err="1"/>
              <a:t>length</a:t>
            </a:r>
            <a:r>
              <a:rPr lang="es-MX" dirty="0"/>
              <a:t>(y) # compute </a:t>
            </a:r>
            <a:r>
              <a:rPr lang="es-MX" dirty="0" err="1"/>
              <a:t>the</a:t>
            </a:r>
            <a:r>
              <a:rPr lang="es-MX" dirty="0"/>
              <a:t> </a:t>
            </a:r>
            <a:r>
              <a:rPr lang="es-MX" dirty="0" err="1"/>
              <a:t>sample</a:t>
            </a:r>
            <a:r>
              <a:rPr lang="es-MX" dirty="0"/>
              <a:t> </a:t>
            </a:r>
            <a:r>
              <a:rPr lang="es-MX" dirty="0" err="1"/>
              <a:t>proportions</a:t>
            </a:r>
            <a:endParaRPr lang="es-MX" dirty="0"/>
          </a:p>
          <a:p>
            <a:r>
              <a:rPr lang="es-MX" dirty="0"/>
              <a:t>y</a:t>
            </a:r>
          </a:p>
          <a:p>
            <a:r>
              <a:rPr lang="es-MX" dirty="0">
                <a:highlight>
                  <a:srgbClr val="00FF00"/>
                </a:highlight>
              </a:rPr>
              <a:t>    1     2 </a:t>
            </a:r>
          </a:p>
          <a:p>
            <a:r>
              <a:rPr lang="es-MX" dirty="0">
                <a:highlight>
                  <a:srgbClr val="00FF00"/>
                </a:highlight>
              </a:rPr>
              <a:t>0.008 0.992 </a:t>
            </a:r>
          </a:p>
          <a:p>
            <a:r>
              <a:rPr lang="es-MX" dirty="0"/>
              <a:t>&gt;</a:t>
            </a:r>
          </a:p>
        </p:txBody>
      </p:sp>
      <p:sp>
        <p:nvSpPr>
          <p:cNvPr id="5" name="TextBox 4">
            <a:extLst>
              <a:ext uri="{FF2B5EF4-FFF2-40B4-BE49-F238E27FC236}">
                <a16:creationId xmlns:a16="http://schemas.microsoft.com/office/drawing/2014/main" id="{2DBF7EDD-6F77-498A-9689-2D5E33ECA843}"/>
              </a:ext>
            </a:extLst>
          </p:cNvPr>
          <p:cNvSpPr txBox="1"/>
          <p:nvPr/>
        </p:nvSpPr>
        <p:spPr>
          <a:xfrm>
            <a:off x="904875" y="3009989"/>
            <a:ext cx="9820275" cy="2031325"/>
          </a:xfrm>
          <a:prstGeom prst="rect">
            <a:avLst/>
          </a:prstGeom>
          <a:noFill/>
        </p:spPr>
        <p:txBody>
          <a:bodyPr wrap="square">
            <a:spAutoFit/>
          </a:bodyPr>
          <a:lstStyle/>
          <a:p>
            <a:r>
              <a:rPr lang="es-MX" dirty="0"/>
              <a:t>&gt; x = c(</a:t>
            </a:r>
            <a:r>
              <a:rPr lang="es-MX" dirty="0" err="1"/>
              <a:t>rep</a:t>
            </a:r>
            <a:r>
              <a:rPr lang="es-MX" dirty="0"/>
              <a:t>(1, 100), </a:t>
            </a:r>
            <a:r>
              <a:rPr lang="es-MX" dirty="0" err="1"/>
              <a:t>rep</a:t>
            </a:r>
            <a:r>
              <a:rPr lang="es-MX" dirty="0"/>
              <a:t>(2, 9900)) # set </a:t>
            </a:r>
            <a:r>
              <a:rPr lang="es-MX" dirty="0" err="1"/>
              <a:t>the</a:t>
            </a:r>
            <a:r>
              <a:rPr lang="es-MX" dirty="0"/>
              <a:t> </a:t>
            </a:r>
            <a:r>
              <a:rPr lang="es-MX" dirty="0" err="1"/>
              <a:t>statistical</a:t>
            </a:r>
            <a:r>
              <a:rPr lang="es-MX" dirty="0"/>
              <a:t> </a:t>
            </a:r>
            <a:r>
              <a:rPr lang="es-MX" dirty="0" err="1"/>
              <a:t>population</a:t>
            </a:r>
            <a:r>
              <a:rPr lang="es-MX" dirty="0"/>
              <a:t> in x.</a:t>
            </a:r>
          </a:p>
          <a:p>
            <a:r>
              <a:rPr lang="es-MX" dirty="0"/>
              <a:t>&gt; y = </a:t>
            </a:r>
            <a:r>
              <a:rPr lang="es-MX" dirty="0" err="1"/>
              <a:t>sample</a:t>
            </a:r>
            <a:r>
              <a:rPr lang="es-MX" dirty="0"/>
              <a:t>(x, </a:t>
            </a:r>
            <a:r>
              <a:rPr lang="es-MX" dirty="0" err="1"/>
              <a:t>size</a:t>
            </a:r>
            <a:r>
              <a:rPr lang="es-MX" dirty="0"/>
              <a:t>=1000) # set </a:t>
            </a:r>
            <a:r>
              <a:rPr lang="es-MX" dirty="0" err="1"/>
              <a:t>the</a:t>
            </a:r>
            <a:r>
              <a:rPr lang="es-MX" dirty="0"/>
              <a:t> </a:t>
            </a:r>
            <a:r>
              <a:rPr lang="es-MX" dirty="0" err="1"/>
              <a:t>sample</a:t>
            </a:r>
            <a:r>
              <a:rPr lang="es-MX" dirty="0"/>
              <a:t> </a:t>
            </a:r>
            <a:r>
              <a:rPr lang="es-MX" dirty="0" err="1"/>
              <a:t>of</a:t>
            </a:r>
            <a:r>
              <a:rPr lang="es-MX" dirty="0"/>
              <a:t> </a:t>
            </a:r>
            <a:r>
              <a:rPr lang="es-MX" dirty="0" err="1"/>
              <a:t>size</a:t>
            </a:r>
            <a:r>
              <a:rPr lang="es-MX" dirty="0"/>
              <a:t> 1000 in y.</a:t>
            </a:r>
          </a:p>
          <a:p>
            <a:r>
              <a:rPr lang="es-MX" dirty="0"/>
              <a:t>&gt; table(y)/</a:t>
            </a:r>
            <a:r>
              <a:rPr lang="es-MX" dirty="0" err="1"/>
              <a:t>length</a:t>
            </a:r>
            <a:r>
              <a:rPr lang="es-MX" dirty="0"/>
              <a:t>(y) # compute </a:t>
            </a:r>
            <a:r>
              <a:rPr lang="es-MX" dirty="0" err="1"/>
              <a:t>the</a:t>
            </a:r>
            <a:r>
              <a:rPr lang="es-MX" dirty="0"/>
              <a:t> </a:t>
            </a:r>
            <a:r>
              <a:rPr lang="es-MX" dirty="0" err="1"/>
              <a:t>sample</a:t>
            </a:r>
            <a:r>
              <a:rPr lang="es-MX" dirty="0"/>
              <a:t> </a:t>
            </a:r>
            <a:r>
              <a:rPr lang="es-MX" dirty="0" err="1"/>
              <a:t>proportions</a:t>
            </a:r>
            <a:endParaRPr lang="es-MX" dirty="0"/>
          </a:p>
          <a:p>
            <a:r>
              <a:rPr lang="es-MX" dirty="0"/>
              <a:t>y</a:t>
            </a:r>
          </a:p>
          <a:p>
            <a:r>
              <a:rPr lang="es-MX" dirty="0">
                <a:highlight>
                  <a:srgbClr val="00FF00"/>
                </a:highlight>
              </a:rPr>
              <a:t>    1     2 </a:t>
            </a:r>
          </a:p>
          <a:p>
            <a:r>
              <a:rPr lang="es-MX" dirty="0">
                <a:highlight>
                  <a:srgbClr val="00FF00"/>
                </a:highlight>
              </a:rPr>
              <a:t>0.013 0.987 </a:t>
            </a:r>
          </a:p>
          <a:p>
            <a:r>
              <a:rPr lang="es-MX" dirty="0"/>
              <a:t>&gt;</a:t>
            </a:r>
          </a:p>
        </p:txBody>
      </p:sp>
      <p:pic>
        <p:nvPicPr>
          <p:cNvPr id="7" name="Picture 6">
            <a:extLst>
              <a:ext uri="{FF2B5EF4-FFF2-40B4-BE49-F238E27FC236}">
                <a16:creationId xmlns:a16="http://schemas.microsoft.com/office/drawing/2014/main" id="{8A237873-8564-44C9-97F9-E2A9F2C7D1AB}"/>
              </a:ext>
            </a:extLst>
          </p:cNvPr>
          <p:cNvPicPr>
            <a:picLocks noChangeAspect="1"/>
          </p:cNvPicPr>
          <p:nvPr/>
        </p:nvPicPr>
        <p:blipFill>
          <a:blip r:embed="rId2"/>
          <a:stretch>
            <a:fillRect/>
          </a:stretch>
        </p:blipFill>
        <p:spPr>
          <a:xfrm>
            <a:off x="1612107" y="4955411"/>
            <a:ext cx="1552575" cy="923925"/>
          </a:xfrm>
          <a:prstGeom prst="rect">
            <a:avLst/>
          </a:prstGeom>
        </p:spPr>
      </p:pic>
      <p:pic>
        <p:nvPicPr>
          <p:cNvPr id="9" name="Picture 8">
            <a:extLst>
              <a:ext uri="{FF2B5EF4-FFF2-40B4-BE49-F238E27FC236}">
                <a16:creationId xmlns:a16="http://schemas.microsoft.com/office/drawing/2014/main" id="{ED56BA7D-F631-471F-BF89-7098EC6978D0}"/>
              </a:ext>
            </a:extLst>
          </p:cNvPr>
          <p:cNvPicPr>
            <a:picLocks noChangeAspect="1"/>
          </p:cNvPicPr>
          <p:nvPr/>
        </p:nvPicPr>
        <p:blipFill>
          <a:blip r:embed="rId3"/>
          <a:stretch>
            <a:fillRect/>
          </a:stretch>
        </p:blipFill>
        <p:spPr>
          <a:xfrm>
            <a:off x="3924300" y="4939963"/>
            <a:ext cx="1809750" cy="838200"/>
          </a:xfrm>
          <a:prstGeom prst="rect">
            <a:avLst/>
          </a:prstGeom>
        </p:spPr>
      </p:pic>
      <p:pic>
        <p:nvPicPr>
          <p:cNvPr id="11" name="Picture 10">
            <a:extLst>
              <a:ext uri="{FF2B5EF4-FFF2-40B4-BE49-F238E27FC236}">
                <a16:creationId xmlns:a16="http://schemas.microsoft.com/office/drawing/2014/main" id="{2EE8A544-8F57-442A-A35A-26D0269EA2A3}"/>
              </a:ext>
            </a:extLst>
          </p:cNvPr>
          <p:cNvPicPr>
            <a:picLocks noChangeAspect="1"/>
          </p:cNvPicPr>
          <p:nvPr/>
        </p:nvPicPr>
        <p:blipFill>
          <a:blip r:embed="rId4"/>
          <a:stretch>
            <a:fillRect/>
          </a:stretch>
        </p:blipFill>
        <p:spPr>
          <a:xfrm>
            <a:off x="6977063" y="4810036"/>
            <a:ext cx="1800225" cy="866775"/>
          </a:xfrm>
          <a:prstGeom prst="rect">
            <a:avLst/>
          </a:prstGeom>
        </p:spPr>
      </p:pic>
    </p:spTree>
    <p:extLst>
      <p:ext uri="{BB962C8B-B14F-4D97-AF65-F5344CB8AC3E}">
        <p14:creationId xmlns:p14="http://schemas.microsoft.com/office/powerpoint/2010/main" val="896495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F95255-0D86-47D2-976B-E8F297052D0E}"/>
              </a:ext>
            </a:extLst>
          </p:cNvPr>
          <p:cNvSpPr txBox="1"/>
          <p:nvPr/>
        </p:nvSpPr>
        <p:spPr>
          <a:xfrm>
            <a:off x="1009650" y="1063109"/>
            <a:ext cx="10229850" cy="461665"/>
          </a:xfrm>
          <a:prstGeom prst="rect">
            <a:avLst/>
          </a:prstGeom>
          <a:noFill/>
        </p:spPr>
        <p:txBody>
          <a:bodyPr wrap="square">
            <a:spAutoFit/>
          </a:bodyPr>
          <a:lstStyle/>
          <a:p>
            <a:r>
              <a:rPr lang="es-MX" sz="2400" dirty="0"/>
              <a:t>MEDIA (PROMEDIO) POBLACIONAL y MEDIA (PROMEDIO) MUESTRAL</a:t>
            </a:r>
          </a:p>
        </p:txBody>
      </p:sp>
      <p:pic>
        <p:nvPicPr>
          <p:cNvPr id="5" name="Picture 4">
            <a:extLst>
              <a:ext uri="{FF2B5EF4-FFF2-40B4-BE49-F238E27FC236}">
                <a16:creationId xmlns:a16="http://schemas.microsoft.com/office/drawing/2014/main" id="{07B3615A-0772-4BC1-BDDD-F0DD6D22013E}"/>
              </a:ext>
            </a:extLst>
          </p:cNvPr>
          <p:cNvPicPr>
            <a:picLocks noChangeAspect="1"/>
          </p:cNvPicPr>
          <p:nvPr/>
        </p:nvPicPr>
        <p:blipFill>
          <a:blip r:embed="rId2"/>
          <a:stretch>
            <a:fillRect/>
          </a:stretch>
        </p:blipFill>
        <p:spPr>
          <a:xfrm>
            <a:off x="1081087" y="1695450"/>
            <a:ext cx="1971675" cy="1123950"/>
          </a:xfrm>
          <a:prstGeom prst="rect">
            <a:avLst/>
          </a:prstGeom>
        </p:spPr>
      </p:pic>
      <p:sp>
        <p:nvSpPr>
          <p:cNvPr id="7" name="TextBox 6">
            <a:extLst>
              <a:ext uri="{FF2B5EF4-FFF2-40B4-BE49-F238E27FC236}">
                <a16:creationId xmlns:a16="http://schemas.microsoft.com/office/drawing/2014/main" id="{F0A2AFB1-EE04-41B5-8CE1-7E1B40F09B06}"/>
              </a:ext>
            </a:extLst>
          </p:cNvPr>
          <p:cNvSpPr txBox="1"/>
          <p:nvPr/>
        </p:nvSpPr>
        <p:spPr>
          <a:xfrm>
            <a:off x="3657599" y="1665238"/>
            <a:ext cx="7581901" cy="1508105"/>
          </a:xfrm>
          <a:prstGeom prst="rect">
            <a:avLst/>
          </a:prstGeom>
          <a:noFill/>
        </p:spPr>
        <p:txBody>
          <a:bodyPr wrap="square">
            <a:spAutoFit/>
          </a:bodyPr>
          <a:lstStyle/>
          <a:p>
            <a:r>
              <a:rPr lang="es-MX" dirty="0"/>
              <a:t>SI una población consta de N unidades y  v1, v2, . . . , </a:t>
            </a:r>
            <a:r>
              <a:rPr lang="es-MX" dirty="0" err="1"/>
              <a:t>vN</a:t>
            </a:r>
            <a:r>
              <a:rPr lang="es-MX" dirty="0"/>
              <a:t> denotan los valores en la población correspondientes a alguna variable de interés. Entonces el promedio de la población o la media de la población, denotada por </a:t>
            </a:r>
            <a:r>
              <a:rPr lang="es-MX" sz="2000" b="1" dirty="0"/>
              <a:t>μ</a:t>
            </a:r>
            <a:r>
              <a:rPr lang="es-MX" dirty="0"/>
              <a:t>, es simplemente la aritmética promedio de todos los valores numéricos en la población estadística.</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31A3EFD-1E07-4D6F-B9FB-A69F1461E7F0}"/>
                  </a:ext>
                </a:extLst>
              </p:cNvPr>
              <p:cNvSpPr txBox="1"/>
              <p:nvPr/>
            </p:nvSpPr>
            <p:spPr>
              <a:xfrm>
                <a:off x="1088231" y="3253771"/>
                <a:ext cx="10072688" cy="1569660"/>
              </a:xfrm>
              <a:prstGeom prst="rect">
                <a:avLst/>
              </a:prstGeom>
              <a:noFill/>
              <a:ln>
                <a:solidFill>
                  <a:schemeClr val="accent5">
                    <a:lumMod val="50000"/>
                  </a:schemeClr>
                </a:solidFill>
              </a:ln>
            </p:spPr>
            <p:txBody>
              <a:bodyPr wrap="square">
                <a:spAutoFit/>
              </a:bodyPr>
              <a:lstStyle/>
              <a:p>
                <a:pPr algn="just"/>
                <a:r>
                  <a:rPr lang="es-MX" sz="2400" dirty="0"/>
                  <a:t>Si la variable aleatoria X denota el valor de la variable de una unidad de población seleccionada al azar, entonces un término sinónimo de la media de la población es el valor esperado de X, o el valor medio de X, y se denota por  </a:t>
                </a:r>
                <a14:m>
                  <m:oMath xmlns:m="http://schemas.openxmlformats.org/officeDocument/2006/math">
                    <m:sSub>
                      <m:sSubPr>
                        <m:ctrlPr>
                          <a:rPr lang="es-MX" sz="2400" i="1" smtClean="0">
                            <a:latin typeface="Cambria Math" panose="02040503050406030204" pitchFamily="18" charset="0"/>
                          </a:rPr>
                        </m:ctrlPr>
                      </m:sSubPr>
                      <m:e>
                        <m:r>
                          <m:rPr>
                            <m:nor/>
                          </m:rPr>
                          <a:rPr lang="es-MX" sz="2400" dirty="0"/>
                          <m:t>μ</m:t>
                        </m:r>
                      </m:e>
                      <m:sub>
                        <m:r>
                          <a:rPr lang="es-MX" sz="2400" b="0" i="1" smtClean="0">
                            <a:latin typeface="Cambria Math" panose="02040503050406030204" pitchFamily="18" charset="0"/>
                          </a:rPr>
                          <m:t>𝑋</m:t>
                        </m:r>
                      </m:sub>
                    </m:sSub>
                  </m:oMath>
                </a14:m>
                <a:r>
                  <a:rPr lang="es-MX" sz="2400" dirty="0"/>
                  <a:t> o E(X). </a:t>
                </a:r>
              </a:p>
            </p:txBody>
          </p:sp>
        </mc:Choice>
        <mc:Fallback xmlns="">
          <p:sp>
            <p:nvSpPr>
              <p:cNvPr id="9" name="TextBox 8">
                <a:extLst>
                  <a:ext uri="{FF2B5EF4-FFF2-40B4-BE49-F238E27FC236}">
                    <a16:creationId xmlns:a16="http://schemas.microsoft.com/office/drawing/2014/main" id="{631A3EFD-1E07-4D6F-B9FB-A69F1461E7F0}"/>
                  </a:ext>
                </a:extLst>
              </p:cNvPr>
              <p:cNvSpPr txBox="1">
                <a:spLocks noRot="1" noChangeAspect="1" noMove="1" noResize="1" noEditPoints="1" noAdjustHandles="1" noChangeArrowheads="1" noChangeShapeType="1" noTextEdit="1"/>
              </p:cNvSpPr>
              <p:nvPr/>
            </p:nvSpPr>
            <p:spPr>
              <a:xfrm>
                <a:off x="1088231" y="3253771"/>
                <a:ext cx="10072688" cy="1569660"/>
              </a:xfrm>
              <a:prstGeom prst="rect">
                <a:avLst/>
              </a:prstGeom>
              <a:blipFill>
                <a:blip r:embed="rId3"/>
                <a:stretch>
                  <a:fillRect l="-907" t="-2317" r="-846" b="-8108"/>
                </a:stretch>
              </a:blipFill>
              <a:ln>
                <a:solidFill>
                  <a:schemeClr val="accent5">
                    <a:lumMod val="50000"/>
                  </a:schemeClr>
                </a:solidFill>
              </a:ln>
            </p:spPr>
            <p:txBody>
              <a:bodyPr/>
              <a:lstStyle/>
              <a:p>
                <a:r>
                  <a:rPr lang="es-MX">
                    <a:noFill/>
                  </a:rPr>
                  <a:t> </a:t>
                </a:r>
              </a:p>
            </p:txBody>
          </p:sp>
        </mc:Fallback>
      </mc:AlternateContent>
      <p:pic>
        <p:nvPicPr>
          <p:cNvPr id="12" name="Picture 11">
            <a:extLst>
              <a:ext uri="{FF2B5EF4-FFF2-40B4-BE49-F238E27FC236}">
                <a16:creationId xmlns:a16="http://schemas.microsoft.com/office/drawing/2014/main" id="{5E950403-805C-4630-B280-CC45F981F46C}"/>
              </a:ext>
            </a:extLst>
          </p:cNvPr>
          <p:cNvPicPr>
            <a:picLocks noChangeAspect="1"/>
          </p:cNvPicPr>
          <p:nvPr/>
        </p:nvPicPr>
        <p:blipFill>
          <a:blip r:embed="rId4"/>
          <a:stretch>
            <a:fillRect/>
          </a:stretch>
        </p:blipFill>
        <p:spPr>
          <a:xfrm>
            <a:off x="1414462" y="5086350"/>
            <a:ext cx="1638300" cy="1104900"/>
          </a:xfrm>
          <a:prstGeom prst="rect">
            <a:avLst/>
          </a:prstGeom>
        </p:spPr>
      </p:pic>
      <p:sp>
        <p:nvSpPr>
          <p:cNvPr id="14" name="TextBox 13">
            <a:extLst>
              <a:ext uri="{FF2B5EF4-FFF2-40B4-BE49-F238E27FC236}">
                <a16:creationId xmlns:a16="http://schemas.microsoft.com/office/drawing/2014/main" id="{166FE030-E350-44E7-8894-D98545721273}"/>
              </a:ext>
            </a:extLst>
          </p:cNvPr>
          <p:cNvSpPr txBox="1"/>
          <p:nvPr/>
        </p:nvSpPr>
        <p:spPr>
          <a:xfrm>
            <a:off x="3724274" y="4902340"/>
            <a:ext cx="7581901" cy="1477328"/>
          </a:xfrm>
          <a:prstGeom prst="rect">
            <a:avLst/>
          </a:prstGeom>
          <a:noFill/>
        </p:spPr>
        <p:txBody>
          <a:bodyPr wrap="square">
            <a:spAutoFit/>
          </a:bodyPr>
          <a:lstStyle/>
          <a:p>
            <a:pPr algn="just"/>
            <a:r>
              <a:rPr lang="es-MX" dirty="0"/>
              <a:t>Si se selecciona aleatoriamente una muestra de tamaño n de la población, y si x1, x2, . . . , </a:t>
            </a:r>
            <a:r>
              <a:rPr lang="es-MX" dirty="0" err="1"/>
              <a:t>xn</a:t>
            </a:r>
            <a:r>
              <a:rPr lang="es-MX" dirty="0"/>
              <a:t> denotan los valores de las variables correspondientes a las unidades de la muestra (obsérvese que se usa un símbolo diferente para denotar los valores de la muestra), luego el promedio de la muestra o la media muestral es </a:t>
            </a:r>
          </a:p>
        </p:txBody>
      </p:sp>
      <p:pic>
        <p:nvPicPr>
          <p:cNvPr id="16" name="Picture 15">
            <a:extLst>
              <a:ext uri="{FF2B5EF4-FFF2-40B4-BE49-F238E27FC236}">
                <a16:creationId xmlns:a16="http://schemas.microsoft.com/office/drawing/2014/main" id="{B3BF604C-DAD0-4C3C-9B2C-DF56FC1200CB}"/>
              </a:ext>
            </a:extLst>
          </p:cNvPr>
          <p:cNvPicPr>
            <a:picLocks noChangeAspect="1"/>
          </p:cNvPicPr>
          <p:nvPr/>
        </p:nvPicPr>
        <p:blipFill>
          <a:blip r:embed="rId5"/>
          <a:stretch>
            <a:fillRect/>
          </a:stretch>
        </p:blipFill>
        <p:spPr>
          <a:xfrm>
            <a:off x="8939212" y="6027243"/>
            <a:ext cx="257175" cy="352425"/>
          </a:xfrm>
          <a:prstGeom prst="rect">
            <a:avLst/>
          </a:prstGeom>
        </p:spPr>
      </p:pic>
    </p:spTree>
    <p:extLst>
      <p:ext uri="{BB962C8B-B14F-4D97-AF65-F5344CB8AC3E}">
        <p14:creationId xmlns:p14="http://schemas.microsoft.com/office/powerpoint/2010/main" val="448277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664A1E-538D-41BD-B572-5E4E99B1EBA2}"/>
              </a:ext>
            </a:extLst>
          </p:cNvPr>
          <p:cNvSpPr txBox="1"/>
          <p:nvPr/>
        </p:nvSpPr>
        <p:spPr>
          <a:xfrm>
            <a:off x="895350" y="1228397"/>
            <a:ext cx="10191750" cy="4524315"/>
          </a:xfrm>
          <a:prstGeom prst="rect">
            <a:avLst/>
          </a:prstGeom>
          <a:noFill/>
        </p:spPr>
        <p:txBody>
          <a:bodyPr wrap="square">
            <a:spAutoFit/>
          </a:bodyPr>
          <a:lstStyle/>
          <a:p>
            <a:pPr algn="just"/>
            <a:r>
              <a:rPr lang="es-MX" sz="2000" dirty="0"/>
              <a:t>Una empresa de N = 10000 empleados inicia un estudio de productividad de los en que la productividad de cada empleado se califica en una escala del 1 al 5. Supongamos que 300 de los empleados tienen una calificación de 1, 700 tienen una calificación de 2, 4000 tienen una calificación de 3, 4000 tienen una calificación de 4,</a:t>
            </a:r>
          </a:p>
          <a:p>
            <a:pPr algn="just"/>
            <a:r>
              <a:rPr lang="es-MX" sz="2000" dirty="0"/>
              <a:t>y 1000 tienen una calificación de 5. </a:t>
            </a:r>
          </a:p>
          <a:p>
            <a:pPr algn="just"/>
            <a:r>
              <a:rPr lang="es-MX" sz="2000" dirty="0"/>
              <a:t>Un estudio piloto sobre el grado de satisfacción de los empleados en el trabajo entrevista a 10 empleados seleccionados al azar. Las calificaciones de productividad</a:t>
            </a:r>
          </a:p>
          <a:p>
            <a:pPr algn="just"/>
            <a:r>
              <a:rPr lang="es-MX" sz="2000" dirty="0"/>
              <a:t>de los 10 empleados seleccionados son </a:t>
            </a:r>
            <a:r>
              <a:rPr lang="es-MX" sz="2400" dirty="0"/>
              <a:t>x1 = 2, x2 = x3 = x4 = 3, x5 = x6 = x7 = x8 = 4, x9 = x10 = 5.</a:t>
            </a:r>
          </a:p>
          <a:p>
            <a:pPr algn="just"/>
            <a:r>
              <a:rPr lang="es-MX" sz="2000" dirty="0"/>
              <a:t>(a) Describa la población estadística para el índice de productividad variable.</a:t>
            </a:r>
          </a:p>
          <a:p>
            <a:pPr algn="just"/>
            <a:r>
              <a:rPr lang="es-MX" sz="2000" dirty="0"/>
              <a:t>(b) Haciendo que la variable aleatoria X denote la calificación de productividad de un</a:t>
            </a:r>
          </a:p>
          <a:p>
            <a:pPr algn="just"/>
            <a:r>
              <a:rPr lang="es-MX" sz="2000" dirty="0"/>
              <a:t>empleado seleccionado, calcule el valor medio (o esperado) E(X) de X.</a:t>
            </a:r>
          </a:p>
          <a:p>
            <a:pPr algn="just"/>
            <a:r>
              <a:rPr lang="es-MX" sz="2000" dirty="0"/>
              <a:t>(c) Calcule la media muestral de las calificaciones de productividad de los 10 seleccionados empleados.</a:t>
            </a:r>
          </a:p>
        </p:txBody>
      </p:sp>
    </p:spTree>
    <p:extLst>
      <p:ext uri="{BB962C8B-B14F-4D97-AF65-F5344CB8AC3E}">
        <p14:creationId xmlns:p14="http://schemas.microsoft.com/office/powerpoint/2010/main" val="2398959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C196250-9C7B-449D-B5D5-FBF435A129EC}"/>
              </a:ext>
            </a:extLst>
          </p:cNvPr>
          <p:cNvSpPr txBox="1"/>
          <p:nvPr/>
        </p:nvSpPr>
        <p:spPr>
          <a:xfrm>
            <a:off x="606175" y="719191"/>
            <a:ext cx="434734" cy="369332"/>
          </a:xfrm>
          <a:prstGeom prst="rect">
            <a:avLst/>
          </a:prstGeom>
          <a:noFill/>
        </p:spPr>
        <p:txBody>
          <a:bodyPr wrap="none" rtlCol="0">
            <a:spAutoFit/>
          </a:bodyPr>
          <a:lstStyle/>
          <a:p>
            <a:r>
              <a:rPr lang="es-MX" dirty="0"/>
              <a:t>a) </a:t>
            </a:r>
          </a:p>
        </p:txBody>
      </p:sp>
      <p:pic>
        <p:nvPicPr>
          <p:cNvPr id="6" name="Picture 5">
            <a:extLst>
              <a:ext uri="{FF2B5EF4-FFF2-40B4-BE49-F238E27FC236}">
                <a16:creationId xmlns:a16="http://schemas.microsoft.com/office/drawing/2014/main" id="{3890AD6B-9B49-4441-9144-AEDDC123912A}"/>
              </a:ext>
            </a:extLst>
          </p:cNvPr>
          <p:cNvPicPr>
            <a:picLocks noChangeAspect="1"/>
          </p:cNvPicPr>
          <p:nvPr/>
        </p:nvPicPr>
        <p:blipFill>
          <a:blip r:embed="rId2"/>
          <a:stretch>
            <a:fillRect/>
          </a:stretch>
        </p:blipFill>
        <p:spPr>
          <a:xfrm>
            <a:off x="1352710" y="719191"/>
            <a:ext cx="2828925" cy="1914525"/>
          </a:xfrm>
          <a:prstGeom prst="rect">
            <a:avLst/>
          </a:prstGeom>
        </p:spPr>
      </p:pic>
      <p:sp>
        <p:nvSpPr>
          <p:cNvPr id="7" name="TextBox 6">
            <a:extLst>
              <a:ext uri="{FF2B5EF4-FFF2-40B4-BE49-F238E27FC236}">
                <a16:creationId xmlns:a16="http://schemas.microsoft.com/office/drawing/2014/main" id="{142418DB-C6C0-4F09-A757-9E6B26F42726}"/>
              </a:ext>
            </a:extLst>
          </p:cNvPr>
          <p:cNvSpPr txBox="1"/>
          <p:nvPr/>
        </p:nvSpPr>
        <p:spPr>
          <a:xfrm>
            <a:off x="698642" y="3429000"/>
            <a:ext cx="458780" cy="369332"/>
          </a:xfrm>
          <a:prstGeom prst="rect">
            <a:avLst/>
          </a:prstGeom>
          <a:noFill/>
        </p:spPr>
        <p:txBody>
          <a:bodyPr wrap="none" rtlCol="0">
            <a:spAutoFit/>
          </a:bodyPr>
          <a:lstStyle/>
          <a:p>
            <a:r>
              <a:rPr lang="es-MX" dirty="0"/>
              <a:t>b) </a:t>
            </a:r>
          </a:p>
        </p:txBody>
      </p:sp>
      <p:pic>
        <p:nvPicPr>
          <p:cNvPr id="10" name="Picture 9">
            <a:extLst>
              <a:ext uri="{FF2B5EF4-FFF2-40B4-BE49-F238E27FC236}">
                <a16:creationId xmlns:a16="http://schemas.microsoft.com/office/drawing/2014/main" id="{6B20A855-89CF-4C8E-9392-8931A9B68256}"/>
              </a:ext>
            </a:extLst>
          </p:cNvPr>
          <p:cNvPicPr>
            <a:picLocks noChangeAspect="1"/>
          </p:cNvPicPr>
          <p:nvPr/>
        </p:nvPicPr>
        <p:blipFill>
          <a:blip r:embed="rId3"/>
          <a:stretch>
            <a:fillRect/>
          </a:stretch>
        </p:blipFill>
        <p:spPr>
          <a:xfrm>
            <a:off x="1352710" y="3383461"/>
            <a:ext cx="5191125" cy="1304925"/>
          </a:xfrm>
          <a:prstGeom prst="rect">
            <a:avLst/>
          </a:prstGeom>
        </p:spPr>
      </p:pic>
      <p:pic>
        <p:nvPicPr>
          <p:cNvPr id="12" name="Picture 11">
            <a:extLst>
              <a:ext uri="{FF2B5EF4-FFF2-40B4-BE49-F238E27FC236}">
                <a16:creationId xmlns:a16="http://schemas.microsoft.com/office/drawing/2014/main" id="{03E78FE5-8161-4CF9-BDE2-B75062D2958A}"/>
              </a:ext>
            </a:extLst>
          </p:cNvPr>
          <p:cNvPicPr>
            <a:picLocks noChangeAspect="1"/>
          </p:cNvPicPr>
          <p:nvPr/>
        </p:nvPicPr>
        <p:blipFill>
          <a:blip r:embed="rId4"/>
          <a:stretch>
            <a:fillRect/>
          </a:stretch>
        </p:blipFill>
        <p:spPr>
          <a:xfrm>
            <a:off x="8399466" y="903857"/>
            <a:ext cx="1943100" cy="790575"/>
          </a:xfrm>
          <a:prstGeom prst="rect">
            <a:avLst/>
          </a:prstGeom>
        </p:spPr>
      </p:pic>
      <p:sp>
        <p:nvSpPr>
          <p:cNvPr id="13" name="TextBox 12">
            <a:extLst>
              <a:ext uri="{FF2B5EF4-FFF2-40B4-BE49-F238E27FC236}">
                <a16:creationId xmlns:a16="http://schemas.microsoft.com/office/drawing/2014/main" id="{977EA3D6-27A0-4D46-BFFF-B8AE5C7CF9DF}"/>
              </a:ext>
            </a:extLst>
          </p:cNvPr>
          <p:cNvSpPr txBox="1"/>
          <p:nvPr/>
        </p:nvSpPr>
        <p:spPr>
          <a:xfrm>
            <a:off x="7972746" y="1088523"/>
            <a:ext cx="426720" cy="369332"/>
          </a:xfrm>
          <a:prstGeom prst="rect">
            <a:avLst/>
          </a:prstGeom>
          <a:noFill/>
        </p:spPr>
        <p:txBody>
          <a:bodyPr wrap="none" rtlCol="0">
            <a:spAutoFit/>
          </a:bodyPr>
          <a:lstStyle/>
          <a:p>
            <a:r>
              <a:rPr lang="es-MX" dirty="0"/>
              <a:t>c) </a:t>
            </a:r>
          </a:p>
        </p:txBody>
      </p:sp>
      <p:sp>
        <p:nvSpPr>
          <p:cNvPr id="14" name="TextBox 13">
            <a:extLst>
              <a:ext uri="{FF2B5EF4-FFF2-40B4-BE49-F238E27FC236}">
                <a16:creationId xmlns:a16="http://schemas.microsoft.com/office/drawing/2014/main" id="{DE0BD0BC-12E6-4FA6-9214-B1D34DD4CA64}"/>
              </a:ext>
            </a:extLst>
          </p:cNvPr>
          <p:cNvSpPr txBox="1"/>
          <p:nvPr/>
        </p:nvSpPr>
        <p:spPr>
          <a:xfrm>
            <a:off x="606175" y="5300640"/>
            <a:ext cx="11068351" cy="461665"/>
          </a:xfrm>
          <a:prstGeom prst="rect">
            <a:avLst/>
          </a:prstGeom>
          <a:noFill/>
        </p:spPr>
        <p:txBody>
          <a:bodyPr wrap="none" rtlCol="0">
            <a:spAutoFit/>
          </a:bodyPr>
          <a:lstStyle/>
          <a:p>
            <a:r>
              <a:rPr lang="es-MX" sz="2400" dirty="0">
                <a:highlight>
                  <a:srgbClr val="FFFF00"/>
                </a:highlight>
              </a:rPr>
              <a:t>La media de la población y la de la muestra se aproximan pero no son iguales</a:t>
            </a:r>
          </a:p>
        </p:txBody>
      </p:sp>
      <p:cxnSp>
        <p:nvCxnSpPr>
          <p:cNvPr id="16" name="Straight Arrow Connector 15">
            <a:extLst>
              <a:ext uri="{FF2B5EF4-FFF2-40B4-BE49-F238E27FC236}">
                <a16:creationId xmlns:a16="http://schemas.microsoft.com/office/drawing/2014/main" id="{41E390C4-ACA1-41FE-9E11-DEAA0A4B8AC8}"/>
              </a:ext>
            </a:extLst>
          </p:cNvPr>
          <p:cNvCxnSpPr>
            <a:cxnSpLocks/>
          </p:cNvCxnSpPr>
          <p:nvPr/>
        </p:nvCxnSpPr>
        <p:spPr>
          <a:xfrm flipH="1">
            <a:off x="6305550" y="1457855"/>
            <a:ext cx="3714750" cy="2942695"/>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88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BA4F3C-9731-4B95-9964-D3E220AC4520}"/>
              </a:ext>
            </a:extLst>
          </p:cNvPr>
          <p:cNvPicPr>
            <a:picLocks noChangeAspect="1"/>
          </p:cNvPicPr>
          <p:nvPr/>
        </p:nvPicPr>
        <p:blipFill>
          <a:blip r:embed="rId2"/>
          <a:stretch>
            <a:fillRect/>
          </a:stretch>
        </p:blipFill>
        <p:spPr>
          <a:xfrm>
            <a:off x="2709862" y="576262"/>
            <a:ext cx="6772275" cy="5705475"/>
          </a:xfrm>
          <a:prstGeom prst="rect">
            <a:avLst/>
          </a:prstGeom>
        </p:spPr>
      </p:pic>
    </p:spTree>
    <p:extLst>
      <p:ext uri="{BB962C8B-B14F-4D97-AF65-F5344CB8AC3E}">
        <p14:creationId xmlns:p14="http://schemas.microsoft.com/office/powerpoint/2010/main" val="1978282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C493B0-B13C-48A0-8EC2-53C0E36D8764}"/>
              </a:ext>
            </a:extLst>
          </p:cNvPr>
          <p:cNvSpPr txBox="1"/>
          <p:nvPr/>
        </p:nvSpPr>
        <p:spPr>
          <a:xfrm>
            <a:off x="838198" y="833735"/>
            <a:ext cx="10067925" cy="1200329"/>
          </a:xfrm>
          <a:prstGeom prst="rect">
            <a:avLst/>
          </a:prstGeom>
          <a:noFill/>
        </p:spPr>
        <p:txBody>
          <a:bodyPr wrap="square">
            <a:spAutoFit/>
          </a:bodyPr>
          <a:lstStyle/>
          <a:p>
            <a:pPr algn="just"/>
            <a:r>
              <a:rPr lang="es-MX" sz="2400" dirty="0"/>
              <a:t>Utilice R para obtener cinco muestras de tamaño 10 de la población de 10 000 empleados del ejemplo anterior y calcule la media muestral para cada muestra.</a:t>
            </a:r>
          </a:p>
        </p:txBody>
      </p:sp>
      <p:sp>
        <p:nvSpPr>
          <p:cNvPr id="5" name="TextBox 4">
            <a:extLst>
              <a:ext uri="{FF2B5EF4-FFF2-40B4-BE49-F238E27FC236}">
                <a16:creationId xmlns:a16="http://schemas.microsoft.com/office/drawing/2014/main" id="{F620BA45-C19C-4169-979B-5BCEBE1679C8}"/>
              </a:ext>
            </a:extLst>
          </p:cNvPr>
          <p:cNvSpPr txBox="1"/>
          <p:nvPr/>
        </p:nvSpPr>
        <p:spPr>
          <a:xfrm>
            <a:off x="942974" y="2034064"/>
            <a:ext cx="9515475" cy="830997"/>
          </a:xfrm>
          <a:prstGeom prst="rect">
            <a:avLst/>
          </a:prstGeom>
          <a:solidFill>
            <a:schemeClr val="accent5">
              <a:lumMod val="20000"/>
              <a:lumOff val="80000"/>
            </a:schemeClr>
          </a:solidFill>
        </p:spPr>
        <p:txBody>
          <a:bodyPr wrap="square">
            <a:spAutoFit/>
          </a:bodyPr>
          <a:lstStyle/>
          <a:p>
            <a:pPr algn="l"/>
            <a:r>
              <a:rPr lang="es-MX" sz="2400" b="0" i="0" u="none" strike="noStrike" baseline="0" dirty="0">
                <a:latin typeface="LucidaSansTypewriterStd"/>
              </a:rPr>
              <a:t>x</a:t>
            </a:r>
            <a:r>
              <a:rPr lang="es-MX" sz="2400" b="0" i="0" u="none" strike="noStrike" baseline="0" dirty="0">
                <a:latin typeface="MTSYN"/>
              </a:rPr>
              <a:t>=</a:t>
            </a:r>
            <a:r>
              <a:rPr lang="es-MX" sz="2400" b="0" i="0" u="none" strike="noStrike" baseline="0" dirty="0">
                <a:latin typeface="LucidaSansTypewriterStd"/>
              </a:rPr>
              <a:t>c(</a:t>
            </a:r>
            <a:r>
              <a:rPr lang="es-MX" sz="2400" b="0" i="0" u="none" strike="noStrike" baseline="0" dirty="0" err="1">
                <a:latin typeface="LucidaSansTypewriterStd"/>
              </a:rPr>
              <a:t>rep</a:t>
            </a:r>
            <a:r>
              <a:rPr lang="es-MX" sz="2400" b="0" i="0" u="none" strike="noStrike" baseline="0" dirty="0">
                <a:latin typeface="LucidaSansTypewriterStd"/>
              </a:rPr>
              <a:t>(1, 300), </a:t>
            </a:r>
            <a:r>
              <a:rPr lang="es-MX" sz="2400" b="0" i="0" u="none" strike="noStrike" baseline="0" dirty="0" err="1">
                <a:latin typeface="LucidaSansTypewriterStd"/>
              </a:rPr>
              <a:t>rep</a:t>
            </a:r>
            <a:r>
              <a:rPr lang="es-MX" sz="2400" b="0" i="0" u="none" strike="noStrike" baseline="0" dirty="0">
                <a:latin typeface="LucidaSansTypewriterStd"/>
              </a:rPr>
              <a:t>(2, 700), </a:t>
            </a:r>
            <a:r>
              <a:rPr lang="es-MX" sz="2400" b="0" i="0" u="none" strike="noStrike" baseline="0" dirty="0" err="1">
                <a:latin typeface="LucidaSansTypewriterStd"/>
              </a:rPr>
              <a:t>rep</a:t>
            </a:r>
            <a:r>
              <a:rPr lang="es-MX" sz="2400" b="0" i="0" u="none" strike="noStrike" baseline="0" dirty="0">
                <a:latin typeface="LucidaSansTypewriterStd"/>
              </a:rPr>
              <a:t>(3, 4000), </a:t>
            </a:r>
            <a:r>
              <a:rPr lang="es-MX" sz="2400" b="0" i="0" u="none" strike="noStrike" baseline="0" dirty="0" err="1">
                <a:latin typeface="LucidaSansTypewriterStd"/>
              </a:rPr>
              <a:t>rep</a:t>
            </a:r>
            <a:r>
              <a:rPr lang="es-MX" sz="2400" b="0" i="0" u="none" strike="noStrike" baseline="0" dirty="0">
                <a:latin typeface="LucidaSansTypewriterStd"/>
              </a:rPr>
              <a:t>(4, 4000), </a:t>
            </a:r>
            <a:r>
              <a:rPr lang="es-MX" sz="2400" b="0" i="0" u="none" strike="noStrike" baseline="0" dirty="0" err="1">
                <a:latin typeface="LucidaSansTypewriterStd"/>
              </a:rPr>
              <a:t>rep</a:t>
            </a:r>
            <a:r>
              <a:rPr lang="es-MX" sz="2400" b="0" i="0" u="none" strike="noStrike" baseline="0" dirty="0">
                <a:latin typeface="LucidaSansTypewriterStd"/>
              </a:rPr>
              <a:t>(5, 1000))</a:t>
            </a:r>
          </a:p>
          <a:p>
            <a:pPr algn="l"/>
            <a:r>
              <a:rPr lang="es-MX" sz="2400" b="0" i="0" u="none" strike="noStrike" baseline="0" dirty="0">
                <a:latin typeface="LucidaSansTypewriterStd"/>
              </a:rPr>
              <a:t>y</a:t>
            </a:r>
            <a:r>
              <a:rPr lang="es-MX" sz="2400" b="0" i="0" u="none" strike="noStrike" baseline="0" dirty="0">
                <a:latin typeface="MTSYN"/>
              </a:rPr>
              <a:t>=</a:t>
            </a:r>
            <a:r>
              <a:rPr lang="es-MX" sz="2400" b="0" i="0" u="none" strike="noStrike" baseline="0" dirty="0" err="1">
                <a:latin typeface="LucidaSansTypewriterStd"/>
              </a:rPr>
              <a:t>sample</a:t>
            </a:r>
            <a:r>
              <a:rPr lang="es-MX" sz="2400" b="0" i="0" u="none" strike="noStrike" baseline="0" dirty="0">
                <a:latin typeface="LucidaSansTypewriterStd"/>
              </a:rPr>
              <a:t>(x, </a:t>
            </a:r>
            <a:r>
              <a:rPr lang="es-MX" sz="2400" b="0" i="0" u="none" strike="noStrike" baseline="0" dirty="0" err="1">
                <a:latin typeface="LucidaSansTypewriterStd"/>
              </a:rPr>
              <a:t>size</a:t>
            </a:r>
            <a:r>
              <a:rPr lang="es-MX" sz="2400" b="0" i="0" u="none" strike="noStrike" baseline="0" dirty="0">
                <a:latin typeface="MTSYN"/>
              </a:rPr>
              <a:t>=</a:t>
            </a:r>
            <a:r>
              <a:rPr lang="es-MX" sz="2400" b="0" i="0" u="none" strike="noStrike" baseline="0" dirty="0">
                <a:latin typeface="LucidaSansTypewriterStd"/>
              </a:rPr>
              <a:t>10)</a:t>
            </a:r>
            <a:r>
              <a:rPr lang="es-MX" sz="2400" b="0" i="0" u="none" strike="noStrike" baseline="0" dirty="0">
                <a:latin typeface="TimesTen-Roman"/>
              </a:rPr>
              <a:t>; </a:t>
            </a:r>
            <a:r>
              <a:rPr lang="es-MX" sz="2400" b="0" i="0" u="none" strike="noStrike" baseline="0" dirty="0">
                <a:latin typeface="LucidaSansTypewriterStd"/>
              </a:rPr>
              <a:t>mean(y)</a:t>
            </a:r>
            <a:endParaRPr lang="es-MX" sz="2400" dirty="0"/>
          </a:p>
        </p:txBody>
      </p:sp>
      <p:sp>
        <p:nvSpPr>
          <p:cNvPr id="7" name="TextBox 6">
            <a:extLst>
              <a:ext uri="{FF2B5EF4-FFF2-40B4-BE49-F238E27FC236}">
                <a16:creationId xmlns:a16="http://schemas.microsoft.com/office/drawing/2014/main" id="{0CE60C6F-5768-426A-A198-DEA5AF3DD227}"/>
              </a:ext>
            </a:extLst>
          </p:cNvPr>
          <p:cNvSpPr txBox="1"/>
          <p:nvPr/>
        </p:nvSpPr>
        <p:spPr>
          <a:xfrm>
            <a:off x="942974" y="2865061"/>
            <a:ext cx="7429501" cy="3970318"/>
          </a:xfrm>
          <a:prstGeom prst="rect">
            <a:avLst/>
          </a:prstGeom>
          <a:noFill/>
        </p:spPr>
        <p:txBody>
          <a:bodyPr wrap="square">
            <a:spAutoFit/>
          </a:bodyPr>
          <a:lstStyle/>
          <a:p>
            <a:r>
              <a:rPr lang="es-MX" dirty="0"/>
              <a:t>&gt; x=c(</a:t>
            </a:r>
            <a:r>
              <a:rPr lang="es-MX" dirty="0" err="1"/>
              <a:t>rep</a:t>
            </a:r>
            <a:r>
              <a:rPr lang="es-MX" dirty="0"/>
              <a:t>(1, 300), </a:t>
            </a:r>
            <a:r>
              <a:rPr lang="es-MX" dirty="0" err="1"/>
              <a:t>rep</a:t>
            </a:r>
            <a:r>
              <a:rPr lang="es-MX" dirty="0"/>
              <a:t>(2, 700), </a:t>
            </a:r>
            <a:r>
              <a:rPr lang="es-MX" dirty="0" err="1"/>
              <a:t>rep</a:t>
            </a:r>
            <a:r>
              <a:rPr lang="es-MX" dirty="0"/>
              <a:t>(3, 4000), </a:t>
            </a:r>
            <a:r>
              <a:rPr lang="es-MX" dirty="0" err="1"/>
              <a:t>rep</a:t>
            </a:r>
            <a:r>
              <a:rPr lang="es-MX" dirty="0"/>
              <a:t>(4, 4000), </a:t>
            </a:r>
            <a:r>
              <a:rPr lang="es-MX" dirty="0" err="1"/>
              <a:t>rep</a:t>
            </a:r>
            <a:r>
              <a:rPr lang="es-MX" dirty="0"/>
              <a:t>(5, 1000))</a:t>
            </a:r>
          </a:p>
          <a:p>
            <a:r>
              <a:rPr lang="es-MX" dirty="0"/>
              <a:t>&gt; </a:t>
            </a:r>
            <a:r>
              <a:rPr lang="es-MX" dirty="0" err="1"/>
              <a:t>length</a:t>
            </a:r>
            <a:r>
              <a:rPr lang="es-MX" dirty="0"/>
              <a:t>(x)</a:t>
            </a:r>
          </a:p>
          <a:p>
            <a:r>
              <a:rPr lang="es-MX" dirty="0"/>
              <a:t>[1] 10000</a:t>
            </a:r>
          </a:p>
          <a:p>
            <a:r>
              <a:rPr lang="es-MX" dirty="0"/>
              <a:t>&gt; y=</a:t>
            </a:r>
            <a:r>
              <a:rPr lang="es-MX" dirty="0" err="1"/>
              <a:t>sample</a:t>
            </a:r>
            <a:r>
              <a:rPr lang="es-MX" dirty="0"/>
              <a:t>(x, </a:t>
            </a:r>
            <a:r>
              <a:rPr lang="es-MX" dirty="0" err="1"/>
              <a:t>size</a:t>
            </a:r>
            <a:r>
              <a:rPr lang="es-MX" dirty="0"/>
              <a:t>=10); mean(y)</a:t>
            </a:r>
          </a:p>
          <a:p>
            <a:r>
              <a:rPr lang="es-MX" dirty="0"/>
              <a:t>[1] </a:t>
            </a:r>
            <a:r>
              <a:rPr lang="es-MX" dirty="0">
                <a:highlight>
                  <a:srgbClr val="FFFF00"/>
                </a:highlight>
              </a:rPr>
              <a:t>3.5</a:t>
            </a:r>
          </a:p>
          <a:p>
            <a:r>
              <a:rPr lang="es-MX" dirty="0"/>
              <a:t>&gt; y1=</a:t>
            </a:r>
            <a:r>
              <a:rPr lang="es-MX" dirty="0" err="1"/>
              <a:t>sample</a:t>
            </a:r>
            <a:r>
              <a:rPr lang="es-MX" dirty="0"/>
              <a:t>(x, </a:t>
            </a:r>
            <a:r>
              <a:rPr lang="es-MX" dirty="0" err="1"/>
              <a:t>size</a:t>
            </a:r>
            <a:r>
              <a:rPr lang="es-MX" dirty="0"/>
              <a:t>=10); mean(y1)</a:t>
            </a:r>
          </a:p>
          <a:p>
            <a:r>
              <a:rPr lang="es-MX" dirty="0"/>
              <a:t>[1] </a:t>
            </a:r>
            <a:r>
              <a:rPr lang="es-MX" dirty="0">
                <a:highlight>
                  <a:srgbClr val="FFFF00"/>
                </a:highlight>
              </a:rPr>
              <a:t>3.7</a:t>
            </a:r>
          </a:p>
          <a:p>
            <a:r>
              <a:rPr lang="es-MX" dirty="0"/>
              <a:t>&gt; y2=</a:t>
            </a:r>
            <a:r>
              <a:rPr lang="es-MX" dirty="0" err="1"/>
              <a:t>sample</a:t>
            </a:r>
            <a:r>
              <a:rPr lang="es-MX" dirty="0"/>
              <a:t>(x, </a:t>
            </a:r>
            <a:r>
              <a:rPr lang="es-MX" dirty="0" err="1"/>
              <a:t>size</a:t>
            </a:r>
            <a:r>
              <a:rPr lang="es-MX" dirty="0"/>
              <a:t>=10); mean(y2)</a:t>
            </a:r>
          </a:p>
          <a:p>
            <a:r>
              <a:rPr lang="es-MX" dirty="0"/>
              <a:t>[1] </a:t>
            </a:r>
            <a:r>
              <a:rPr lang="es-MX" dirty="0">
                <a:highlight>
                  <a:srgbClr val="FFFF00"/>
                </a:highlight>
              </a:rPr>
              <a:t>3.6</a:t>
            </a:r>
          </a:p>
          <a:p>
            <a:r>
              <a:rPr lang="es-MX" dirty="0"/>
              <a:t>&gt; y3=</a:t>
            </a:r>
            <a:r>
              <a:rPr lang="es-MX" dirty="0" err="1"/>
              <a:t>sample</a:t>
            </a:r>
            <a:r>
              <a:rPr lang="es-MX" dirty="0"/>
              <a:t>(x, </a:t>
            </a:r>
            <a:r>
              <a:rPr lang="es-MX" dirty="0" err="1"/>
              <a:t>size</a:t>
            </a:r>
            <a:r>
              <a:rPr lang="es-MX" dirty="0"/>
              <a:t>=10); mean(y3)</a:t>
            </a:r>
          </a:p>
          <a:p>
            <a:r>
              <a:rPr lang="es-MX" dirty="0"/>
              <a:t>[1] </a:t>
            </a:r>
            <a:r>
              <a:rPr lang="es-MX" dirty="0">
                <a:highlight>
                  <a:srgbClr val="FFFF00"/>
                </a:highlight>
              </a:rPr>
              <a:t>3.8</a:t>
            </a:r>
          </a:p>
          <a:p>
            <a:r>
              <a:rPr lang="es-MX" dirty="0"/>
              <a:t>&gt; y4=</a:t>
            </a:r>
            <a:r>
              <a:rPr lang="es-MX" dirty="0" err="1"/>
              <a:t>sample</a:t>
            </a:r>
            <a:r>
              <a:rPr lang="es-MX" dirty="0"/>
              <a:t>(x, </a:t>
            </a:r>
            <a:r>
              <a:rPr lang="es-MX" dirty="0" err="1"/>
              <a:t>size</a:t>
            </a:r>
            <a:r>
              <a:rPr lang="es-MX" dirty="0"/>
              <a:t>=10); mean(y4)</a:t>
            </a:r>
          </a:p>
          <a:p>
            <a:r>
              <a:rPr lang="es-MX" dirty="0"/>
              <a:t>[1] </a:t>
            </a:r>
            <a:r>
              <a:rPr lang="es-MX" dirty="0">
                <a:highlight>
                  <a:srgbClr val="FFFF00"/>
                </a:highlight>
              </a:rPr>
              <a:t>3.5</a:t>
            </a:r>
          </a:p>
          <a:p>
            <a:endParaRPr lang="es-MX" dirty="0"/>
          </a:p>
        </p:txBody>
      </p:sp>
      <p:pic>
        <p:nvPicPr>
          <p:cNvPr id="9" name="Picture 8">
            <a:extLst>
              <a:ext uri="{FF2B5EF4-FFF2-40B4-BE49-F238E27FC236}">
                <a16:creationId xmlns:a16="http://schemas.microsoft.com/office/drawing/2014/main" id="{D03FADCE-A07E-4DF3-BB48-E6AC2A3CBB27}"/>
              </a:ext>
            </a:extLst>
          </p:cNvPr>
          <p:cNvPicPr>
            <a:picLocks noChangeAspect="1"/>
          </p:cNvPicPr>
          <p:nvPr/>
        </p:nvPicPr>
        <p:blipFill>
          <a:blip r:embed="rId2"/>
          <a:stretch>
            <a:fillRect/>
          </a:stretch>
        </p:blipFill>
        <p:spPr>
          <a:xfrm>
            <a:off x="5467350" y="3696058"/>
            <a:ext cx="6372225" cy="1675084"/>
          </a:xfrm>
          <a:prstGeom prst="rect">
            <a:avLst/>
          </a:prstGeom>
        </p:spPr>
      </p:pic>
      <p:sp>
        <p:nvSpPr>
          <p:cNvPr id="10" name="TextBox 9">
            <a:extLst>
              <a:ext uri="{FF2B5EF4-FFF2-40B4-BE49-F238E27FC236}">
                <a16:creationId xmlns:a16="http://schemas.microsoft.com/office/drawing/2014/main" id="{0900BCAB-8D02-4137-A02A-DCC76C514924}"/>
              </a:ext>
            </a:extLst>
          </p:cNvPr>
          <p:cNvSpPr txBox="1"/>
          <p:nvPr/>
        </p:nvSpPr>
        <p:spPr>
          <a:xfrm>
            <a:off x="5601518" y="5678919"/>
            <a:ext cx="5647508" cy="523220"/>
          </a:xfrm>
          <a:prstGeom prst="rect">
            <a:avLst/>
          </a:prstGeom>
          <a:noFill/>
        </p:spPr>
        <p:txBody>
          <a:bodyPr wrap="none" rtlCol="0">
            <a:spAutoFit/>
          </a:bodyPr>
          <a:lstStyle/>
          <a:p>
            <a:r>
              <a:rPr lang="es-MX" sz="2800" dirty="0">
                <a:highlight>
                  <a:srgbClr val="FFFF00"/>
                </a:highlight>
              </a:rPr>
              <a:t>Variabilidad en la media muestral</a:t>
            </a:r>
          </a:p>
        </p:txBody>
      </p:sp>
    </p:spTree>
    <p:extLst>
      <p:ext uri="{BB962C8B-B14F-4D97-AF65-F5344CB8AC3E}">
        <p14:creationId xmlns:p14="http://schemas.microsoft.com/office/powerpoint/2010/main" val="3975322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8724F5-36C4-4FA4-A964-58D5FA0D1213}"/>
              </a:ext>
            </a:extLst>
          </p:cNvPr>
          <p:cNvSpPr txBox="1"/>
          <p:nvPr/>
        </p:nvSpPr>
        <p:spPr>
          <a:xfrm>
            <a:off x="1152525" y="1053584"/>
            <a:ext cx="9448800" cy="523220"/>
          </a:xfrm>
          <a:prstGeom prst="rect">
            <a:avLst/>
          </a:prstGeom>
          <a:noFill/>
        </p:spPr>
        <p:txBody>
          <a:bodyPr wrap="square">
            <a:spAutoFit/>
          </a:bodyPr>
          <a:lstStyle/>
          <a:p>
            <a:r>
              <a:rPr lang="es-MX" sz="2800" dirty="0"/>
              <a:t>Varianza de la población y variación de la muestra</a:t>
            </a:r>
          </a:p>
        </p:txBody>
      </p:sp>
      <p:sp>
        <p:nvSpPr>
          <p:cNvPr id="5" name="TextBox 4">
            <a:extLst>
              <a:ext uri="{FF2B5EF4-FFF2-40B4-BE49-F238E27FC236}">
                <a16:creationId xmlns:a16="http://schemas.microsoft.com/office/drawing/2014/main" id="{0AAA9AB2-3821-4160-8310-8BC5D0A06497}"/>
              </a:ext>
            </a:extLst>
          </p:cNvPr>
          <p:cNvSpPr txBox="1"/>
          <p:nvPr/>
        </p:nvSpPr>
        <p:spPr>
          <a:xfrm>
            <a:off x="1181099" y="1715303"/>
            <a:ext cx="6096000" cy="2308324"/>
          </a:xfrm>
          <a:prstGeom prst="rect">
            <a:avLst/>
          </a:prstGeom>
          <a:noFill/>
        </p:spPr>
        <p:txBody>
          <a:bodyPr wrap="square">
            <a:spAutoFit/>
          </a:bodyPr>
          <a:lstStyle/>
          <a:p>
            <a:pPr algn="just"/>
            <a:r>
              <a:rPr lang="es-MX" dirty="0"/>
              <a:t>La varianza de la población y la desviación estándar ofrecen una cuantificación de la variabilidad intrínseca de la población. En manufactura es de interés como medida de calidad en la fabricación. La(s) principal(es) característica(s) de un producto de alta calidad deben variar lo menos posible de una unidad del producto a otra (es decir, la población estadística correspondiente debe tener la menor variabilidad intrínseca posible).</a:t>
            </a:r>
          </a:p>
        </p:txBody>
      </p:sp>
      <p:pic>
        <p:nvPicPr>
          <p:cNvPr id="7" name="Picture 6">
            <a:extLst>
              <a:ext uri="{FF2B5EF4-FFF2-40B4-BE49-F238E27FC236}">
                <a16:creationId xmlns:a16="http://schemas.microsoft.com/office/drawing/2014/main" id="{DF39E194-52A9-4AA9-B2FA-6EDE18EE5062}"/>
              </a:ext>
            </a:extLst>
          </p:cNvPr>
          <p:cNvPicPr>
            <a:picLocks noChangeAspect="1"/>
          </p:cNvPicPr>
          <p:nvPr/>
        </p:nvPicPr>
        <p:blipFill>
          <a:blip r:embed="rId2"/>
          <a:stretch>
            <a:fillRect/>
          </a:stretch>
        </p:blipFill>
        <p:spPr>
          <a:xfrm>
            <a:off x="7767637" y="1519401"/>
            <a:ext cx="2676525" cy="1095375"/>
          </a:xfrm>
          <a:prstGeom prst="rect">
            <a:avLst/>
          </a:prstGeom>
        </p:spPr>
      </p:pic>
      <p:sp>
        <p:nvSpPr>
          <p:cNvPr id="8" name="TextBox 7">
            <a:extLst>
              <a:ext uri="{FF2B5EF4-FFF2-40B4-BE49-F238E27FC236}">
                <a16:creationId xmlns:a16="http://schemas.microsoft.com/office/drawing/2014/main" id="{514E044A-3E6E-40F1-9A8D-E43D217FB921}"/>
              </a:ext>
            </a:extLst>
          </p:cNvPr>
          <p:cNvSpPr txBox="1"/>
          <p:nvPr/>
        </p:nvSpPr>
        <p:spPr>
          <a:xfrm>
            <a:off x="7826811" y="2850905"/>
            <a:ext cx="3145989" cy="369332"/>
          </a:xfrm>
          <a:prstGeom prst="rect">
            <a:avLst/>
          </a:prstGeom>
          <a:noFill/>
        </p:spPr>
        <p:txBody>
          <a:bodyPr wrap="none" rtlCol="0">
            <a:spAutoFit/>
          </a:bodyPr>
          <a:lstStyle/>
          <a:p>
            <a:r>
              <a:rPr lang="es-MX" dirty="0"/>
              <a:t>   = Varianza de la población</a:t>
            </a:r>
          </a:p>
        </p:txBody>
      </p:sp>
      <p:pic>
        <p:nvPicPr>
          <p:cNvPr id="10" name="Picture 9">
            <a:extLst>
              <a:ext uri="{FF2B5EF4-FFF2-40B4-BE49-F238E27FC236}">
                <a16:creationId xmlns:a16="http://schemas.microsoft.com/office/drawing/2014/main" id="{934AA36E-7016-41A3-B1DF-73B841635A80}"/>
              </a:ext>
            </a:extLst>
          </p:cNvPr>
          <p:cNvPicPr>
            <a:picLocks noChangeAspect="1"/>
          </p:cNvPicPr>
          <p:nvPr/>
        </p:nvPicPr>
        <p:blipFill>
          <a:blip r:embed="rId3"/>
          <a:stretch>
            <a:fillRect/>
          </a:stretch>
        </p:blipFill>
        <p:spPr>
          <a:xfrm>
            <a:off x="7914268" y="2726065"/>
            <a:ext cx="409575" cy="485775"/>
          </a:xfrm>
          <a:prstGeom prst="rect">
            <a:avLst/>
          </a:prstGeom>
        </p:spPr>
      </p:pic>
      <p:sp>
        <p:nvSpPr>
          <p:cNvPr id="14" name="TextBox 13">
            <a:extLst>
              <a:ext uri="{FF2B5EF4-FFF2-40B4-BE49-F238E27FC236}">
                <a16:creationId xmlns:a16="http://schemas.microsoft.com/office/drawing/2014/main" id="{313F87A4-39D0-46BD-8BFC-E70EE5E81A4C}"/>
              </a:ext>
            </a:extLst>
          </p:cNvPr>
          <p:cNvSpPr txBox="1"/>
          <p:nvPr/>
        </p:nvSpPr>
        <p:spPr>
          <a:xfrm>
            <a:off x="1219200" y="4112859"/>
            <a:ext cx="9753600" cy="1015663"/>
          </a:xfrm>
          <a:prstGeom prst="rect">
            <a:avLst/>
          </a:prstGeom>
          <a:noFill/>
        </p:spPr>
        <p:txBody>
          <a:bodyPr wrap="square">
            <a:spAutoFit/>
          </a:bodyPr>
          <a:lstStyle/>
          <a:p>
            <a:pPr marR="0" algn="just" rtl="0"/>
            <a:r>
              <a:rPr lang="es-MX" sz="2000" b="0" i="0" u="none" strike="noStrike" baseline="0" dirty="0">
                <a:latin typeface="Times New Roman" panose="02020603050405020304" pitchFamily="18" charset="0"/>
              </a:rPr>
              <a:t>Si la variable aleatoria </a:t>
            </a:r>
            <a:r>
              <a:rPr lang="es-MX" sz="2000" b="0" i="1" u="none" strike="noStrike" baseline="0" dirty="0">
                <a:latin typeface="Times New Roman" panose="02020603050405020304" pitchFamily="18" charset="0"/>
              </a:rPr>
              <a:t>X</a:t>
            </a:r>
            <a:r>
              <a:rPr lang="es-MX" sz="2000" b="0" i="0" u="none" strike="noStrike" baseline="0" dirty="0">
                <a:latin typeface="Times New Roman" panose="02020603050405020304" pitchFamily="18" charset="0"/>
              </a:rPr>
              <a:t> denota el valor de la variable de una unidad de la población seleccionada al azar, entonces la varianza de la población también se llama la varianza de la variable aleatoria </a:t>
            </a:r>
            <a:r>
              <a:rPr lang="es-MX" sz="2000" b="0" i="1" u="none" strike="noStrike" baseline="0" dirty="0">
                <a:latin typeface="Times New Roman" panose="02020603050405020304" pitchFamily="18" charset="0"/>
              </a:rPr>
              <a:t>X</a:t>
            </a:r>
            <a:r>
              <a:rPr lang="es-MX" sz="2000" b="0" i="0" u="none" strike="noStrike" baseline="0" dirty="0">
                <a:latin typeface="Times New Roman" panose="02020603050405020304" pitchFamily="18" charset="0"/>
              </a:rPr>
              <a:t>, y escribimos </a:t>
            </a:r>
            <a:r>
              <a:rPr lang="es-MX" sz="2000" b="0" i="0" u="none" strike="noStrike" baseline="0" dirty="0">
                <a:latin typeface="Calibri" panose="020F0502020204030204" pitchFamily="34" charset="0"/>
              </a:rPr>
              <a:t>σ</a:t>
            </a:r>
            <a:r>
              <a:rPr lang="es-MX" sz="2000" b="0" i="0" u="none" strike="noStrike" baseline="30000" dirty="0">
                <a:latin typeface="Times New Roman" panose="02020603050405020304" pitchFamily="18" charset="0"/>
              </a:rPr>
              <a:t>2</a:t>
            </a:r>
            <a:r>
              <a:rPr lang="es-MX" sz="2000" b="0" i="0" u="none" strike="noStrike" baseline="-25000" dirty="0">
                <a:latin typeface="Times New Roman" panose="02020603050405020304" pitchFamily="18" charset="0"/>
              </a:rPr>
              <a:t>X </a:t>
            </a:r>
            <a:r>
              <a:rPr lang="es-MX" sz="2000" b="0" i="0" u="none" strike="noStrike" baseline="0" dirty="0">
                <a:latin typeface="Times New Roman" panose="02020603050405020304" pitchFamily="18" charset="0"/>
              </a:rPr>
              <a:t> o Var(</a:t>
            </a:r>
            <a:r>
              <a:rPr lang="es-MX" sz="2000" b="0" i="1" u="none" strike="noStrike" baseline="0" dirty="0">
                <a:latin typeface="Times New Roman" panose="02020603050405020304" pitchFamily="18" charset="0"/>
              </a:rPr>
              <a:t>X</a:t>
            </a:r>
            <a:r>
              <a:rPr lang="es-MX" sz="2000" b="0" i="0" u="none" strike="noStrike" baseline="0" dirty="0">
                <a:latin typeface="Times New Roman" panose="02020603050405020304" pitchFamily="18" charset="0"/>
              </a:rPr>
              <a:t>).</a:t>
            </a:r>
          </a:p>
        </p:txBody>
      </p:sp>
      <p:sp>
        <p:nvSpPr>
          <p:cNvPr id="16" name="TextBox 15">
            <a:extLst>
              <a:ext uri="{FF2B5EF4-FFF2-40B4-BE49-F238E27FC236}">
                <a16:creationId xmlns:a16="http://schemas.microsoft.com/office/drawing/2014/main" id="{D7E2BD69-E197-4DD7-870A-48BD122DEE87}"/>
              </a:ext>
            </a:extLst>
          </p:cNvPr>
          <p:cNvSpPr txBox="1"/>
          <p:nvPr/>
        </p:nvSpPr>
        <p:spPr>
          <a:xfrm>
            <a:off x="1152525" y="5217754"/>
            <a:ext cx="10037326" cy="830997"/>
          </a:xfrm>
          <a:prstGeom prst="rect">
            <a:avLst/>
          </a:prstGeom>
          <a:noFill/>
        </p:spPr>
        <p:txBody>
          <a:bodyPr wrap="square">
            <a:spAutoFit/>
          </a:bodyPr>
          <a:lstStyle/>
          <a:p>
            <a:pPr algn="ctr"/>
            <a:r>
              <a:rPr lang="es-MX" sz="2400" dirty="0">
                <a:highlight>
                  <a:srgbClr val="00FF00"/>
                </a:highlight>
              </a:rPr>
              <a:t>La varianza de la población es la distancia media al cuadrado de los miembros de la población estadística de la media de la población.</a:t>
            </a:r>
          </a:p>
        </p:txBody>
      </p:sp>
      <p:pic>
        <p:nvPicPr>
          <p:cNvPr id="18" name="Picture 17">
            <a:extLst>
              <a:ext uri="{FF2B5EF4-FFF2-40B4-BE49-F238E27FC236}">
                <a16:creationId xmlns:a16="http://schemas.microsoft.com/office/drawing/2014/main" id="{AE4D0179-1971-4717-A964-998EF71A63CA}"/>
              </a:ext>
            </a:extLst>
          </p:cNvPr>
          <p:cNvPicPr>
            <a:picLocks noChangeAspect="1"/>
          </p:cNvPicPr>
          <p:nvPr/>
        </p:nvPicPr>
        <p:blipFill>
          <a:blip r:embed="rId4"/>
          <a:stretch>
            <a:fillRect/>
          </a:stretch>
        </p:blipFill>
        <p:spPr>
          <a:xfrm>
            <a:off x="7805737" y="3211840"/>
            <a:ext cx="2638425" cy="1038225"/>
          </a:xfrm>
          <a:prstGeom prst="rect">
            <a:avLst/>
          </a:prstGeom>
        </p:spPr>
      </p:pic>
      <p:pic>
        <p:nvPicPr>
          <p:cNvPr id="20" name="Picture 19">
            <a:extLst>
              <a:ext uri="{FF2B5EF4-FFF2-40B4-BE49-F238E27FC236}">
                <a16:creationId xmlns:a16="http://schemas.microsoft.com/office/drawing/2014/main" id="{404ABECB-AEC0-496E-873D-04B7C11FEFD6}"/>
              </a:ext>
            </a:extLst>
          </p:cNvPr>
          <p:cNvPicPr>
            <a:picLocks noChangeAspect="1"/>
          </p:cNvPicPr>
          <p:nvPr/>
        </p:nvPicPr>
        <p:blipFill>
          <a:blip r:embed="rId5"/>
          <a:stretch>
            <a:fillRect/>
          </a:stretch>
        </p:blipFill>
        <p:spPr>
          <a:xfrm>
            <a:off x="3390900" y="6064953"/>
            <a:ext cx="1485900" cy="571500"/>
          </a:xfrm>
          <a:prstGeom prst="rect">
            <a:avLst/>
          </a:prstGeom>
        </p:spPr>
      </p:pic>
      <p:sp>
        <p:nvSpPr>
          <p:cNvPr id="21" name="TextBox 20">
            <a:extLst>
              <a:ext uri="{FF2B5EF4-FFF2-40B4-BE49-F238E27FC236}">
                <a16:creationId xmlns:a16="http://schemas.microsoft.com/office/drawing/2014/main" id="{82098CEF-4686-4E25-83D8-623703BD91FB}"/>
              </a:ext>
            </a:extLst>
          </p:cNvPr>
          <p:cNvSpPr txBox="1"/>
          <p:nvPr/>
        </p:nvSpPr>
        <p:spPr>
          <a:xfrm>
            <a:off x="5230680" y="6064953"/>
            <a:ext cx="5742120" cy="830997"/>
          </a:xfrm>
          <a:prstGeom prst="rect">
            <a:avLst/>
          </a:prstGeom>
          <a:noFill/>
        </p:spPr>
        <p:txBody>
          <a:bodyPr wrap="square" rtlCol="0">
            <a:spAutoFit/>
          </a:bodyPr>
          <a:lstStyle/>
          <a:p>
            <a:r>
              <a:rPr lang="es-MX" sz="2400" dirty="0"/>
              <a:t>Desviación estándar    de la población,</a:t>
            </a:r>
          </a:p>
          <a:p>
            <a:r>
              <a:rPr lang="es-MX" sz="2400" dirty="0"/>
              <a:t>en unidades lineales.</a:t>
            </a:r>
          </a:p>
        </p:txBody>
      </p:sp>
      <p:sp>
        <p:nvSpPr>
          <p:cNvPr id="22" name="TextBox 21">
            <a:extLst>
              <a:ext uri="{FF2B5EF4-FFF2-40B4-BE49-F238E27FC236}">
                <a16:creationId xmlns:a16="http://schemas.microsoft.com/office/drawing/2014/main" id="{C741D8B8-4EE6-45E2-8A73-6407C37ED57D}"/>
              </a:ext>
            </a:extLst>
          </p:cNvPr>
          <p:cNvSpPr txBox="1"/>
          <p:nvPr/>
        </p:nvSpPr>
        <p:spPr>
          <a:xfrm>
            <a:off x="8591550" y="2500006"/>
            <a:ext cx="2802755" cy="369332"/>
          </a:xfrm>
          <a:prstGeom prst="rect">
            <a:avLst/>
          </a:prstGeom>
          <a:noFill/>
        </p:spPr>
        <p:txBody>
          <a:bodyPr wrap="none" rtlCol="0">
            <a:spAutoFit/>
          </a:bodyPr>
          <a:lstStyle/>
          <a:p>
            <a:r>
              <a:rPr lang="es-MX" dirty="0">
                <a:highlight>
                  <a:srgbClr val="FFFF00"/>
                </a:highlight>
              </a:rPr>
              <a:t>En unidades al cuadrado</a:t>
            </a:r>
          </a:p>
        </p:txBody>
      </p:sp>
      <p:pic>
        <p:nvPicPr>
          <p:cNvPr id="24" name="Picture 23">
            <a:extLst>
              <a:ext uri="{FF2B5EF4-FFF2-40B4-BE49-F238E27FC236}">
                <a16:creationId xmlns:a16="http://schemas.microsoft.com/office/drawing/2014/main" id="{C3AF3B50-0EFE-449F-9004-BE85ECD4D037}"/>
              </a:ext>
            </a:extLst>
          </p:cNvPr>
          <p:cNvPicPr>
            <a:picLocks noChangeAspect="1"/>
          </p:cNvPicPr>
          <p:nvPr/>
        </p:nvPicPr>
        <p:blipFill>
          <a:blip r:embed="rId6"/>
          <a:stretch>
            <a:fillRect/>
          </a:stretch>
        </p:blipFill>
        <p:spPr>
          <a:xfrm>
            <a:off x="8185730" y="6126736"/>
            <a:ext cx="405820" cy="391826"/>
          </a:xfrm>
          <a:prstGeom prst="rect">
            <a:avLst/>
          </a:prstGeom>
        </p:spPr>
      </p:pic>
    </p:spTree>
    <p:extLst>
      <p:ext uri="{BB962C8B-B14F-4D97-AF65-F5344CB8AC3E}">
        <p14:creationId xmlns:p14="http://schemas.microsoft.com/office/powerpoint/2010/main" val="2858771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A98E38-75B4-4B36-84B5-7684AF5FBD18}"/>
              </a:ext>
            </a:extLst>
          </p:cNvPr>
          <p:cNvPicPr>
            <a:picLocks noChangeAspect="1"/>
          </p:cNvPicPr>
          <p:nvPr/>
        </p:nvPicPr>
        <p:blipFill>
          <a:blip r:embed="rId2"/>
          <a:stretch>
            <a:fillRect/>
          </a:stretch>
        </p:blipFill>
        <p:spPr>
          <a:xfrm>
            <a:off x="1195387" y="1219200"/>
            <a:ext cx="3248025" cy="1066800"/>
          </a:xfrm>
          <a:prstGeom prst="rect">
            <a:avLst/>
          </a:prstGeom>
        </p:spPr>
      </p:pic>
      <p:pic>
        <p:nvPicPr>
          <p:cNvPr id="5" name="Picture 4">
            <a:extLst>
              <a:ext uri="{FF2B5EF4-FFF2-40B4-BE49-F238E27FC236}">
                <a16:creationId xmlns:a16="http://schemas.microsoft.com/office/drawing/2014/main" id="{A776D3AF-FBC0-4B52-99C1-6FDA0E0D4D73}"/>
              </a:ext>
            </a:extLst>
          </p:cNvPr>
          <p:cNvPicPr>
            <a:picLocks noChangeAspect="1"/>
          </p:cNvPicPr>
          <p:nvPr/>
        </p:nvPicPr>
        <p:blipFill>
          <a:blip r:embed="rId3"/>
          <a:stretch>
            <a:fillRect/>
          </a:stretch>
        </p:blipFill>
        <p:spPr>
          <a:xfrm>
            <a:off x="5093493" y="1299091"/>
            <a:ext cx="419100" cy="523875"/>
          </a:xfrm>
          <a:prstGeom prst="rect">
            <a:avLst/>
          </a:prstGeom>
        </p:spPr>
      </p:pic>
      <p:sp>
        <p:nvSpPr>
          <p:cNvPr id="6" name="TextBox 5">
            <a:extLst>
              <a:ext uri="{FF2B5EF4-FFF2-40B4-BE49-F238E27FC236}">
                <a16:creationId xmlns:a16="http://schemas.microsoft.com/office/drawing/2014/main" id="{26A734BC-6D42-4A13-9395-451FC2018A36}"/>
              </a:ext>
            </a:extLst>
          </p:cNvPr>
          <p:cNvSpPr txBox="1"/>
          <p:nvPr/>
        </p:nvSpPr>
        <p:spPr>
          <a:xfrm>
            <a:off x="5512593" y="1422856"/>
            <a:ext cx="5724003" cy="400110"/>
          </a:xfrm>
          <a:prstGeom prst="rect">
            <a:avLst/>
          </a:prstGeom>
          <a:noFill/>
        </p:spPr>
        <p:txBody>
          <a:bodyPr wrap="none" rtlCol="0">
            <a:spAutoFit/>
          </a:bodyPr>
          <a:lstStyle/>
          <a:p>
            <a:r>
              <a:rPr lang="es-MX" sz="2000" dirty="0"/>
              <a:t>Varianza de la muestra, en unidades cuadradas.</a:t>
            </a:r>
          </a:p>
        </p:txBody>
      </p:sp>
      <p:pic>
        <p:nvPicPr>
          <p:cNvPr id="8" name="Picture 7">
            <a:extLst>
              <a:ext uri="{FF2B5EF4-FFF2-40B4-BE49-F238E27FC236}">
                <a16:creationId xmlns:a16="http://schemas.microsoft.com/office/drawing/2014/main" id="{99490F85-3BA5-4D84-BDDB-540B411B9136}"/>
              </a:ext>
            </a:extLst>
          </p:cNvPr>
          <p:cNvPicPr>
            <a:picLocks noChangeAspect="1"/>
          </p:cNvPicPr>
          <p:nvPr/>
        </p:nvPicPr>
        <p:blipFill>
          <a:blip r:embed="rId4"/>
          <a:stretch>
            <a:fillRect/>
          </a:stretch>
        </p:blipFill>
        <p:spPr>
          <a:xfrm>
            <a:off x="1416842" y="3900487"/>
            <a:ext cx="1495425" cy="561975"/>
          </a:xfrm>
          <a:prstGeom prst="rect">
            <a:avLst/>
          </a:prstGeom>
        </p:spPr>
      </p:pic>
      <p:sp>
        <p:nvSpPr>
          <p:cNvPr id="9" name="TextBox 8">
            <a:extLst>
              <a:ext uri="{FF2B5EF4-FFF2-40B4-BE49-F238E27FC236}">
                <a16:creationId xmlns:a16="http://schemas.microsoft.com/office/drawing/2014/main" id="{D41D8765-7010-49ED-A25E-51AB14912218}"/>
              </a:ext>
            </a:extLst>
          </p:cNvPr>
          <p:cNvSpPr txBox="1"/>
          <p:nvPr/>
        </p:nvSpPr>
        <p:spPr>
          <a:xfrm>
            <a:off x="4073543" y="3981419"/>
            <a:ext cx="6882590" cy="400110"/>
          </a:xfrm>
          <a:prstGeom prst="rect">
            <a:avLst/>
          </a:prstGeom>
          <a:noFill/>
        </p:spPr>
        <p:txBody>
          <a:bodyPr wrap="none" rtlCol="0">
            <a:spAutoFit/>
          </a:bodyPr>
          <a:lstStyle/>
          <a:p>
            <a:r>
              <a:rPr lang="es-MX" sz="2000" i="1" dirty="0"/>
              <a:t>S</a:t>
            </a:r>
            <a:r>
              <a:rPr lang="es-MX" sz="2000" dirty="0"/>
              <a:t> desviación estándar de la muestra, en unidades lineales</a:t>
            </a:r>
          </a:p>
        </p:txBody>
      </p:sp>
      <p:pic>
        <p:nvPicPr>
          <p:cNvPr id="11" name="Picture 10">
            <a:extLst>
              <a:ext uri="{FF2B5EF4-FFF2-40B4-BE49-F238E27FC236}">
                <a16:creationId xmlns:a16="http://schemas.microsoft.com/office/drawing/2014/main" id="{B7CC719B-F19F-4135-90DE-1EAD8A079BC6}"/>
              </a:ext>
            </a:extLst>
          </p:cNvPr>
          <p:cNvPicPr>
            <a:picLocks noChangeAspect="1"/>
          </p:cNvPicPr>
          <p:nvPr/>
        </p:nvPicPr>
        <p:blipFill>
          <a:blip r:embed="rId5"/>
          <a:stretch>
            <a:fillRect/>
          </a:stretch>
        </p:blipFill>
        <p:spPr>
          <a:xfrm>
            <a:off x="1319212" y="2409796"/>
            <a:ext cx="4562475" cy="1057275"/>
          </a:xfrm>
          <a:prstGeom prst="rect">
            <a:avLst/>
          </a:prstGeom>
        </p:spPr>
      </p:pic>
      <p:sp>
        <p:nvSpPr>
          <p:cNvPr id="12" name="TextBox 11">
            <a:extLst>
              <a:ext uri="{FF2B5EF4-FFF2-40B4-BE49-F238E27FC236}">
                <a16:creationId xmlns:a16="http://schemas.microsoft.com/office/drawing/2014/main" id="{5B00EAB5-D6E6-45EC-A544-C19D442F00CB}"/>
              </a:ext>
            </a:extLst>
          </p:cNvPr>
          <p:cNvSpPr txBox="1"/>
          <p:nvPr/>
        </p:nvSpPr>
        <p:spPr>
          <a:xfrm>
            <a:off x="6096000" y="2569101"/>
            <a:ext cx="4202754" cy="369332"/>
          </a:xfrm>
          <a:prstGeom prst="rect">
            <a:avLst/>
          </a:prstGeom>
          <a:noFill/>
        </p:spPr>
        <p:txBody>
          <a:bodyPr wrap="none" rtlCol="0">
            <a:spAutoFit/>
          </a:bodyPr>
          <a:lstStyle/>
          <a:p>
            <a:r>
              <a:rPr lang="es-MX" dirty="0"/>
              <a:t>Para implementar </a:t>
            </a:r>
            <a:r>
              <a:rPr lang="es-MX" dirty="0" err="1"/>
              <a:t>computacionalmete</a:t>
            </a:r>
            <a:endParaRPr lang="es-MX" dirty="0"/>
          </a:p>
        </p:txBody>
      </p:sp>
    </p:spTree>
    <p:extLst>
      <p:ext uri="{BB962C8B-B14F-4D97-AF65-F5344CB8AC3E}">
        <p14:creationId xmlns:p14="http://schemas.microsoft.com/office/powerpoint/2010/main" val="580902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EC4341-21B4-4A4D-8E26-6803AB23EFCD}"/>
              </a:ext>
            </a:extLst>
          </p:cNvPr>
          <p:cNvSpPr txBox="1"/>
          <p:nvPr/>
        </p:nvSpPr>
        <p:spPr>
          <a:xfrm>
            <a:off x="914400" y="1166843"/>
            <a:ext cx="10344150" cy="2031325"/>
          </a:xfrm>
          <a:prstGeom prst="rect">
            <a:avLst/>
          </a:prstGeom>
          <a:noFill/>
        </p:spPr>
        <p:txBody>
          <a:bodyPr wrap="square">
            <a:spAutoFit/>
          </a:bodyPr>
          <a:lstStyle/>
          <a:p>
            <a:pPr algn="just"/>
            <a:r>
              <a:rPr lang="es-MX" dirty="0"/>
              <a:t>Una ciudad con 60000 votantes  cuenta con 36000 que están a favor de ampliar el uso de la energía solar. De los 50 de estos ciudadanos que son aleatoriamente seleccionados en una encuesta, 28 están a favor de expandir el uso de energía solar.</a:t>
            </a:r>
          </a:p>
          <a:p>
            <a:pPr algn="just"/>
            <a:r>
              <a:rPr lang="es-MX" dirty="0"/>
              <a:t>(a) Exprese la proporción de ciudadanos que están a favor de expandir la energía solar,</a:t>
            </a:r>
          </a:p>
          <a:p>
            <a:pPr algn="just"/>
            <a:r>
              <a:rPr lang="es-MX" dirty="0"/>
              <a:t>p = 36.000/60.000 = 0,6, como el valor esperado de una variable aleatoria X.</a:t>
            </a:r>
          </a:p>
          <a:p>
            <a:pPr algn="just"/>
            <a:r>
              <a:rPr lang="es-MX" dirty="0"/>
              <a:t>(b) Exprese la proporción muestral de ciudadanos en la muestra que están a favor de</a:t>
            </a:r>
          </a:p>
          <a:p>
            <a:pPr algn="just"/>
            <a:r>
              <a:rPr lang="es-MX" dirty="0"/>
              <a:t>energía solar en expansión,   =  =28/50 = 0,56, como media muestral.</a:t>
            </a:r>
          </a:p>
        </p:txBody>
      </p:sp>
      <p:pic>
        <p:nvPicPr>
          <p:cNvPr id="5" name="Picture 4">
            <a:extLst>
              <a:ext uri="{FF2B5EF4-FFF2-40B4-BE49-F238E27FC236}">
                <a16:creationId xmlns:a16="http://schemas.microsoft.com/office/drawing/2014/main" id="{81415BDA-A3AB-4F0E-AD99-011D62B0A9AE}"/>
              </a:ext>
            </a:extLst>
          </p:cNvPr>
          <p:cNvPicPr>
            <a:picLocks noChangeAspect="1"/>
          </p:cNvPicPr>
          <p:nvPr/>
        </p:nvPicPr>
        <p:blipFill>
          <a:blip r:embed="rId2"/>
          <a:stretch>
            <a:fillRect/>
          </a:stretch>
        </p:blipFill>
        <p:spPr>
          <a:xfrm>
            <a:off x="4019550" y="2795587"/>
            <a:ext cx="209550" cy="371475"/>
          </a:xfrm>
          <a:prstGeom prst="rect">
            <a:avLst/>
          </a:prstGeom>
        </p:spPr>
      </p:pic>
      <p:sp>
        <p:nvSpPr>
          <p:cNvPr id="7" name="TextBox 6">
            <a:extLst>
              <a:ext uri="{FF2B5EF4-FFF2-40B4-BE49-F238E27FC236}">
                <a16:creationId xmlns:a16="http://schemas.microsoft.com/office/drawing/2014/main" id="{84B8EE31-C56B-4817-8414-9ADF0C6D7974}"/>
              </a:ext>
            </a:extLst>
          </p:cNvPr>
          <p:cNvSpPr txBox="1"/>
          <p:nvPr/>
        </p:nvSpPr>
        <p:spPr>
          <a:xfrm>
            <a:off x="914400" y="3307914"/>
            <a:ext cx="10229850" cy="2246769"/>
          </a:xfrm>
          <a:prstGeom prst="rect">
            <a:avLst/>
          </a:prstGeom>
          <a:noFill/>
        </p:spPr>
        <p:txBody>
          <a:bodyPr wrap="square">
            <a:spAutoFit/>
          </a:bodyPr>
          <a:lstStyle/>
          <a:p>
            <a:pPr marL="457200" indent="-457200" algn="just">
              <a:buAutoNum type="alphaLcParenBoth"/>
            </a:pPr>
            <a:r>
              <a:rPr lang="es-MX" sz="2000" dirty="0"/>
              <a:t>La característica de interés aquí es cualitativa (a favor o en contra), pero podemos convertirla en una variable estableciendo 0 para “no a favor” y 1 para “a favor”. </a:t>
            </a:r>
          </a:p>
          <a:p>
            <a:pPr algn="just"/>
            <a:r>
              <a:rPr lang="es-MX" sz="2000" dirty="0"/>
              <a:t>      Con esta variable, la población estadística consta de 24000-0´s  y 36000-1´s.</a:t>
            </a:r>
          </a:p>
          <a:p>
            <a:pPr algn="just"/>
            <a:r>
              <a:rPr lang="es-MX" sz="2000" dirty="0"/>
              <a:t> </a:t>
            </a:r>
          </a:p>
          <a:p>
            <a:pPr algn="just"/>
            <a:endParaRPr lang="es-MX" sz="2000" dirty="0"/>
          </a:p>
          <a:p>
            <a:pPr algn="just"/>
            <a:r>
              <a:rPr lang="es-MX" sz="2000" dirty="0"/>
              <a:t>Dejando que la variable aleatoria X denote un valor seleccionado al azar de este población estadística:</a:t>
            </a:r>
          </a:p>
        </p:txBody>
      </p:sp>
      <p:pic>
        <p:nvPicPr>
          <p:cNvPr id="9" name="Picture 8">
            <a:extLst>
              <a:ext uri="{FF2B5EF4-FFF2-40B4-BE49-F238E27FC236}">
                <a16:creationId xmlns:a16="http://schemas.microsoft.com/office/drawing/2014/main" id="{65980D6B-25CD-4B74-B123-563544911022}"/>
              </a:ext>
            </a:extLst>
          </p:cNvPr>
          <p:cNvPicPr>
            <a:picLocks noChangeAspect="1"/>
          </p:cNvPicPr>
          <p:nvPr/>
        </p:nvPicPr>
        <p:blipFill>
          <a:blip r:embed="rId3"/>
          <a:stretch>
            <a:fillRect/>
          </a:stretch>
        </p:blipFill>
        <p:spPr>
          <a:xfrm>
            <a:off x="2162175" y="4405281"/>
            <a:ext cx="7524750" cy="390525"/>
          </a:xfrm>
          <a:prstGeom prst="rect">
            <a:avLst/>
          </a:prstGeom>
        </p:spPr>
      </p:pic>
      <p:pic>
        <p:nvPicPr>
          <p:cNvPr id="11" name="Picture 10">
            <a:extLst>
              <a:ext uri="{FF2B5EF4-FFF2-40B4-BE49-F238E27FC236}">
                <a16:creationId xmlns:a16="http://schemas.microsoft.com/office/drawing/2014/main" id="{AA1FB0F7-9A7B-409A-89D9-BC6BCC250A5A}"/>
              </a:ext>
            </a:extLst>
          </p:cNvPr>
          <p:cNvPicPr>
            <a:picLocks noChangeAspect="1"/>
          </p:cNvPicPr>
          <p:nvPr/>
        </p:nvPicPr>
        <p:blipFill>
          <a:blip r:embed="rId4"/>
          <a:stretch>
            <a:fillRect/>
          </a:stretch>
        </p:blipFill>
        <p:spPr>
          <a:xfrm>
            <a:off x="3910012" y="5499525"/>
            <a:ext cx="4867275" cy="1152525"/>
          </a:xfrm>
          <a:prstGeom prst="rect">
            <a:avLst/>
          </a:prstGeom>
        </p:spPr>
      </p:pic>
    </p:spTree>
    <p:extLst>
      <p:ext uri="{BB962C8B-B14F-4D97-AF65-F5344CB8AC3E}">
        <p14:creationId xmlns:p14="http://schemas.microsoft.com/office/powerpoint/2010/main" val="3258279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48A75F-5804-437F-88C3-91A96D86C22A}"/>
              </a:ext>
            </a:extLst>
          </p:cNvPr>
          <p:cNvSpPr txBox="1"/>
          <p:nvPr/>
        </p:nvSpPr>
        <p:spPr>
          <a:xfrm>
            <a:off x="1047749" y="1148060"/>
            <a:ext cx="9915525" cy="369332"/>
          </a:xfrm>
          <a:prstGeom prst="rect">
            <a:avLst/>
          </a:prstGeom>
          <a:noFill/>
        </p:spPr>
        <p:txBody>
          <a:bodyPr wrap="square">
            <a:spAutoFit/>
          </a:bodyPr>
          <a:lstStyle/>
          <a:p>
            <a:pPr algn="just"/>
            <a:r>
              <a:rPr lang="es-MX" dirty="0"/>
              <a:t>b) la muestra de 50 ciudadanos corresponde a una muestra de población con 22 0´s y 28 1´s:</a:t>
            </a:r>
          </a:p>
        </p:txBody>
      </p:sp>
      <p:pic>
        <p:nvPicPr>
          <p:cNvPr id="5" name="Picture 4">
            <a:extLst>
              <a:ext uri="{FF2B5EF4-FFF2-40B4-BE49-F238E27FC236}">
                <a16:creationId xmlns:a16="http://schemas.microsoft.com/office/drawing/2014/main" id="{FE336A30-530A-4D08-A69D-E7B51200271E}"/>
              </a:ext>
            </a:extLst>
          </p:cNvPr>
          <p:cNvPicPr>
            <a:picLocks noChangeAspect="1"/>
          </p:cNvPicPr>
          <p:nvPr/>
        </p:nvPicPr>
        <p:blipFill>
          <a:blip r:embed="rId2"/>
          <a:stretch>
            <a:fillRect/>
          </a:stretch>
        </p:blipFill>
        <p:spPr>
          <a:xfrm>
            <a:off x="1724025" y="1517392"/>
            <a:ext cx="6019800" cy="447675"/>
          </a:xfrm>
          <a:prstGeom prst="rect">
            <a:avLst/>
          </a:prstGeom>
        </p:spPr>
      </p:pic>
      <p:pic>
        <p:nvPicPr>
          <p:cNvPr id="7" name="Picture 6">
            <a:extLst>
              <a:ext uri="{FF2B5EF4-FFF2-40B4-BE49-F238E27FC236}">
                <a16:creationId xmlns:a16="http://schemas.microsoft.com/office/drawing/2014/main" id="{8ED86071-595B-4AD5-9328-1D650E883B49}"/>
              </a:ext>
            </a:extLst>
          </p:cNvPr>
          <p:cNvPicPr>
            <a:picLocks noChangeAspect="1"/>
          </p:cNvPicPr>
          <p:nvPr/>
        </p:nvPicPr>
        <p:blipFill>
          <a:blip r:embed="rId3"/>
          <a:stretch>
            <a:fillRect/>
          </a:stretch>
        </p:blipFill>
        <p:spPr>
          <a:xfrm>
            <a:off x="4071937" y="2033587"/>
            <a:ext cx="3476625" cy="1019175"/>
          </a:xfrm>
          <a:prstGeom prst="rect">
            <a:avLst/>
          </a:prstGeom>
        </p:spPr>
      </p:pic>
      <p:cxnSp>
        <p:nvCxnSpPr>
          <p:cNvPr id="9" name="Straight Connector 8">
            <a:extLst>
              <a:ext uri="{FF2B5EF4-FFF2-40B4-BE49-F238E27FC236}">
                <a16:creationId xmlns:a16="http://schemas.microsoft.com/office/drawing/2014/main" id="{C76BD391-9037-4F63-9FBC-CA7EBD860F10}"/>
              </a:ext>
            </a:extLst>
          </p:cNvPr>
          <p:cNvCxnSpPr/>
          <p:nvPr/>
        </p:nvCxnSpPr>
        <p:spPr>
          <a:xfrm>
            <a:off x="1028699" y="3200400"/>
            <a:ext cx="993457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DB07709-A7D1-4E19-AA9F-BEF386D70B3F}"/>
              </a:ext>
            </a:extLst>
          </p:cNvPr>
          <p:cNvSpPr txBox="1"/>
          <p:nvPr/>
        </p:nvSpPr>
        <p:spPr>
          <a:xfrm>
            <a:off x="1047749" y="3371853"/>
            <a:ext cx="9515476" cy="400110"/>
          </a:xfrm>
          <a:prstGeom prst="rect">
            <a:avLst/>
          </a:prstGeom>
          <a:noFill/>
        </p:spPr>
        <p:txBody>
          <a:bodyPr wrap="square">
            <a:spAutoFit/>
          </a:bodyPr>
          <a:lstStyle/>
          <a:p>
            <a:r>
              <a:rPr lang="es-MX" sz="2000" dirty="0"/>
              <a:t>(a) Encuentre la varianza y la desviación estándar de la población</a:t>
            </a:r>
          </a:p>
        </p:txBody>
      </p:sp>
      <p:pic>
        <p:nvPicPr>
          <p:cNvPr id="13" name="Picture 12">
            <a:extLst>
              <a:ext uri="{FF2B5EF4-FFF2-40B4-BE49-F238E27FC236}">
                <a16:creationId xmlns:a16="http://schemas.microsoft.com/office/drawing/2014/main" id="{8E7670F8-C379-4C9F-A637-FCA47922CF74}"/>
              </a:ext>
            </a:extLst>
          </p:cNvPr>
          <p:cNvPicPr>
            <a:picLocks noChangeAspect="1"/>
          </p:cNvPicPr>
          <p:nvPr/>
        </p:nvPicPr>
        <p:blipFill>
          <a:blip r:embed="rId4"/>
          <a:stretch>
            <a:fillRect/>
          </a:stretch>
        </p:blipFill>
        <p:spPr>
          <a:xfrm>
            <a:off x="1543050" y="3839095"/>
            <a:ext cx="7543800" cy="419100"/>
          </a:xfrm>
          <a:prstGeom prst="rect">
            <a:avLst/>
          </a:prstGeom>
        </p:spPr>
      </p:pic>
      <p:pic>
        <p:nvPicPr>
          <p:cNvPr id="19" name="Picture 18">
            <a:extLst>
              <a:ext uri="{FF2B5EF4-FFF2-40B4-BE49-F238E27FC236}">
                <a16:creationId xmlns:a16="http://schemas.microsoft.com/office/drawing/2014/main" id="{54B7D4E2-8BA2-4BA4-8073-8DE8F64A368B}"/>
              </a:ext>
            </a:extLst>
          </p:cNvPr>
          <p:cNvPicPr>
            <a:picLocks noChangeAspect="1"/>
          </p:cNvPicPr>
          <p:nvPr/>
        </p:nvPicPr>
        <p:blipFill>
          <a:blip r:embed="rId5"/>
          <a:stretch>
            <a:fillRect/>
          </a:stretch>
        </p:blipFill>
        <p:spPr>
          <a:xfrm>
            <a:off x="1543050" y="4383346"/>
            <a:ext cx="7572375" cy="1000125"/>
          </a:xfrm>
          <a:prstGeom prst="rect">
            <a:avLst/>
          </a:prstGeom>
        </p:spPr>
      </p:pic>
      <p:pic>
        <p:nvPicPr>
          <p:cNvPr id="21" name="Picture 20">
            <a:extLst>
              <a:ext uri="{FF2B5EF4-FFF2-40B4-BE49-F238E27FC236}">
                <a16:creationId xmlns:a16="http://schemas.microsoft.com/office/drawing/2014/main" id="{968A48E3-B96A-4B84-A594-64EC69A385C6}"/>
              </a:ext>
            </a:extLst>
          </p:cNvPr>
          <p:cNvPicPr>
            <a:picLocks noChangeAspect="1"/>
          </p:cNvPicPr>
          <p:nvPr/>
        </p:nvPicPr>
        <p:blipFill>
          <a:blip r:embed="rId6"/>
          <a:stretch>
            <a:fillRect/>
          </a:stretch>
        </p:blipFill>
        <p:spPr>
          <a:xfrm>
            <a:off x="1543050" y="5581650"/>
            <a:ext cx="2324100" cy="495300"/>
          </a:xfrm>
          <a:prstGeom prst="rect">
            <a:avLst/>
          </a:prstGeom>
        </p:spPr>
      </p:pic>
    </p:spTree>
    <p:extLst>
      <p:ext uri="{BB962C8B-B14F-4D97-AF65-F5344CB8AC3E}">
        <p14:creationId xmlns:p14="http://schemas.microsoft.com/office/powerpoint/2010/main" val="3836351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0C2155-5E4B-437F-9CDD-BB906BDA2B8B}"/>
              </a:ext>
            </a:extLst>
          </p:cNvPr>
          <p:cNvSpPr txBox="1"/>
          <p:nvPr/>
        </p:nvSpPr>
        <p:spPr>
          <a:xfrm>
            <a:off x="1076324" y="1212204"/>
            <a:ext cx="9210675" cy="400110"/>
          </a:xfrm>
          <a:prstGeom prst="rect">
            <a:avLst/>
          </a:prstGeom>
          <a:noFill/>
        </p:spPr>
        <p:txBody>
          <a:bodyPr wrap="square">
            <a:spAutoFit/>
          </a:bodyPr>
          <a:lstStyle/>
          <a:p>
            <a:r>
              <a:rPr lang="es-MX" sz="2000" dirty="0"/>
              <a:t>(b) Encuentre la varianza muestral y la desviación estándar de la muestra</a:t>
            </a:r>
          </a:p>
        </p:txBody>
      </p:sp>
      <p:pic>
        <p:nvPicPr>
          <p:cNvPr id="3" name="Picture 2">
            <a:extLst>
              <a:ext uri="{FF2B5EF4-FFF2-40B4-BE49-F238E27FC236}">
                <a16:creationId xmlns:a16="http://schemas.microsoft.com/office/drawing/2014/main" id="{EC1B8A4D-CABC-4433-950F-5F26529F01A0}"/>
              </a:ext>
            </a:extLst>
          </p:cNvPr>
          <p:cNvPicPr>
            <a:picLocks noChangeAspect="1"/>
          </p:cNvPicPr>
          <p:nvPr/>
        </p:nvPicPr>
        <p:blipFill>
          <a:blip r:embed="rId2"/>
          <a:stretch>
            <a:fillRect/>
          </a:stretch>
        </p:blipFill>
        <p:spPr>
          <a:xfrm>
            <a:off x="1333500" y="1612314"/>
            <a:ext cx="5981700" cy="438150"/>
          </a:xfrm>
          <a:prstGeom prst="rect">
            <a:avLst/>
          </a:prstGeom>
        </p:spPr>
      </p:pic>
      <p:pic>
        <p:nvPicPr>
          <p:cNvPr id="5" name="Picture 4">
            <a:extLst>
              <a:ext uri="{FF2B5EF4-FFF2-40B4-BE49-F238E27FC236}">
                <a16:creationId xmlns:a16="http://schemas.microsoft.com/office/drawing/2014/main" id="{CFCECFAC-B728-4255-9AE4-8A97A7C5F70E}"/>
              </a:ext>
            </a:extLst>
          </p:cNvPr>
          <p:cNvPicPr>
            <a:picLocks noChangeAspect="1"/>
          </p:cNvPicPr>
          <p:nvPr/>
        </p:nvPicPr>
        <p:blipFill>
          <a:blip r:embed="rId3"/>
          <a:stretch>
            <a:fillRect/>
          </a:stretch>
        </p:blipFill>
        <p:spPr>
          <a:xfrm>
            <a:off x="1162050" y="2176462"/>
            <a:ext cx="7734300" cy="962025"/>
          </a:xfrm>
          <a:prstGeom prst="rect">
            <a:avLst/>
          </a:prstGeom>
        </p:spPr>
      </p:pic>
      <p:pic>
        <p:nvPicPr>
          <p:cNvPr id="7" name="Picture 6">
            <a:extLst>
              <a:ext uri="{FF2B5EF4-FFF2-40B4-BE49-F238E27FC236}">
                <a16:creationId xmlns:a16="http://schemas.microsoft.com/office/drawing/2014/main" id="{DF91104A-BE06-4B1C-B6BB-3B7C1227017B}"/>
              </a:ext>
            </a:extLst>
          </p:cNvPr>
          <p:cNvPicPr>
            <a:picLocks noChangeAspect="1"/>
          </p:cNvPicPr>
          <p:nvPr/>
        </p:nvPicPr>
        <p:blipFill>
          <a:blip r:embed="rId4"/>
          <a:stretch>
            <a:fillRect/>
          </a:stretch>
        </p:blipFill>
        <p:spPr>
          <a:xfrm>
            <a:off x="1333500" y="3264485"/>
            <a:ext cx="2171700" cy="447675"/>
          </a:xfrm>
          <a:prstGeom prst="rect">
            <a:avLst/>
          </a:prstGeom>
        </p:spPr>
      </p:pic>
    </p:spTree>
    <p:extLst>
      <p:ext uri="{BB962C8B-B14F-4D97-AF65-F5344CB8AC3E}">
        <p14:creationId xmlns:p14="http://schemas.microsoft.com/office/powerpoint/2010/main" val="1631113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D61FBB-B988-4CD6-94EC-A514371C1ABA}"/>
              </a:ext>
            </a:extLst>
          </p:cNvPr>
          <p:cNvSpPr txBox="1"/>
          <p:nvPr/>
        </p:nvSpPr>
        <p:spPr>
          <a:xfrm>
            <a:off x="1019174" y="1000036"/>
            <a:ext cx="10067925" cy="707886"/>
          </a:xfrm>
          <a:prstGeom prst="rect">
            <a:avLst/>
          </a:prstGeom>
          <a:noFill/>
        </p:spPr>
        <p:txBody>
          <a:bodyPr wrap="square">
            <a:spAutoFit/>
          </a:bodyPr>
          <a:lstStyle/>
          <a:p>
            <a:r>
              <a:rPr lang="es-MX" sz="2000" dirty="0"/>
              <a:t>Utilice R para obtener cinco muestras de tamaño 50 de la población estadística dada y  calcular la varianza muestral para cada muestra.</a:t>
            </a:r>
          </a:p>
        </p:txBody>
      </p:sp>
      <p:sp>
        <p:nvSpPr>
          <p:cNvPr id="7" name="TextBox 6">
            <a:extLst>
              <a:ext uri="{FF2B5EF4-FFF2-40B4-BE49-F238E27FC236}">
                <a16:creationId xmlns:a16="http://schemas.microsoft.com/office/drawing/2014/main" id="{8C80795E-E679-4D1C-8EA9-12622BADA33A}"/>
              </a:ext>
            </a:extLst>
          </p:cNvPr>
          <p:cNvSpPr txBox="1"/>
          <p:nvPr/>
        </p:nvSpPr>
        <p:spPr>
          <a:xfrm>
            <a:off x="1343025" y="2082284"/>
            <a:ext cx="6096000" cy="830997"/>
          </a:xfrm>
          <a:prstGeom prst="rect">
            <a:avLst/>
          </a:prstGeom>
          <a:noFill/>
        </p:spPr>
        <p:txBody>
          <a:bodyPr wrap="square">
            <a:spAutoFit/>
          </a:bodyPr>
          <a:lstStyle/>
          <a:p>
            <a:r>
              <a:rPr lang="es-MX" sz="2400" b="0" i="1" u="none" strike="noStrike" baseline="0" dirty="0">
                <a:latin typeface="TimesTen-Italic"/>
              </a:rPr>
              <a:t>x</a:t>
            </a:r>
            <a:r>
              <a:rPr lang="es-MX" sz="2400" b="0" i="0" u="none" strike="noStrike" baseline="0" dirty="0">
                <a:latin typeface="MTSYN"/>
              </a:rPr>
              <a:t>=</a:t>
            </a:r>
            <a:r>
              <a:rPr lang="es-MX" sz="2400" b="0" i="0" u="none" strike="noStrike" baseline="0" dirty="0">
                <a:latin typeface="TimesTen-Roman"/>
              </a:rPr>
              <a:t>c(</a:t>
            </a:r>
            <a:r>
              <a:rPr lang="es-MX" sz="2400" b="0" i="0" u="none" strike="noStrike" baseline="0" dirty="0" err="1">
                <a:latin typeface="TimesTen-Roman"/>
              </a:rPr>
              <a:t>rep</a:t>
            </a:r>
            <a:r>
              <a:rPr lang="es-MX" sz="2400" b="0" i="0" u="none" strike="noStrike" baseline="0" dirty="0">
                <a:latin typeface="TimesTen-Roman"/>
              </a:rPr>
              <a:t>(0, 24000), </a:t>
            </a:r>
            <a:r>
              <a:rPr lang="es-MX" sz="2400" b="0" i="0" u="none" strike="noStrike" baseline="0" dirty="0" err="1">
                <a:latin typeface="TimesTen-Roman"/>
              </a:rPr>
              <a:t>rep</a:t>
            </a:r>
            <a:r>
              <a:rPr lang="es-MX" sz="2400" b="0" i="0" u="none" strike="noStrike" baseline="0" dirty="0">
                <a:latin typeface="TimesTen-Roman"/>
              </a:rPr>
              <a:t>(1, 36000))</a:t>
            </a:r>
          </a:p>
          <a:p>
            <a:r>
              <a:rPr lang="es-MX" sz="2400" b="0" i="0" u="none" strike="noStrike" baseline="0" dirty="0">
                <a:latin typeface="LucidaSansTypewriterStd"/>
              </a:rPr>
              <a:t>y</a:t>
            </a:r>
            <a:r>
              <a:rPr lang="es-MX" sz="2400" b="0" i="0" u="none" strike="noStrike" baseline="0" dirty="0">
                <a:latin typeface="MTSYN"/>
              </a:rPr>
              <a:t>=</a:t>
            </a:r>
            <a:r>
              <a:rPr lang="es-MX" sz="2400" b="0" i="0" u="none" strike="noStrike" baseline="0" dirty="0" err="1">
                <a:latin typeface="LucidaSansTypewriterStd"/>
              </a:rPr>
              <a:t>sample</a:t>
            </a:r>
            <a:r>
              <a:rPr lang="es-MX" sz="2400" b="0" i="0" u="none" strike="noStrike" baseline="0" dirty="0">
                <a:latin typeface="LucidaSansTypewriterStd"/>
              </a:rPr>
              <a:t>(x, </a:t>
            </a:r>
            <a:r>
              <a:rPr lang="es-MX" sz="2400" b="0" i="0" u="none" strike="noStrike" baseline="0" dirty="0" err="1">
                <a:latin typeface="LucidaSansTypewriterStd"/>
              </a:rPr>
              <a:t>size</a:t>
            </a:r>
            <a:r>
              <a:rPr lang="es-MX" sz="2400" b="0" i="0" u="none" strike="noStrike" baseline="0" dirty="0">
                <a:latin typeface="LucidaSansTypewriterStd"/>
              </a:rPr>
              <a:t> = 50)</a:t>
            </a:r>
            <a:r>
              <a:rPr lang="es-MX" sz="2400" b="0" i="0" u="none" strike="noStrike" baseline="0" dirty="0">
                <a:latin typeface="TimesTen-Roman"/>
              </a:rPr>
              <a:t>; </a:t>
            </a:r>
            <a:r>
              <a:rPr lang="es-MX" sz="2400" b="0" i="0" u="none" strike="noStrike" baseline="0" dirty="0" err="1">
                <a:latin typeface="LucidaSansTypewriterStd"/>
              </a:rPr>
              <a:t>var</a:t>
            </a:r>
            <a:r>
              <a:rPr lang="es-MX" sz="2400" b="0" i="0" u="none" strike="noStrike" baseline="0" dirty="0">
                <a:latin typeface="LucidaSansTypewriterStd"/>
              </a:rPr>
              <a:t>(y)</a:t>
            </a:r>
            <a:r>
              <a:rPr lang="es-MX" sz="2400" b="0" i="0" u="none" strike="noStrike" baseline="0" dirty="0">
                <a:latin typeface="TimesTen-Roman"/>
              </a:rPr>
              <a:t>; </a:t>
            </a:r>
            <a:r>
              <a:rPr lang="es-MX" sz="2400" b="0" i="0" u="none" strike="noStrike" baseline="0" dirty="0" err="1">
                <a:latin typeface="LucidaSansTypewriterStd"/>
              </a:rPr>
              <a:t>sd</a:t>
            </a:r>
            <a:r>
              <a:rPr lang="es-MX" sz="2400" b="0" i="0" u="none" strike="noStrike" baseline="0" dirty="0">
                <a:latin typeface="LucidaSansTypewriterStd"/>
              </a:rPr>
              <a:t>(y)</a:t>
            </a:r>
            <a:endParaRPr lang="es-MX" sz="2400" dirty="0"/>
          </a:p>
        </p:txBody>
      </p:sp>
      <p:sp>
        <p:nvSpPr>
          <p:cNvPr id="8" name="Rectangle 7">
            <a:extLst>
              <a:ext uri="{FF2B5EF4-FFF2-40B4-BE49-F238E27FC236}">
                <a16:creationId xmlns:a16="http://schemas.microsoft.com/office/drawing/2014/main" id="{1F31C04C-5214-43CF-A221-8DE796F1DAD8}"/>
              </a:ext>
            </a:extLst>
          </p:cNvPr>
          <p:cNvSpPr/>
          <p:nvPr/>
        </p:nvSpPr>
        <p:spPr>
          <a:xfrm>
            <a:off x="1343025" y="2162175"/>
            <a:ext cx="4676775" cy="830997"/>
          </a:xfrm>
          <a:prstGeom prst="rect">
            <a:avLst/>
          </a:pr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TextBox 9">
            <a:extLst>
              <a:ext uri="{FF2B5EF4-FFF2-40B4-BE49-F238E27FC236}">
                <a16:creationId xmlns:a16="http://schemas.microsoft.com/office/drawing/2014/main" id="{67E340C5-AFD3-479D-8AA5-28E9419D0C72}"/>
              </a:ext>
            </a:extLst>
          </p:cNvPr>
          <p:cNvSpPr txBox="1"/>
          <p:nvPr/>
        </p:nvSpPr>
        <p:spPr>
          <a:xfrm>
            <a:off x="1771650" y="3377863"/>
            <a:ext cx="6096000" cy="2246769"/>
          </a:xfrm>
          <a:prstGeom prst="rect">
            <a:avLst/>
          </a:prstGeom>
          <a:noFill/>
        </p:spPr>
        <p:txBody>
          <a:bodyPr wrap="square">
            <a:spAutoFit/>
          </a:bodyPr>
          <a:lstStyle/>
          <a:p>
            <a:r>
              <a:rPr lang="es-MX" sz="2000" dirty="0"/>
              <a:t>&gt; x=c(</a:t>
            </a:r>
            <a:r>
              <a:rPr lang="es-MX" sz="2000" dirty="0" err="1"/>
              <a:t>rep</a:t>
            </a:r>
            <a:r>
              <a:rPr lang="es-MX" sz="2000" dirty="0"/>
              <a:t>(0, 24000), </a:t>
            </a:r>
            <a:r>
              <a:rPr lang="es-MX" sz="2000" dirty="0" err="1"/>
              <a:t>rep</a:t>
            </a:r>
            <a:r>
              <a:rPr lang="es-MX" sz="2000" dirty="0"/>
              <a:t>(1, 36000))</a:t>
            </a:r>
          </a:p>
          <a:p>
            <a:r>
              <a:rPr lang="es-MX" sz="2000" dirty="0"/>
              <a:t>&gt; </a:t>
            </a:r>
            <a:r>
              <a:rPr lang="es-MX" sz="2000" dirty="0" err="1"/>
              <a:t>length</a:t>
            </a:r>
            <a:r>
              <a:rPr lang="es-MX" sz="2000" dirty="0"/>
              <a:t>(x)</a:t>
            </a:r>
          </a:p>
          <a:p>
            <a:r>
              <a:rPr lang="es-MX" sz="2000" dirty="0"/>
              <a:t>[1] 60000</a:t>
            </a:r>
          </a:p>
          <a:p>
            <a:r>
              <a:rPr lang="es-MX" sz="2000" dirty="0">
                <a:highlight>
                  <a:srgbClr val="FFFF00"/>
                </a:highlight>
              </a:rPr>
              <a:t>&gt; y = </a:t>
            </a:r>
            <a:r>
              <a:rPr lang="es-MX" sz="2000" dirty="0" err="1">
                <a:highlight>
                  <a:srgbClr val="FFFF00"/>
                </a:highlight>
              </a:rPr>
              <a:t>sample</a:t>
            </a:r>
            <a:r>
              <a:rPr lang="es-MX" sz="2000" dirty="0">
                <a:highlight>
                  <a:srgbClr val="FFFF00"/>
                </a:highlight>
              </a:rPr>
              <a:t>(x, </a:t>
            </a:r>
            <a:r>
              <a:rPr lang="es-MX" sz="2000" dirty="0" err="1">
                <a:highlight>
                  <a:srgbClr val="FFFF00"/>
                </a:highlight>
              </a:rPr>
              <a:t>size</a:t>
            </a:r>
            <a:r>
              <a:rPr lang="es-MX" sz="2000" dirty="0">
                <a:highlight>
                  <a:srgbClr val="FFFF00"/>
                </a:highlight>
              </a:rPr>
              <a:t> = 50); </a:t>
            </a:r>
            <a:r>
              <a:rPr lang="es-MX" sz="2000" dirty="0" err="1">
                <a:highlight>
                  <a:srgbClr val="FFFF00"/>
                </a:highlight>
              </a:rPr>
              <a:t>var</a:t>
            </a:r>
            <a:r>
              <a:rPr lang="es-MX" sz="2000" dirty="0">
                <a:highlight>
                  <a:srgbClr val="FFFF00"/>
                </a:highlight>
              </a:rPr>
              <a:t>(y); </a:t>
            </a:r>
            <a:r>
              <a:rPr lang="es-MX" sz="2000" dirty="0" err="1">
                <a:highlight>
                  <a:srgbClr val="FFFF00"/>
                </a:highlight>
              </a:rPr>
              <a:t>sd</a:t>
            </a:r>
            <a:r>
              <a:rPr lang="es-MX" sz="2000" dirty="0">
                <a:highlight>
                  <a:srgbClr val="FFFF00"/>
                </a:highlight>
              </a:rPr>
              <a:t>(y)</a:t>
            </a:r>
          </a:p>
          <a:p>
            <a:r>
              <a:rPr lang="es-MX" sz="2000" dirty="0">
                <a:highlight>
                  <a:srgbClr val="FFFF00"/>
                </a:highlight>
              </a:rPr>
              <a:t>[1] 0.244898</a:t>
            </a:r>
          </a:p>
          <a:p>
            <a:r>
              <a:rPr lang="es-MX" sz="2000" dirty="0">
                <a:highlight>
                  <a:srgbClr val="FFFF00"/>
                </a:highlight>
              </a:rPr>
              <a:t>[1] 0.4948717</a:t>
            </a:r>
          </a:p>
          <a:p>
            <a:r>
              <a:rPr lang="es-MX" sz="2000" dirty="0">
                <a:highlight>
                  <a:srgbClr val="FFFF00"/>
                </a:highlight>
              </a:rPr>
              <a:t>&gt;</a:t>
            </a:r>
          </a:p>
        </p:txBody>
      </p:sp>
      <p:sp>
        <p:nvSpPr>
          <p:cNvPr id="12" name="TextBox 11">
            <a:extLst>
              <a:ext uri="{FF2B5EF4-FFF2-40B4-BE49-F238E27FC236}">
                <a16:creationId xmlns:a16="http://schemas.microsoft.com/office/drawing/2014/main" id="{C23D201F-E332-48C4-AD43-B9010B96D5E9}"/>
              </a:ext>
            </a:extLst>
          </p:cNvPr>
          <p:cNvSpPr txBox="1"/>
          <p:nvPr/>
        </p:nvSpPr>
        <p:spPr>
          <a:xfrm>
            <a:off x="6591300" y="4219486"/>
            <a:ext cx="6096000" cy="1323439"/>
          </a:xfrm>
          <a:prstGeom prst="rect">
            <a:avLst/>
          </a:prstGeom>
          <a:noFill/>
        </p:spPr>
        <p:txBody>
          <a:bodyPr wrap="square">
            <a:spAutoFit/>
          </a:bodyPr>
          <a:lstStyle/>
          <a:p>
            <a:r>
              <a:rPr lang="es-MX" sz="2000" dirty="0">
                <a:highlight>
                  <a:srgbClr val="00FF00"/>
                </a:highlight>
              </a:rPr>
              <a:t>&gt; y = </a:t>
            </a:r>
            <a:r>
              <a:rPr lang="es-MX" sz="2000" dirty="0" err="1">
                <a:highlight>
                  <a:srgbClr val="00FF00"/>
                </a:highlight>
              </a:rPr>
              <a:t>sample</a:t>
            </a:r>
            <a:r>
              <a:rPr lang="es-MX" sz="2000" dirty="0">
                <a:highlight>
                  <a:srgbClr val="00FF00"/>
                </a:highlight>
              </a:rPr>
              <a:t>(x, </a:t>
            </a:r>
            <a:r>
              <a:rPr lang="es-MX" sz="2000" dirty="0" err="1">
                <a:highlight>
                  <a:srgbClr val="00FF00"/>
                </a:highlight>
              </a:rPr>
              <a:t>size</a:t>
            </a:r>
            <a:r>
              <a:rPr lang="es-MX" sz="2000" dirty="0">
                <a:highlight>
                  <a:srgbClr val="00FF00"/>
                </a:highlight>
              </a:rPr>
              <a:t> = 50); </a:t>
            </a:r>
            <a:r>
              <a:rPr lang="es-MX" sz="2000" dirty="0" err="1">
                <a:highlight>
                  <a:srgbClr val="00FF00"/>
                </a:highlight>
              </a:rPr>
              <a:t>var</a:t>
            </a:r>
            <a:r>
              <a:rPr lang="es-MX" sz="2000" dirty="0">
                <a:highlight>
                  <a:srgbClr val="00FF00"/>
                </a:highlight>
              </a:rPr>
              <a:t>(y); </a:t>
            </a:r>
            <a:r>
              <a:rPr lang="es-MX" sz="2000" dirty="0" err="1">
                <a:highlight>
                  <a:srgbClr val="00FF00"/>
                </a:highlight>
              </a:rPr>
              <a:t>sd</a:t>
            </a:r>
            <a:r>
              <a:rPr lang="es-MX" sz="2000" dirty="0">
                <a:highlight>
                  <a:srgbClr val="00FF00"/>
                </a:highlight>
              </a:rPr>
              <a:t>(y)</a:t>
            </a:r>
          </a:p>
          <a:p>
            <a:r>
              <a:rPr lang="es-MX" sz="2000" dirty="0">
                <a:highlight>
                  <a:srgbClr val="00FF00"/>
                </a:highlight>
              </a:rPr>
              <a:t>[1] 0.2220408</a:t>
            </a:r>
          </a:p>
          <a:p>
            <a:r>
              <a:rPr lang="es-MX" sz="2000" dirty="0">
                <a:highlight>
                  <a:srgbClr val="00FF00"/>
                </a:highlight>
              </a:rPr>
              <a:t>[1] 0.4712121</a:t>
            </a:r>
          </a:p>
          <a:p>
            <a:r>
              <a:rPr lang="es-MX" sz="2000" dirty="0">
                <a:highlight>
                  <a:srgbClr val="00FF00"/>
                </a:highlight>
              </a:rPr>
              <a:t>&gt;</a:t>
            </a:r>
          </a:p>
        </p:txBody>
      </p:sp>
    </p:spTree>
    <p:extLst>
      <p:ext uri="{BB962C8B-B14F-4D97-AF65-F5344CB8AC3E}">
        <p14:creationId xmlns:p14="http://schemas.microsoft.com/office/powerpoint/2010/main" val="1810439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4843B56B-DD63-40AB-85E1-E18901E13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9344E4-CB02-427C-9FF0-E06375167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F61475D-066E-4110-9845-68FE7647A92C}"/>
              </a:ext>
            </a:extLst>
          </p:cNvPr>
          <p:cNvSpPr txBox="1"/>
          <p:nvPr/>
        </p:nvSpPr>
        <p:spPr>
          <a:xfrm>
            <a:off x="762000" y="1148536"/>
            <a:ext cx="10668000" cy="964078"/>
          </a:xfrm>
          <a:prstGeom prst="rect">
            <a:avLst/>
          </a:prstGeom>
        </p:spPr>
        <p:txBody>
          <a:bodyPr vert="horz" lIns="91440" tIns="45720" rIns="91440" bIns="45720" rtlCol="0" anchor="b">
            <a:normAutofit/>
          </a:bodyPr>
          <a:lstStyle/>
          <a:p>
            <a:pPr>
              <a:lnSpc>
                <a:spcPct val="95000"/>
              </a:lnSpc>
              <a:spcBef>
                <a:spcPct val="0"/>
              </a:spcBef>
              <a:spcAft>
                <a:spcPts val="600"/>
              </a:spcAft>
            </a:pPr>
            <a:r>
              <a:rPr lang="en-US" sz="4400" spc="-50">
                <a:latin typeface="+mj-lt"/>
                <a:ea typeface="+mj-ea"/>
                <a:cs typeface="+mj-cs"/>
              </a:rPr>
              <a:t>La mediana muestral se define como:</a:t>
            </a:r>
          </a:p>
        </p:txBody>
      </p:sp>
      <p:pic>
        <p:nvPicPr>
          <p:cNvPr id="7" name="Picture 6">
            <a:extLst>
              <a:ext uri="{FF2B5EF4-FFF2-40B4-BE49-F238E27FC236}">
                <a16:creationId xmlns:a16="http://schemas.microsoft.com/office/drawing/2014/main" id="{DA3D7282-87A7-4253-B65A-4D483E4015B3}"/>
              </a:ext>
            </a:extLst>
          </p:cNvPr>
          <p:cNvPicPr>
            <a:picLocks noChangeAspect="1"/>
          </p:cNvPicPr>
          <p:nvPr/>
        </p:nvPicPr>
        <p:blipFill>
          <a:blip r:embed="rId2"/>
          <a:stretch>
            <a:fillRect/>
          </a:stretch>
        </p:blipFill>
        <p:spPr>
          <a:xfrm>
            <a:off x="762000" y="2217521"/>
            <a:ext cx="3857625" cy="1918768"/>
          </a:xfrm>
          <a:prstGeom prst="rect">
            <a:avLst/>
          </a:prstGeom>
        </p:spPr>
      </p:pic>
      <p:sp>
        <p:nvSpPr>
          <p:cNvPr id="8" name="TextBox 7">
            <a:extLst>
              <a:ext uri="{FF2B5EF4-FFF2-40B4-BE49-F238E27FC236}">
                <a16:creationId xmlns:a16="http://schemas.microsoft.com/office/drawing/2014/main" id="{FD8FC12C-38E1-4C2A-9D8B-9DC0D52CFF80}"/>
              </a:ext>
            </a:extLst>
          </p:cNvPr>
          <p:cNvSpPr txBox="1"/>
          <p:nvPr/>
        </p:nvSpPr>
        <p:spPr>
          <a:xfrm>
            <a:off x="4428162" y="2475804"/>
            <a:ext cx="798617" cy="369332"/>
          </a:xfrm>
          <a:prstGeom prst="rect">
            <a:avLst/>
          </a:prstGeom>
          <a:noFill/>
        </p:spPr>
        <p:txBody>
          <a:bodyPr wrap="none" rtlCol="0">
            <a:spAutoFit/>
          </a:bodyPr>
          <a:lstStyle/>
          <a:p>
            <a:r>
              <a:rPr lang="es-MX" dirty="0"/>
              <a:t>impar</a:t>
            </a:r>
          </a:p>
        </p:txBody>
      </p:sp>
      <p:sp>
        <p:nvSpPr>
          <p:cNvPr id="15" name="TextBox 14">
            <a:extLst>
              <a:ext uri="{FF2B5EF4-FFF2-40B4-BE49-F238E27FC236}">
                <a16:creationId xmlns:a16="http://schemas.microsoft.com/office/drawing/2014/main" id="{63A6B232-0D82-470D-A598-9F95CD376F9A}"/>
              </a:ext>
            </a:extLst>
          </p:cNvPr>
          <p:cNvSpPr txBox="1"/>
          <p:nvPr/>
        </p:nvSpPr>
        <p:spPr>
          <a:xfrm>
            <a:off x="6297541" y="2502198"/>
            <a:ext cx="5132459" cy="1631216"/>
          </a:xfrm>
          <a:prstGeom prst="rect">
            <a:avLst/>
          </a:prstGeom>
          <a:noFill/>
        </p:spPr>
        <p:txBody>
          <a:bodyPr wrap="square">
            <a:spAutoFit/>
          </a:bodyPr>
          <a:lstStyle/>
          <a:p>
            <a:r>
              <a:rPr lang="es-MX" sz="2000" dirty="0"/>
              <a:t>La mediana muestral y se denota por   </a:t>
            </a:r>
          </a:p>
          <a:p>
            <a:endParaRPr lang="es-MX" sz="2000" dirty="0"/>
          </a:p>
          <a:p>
            <a:r>
              <a:rPr lang="es-MX" sz="2000" dirty="0"/>
              <a:t>es el valor que separa el 50% superior o mayor del 50% inferior o menor de</a:t>
            </a:r>
          </a:p>
          <a:p>
            <a:r>
              <a:rPr lang="es-MX" sz="2000" dirty="0"/>
              <a:t>los datos.</a:t>
            </a:r>
          </a:p>
        </p:txBody>
      </p:sp>
      <p:pic>
        <p:nvPicPr>
          <p:cNvPr id="11" name="Picture 10">
            <a:extLst>
              <a:ext uri="{FF2B5EF4-FFF2-40B4-BE49-F238E27FC236}">
                <a16:creationId xmlns:a16="http://schemas.microsoft.com/office/drawing/2014/main" id="{924B0845-38FC-4A58-8544-CAA7D935EA4F}"/>
              </a:ext>
            </a:extLst>
          </p:cNvPr>
          <p:cNvPicPr>
            <a:picLocks noChangeAspect="1"/>
          </p:cNvPicPr>
          <p:nvPr/>
        </p:nvPicPr>
        <p:blipFill>
          <a:blip r:embed="rId3"/>
          <a:stretch>
            <a:fillRect/>
          </a:stretch>
        </p:blipFill>
        <p:spPr>
          <a:xfrm>
            <a:off x="10706099" y="2464136"/>
            <a:ext cx="233363" cy="381000"/>
          </a:xfrm>
          <a:prstGeom prst="rect">
            <a:avLst/>
          </a:prstGeom>
        </p:spPr>
      </p:pic>
      <p:sp>
        <p:nvSpPr>
          <p:cNvPr id="19" name="TextBox 18">
            <a:extLst>
              <a:ext uri="{FF2B5EF4-FFF2-40B4-BE49-F238E27FC236}">
                <a16:creationId xmlns:a16="http://schemas.microsoft.com/office/drawing/2014/main" id="{01A94232-1733-430D-9364-3B0D83A8B6C3}"/>
              </a:ext>
            </a:extLst>
          </p:cNvPr>
          <p:cNvSpPr txBox="1"/>
          <p:nvPr/>
        </p:nvSpPr>
        <p:spPr>
          <a:xfrm>
            <a:off x="1462087" y="4686903"/>
            <a:ext cx="9039225" cy="1938992"/>
          </a:xfrm>
          <a:prstGeom prst="rect">
            <a:avLst/>
          </a:prstGeom>
          <a:noFill/>
        </p:spPr>
        <p:txBody>
          <a:bodyPr wrap="square">
            <a:spAutoFit/>
          </a:bodyPr>
          <a:lstStyle/>
          <a:p>
            <a:pPr algn="ctr"/>
            <a:r>
              <a:rPr lang="es-MX" sz="2000" dirty="0"/>
              <a:t>Los </a:t>
            </a:r>
            <a:r>
              <a:rPr lang="es-MX" sz="2000" b="1" dirty="0"/>
              <a:t>percentiles</a:t>
            </a:r>
            <a:r>
              <a:rPr lang="es-MX" sz="2000" dirty="0"/>
              <a:t> de muestra 25, 50 y 75 también se denominan cuartiles de muestra, ya que dividen la muestra en aproximadamente cuatro partes iguales. Q4(del 1 al 24, en cantidad o %)</a:t>
            </a:r>
          </a:p>
          <a:p>
            <a:pPr algn="ctr"/>
            <a:r>
              <a:rPr lang="es-MX" sz="2000" dirty="0"/>
              <a:t>Q3(del 25 al 49, en cantidad o %)</a:t>
            </a:r>
          </a:p>
          <a:p>
            <a:pPr algn="ctr"/>
            <a:r>
              <a:rPr lang="es-MX" sz="2000" dirty="0"/>
              <a:t>Q2(del 5 al 74, en cantidad o %)</a:t>
            </a:r>
          </a:p>
          <a:p>
            <a:pPr algn="ctr"/>
            <a:r>
              <a:rPr lang="es-MX" sz="2000" dirty="0"/>
              <a:t>Q1(del 75 al 100, en cantidad o %)</a:t>
            </a:r>
          </a:p>
        </p:txBody>
      </p:sp>
    </p:spTree>
    <p:extLst>
      <p:ext uri="{BB962C8B-B14F-4D97-AF65-F5344CB8AC3E}">
        <p14:creationId xmlns:p14="http://schemas.microsoft.com/office/powerpoint/2010/main" val="3864065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BFA0E4-F048-4653-82A3-F509AFBA8B41}"/>
              </a:ext>
            </a:extLst>
          </p:cNvPr>
          <p:cNvSpPr txBox="1"/>
          <p:nvPr/>
        </p:nvSpPr>
        <p:spPr>
          <a:xfrm>
            <a:off x="874643" y="940358"/>
            <a:ext cx="4137543" cy="523220"/>
          </a:xfrm>
          <a:prstGeom prst="rect">
            <a:avLst/>
          </a:prstGeom>
          <a:noFill/>
        </p:spPr>
        <p:txBody>
          <a:bodyPr wrap="none" rtlCol="0">
            <a:spAutoFit/>
          </a:bodyPr>
          <a:lstStyle/>
          <a:p>
            <a:r>
              <a:rPr lang="es-MX" sz="2800" dirty="0"/>
              <a:t>El rol de la probabilidad</a:t>
            </a:r>
          </a:p>
        </p:txBody>
      </p:sp>
      <p:sp>
        <p:nvSpPr>
          <p:cNvPr id="4" name="TextBox 3">
            <a:extLst>
              <a:ext uri="{FF2B5EF4-FFF2-40B4-BE49-F238E27FC236}">
                <a16:creationId xmlns:a16="http://schemas.microsoft.com/office/drawing/2014/main" id="{525B8F3A-9833-47EA-AD59-74388D4F854C}"/>
              </a:ext>
            </a:extLst>
          </p:cNvPr>
          <p:cNvSpPr txBox="1"/>
          <p:nvPr/>
        </p:nvSpPr>
        <p:spPr>
          <a:xfrm>
            <a:off x="874643" y="1496130"/>
            <a:ext cx="10241280" cy="2554545"/>
          </a:xfrm>
          <a:prstGeom prst="rect">
            <a:avLst/>
          </a:prstGeom>
          <a:noFill/>
        </p:spPr>
        <p:txBody>
          <a:bodyPr wrap="square">
            <a:spAutoFit/>
          </a:bodyPr>
          <a:lstStyle/>
          <a:p>
            <a:pPr algn="just"/>
            <a:r>
              <a:rPr lang="es-MX" sz="2000" dirty="0"/>
              <a:t>(a) Si el 60% de </a:t>
            </a:r>
            <a:r>
              <a:rPr lang="es-MX" sz="2000" b="1" dirty="0"/>
              <a:t>todas</a:t>
            </a:r>
            <a:r>
              <a:rPr lang="es-MX" sz="2000" dirty="0"/>
              <a:t> las baterías duran más de 1500 horas en funcionamiento, ¿cuál es la probabilidad de que una muestra de 100 baterías contenga al menos 80 que duren más de 1500 horas?</a:t>
            </a:r>
          </a:p>
          <a:p>
            <a:pPr algn="just"/>
            <a:endParaRPr lang="es-MX" sz="2000" dirty="0"/>
          </a:p>
          <a:p>
            <a:pPr algn="just"/>
            <a:r>
              <a:rPr lang="es-MX" sz="2000" dirty="0"/>
              <a:t>(b) Si el kilometraje en carretera alcanzado por los automóviles Toyota </a:t>
            </a:r>
            <a:r>
              <a:rPr lang="es-MX" sz="2000" dirty="0" err="1"/>
              <a:t>Prius</a:t>
            </a:r>
            <a:r>
              <a:rPr lang="es-MX" sz="2000" dirty="0"/>
              <a:t> 2011 tienen  una </a:t>
            </a:r>
            <a:r>
              <a:rPr lang="es-MX" sz="2000" b="1" dirty="0"/>
              <a:t>población media y desviación estándar </a:t>
            </a:r>
            <a:r>
              <a:rPr lang="es-MX" sz="2000" dirty="0"/>
              <a:t>de 51 y 1.5 millas por galón, respectivamente, ¿cuál son las probabilidades de que en una muestra de autos tamaño 10, el kilometraje promedio en carretera sea menos de 50 millas por galón?</a:t>
            </a:r>
          </a:p>
        </p:txBody>
      </p:sp>
      <p:sp>
        <p:nvSpPr>
          <p:cNvPr id="5" name="TextBox 4">
            <a:extLst>
              <a:ext uri="{FF2B5EF4-FFF2-40B4-BE49-F238E27FC236}">
                <a16:creationId xmlns:a16="http://schemas.microsoft.com/office/drawing/2014/main" id="{BB5F0BC1-77E4-4C09-9242-A9A530D4C628}"/>
              </a:ext>
            </a:extLst>
          </p:cNvPr>
          <p:cNvSpPr txBox="1"/>
          <p:nvPr/>
        </p:nvSpPr>
        <p:spPr>
          <a:xfrm flipH="1">
            <a:off x="1149957" y="4208344"/>
            <a:ext cx="9591262" cy="1200329"/>
          </a:xfrm>
          <a:prstGeom prst="rect">
            <a:avLst/>
          </a:prstGeom>
          <a:noFill/>
        </p:spPr>
        <p:txBody>
          <a:bodyPr wrap="square" rtlCol="0">
            <a:spAutoFit/>
          </a:bodyPr>
          <a:lstStyle/>
          <a:p>
            <a:pPr algn="ctr"/>
            <a:r>
              <a:rPr lang="es-MX" sz="2400" dirty="0">
                <a:highlight>
                  <a:srgbClr val="00FF00"/>
                </a:highlight>
              </a:rPr>
              <a:t>En estos enunciados se conocen los parámetros de la población, en estadística inferencial a partir de los estadísticos de la muestra vamos a conocer los parámetros de la población</a:t>
            </a:r>
          </a:p>
        </p:txBody>
      </p:sp>
      <p:sp>
        <p:nvSpPr>
          <p:cNvPr id="7" name="TextBox 6">
            <a:extLst>
              <a:ext uri="{FF2B5EF4-FFF2-40B4-BE49-F238E27FC236}">
                <a16:creationId xmlns:a16="http://schemas.microsoft.com/office/drawing/2014/main" id="{E5358C51-1BAE-42B8-B4D8-A5105327A69B}"/>
              </a:ext>
            </a:extLst>
          </p:cNvPr>
          <p:cNvSpPr txBox="1"/>
          <p:nvPr/>
        </p:nvSpPr>
        <p:spPr>
          <a:xfrm>
            <a:off x="1037479" y="5408673"/>
            <a:ext cx="10117041" cy="1200329"/>
          </a:xfrm>
          <a:prstGeom prst="rect">
            <a:avLst/>
          </a:prstGeom>
          <a:noFill/>
        </p:spPr>
        <p:txBody>
          <a:bodyPr wrap="square">
            <a:spAutoFit/>
          </a:bodyPr>
          <a:lstStyle/>
          <a:p>
            <a:pPr algn="just"/>
            <a:r>
              <a:rPr lang="es-MX" sz="2400" dirty="0">
                <a:highlight>
                  <a:srgbClr val="FFFF00"/>
                </a:highlight>
              </a:rPr>
              <a:t>¿Si 80 baterías de una muestra de 100 duran más de 1500 horas, ¿se puede concluir que la proporción de población correspondiente es más del 60%?</a:t>
            </a:r>
          </a:p>
        </p:txBody>
      </p:sp>
    </p:spTree>
    <p:extLst>
      <p:ext uri="{BB962C8B-B14F-4D97-AF65-F5344CB8AC3E}">
        <p14:creationId xmlns:p14="http://schemas.microsoft.com/office/powerpoint/2010/main" val="3162936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Rectangle 1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EF37EE88-E359-4E69-A072-9959A84E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15DCB6F9-EBF1-46E0-A9E1-78BC78582980}"/>
              </a:ext>
            </a:extLst>
          </p:cNvPr>
          <p:cNvPicPr>
            <a:picLocks noChangeAspect="1"/>
          </p:cNvPicPr>
          <p:nvPr/>
        </p:nvPicPr>
        <p:blipFill>
          <a:blip r:embed="rId2"/>
          <a:stretch>
            <a:fillRect/>
          </a:stretch>
        </p:blipFill>
        <p:spPr>
          <a:xfrm>
            <a:off x="200708" y="1162078"/>
            <a:ext cx="5832698" cy="1808136"/>
          </a:xfrm>
          <a:prstGeom prst="rect">
            <a:avLst/>
          </a:prstGeom>
        </p:spPr>
      </p:pic>
      <p:pic>
        <p:nvPicPr>
          <p:cNvPr id="5" name="Picture 4">
            <a:extLst>
              <a:ext uri="{FF2B5EF4-FFF2-40B4-BE49-F238E27FC236}">
                <a16:creationId xmlns:a16="http://schemas.microsoft.com/office/drawing/2014/main" id="{8DA881DC-53F8-4BC5-A0E9-14D495198FF2}"/>
              </a:ext>
            </a:extLst>
          </p:cNvPr>
          <p:cNvPicPr>
            <a:picLocks noChangeAspect="1"/>
          </p:cNvPicPr>
          <p:nvPr/>
        </p:nvPicPr>
        <p:blipFill>
          <a:blip r:embed="rId3"/>
          <a:stretch>
            <a:fillRect/>
          </a:stretch>
        </p:blipFill>
        <p:spPr>
          <a:xfrm>
            <a:off x="761999" y="3986630"/>
            <a:ext cx="5096670" cy="1911250"/>
          </a:xfrm>
          <a:prstGeom prst="rect">
            <a:avLst/>
          </a:prstGeom>
        </p:spPr>
      </p:pic>
      <p:sp>
        <p:nvSpPr>
          <p:cNvPr id="6" name="TextBox 5">
            <a:extLst>
              <a:ext uri="{FF2B5EF4-FFF2-40B4-BE49-F238E27FC236}">
                <a16:creationId xmlns:a16="http://schemas.microsoft.com/office/drawing/2014/main" id="{025B8CA7-652B-40B1-8B92-BFA280AE045B}"/>
              </a:ext>
            </a:extLst>
          </p:cNvPr>
          <p:cNvSpPr txBox="1"/>
          <p:nvPr/>
        </p:nvSpPr>
        <p:spPr>
          <a:xfrm>
            <a:off x="6095998" y="2970213"/>
            <a:ext cx="5096670" cy="3125787"/>
          </a:xfrm>
          <a:prstGeom prst="rect">
            <a:avLst/>
          </a:prstGeom>
        </p:spPr>
        <p:txBody>
          <a:bodyPr vert="horz" lIns="91440" tIns="45720" rIns="91440" bIns="45720" rtlCol="0">
            <a:normAutofit/>
          </a:bodyPr>
          <a:lstStyle/>
          <a:p>
            <a:pPr marL="342900" indent="-342900">
              <a:lnSpc>
                <a:spcPct val="105000"/>
              </a:lnSpc>
              <a:spcAft>
                <a:spcPts val="600"/>
              </a:spcAft>
              <a:buAutoNum type="alphaLcParenR"/>
            </a:pPr>
            <a:r>
              <a:rPr lang="en-US" sz="2800" dirty="0"/>
              <a:t>Población</a:t>
            </a:r>
          </a:p>
          <a:p>
            <a:pPr marL="342900" indent="-342900">
              <a:lnSpc>
                <a:spcPct val="105000"/>
              </a:lnSpc>
              <a:spcAft>
                <a:spcPts val="600"/>
              </a:spcAft>
              <a:buAutoNum type="alphaLcParenR"/>
            </a:pPr>
            <a:r>
              <a:rPr lang="en-US" sz="2800" dirty="0"/>
              <a:t> </a:t>
            </a:r>
            <a:r>
              <a:rPr lang="en-US" sz="2800" dirty="0" err="1"/>
              <a:t>Muestra</a:t>
            </a:r>
            <a:r>
              <a:rPr lang="en-US" sz="2800" dirty="0"/>
              <a:t>: </a:t>
            </a:r>
            <a:r>
              <a:rPr lang="en-US" sz="2800" dirty="0" err="1"/>
              <a:t>histograma</a:t>
            </a:r>
            <a:r>
              <a:rPr lang="en-US" sz="2800" dirty="0"/>
              <a:t>, </a:t>
            </a:r>
          </a:p>
          <a:p>
            <a:pPr>
              <a:lnSpc>
                <a:spcPct val="105000"/>
              </a:lnSpc>
              <a:spcAft>
                <a:spcPts val="600"/>
              </a:spcAft>
            </a:pPr>
            <a:r>
              <a:rPr lang="en-US" sz="2800" dirty="0"/>
              <a:t>     </a:t>
            </a:r>
            <a:r>
              <a:rPr lang="en-US" sz="2800" dirty="0" err="1"/>
              <a:t>distribución</a:t>
            </a:r>
            <a:r>
              <a:rPr lang="en-US" sz="2800" dirty="0"/>
              <a:t> de </a:t>
            </a:r>
            <a:r>
              <a:rPr lang="en-US" sz="2800" dirty="0" err="1"/>
              <a:t>frecuencias</a:t>
            </a:r>
            <a:r>
              <a:rPr lang="en-US" sz="2800" dirty="0"/>
              <a:t>. </a:t>
            </a:r>
          </a:p>
          <a:p>
            <a:pPr>
              <a:lnSpc>
                <a:spcPct val="105000"/>
              </a:lnSpc>
              <a:spcAft>
                <a:spcPts val="600"/>
              </a:spcAft>
            </a:pPr>
            <a:r>
              <a:rPr lang="en-US" sz="2800" dirty="0"/>
              <a:t>c) </a:t>
            </a:r>
            <a:r>
              <a:rPr lang="en-US" sz="2800" dirty="0" err="1"/>
              <a:t>Distribución</a:t>
            </a:r>
            <a:r>
              <a:rPr lang="en-US" sz="2800" dirty="0"/>
              <a:t> </a:t>
            </a:r>
            <a:r>
              <a:rPr lang="en-US" sz="2800" dirty="0" err="1"/>
              <a:t>muestral</a:t>
            </a:r>
            <a:r>
              <a:rPr lang="en-US" sz="2800" dirty="0"/>
              <a:t>: </a:t>
            </a:r>
          </a:p>
          <a:p>
            <a:pPr>
              <a:lnSpc>
                <a:spcPct val="105000"/>
              </a:lnSpc>
              <a:spcAft>
                <a:spcPts val="600"/>
              </a:spcAft>
            </a:pPr>
            <a:r>
              <a:rPr lang="en-US" sz="2800" dirty="0"/>
              <a:t>   </a:t>
            </a:r>
            <a:r>
              <a:rPr lang="en-US" sz="2800" b="1" dirty="0"/>
              <a:t> Normal</a:t>
            </a:r>
            <a:r>
              <a:rPr lang="en-US" sz="2800" dirty="0"/>
              <a:t>, </a:t>
            </a:r>
            <a:r>
              <a:rPr lang="en-US" sz="2800" dirty="0" err="1"/>
              <a:t>Wiebull</a:t>
            </a:r>
            <a:r>
              <a:rPr lang="en-US" sz="2800" dirty="0"/>
              <a:t>, t, … </a:t>
            </a:r>
          </a:p>
        </p:txBody>
      </p:sp>
    </p:spTree>
    <p:extLst>
      <p:ext uri="{BB962C8B-B14F-4D97-AF65-F5344CB8AC3E}">
        <p14:creationId xmlns:p14="http://schemas.microsoft.com/office/powerpoint/2010/main" val="303443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594135-1D4F-4D0A-B2C4-B8AA37B89701}"/>
              </a:ext>
            </a:extLst>
          </p:cNvPr>
          <p:cNvPicPr>
            <a:picLocks noChangeAspect="1"/>
          </p:cNvPicPr>
          <p:nvPr/>
        </p:nvPicPr>
        <p:blipFill>
          <a:blip r:embed="rId2"/>
          <a:stretch>
            <a:fillRect/>
          </a:stretch>
        </p:blipFill>
        <p:spPr>
          <a:xfrm>
            <a:off x="1328738" y="800456"/>
            <a:ext cx="8904324" cy="5657493"/>
          </a:xfrm>
          <a:prstGeom prst="rect">
            <a:avLst/>
          </a:prstGeom>
        </p:spPr>
      </p:pic>
    </p:spTree>
    <p:extLst>
      <p:ext uri="{BB962C8B-B14F-4D97-AF65-F5344CB8AC3E}">
        <p14:creationId xmlns:p14="http://schemas.microsoft.com/office/powerpoint/2010/main" val="2999722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DDA356-07CA-4DB3-8CC6-D38A49701AC4}"/>
              </a:ext>
            </a:extLst>
          </p:cNvPr>
          <p:cNvSpPr txBox="1"/>
          <p:nvPr/>
        </p:nvSpPr>
        <p:spPr>
          <a:xfrm>
            <a:off x="972047" y="1103445"/>
            <a:ext cx="10271097" cy="1569660"/>
          </a:xfrm>
          <a:prstGeom prst="rect">
            <a:avLst/>
          </a:prstGeom>
          <a:noFill/>
        </p:spPr>
        <p:txBody>
          <a:bodyPr wrap="square">
            <a:spAutoFit/>
          </a:bodyPr>
          <a:lstStyle/>
          <a:p>
            <a:r>
              <a:rPr lang="es-MX" sz="3200" dirty="0"/>
              <a:t>Enfoques de la inferencia estadística:</a:t>
            </a:r>
          </a:p>
          <a:p>
            <a:r>
              <a:rPr lang="es-MX" sz="3200" dirty="0"/>
              <a:t>paramétricos, robustos, no paramétrico y bayesiano.</a:t>
            </a:r>
          </a:p>
          <a:p>
            <a:endParaRPr lang="es-MX" sz="3200" dirty="0"/>
          </a:p>
        </p:txBody>
      </p:sp>
      <p:sp>
        <p:nvSpPr>
          <p:cNvPr id="5" name="TextBox 4">
            <a:extLst>
              <a:ext uri="{FF2B5EF4-FFF2-40B4-BE49-F238E27FC236}">
                <a16:creationId xmlns:a16="http://schemas.microsoft.com/office/drawing/2014/main" id="{6978C818-9219-43D3-9D29-549B448D6543}"/>
              </a:ext>
            </a:extLst>
          </p:cNvPr>
          <p:cNvSpPr txBox="1"/>
          <p:nvPr/>
        </p:nvSpPr>
        <p:spPr>
          <a:xfrm>
            <a:off x="1110532" y="2519903"/>
            <a:ext cx="9970935" cy="3170099"/>
          </a:xfrm>
          <a:prstGeom prst="rect">
            <a:avLst/>
          </a:prstGeom>
          <a:noFill/>
        </p:spPr>
        <p:txBody>
          <a:bodyPr wrap="square">
            <a:spAutoFit/>
          </a:bodyPr>
          <a:lstStyle/>
          <a:p>
            <a:r>
              <a:rPr lang="es-MX" sz="2000" b="1" dirty="0"/>
              <a:t>Paramétrico </a:t>
            </a:r>
            <a:r>
              <a:rPr lang="es-MX" sz="2000" dirty="0"/>
              <a:t>se basa en aspectos de modelado del mecanismo subyacente la generación de los datos. La predicción del tiempo de falla sobre la base de la tensión aplicada depende del modelo de  </a:t>
            </a:r>
            <a:r>
              <a:rPr lang="es-MX" sz="2000" b="1" dirty="0"/>
              <a:t>regresión</a:t>
            </a:r>
            <a:r>
              <a:rPr lang="es-MX" sz="2000" dirty="0"/>
              <a:t> y la distribución del error intrínseco. En el enfoque paramétrico, los modelos se describen en términos delos parámetros desconocidos del modelo.</a:t>
            </a:r>
          </a:p>
          <a:p>
            <a:endParaRPr lang="es-MX" sz="2000" dirty="0"/>
          </a:p>
          <a:p>
            <a:endParaRPr lang="es-MX" sz="2000" dirty="0"/>
          </a:p>
          <a:p>
            <a:r>
              <a:rPr lang="es-MX" sz="2000" dirty="0"/>
              <a:t>El enfoque </a:t>
            </a:r>
            <a:r>
              <a:rPr lang="es-MX" sz="2000" b="1" dirty="0"/>
              <a:t>robusto</a:t>
            </a:r>
            <a:r>
              <a:rPr lang="es-MX" sz="2000" dirty="0"/>
              <a:t> es similar al paramétrico, pero su principal preocupación son los procedimientos que protegen contra valores atípicos.</a:t>
            </a:r>
          </a:p>
          <a:p>
            <a:endParaRPr lang="es-MX" sz="2000" dirty="0"/>
          </a:p>
        </p:txBody>
      </p:sp>
    </p:spTree>
    <p:extLst>
      <p:ext uri="{BB962C8B-B14F-4D97-AF65-F5344CB8AC3E}">
        <p14:creationId xmlns:p14="http://schemas.microsoft.com/office/powerpoint/2010/main" val="798663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861591-7BF8-4514-898D-EFE792429FFE}"/>
              </a:ext>
            </a:extLst>
          </p:cNvPr>
          <p:cNvSpPr txBox="1"/>
          <p:nvPr/>
        </p:nvSpPr>
        <p:spPr>
          <a:xfrm>
            <a:off x="979998" y="1068877"/>
            <a:ext cx="10286999" cy="4093428"/>
          </a:xfrm>
          <a:prstGeom prst="rect">
            <a:avLst/>
          </a:prstGeom>
          <a:noFill/>
        </p:spPr>
        <p:txBody>
          <a:bodyPr wrap="square">
            <a:spAutoFit/>
          </a:bodyPr>
          <a:lstStyle/>
          <a:p>
            <a:pPr algn="just"/>
            <a:r>
              <a:rPr lang="es-MX" sz="2000" dirty="0"/>
              <a:t>El enfoque </a:t>
            </a:r>
            <a:r>
              <a:rPr lang="es-MX" sz="2000" b="1" dirty="0"/>
              <a:t>no paramétrico </a:t>
            </a:r>
            <a:r>
              <a:rPr lang="es-MX" sz="2000" dirty="0"/>
              <a:t>se ocupa de procedimientos que son válidos bajo suposiciones mínimas de modelado. Algunos procedimientos son </a:t>
            </a:r>
            <a:r>
              <a:rPr lang="es-MX" sz="2000" b="1" dirty="0"/>
              <a:t>no paramétricos y robustos</a:t>
            </a:r>
            <a:r>
              <a:rPr lang="es-MX" sz="2000" dirty="0"/>
              <a:t>, por lo que existe una superposición entre estos dos enfoques. A pesar de su generalidad, la eficiencia de los procedimientos no paramétricos suele ser muy competitiva en comparación con los paramétricos que emplean supuestos de modelo correctos.</a:t>
            </a:r>
          </a:p>
          <a:p>
            <a:pPr algn="just"/>
            <a:endParaRPr lang="es-MX" sz="2000" dirty="0"/>
          </a:p>
          <a:p>
            <a:pPr algn="just"/>
            <a:endParaRPr lang="es-MX" sz="2000" dirty="0"/>
          </a:p>
          <a:p>
            <a:pPr algn="just"/>
            <a:r>
              <a:rPr lang="es-MX" sz="2000" dirty="0"/>
              <a:t>El enfoque </a:t>
            </a:r>
            <a:r>
              <a:rPr lang="es-MX" sz="2000" b="1" dirty="0"/>
              <a:t>bayesiano </a:t>
            </a:r>
            <a:r>
              <a:rPr lang="es-MX" sz="2000" dirty="0"/>
              <a:t>se basa en modelar creencias/información previas (supuestos, se conoce, se sabe, se tiene evidencia) sobre aspectos de la población. El aumento de la potencia computacional y la eficiencia de los algoritmos han hecho que este enfoque sea atractivo para tratar algunos problemas complejos en diferentes áreas de aplicación.</a:t>
            </a:r>
          </a:p>
        </p:txBody>
      </p:sp>
    </p:spTree>
    <p:extLst>
      <p:ext uri="{BB962C8B-B14F-4D97-AF65-F5344CB8AC3E}">
        <p14:creationId xmlns:p14="http://schemas.microsoft.com/office/powerpoint/2010/main" val="416476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8C362E7-ACBA-45D6-8BEC-E0D359167E80}"/>
              </a:ext>
            </a:extLst>
          </p:cNvPr>
          <p:cNvPicPr>
            <a:picLocks noChangeAspect="1"/>
          </p:cNvPicPr>
          <p:nvPr/>
        </p:nvPicPr>
        <p:blipFill>
          <a:blip r:embed="rId2"/>
          <a:stretch>
            <a:fillRect/>
          </a:stretch>
        </p:blipFill>
        <p:spPr>
          <a:xfrm>
            <a:off x="185503" y="1032981"/>
            <a:ext cx="5529497" cy="3884471"/>
          </a:xfrm>
          <a:prstGeom prst="rect">
            <a:avLst/>
          </a:prstGeom>
        </p:spPr>
      </p:pic>
      <p:pic>
        <p:nvPicPr>
          <p:cNvPr id="5" name="Picture 4">
            <a:extLst>
              <a:ext uri="{FF2B5EF4-FFF2-40B4-BE49-F238E27FC236}">
                <a16:creationId xmlns:a16="http://schemas.microsoft.com/office/drawing/2014/main" id="{4807FF46-3599-4C47-81C7-B567589279E9}"/>
              </a:ext>
            </a:extLst>
          </p:cNvPr>
          <p:cNvPicPr>
            <a:picLocks noChangeAspect="1"/>
          </p:cNvPicPr>
          <p:nvPr/>
        </p:nvPicPr>
        <p:blipFill>
          <a:blip r:embed="rId3"/>
          <a:stretch>
            <a:fillRect/>
          </a:stretch>
        </p:blipFill>
        <p:spPr>
          <a:xfrm>
            <a:off x="5785908" y="1032981"/>
            <a:ext cx="6006934" cy="3243743"/>
          </a:xfrm>
          <a:prstGeom prst="rect">
            <a:avLst/>
          </a:prstGeom>
        </p:spPr>
      </p:pic>
      <p:sp>
        <p:nvSpPr>
          <p:cNvPr id="11" name="TextBox 10">
            <a:extLst>
              <a:ext uri="{FF2B5EF4-FFF2-40B4-BE49-F238E27FC236}">
                <a16:creationId xmlns:a16="http://schemas.microsoft.com/office/drawing/2014/main" id="{BFE0DCD4-641E-4134-967F-AEB682E7C3FF}"/>
              </a:ext>
            </a:extLst>
          </p:cNvPr>
          <p:cNvSpPr txBox="1"/>
          <p:nvPr/>
        </p:nvSpPr>
        <p:spPr>
          <a:xfrm>
            <a:off x="185503" y="331825"/>
            <a:ext cx="6096000" cy="523220"/>
          </a:xfrm>
          <a:prstGeom prst="rect">
            <a:avLst/>
          </a:prstGeom>
          <a:noFill/>
        </p:spPr>
        <p:txBody>
          <a:bodyPr wrap="square">
            <a:spAutoFit/>
          </a:bodyPr>
          <a:lstStyle/>
          <a:p>
            <a:pPr marL="449580" algn="just"/>
            <a:r>
              <a:rPr lang="es-MX" sz="2800" dirty="0">
                <a:effectLst/>
                <a:latin typeface="Arial" panose="020B0604020202020204" pitchFamily="34" charset="0"/>
                <a:ea typeface="Arial" panose="020B0604020202020204" pitchFamily="34" charset="0"/>
              </a:rPr>
              <a:t>1.1.1 Estimación puntual</a:t>
            </a:r>
            <a:endParaRPr lang="es-MX" sz="2800" dirty="0">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0F785E07-44C1-4DDD-BCFD-1159F1040AAF}"/>
              </a:ext>
            </a:extLst>
          </p:cNvPr>
          <p:cNvPicPr>
            <a:picLocks noChangeAspect="1"/>
          </p:cNvPicPr>
          <p:nvPr/>
        </p:nvPicPr>
        <p:blipFill>
          <a:blip r:embed="rId4"/>
          <a:stretch>
            <a:fillRect/>
          </a:stretch>
        </p:blipFill>
        <p:spPr>
          <a:xfrm>
            <a:off x="957028" y="4898536"/>
            <a:ext cx="9886950" cy="1933575"/>
          </a:xfrm>
          <a:prstGeom prst="rect">
            <a:avLst/>
          </a:prstGeom>
        </p:spPr>
      </p:pic>
      <p:sp>
        <p:nvSpPr>
          <p:cNvPr id="13" name="TextBox 12">
            <a:extLst>
              <a:ext uri="{FF2B5EF4-FFF2-40B4-BE49-F238E27FC236}">
                <a16:creationId xmlns:a16="http://schemas.microsoft.com/office/drawing/2014/main" id="{1C71A4A7-3770-4DBD-AA46-137763848910}"/>
              </a:ext>
            </a:extLst>
          </p:cNvPr>
          <p:cNvSpPr txBox="1"/>
          <p:nvPr/>
        </p:nvSpPr>
        <p:spPr>
          <a:xfrm>
            <a:off x="3716855" y="5137812"/>
            <a:ext cx="4758290" cy="369332"/>
          </a:xfrm>
          <a:prstGeom prst="rect">
            <a:avLst/>
          </a:prstGeom>
          <a:noFill/>
        </p:spPr>
        <p:txBody>
          <a:bodyPr wrap="none" rtlCol="0">
            <a:spAutoFit/>
          </a:bodyPr>
          <a:lstStyle/>
          <a:p>
            <a:r>
              <a:rPr lang="es-MX" dirty="0"/>
              <a:t>Media, moda, varianza, desviación estándar</a:t>
            </a:r>
          </a:p>
        </p:txBody>
      </p:sp>
    </p:spTree>
    <p:extLst>
      <p:ext uri="{BB962C8B-B14F-4D97-AF65-F5344CB8AC3E}">
        <p14:creationId xmlns:p14="http://schemas.microsoft.com/office/powerpoint/2010/main" val="122577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4C2659-0C71-4969-85D0-C9DE37A84621}"/>
              </a:ext>
            </a:extLst>
          </p:cNvPr>
          <p:cNvSpPr txBox="1"/>
          <p:nvPr/>
        </p:nvSpPr>
        <p:spPr>
          <a:xfrm>
            <a:off x="838200" y="914400"/>
            <a:ext cx="10334625" cy="4154984"/>
          </a:xfrm>
          <a:prstGeom prst="rect">
            <a:avLst/>
          </a:prstGeom>
          <a:noFill/>
        </p:spPr>
        <p:txBody>
          <a:bodyPr wrap="square">
            <a:spAutoFit/>
          </a:bodyPr>
          <a:lstStyle/>
          <a:p>
            <a:pPr algn="just"/>
            <a:r>
              <a:rPr lang="es-MX" sz="2400" dirty="0"/>
              <a:t>MUESTREO ALEATORIO SIMPLE Y MUESTREO ESTRATIFICADO</a:t>
            </a:r>
          </a:p>
          <a:p>
            <a:pPr algn="just"/>
            <a:endParaRPr lang="es-MX" sz="2400" dirty="0"/>
          </a:p>
          <a:p>
            <a:pPr algn="just"/>
            <a:r>
              <a:rPr lang="es-MX" sz="2400" dirty="0"/>
              <a:t>El método más directo para obtener una muestra representativa se denomina </a:t>
            </a:r>
            <a:r>
              <a:rPr lang="es-MX" sz="2400" b="1" dirty="0"/>
              <a:t>muestreo aleatorio simple</a:t>
            </a:r>
            <a:r>
              <a:rPr lang="es-MX" sz="2400" dirty="0"/>
              <a:t>. </a:t>
            </a:r>
          </a:p>
          <a:p>
            <a:pPr algn="just"/>
            <a:endParaRPr lang="es-MX" sz="2400" dirty="0"/>
          </a:p>
          <a:p>
            <a:pPr algn="just"/>
            <a:r>
              <a:rPr lang="es-MX" sz="2400" dirty="0"/>
              <a:t>Una muestra de tamaño n, seleccionada de alguna población, es una muestra aleatoria simple si el proceso de selección asegura que cada muestra de tamaño n tiene la misma oportunidad de ser seleccionado.</a:t>
            </a:r>
          </a:p>
          <a:p>
            <a:pPr algn="just"/>
            <a:endParaRPr lang="es-MX" sz="2400" dirty="0"/>
          </a:p>
          <a:p>
            <a:pPr algn="just"/>
            <a:r>
              <a:rPr lang="es-MX" sz="2400" dirty="0"/>
              <a:t> En particular, cada miembro de la población tiene la misma probabilidad de ser incluido en la muestra.</a:t>
            </a:r>
          </a:p>
        </p:txBody>
      </p:sp>
    </p:spTree>
    <p:extLst>
      <p:ext uri="{BB962C8B-B14F-4D97-AF65-F5344CB8AC3E}">
        <p14:creationId xmlns:p14="http://schemas.microsoft.com/office/powerpoint/2010/main" val="375558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A9AB6-B1A0-442C-975D-D61B58B4A4CF}"/>
              </a:ext>
            </a:extLst>
          </p:cNvPr>
          <p:cNvSpPr txBox="1"/>
          <p:nvPr/>
        </p:nvSpPr>
        <p:spPr>
          <a:xfrm>
            <a:off x="1076325" y="1190626"/>
            <a:ext cx="9734550" cy="2862322"/>
          </a:xfrm>
          <a:prstGeom prst="rect">
            <a:avLst/>
          </a:prstGeom>
          <a:noFill/>
        </p:spPr>
        <p:txBody>
          <a:bodyPr wrap="square">
            <a:spAutoFit/>
          </a:bodyPr>
          <a:lstStyle/>
          <a:p>
            <a:pPr algn="just"/>
            <a:r>
              <a:rPr lang="es-MX" sz="2000" dirty="0"/>
              <a:t>A diario, se fabrican sesenta batidoras de grado profesional </a:t>
            </a:r>
            <a:r>
              <a:rPr lang="es-MX" sz="2000" dirty="0" err="1"/>
              <a:t>KitchenAid</a:t>
            </a:r>
            <a:r>
              <a:rPr lang="es-MX" sz="2000" dirty="0"/>
              <a:t>. </a:t>
            </a:r>
          </a:p>
          <a:p>
            <a:pPr algn="just"/>
            <a:r>
              <a:rPr lang="es-MX" sz="2000" dirty="0"/>
              <a:t>Antes del envío, se debe seleccionar una muestra aleatoria simple de 12 de la producción de cada día y revisado cuidadosamente para detectar posibles defectos.</a:t>
            </a:r>
          </a:p>
          <a:p>
            <a:pPr algn="just"/>
            <a:endParaRPr lang="es-MX" sz="2000" dirty="0"/>
          </a:p>
          <a:p>
            <a:pPr marL="342900" indent="-342900" algn="just">
              <a:buAutoNum type="alphaLcParenBoth"/>
            </a:pPr>
            <a:r>
              <a:rPr lang="es-MX" sz="2000" dirty="0"/>
              <a:t>Describa un procedimiento para obtener una muestra aleatoria simple (sin remplazo) de 12 mezcladores de la producción de un día de 60 mezcladores.</a:t>
            </a:r>
          </a:p>
          <a:p>
            <a:pPr marL="342900" indent="-342900" algn="just">
              <a:buAutoNum type="alphaLcParenBoth"/>
            </a:pPr>
            <a:endParaRPr lang="es-MX" sz="2000" dirty="0"/>
          </a:p>
          <a:p>
            <a:pPr algn="just"/>
            <a:r>
              <a:rPr lang="es-MX" sz="2000" dirty="0"/>
              <a:t>(b) Use </a:t>
            </a:r>
            <a:r>
              <a:rPr lang="es-MX" sz="2000" dirty="0" err="1"/>
              <a:t>python</a:t>
            </a:r>
            <a:r>
              <a:rPr lang="es-MX" sz="2000" dirty="0"/>
              <a:t> para implementar el procedimiento descrito en la parte (a).</a:t>
            </a:r>
          </a:p>
        </p:txBody>
      </p:sp>
      <p:sp>
        <p:nvSpPr>
          <p:cNvPr id="2" name="TextBox 1">
            <a:extLst>
              <a:ext uri="{FF2B5EF4-FFF2-40B4-BE49-F238E27FC236}">
                <a16:creationId xmlns:a16="http://schemas.microsoft.com/office/drawing/2014/main" id="{A945E03C-02DB-59C2-2783-D601A3A683E4}"/>
              </a:ext>
            </a:extLst>
          </p:cNvPr>
          <p:cNvSpPr txBox="1"/>
          <p:nvPr/>
        </p:nvSpPr>
        <p:spPr>
          <a:xfrm>
            <a:off x="1170039" y="4138737"/>
            <a:ext cx="4883388" cy="2369880"/>
          </a:xfrm>
          <a:prstGeom prst="rect">
            <a:avLst/>
          </a:prstGeom>
          <a:noFill/>
        </p:spPr>
        <p:txBody>
          <a:bodyPr wrap="none" rtlCol="0">
            <a:spAutoFit/>
          </a:bodyPr>
          <a:lstStyle/>
          <a:p>
            <a:r>
              <a:rPr lang="es-MX" sz="1800" b="0" i="0" u="none" strike="noStrike" baseline="0" dirty="0" err="1">
                <a:solidFill>
                  <a:srgbClr val="4071A2"/>
                </a:solidFill>
                <a:latin typeface="LMMono10-Regular"/>
              </a:rPr>
              <a:t>import</a:t>
            </a:r>
            <a:r>
              <a:rPr lang="es-MX" sz="1800" b="0" i="0" u="none" strike="noStrike" baseline="0" dirty="0">
                <a:solidFill>
                  <a:srgbClr val="4071A2"/>
                </a:solidFill>
                <a:latin typeface="LMMono10-Regular"/>
              </a:rPr>
              <a:t> </a:t>
            </a:r>
            <a:r>
              <a:rPr lang="es-MX" sz="1800" b="0" i="0" u="none" strike="noStrike" baseline="0" dirty="0" err="1">
                <a:solidFill>
                  <a:srgbClr val="000000"/>
                </a:solidFill>
                <a:latin typeface="LMMono10-Regular"/>
              </a:rPr>
              <a:t>random</a:t>
            </a:r>
            <a:endParaRPr lang="es-MX" sz="1800" b="0" i="0" u="none" strike="noStrike" baseline="0" dirty="0">
              <a:solidFill>
                <a:srgbClr val="000000"/>
              </a:solidFill>
              <a:latin typeface="LMMono10-Regular"/>
            </a:endParaRPr>
          </a:p>
          <a:p>
            <a:endParaRPr lang="en-US" sz="1800" b="0" i="0" kern="1200" dirty="0">
              <a:solidFill>
                <a:schemeClr val="tx1"/>
              </a:solidFill>
              <a:effectLst/>
              <a:latin typeface="+mn-lt"/>
              <a:ea typeface="+mn-ea"/>
              <a:cs typeface="+mn-cs"/>
            </a:endParaRPr>
          </a:p>
          <a:p>
            <a:r>
              <a:rPr lang="es-ES" sz="1600" dirty="0"/>
              <a:t>batidoras=</a:t>
            </a:r>
            <a:r>
              <a:rPr lang="es-ES" sz="1600" dirty="0" err="1"/>
              <a:t>range</a:t>
            </a:r>
            <a:r>
              <a:rPr lang="es-ES" sz="1600" dirty="0"/>
              <a:t>(0,60,1)</a:t>
            </a:r>
          </a:p>
          <a:p>
            <a:r>
              <a:rPr lang="es-ES" sz="1600" dirty="0"/>
              <a:t>batidoras</a:t>
            </a:r>
          </a:p>
          <a:p>
            <a:r>
              <a:rPr lang="es-ES" sz="1600" dirty="0" err="1"/>
              <a:t>len</a:t>
            </a:r>
            <a:r>
              <a:rPr lang="es-ES" sz="1600" dirty="0"/>
              <a:t>(batidoras)</a:t>
            </a:r>
          </a:p>
          <a:p>
            <a:r>
              <a:rPr lang="es-ES" sz="1600" dirty="0" err="1"/>
              <a:t>poblacion</a:t>
            </a:r>
            <a:r>
              <a:rPr lang="es-ES" sz="1600" dirty="0"/>
              <a:t>=</a:t>
            </a:r>
            <a:r>
              <a:rPr lang="es-ES" sz="1600" dirty="0" err="1"/>
              <a:t>list</a:t>
            </a:r>
            <a:r>
              <a:rPr lang="es-ES" sz="1600" dirty="0"/>
              <a:t>(batidoras)</a:t>
            </a:r>
          </a:p>
          <a:p>
            <a:r>
              <a:rPr lang="es-ES" sz="1600" dirty="0"/>
              <a:t>muestra2=</a:t>
            </a:r>
            <a:r>
              <a:rPr lang="es-ES" sz="1600" dirty="0" err="1"/>
              <a:t>random.sample</a:t>
            </a:r>
            <a:r>
              <a:rPr lang="es-ES" sz="1600" dirty="0"/>
              <a:t>(poblacion,12)</a:t>
            </a:r>
          </a:p>
          <a:p>
            <a:r>
              <a:rPr lang="es-MX" sz="1600" dirty="0"/>
              <a:t>muestra2</a:t>
            </a:r>
          </a:p>
          <a:p>
            <a:r>
              <a:rPr lang="es-MX" sz="1600" dirty="0" err="1"/>
              <a:t>Out</a:t>
            </a:r>
            <a:r>
              <a:rPr lang="es-MX" sz="1600" dirty="0"/>
              <a:t>[13]: [30, 34, 46, 56, 10, 11, 44, 29, 23, 51, 2, 16</a:t>
            </a:r>
          </a:p>
        </p:txBody>
      </p:sp>
      <p:sp>
        <p:nvSpPr>
          <p:cNvPr id="3" name="TextBox 2">
            <a:extLst>
              <a:ext uri="{FF2B5EF4-FFF2-40B4-BE49-F238E27FC236}">
                <a16:creationId xmlns:a16="http://schemas.microsoft.com/office/drawing/2014/main" id="{F6C9CE77-9A61-596A-62A3-D378EB144631}"/>
              </a:ext>
            </a:extLst>
          </p:cNvPr>
          <p:cNvSpPr txBox="1"/>
          <p:nvPr/>
        </p:nvSpPr>
        <p:spPr>
          <a:xfrm>
            <a:off x="6317916" y="4342482"/>
            <a:ext cx="4704045" cy="1107996"/>
          </a:xfrm>
          <a:prstGeom prst="rect">
            <a:avLst/>
          </a:prstGeom>
          <a:solidFill>
            <a:schemeClr val="accent1">
              <a:lumMod val="20000"/>
              <a:lumOff val="80000"/>
            </a:schemeClr>
          </a:solidFill>
        </p:spPr>
        <p:txBody>
          <a:bodyPr wrap="none" rtlCol="0">
            <a:spAutoFit/>
          </a:bodyPr>
          <a:lstStyle/>
          <a:p>
            <a:r>
              <a:rPr lang="es-419" sz="1600" dirty="0"/>
              <a:t>batidoras=</a:t>
            </a:r>
            <a:r>
              <a:rPr lang="es-419" sz="1600" dirty="0" err="1"/>
              <a:t>list</a:t>
            </a:r>
            <a:r>
              <a:rPr lang="es-419" sz="1600" dirty="0"/>
              <a:t>(</a:t>
            </a:r>
            <a:r>
              <a:rPr lang="es-419" sz="1600" dirty="0" err="1"/>
              <a:t>range</a:t>
            </a:r>
            <a:r>
              <a:rPr lang="es-419" sz="1600" dirty="0"/>
              <a:t>(0,60,1))</a:t>
            </a:r>
          </a:p>
          <a:p>
            <a:endParaRPr lang="es-419" sz="1600" dirty="0"/>
          </a:p>
          <a:p>
            <a:r>
              <a:rPr lang="es-419" sz="1600" dirty="0"/>
              <a:t>muestra3=</a:t>
            </a:r>
            <a:r>
              <a:rPr lang="es-419" sz="1600" dirty="0" err="1"/>
              <a:t>random.sample</a:t>
            </a:r>
            <a:r>
              <a:rPr lang="es-419" sz="1600" dirty="0"/>
              <a:t>(</a:t>
            </a:r>
            <a:r>
              <a:rPr lang="es-419" sz="1600" dirty="0" err="1"/>
              <a:t>list</a:t>
            </a:r>
            <a:r>
              <a:rPr lang="es-419" sz="1600" dirty="0"/>
              <a:t>(</a:t>
            </a:r>
            <a:r>
              <a:rPr lang="es-419" sz="1600" dirty="0" err="1"/>
              <a:t>range</a:t>
            </a:r>
            <a:r>
              <a:rPr lang="es-419" sz="1600" dirty="0"/>
              <a:t>(0,60,1)),12)</a:t>
            </a:r>
          </a:p>
          <a:p>
            <a:endParaRPr lang="es-419" dirty="0"/>
          </a:p>
        </p:txBody>
      </p:sp>
    </p:spTree>
    <p:extLst>
      <p:ext uri="{BB962C8B-B14F-4D97-AF65-F5344CB8AC3E}">
        <p14:creationId xmlns:p14="http://schemas.microsoft.com/office/powerpoint/2010/main" val="78568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0F4255-CAF9-4894-B697-B63111876A9A}"/>
              </a:ext>
            </a:extLst>
          </p:cNvPr>
          <p:cNvSpPr txBox="1"/>
          <p:nvPr/>
        </p:nvSpPr>
        <p:spPr>
          <a:xfrm>
            <a:off x="742950" y="791766"/>
            <a:ext cx="10111863" cy="5262979"/>
          </a:xfrm>
          <a:prstGeom prst="rect">
            <a:avLst/>
          </a:prstGeom>
          <a:noFill/>
        </p:spPr>
        <p:txBody>
          <a:bodyPr wrap="square">
            <a:spAutoFit/>
          </a:bodyPr>
          <a:lstStyle/>
          <a:p>
            <a:pPr marL="342900" indent="-342900">
              <a:buFont typeface="Wingdings" panose="05000000000000000000" pitchFamily="2" charset="2"/>
              <a:buChar char="Ø"/>
            </a:pPr>
            <a:endParaRPr lang="es-MX" sz="2400" dirty="0"/>
          </a:p>
          <a:p>
            <a:pPr marL="342900" indent="-342900">
              <a:buFont typeface="Wingdings" panose="05000000000000000000" pitchFamily="2" charset="2"/>
              <a:buChar char="Ø"/>
            </a:pPr>
            <a:endParaRPr lang="es-MX" sz="2400" dirty="0"/>
          </a:p>
          <a:p>
            <a:pPr marL="342900" indent="-342900">
              <a:buFont typeface="Wingdings" panose="05000000000000000000" pitchFamily="2" charset="2"/>
              <a:buChar char="Ø"/>
            </a:pPr>
            <a:r>
              <a:rPr lang="es-MX" sz="2400" dirty="0">
                <a:highlight>
                  <a:srgbClr val="00FFFF"/>
                </a:highlight>
              </a:rPr>
              <a:t>#altura de 100 estudiantes en metros con una resolución de 1     </a:t>
            </a:r>
          </a:p>
          <a:p>
            <a:pPr marL="342900" indent="-342900">
              <a:buFont typeface="Wingdings" panose="05000000000000000000" pitchFamily="2" charset="2"/>
              <a:buChar char="Ø"/>
            </a:pPr>
            <a:r>
              <a:rPr lang="es-MX" sz="2400" dirty="0">
                <a:highlight>
                  <a:srgbClr val="00FFFF"/>
                </a:highlight>
              </a:rPr>
              <a:t># centímetro, obtener una muestra con reemplazo de 20.</a:t>
            </a:r>
          </a:p>
          <a:p>
            <a:endParaRPr lang="es-MX" sz="2400" dirty="0"/>
          </a:p>
          <a:p>
            <a:r>
              <a:rPr lang="es-MX" sz="2400" dirty="0"/>
              <a:t>#alturas sin reemplazo</a:t>
            </a:r>
          </a:p>
          <a:p>
            <a:r>
              <a:rPr lang="es-ES" sz="2400" dirty="0"/>
              <a:t>alturas=</a:t>
            </a:r>
            <a:r>
              <a:rPr lang="es-ES" sz="2400" dirty="0" err="1"/>
              <a:t>range</a:t>
            </a:r>
            <a:r>
              <a:rPr lang="es-ES" sz="2400" dirty="0"/>
              <a:t>(150,200,1)</a:t>
            </a:r>
          </a:p>
          <a:p>
            <a:r>
              <a:rPr lang="es-ES" sz="2400" dirty="0"/>
              <a:t>alturas</a:t>
            </a:r>
          </a:p>
          <a:p>
            <a:r>
              <a:rPr lang="es-ES" sz="2400" dirty="0" err="1"/>
              <a:t>len</a:t>
            </a:r>
            <a:r>
              <a:rPr lang="es-ES" sz="2400" dirty="0"/>
              <a:t>(alturas)</a:t>
            </a:r>
          </a:p>
          <a:p>
            <a:r>
              <a:rPr lang="es-ES" sz="2400" dirty="0"/>
              <a:t>alturas=</a:t>
            </a:r>
            <a:r>
              <a:rPr lang="es-ES" sz="2400" dirty="0" err="1"/>
              <a:t>list</a:t>
            </a:r>
            <a:r>
              <a:rPr lang="es-ES" sz="2400" dirty="0"/>
              <a:t>(batidoras)</a:t>
            </a:r>
          </a:p>
          <a:p>
            <a:r>
              <a:rPr lang="es-ES" sz="2400" dirty="0"/>
              <a:t>alturas_muestra20=</a:t>
            </a:r>
            <a:r>
              <a:rPr lang="es-ES" sz="2400" dirty="0" err="1"/>
              <a:t>random.sample</a:t>
            </a:r>
            <a:r>
              <a:rPr lang="es-ES" sz="2400" dirty="0"/>
              <a:t>(alturas,20)</a:t>
            </a:r>
          </a:p>
          <a:p>
            <a:r>
              <a:rPr lang="es-MX" sz="2400" dirty="0"/>
              <a:t>alturas_muestra20</a:t>
            </a:r>
          </a:p>
          <a:p>
            <a:endParaRPr lang="es-MX" sz="2400" dirty="0"/>
          </a:p>
          <a:p>
            <a:endParaRPr lang="es-MX" sz="2400" dirty="0"/>
          </a:p>
        </p:txBody>
      </p:sp>
    </p:spTree>
    <p:extLst>
      <p:ext uri="{BB962C8B-B14F-4D97-AF65-F5344CB8AC3E}">
        <p14:creationId xmlns:p14="http://schemas.microsoft.com/office/powerpoint/2010/main" val="3231898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B5D14A-D0BF-EFBF-B885-05BBA3EE9BEF}"/>
              </a:ext>
            </a:extLst>
          </p:cNvPr>
          <p:cNvSpPr txBox="1"/>
          <p:nvPr/>
        </p:nvSpPr>
        <p:spPr>
          <a:xfrm>
            <a:off x="1317522" y="1241012"/>
            <a:ext cx="6096000" cy="584775"/>
          </a:xfrm>
          <a:prstGeom prst="rect">
            <a:avLst/>
          </a:prstGeom>
          <a:noFill/>
        </p:spPr>
        <p:txBody>
          <a:bodyPr wrap="square">
            <a:spAutoFit/>
          </a:bodyPr>
          <a:lstStyle/>
          <a:p>
            <a:r>
              <a:rPr lang="es-MX" sz="3200" b="0" i="0" dirty="0" err="1">
                <a:solidFill>
                  <a:srgbClr val="6C0B24"/>
                </a:solidFill>
                <a:effectLst/>
                <a:latin typeface="Consolas" panose="020B0609020204030204" pitchFamily="49" charset="0"/>
              </a:rPr>
              <a:t>random.choice</a:t>
            </a:r>
            <a:r>
              <a:rPr lang="es-MX" sz="3200" b="0" i="0" dirty="0" err="1">
                <a:effectLst/>
                <a:latin typeface="Consolas" panose="020B0609020204030204" pitchFamily="49" charset="0"/>
              </a:rPr>
              <a:t>s</a:t>
            </a:r>
            <a:r>
              <a:rPr lang="es-MX" sz="3200" b="0" i="0" dirty="0">
                <a:solidFill>
                  <a:srgbClr val="6C0B24"/>
                </a:solidFill>
                <a:effectLst/>
                <a:latin typeface="Consolas" panose="020B0609020204030204" pitchFamily="49" charset="0"/>
              </a:rPr>
              <a:t>(</a:t>
            </a:r>
            <a:r>
              <a:rPr lang="es-MX" sz="3200" b="0" i="0" dirty="0" err="1">
                <a:solidFill>
                  <a:srgbClr val="6C0B24"/>
                </a:solidFill>
                <a:effectLst/>
                <a:latin typeface="Consolas" panose="020B0609020204030204" pitchFamily="49" charset="0"/>
              </a:rPr>
              <a:t>seq</a:t>
            </a:r>
            <a:r>
              <a:rPr lang="es-MX" sz="3200" b="0" i="0" dirty="0">
                <a:solidFill>
                  <a:srgbClr val="6C0B24"/>
                </a:solidFill>
                <a:effectLst/>
                <a:latin typeface="Consolas" panose="020B0609020204030204" pitchFamily="49" charset="0"/>
              </a:rPr>
              <a:t>, k=n)</a:t>
            </a:r>
            <a:endParaRPr lang="es-MX" sz="3200" dirty="0"/>
          </a:p>
        </p:txBody>
      </p:sp>
      <p:sp>
        <p:nvSpPr>
          <p:cNvPr id="7" name="TextBox 6">
            <a:extLst>
              <a:ext uri="{FF2B5EF4-FFF2-40B4-BE49-F238E27FC236}">
                <a16:creationId xmlns:a16="http://schemas.microsoft.com/office/drawing/2014/main" id="{E328A78C-4735-CBE7-9DB7-C246B19665C5}"/>
              </a:ext>
            </a:extLst>
          </p:cNvPr>
          <p:cNvSpPr txBox="1"/>
          <p:nvPr/>
        </p:nvSpPr>
        <p:spPr>
          <a:xfrm>
            <a:off x="1317522" y="2106626"/>
            <a:ext cx="8632723" cy="954107"/>
          </a:xfrm>
          <a:prstGeom prst="rect">
            <a:avLst/>
          </a:prstGeom>
          <a:noFill/>
        </p:spPr>
        <p:txBody>
          <a:bodyPr wrap="square">
            <a:spAutoFit/>
          </a:bodyPr>
          <a:lstStyle/>
          <a:p>
            <a:r>
              <a:rPr lang="es-MX" sz="2800" dirty="0"/>
              <a:t>Genera </a:t>
            </a:r>
            <a:r>
              <a:rPr lang="es-MX" sz="2800" dirty="0">
                <a:highlight>
                  <a:srgbClr val="00FFFF"/>
                </a:highlight>
              </a:rPr>
              <a:t>n</a:t>
            </a:r>
            <a:r>
              <a:rPr lang="es-MX" sz="2800" dirty="0"/>
              <a:t> muestras a partir de una secuencia con posibilidad de repetición. Muestra con reemplazo.</a:t>
            </a:r>
          </a:p>
        </p:txBody>
      </p:sp>
      <p:sp>
        <p:nvSpPr>
          <p:cNvPr id="9" name="TextBox 8">
            <a:extLst>
              <a:ext uri="{FF2B5EF4-FFF2-40B4-BE49-F238E27FC236}">
                <a16:creationId xmlns:a16="http://schemas.microsoft.com/office/drawing/2014/main" id="{7DF86DA1-359D-6863-A5B2-E3DDF8E4B4E2}"/>
              </a:ext>
            </a:extLst>
          </p:cNvPr>
          <p:cNvSpPr txBox="1"/>
          <p:nvPr/>
        </p:nvSpPr>
        <p:spPr>
          <a:xfrm>
            <a:off x="1415844" y="3299644"/>
            <a:ext cx="8200103" cy="954107"/>
          </a:xfrm>
          <a:prstGeom prst="rect">
            <a:avLst/>
          </a:prstGeom>
          <a:noFill/>
        </p:spPr>
        <p:txBody>
          <a:bodyPr wrap="square">
            <a:spAutoFit/>
          </a:bodyPr>
          <a:lstStyle/>
          <a:p>
            <a:r>
              <a:rPr lang="es-MX" sz="2800" i="1" dirty="0"/>
              <a:t>muestra3=</a:t>
            </a:r>
            <a:r>
              <a:rPr lang="es-MX" sz="2800" i="1" dirty="0" err="1"/>
              <a:t>random.choices</a:t>
            </a:r>
            <a:r>
              <a:rPr lang="es-MX" sz="2800" i="1" dirty="0"/>
              <a:t>(</a:t>
            </a:r>
            <a:r>
              <a:rPr lang="es-MX" sz="2800" i="1" dirty="0" err="1"/>
              <a:t>poblacion,k</a:t>
            </a:r>
            <a:r>
              <a:rPr lang="es-MX" sz="2800" i="1" dirty="0"/>
              <a:t>=40)</a:t>
            </a:r>
          </a:p>
          <a:p>
            <a:r>
              <a:rPr lang="es-MX" sz="2800" i="1" dirty="0"/>
              <a:t>muestra3</a:t>
            </a:r>
          </a:p>
        </p:txBody>
      </p:sp>
    </p:spTree>
    <p:extLst>
      <p:ext uri="{BB962C8B-B14F-4D97-AF65-F5344CB8AC3E}">
        <p14:creationId xmlns:p14="http://schemas.microsoft.com/office/powerpoint/2010/main" val="3626212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5FDC7-840F-4390-B630-DF45974AA9DC}"/>
              </a:ext>
            </a:extLst>
          </p:cNvPr>
          <p:cNvSpPr txBox="1"/>
          <p:nvPr/>
        </p:nvSpPr>
        <p:spPr>
          <a:xfrm>
            <a:off x="909637" y="982176"/>
            <a:ext cx="10372725" cy="4893647"/>
          </a:xfrm>
          <a:prstGeom prst="rect">
            <a:avLst/>
          </a:prstGeom>
          <a:noFill/>
        </p:spPr>
        <p:txBody>
          <a:bodyPr wrap="square">
            <a:spAutoFit/>
          </a:bodyPr>
          <a:lstStyle/>
          <a:p>
            <a:pPr algn="just"/>
            <a:r>
              <a:rPr lang="es-MX" sz="2400" dirty="0"/>
              <a:t>El </a:t>
            </a:r>
            <a:r>
              <a:rPr lang="es-MX" sz="2400" b="1" dirty="0"/>
              <a:t>muestreo estratificado </a:t>
            </a:r>
            <a:r>
              <a:rPr lang="es-MX" sz="2400" dirty="0"/>
              <a:t>se utiliza cuando la población de interés</a:t>
            </a:r>
          </a:p>
          <a:p>
            <a:pPr algn="just"/>
            <a:r>
              <a:rPr lang="es-MX" sz="2400" dirty="0"/>
              <a:t>consiste en subgrupos bien definidos, o subpoblaciones, que se denominan estratos.</a:t>
            </a:r>
          </a:p>
          <a:p>
            <a:pPr algn="just"/>
            <a:endParaRPr lang="es-MX" sz="2400" dirty="0"/>
          </a:p>
          <a:p>
            <a:pPr algn="just"/>
            <a:r>
              <a:rPr lang="es-MX" sz="2400" dirty="0"/>
              <a:t>Ejemplos de estratos: grupos étnicos, tipos de automóviles, nivel de ingreso, % de elementos dentro de una población que comparten una o mas característica, entre otros. </a:t>
            </a:r>
          </a:p>
          <a:p>
            <a:pPr algn="just"/>
            <a:endParaRPr lang="es-MX" sz="2400" dirty="0"/>
          </a:p>
          <a:p>
            <a:pPr algn="just"/>
            <a:r>
              <a:rPr lang="es-MX" sz="2400" dirty="0"/>
              <a:t>Una muestra estratificada consiste en muestras aleatorias simples de cada uno de los estratos. El método común para elegir los tamaños de muestra dentro de los estratos es hacer que la representación de la muestra de cada estrato sea igual a su representación poblacional, es decir realizar una </a:t>
            </a:r>
            <a:r>
              <a:rPr lang="es-MX" sz="2400" b="1" dirty="0"/>
              <a:t>asignación proporcional</a:t>
            </a:r>
            <a:r>
              <a:rPr lang="es-MX" sz="2400" dirty="0"/>
              <a:t>.</a:t>
            </a:r>
          </a:p>
        </p:txBody>
      </p:sp>
    </p:spTree>
    <p:extLst>
      <p:ext uri="{BB962C8B-B14F-4D97-AF65-F5344CB8AC3E}">
        <p14:creationId xmlns:p14="http://schemas.microsoft.com/office/powerpoint/2010/main" val="682949586"/>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1C2B32"/>
      </a:dk2>
      <a:lt2>
        <a:srgbClr val="E2E8E2"/>
      </a:lt2>
      <a:accent1>
        <a:srgbClr val="D838D6"/>
      </a:accent1>
      <a:accent2>
        <a:srgbClr val="8526C6"/>
      </a:accent2>
      <a:accent3>
        <a:srgbClr val="5538D8"/>
      </a:accent3>
      <a:accent4>
        <a:srgbClr val="264CC6"/>
      </a:accent4>
      <a:accent5>
        <a:srgbClr val="38A1D8"/>
      </a:accent5>
      <a:accent6>
        <a:srgbClr val="23B6AC"/>
      </a:accent6>
      <a:hlink>
        <a:srgbClr val="3F7D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789</TotalTime>
  <Words>3060</Words>
  <Application>Microsoft Office PowerPoint</Application>
  <PresentationFormat>Widescreen</PresentationFormat>
  <Paragraphs>212</Paragraphs>
  <Slides>31</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31</vt:i4>
      </vt:variant>
    </vt:vector>
  </HeadingPairs>
  <TitlesOfParts>
    <vt:vector size="47" baseType="lpstr">
      <vt:lpstr>Aharoni</vt:lpstr>
      <vt:lpstr>Arial</vt:lpstr>
      <vt:lpstr>Avenir Next LT Pro</vt:lpstr>
      <vt:lpstr>Calibri</vt:lpstr>
      <vt:lpstr>Cambria Math</vt:lpstr>
      <vt:lpstr>Consolas</vt:lpstr>
      <vt:lpstr>Lato</vt:lpstr>
      <vt:lpstr>LMMono10-Regular</vt:lpstr>
      <vt:lpstr>LucidaSansTypewriterStd</vt:lpstr>
      <vt:lpstr>MTSYN</vt:lpstr>
      <vt:lpstr>Open Sans</vt:lpstr>
      <vt:lpstr>Times New Roman</vt:lpstr>
      <vt:lpstr>TimesTen-Italic</vt:lpstr>
      <vt:lpstr>TimesTen-Roman</vt:lpstr>
      <vt:lpstr>Wingdings</vt:lpstr>
      <vt:lpstr>PrismaticVTI</vt:lpstr>
      <vt:lpstr>Estadística inferencial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Estadística inferencial</dc:title>
  <dc:creator>ivan nieto</dc:creator>
  <cp:lastModifiedBy>ivan nieto</cp:lastModifiedBy>
  <cp:revision>45</cp:revision>
  <dcterms:created xsi:type="dcterms:W3CDTF">2022-02-06T00:12:40Z</dcterms:created>
  <dcterms:modified xsi:type="dcterms:W3CDTF">2023-08-15T19:57:54Z</dcterms:modified>
</cp:coreProperties>
</file>