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448" r:id="rId5"/>
    <p:sldId id="2449" r:id="rId6"/>
    <p:sldId id="2455" r:id="rId7"/>
    <p:sldId id="2450" r:id="rId8"/>
    <p:sldId id="2451" r:id="rId9"/>
    <p:sldId id="2456" r:id="rId10"/>
    <p:sldId id="2454" r:id="rId11"/>
    <p:sldId id="2452" r:id="rId12"/>
    <p:sldId id="2453" r:id="rId13"/>
    <p:sldId id="2457" r:id="rId14"/>
    <p:sldId id="2458" r:id="rId15"/>
    <p:sldId id="2459" r:id="rId16"/>
    <p:sldId id="2460" r:id="rId17"/>
    <p:sldId id="2461" r:id="rId18"/>
    <p:sldId id="2462" r:id="rId19"/>
    <p:sldId id="2463" r:id="rId20"/>
    <p:sldId id="243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562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974" y="293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Robust Malicious Domain Detection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0E679-A1C7-48B2-AEF5-587A258F40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8789" y="3422342"/>
            <a:ext cx="5628442" cy="510652"/>
          </a:xfrm>
        </p:spPr>
        <p:txBody>
          <a:bodyPr/>
          <a:lstStyle/>
          <a:p>
            <a:r>
              <a:rPr lang="en-US" sz="1400" spc="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Authors: Chen Hajaj , Nitay Hason , Nissim Harel, and Amit Dvir.</a:t>
            </a:r>
          </a:p>
          <a:p>
            <a:pPr algn="l"/>
            <a:endParaRPr lang="en-US" sz="1400" spc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C3F5F59-7639-4720-A0BC-377AD37E802A}"/>
              </a:ext>
            </a:extLst>
          </p:cNvPr>
          <p:cNvSpPr txBox="1">
            <a:spLocks/>
          </p:cNvSpPr>
          <p:nvPr/>
        </p:nvSpPr>
        <p:spPr>
          <a:xfrm>
            <a:off x="1168894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spc="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 : Lee Kochav &amp; Eliel Gez</a:t>
            </a:r>
          </a:p>
          <a:p>
            <a:pPr algn="l"/>
            <a:endParaRPr lang="en-US" sz="1400" spc="0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571500" y="1082040"/>
            <a:ext cx="1111758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91E5E-3DD0-428C-8160-A69FCC8BEF16}"/>
              </a:ext>
            </a:extLst>
          </p:cNvPr>
          <p:cNvSpPr txBox="1"/>
          <p:nvPr/>
        </p:nvSpPr>
        <p:spPr>
          <a:xfrm>
            <a:off x="1416654" y="1356360"/>
            <a:ext cx="4776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Old features statistics: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D0B78-3E72-4D5A-841B-FACF0C5CE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975" y="2225993"/>
            <a:ext cx="4772025" cy="3362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C67641-9A65-4E3A-8B33-C9F76B78D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786" y="2211705"/>
            <a:ext cx="49244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4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571500" y="1082040"/>
            <a:ext cx="1111758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91E5E-3DD0-428C-8160-A69FCC8BEF16}"/>
              </a:ext>
            </a:extLst>
          </p:cNvPr>
          <p:cNvSpPr txBox="1"/>
          <p:nvPr/>
        </p:nvSpPr>
        <p:spPr>
          <a:xfrm>
            <a:off x="1416654" y="1356360"/>
            <a:ext cx="606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Results – 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FBE9B7-723B-45E3-BD0A-8B12095FC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654" y="2064246"/>
            <a:ext cx="31242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1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571500" y="1082040"/>
            <a:ext cx="1111758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91E5E-3DD0-428C-8160-A69FCC8BEF16}"/>
              </a:ext>
            </a:extLst>
          </p:cNvPr>
          <p:cNvSpPr txBox="1"/>
          <p:nvPr/>
        </p:nvSpPr>
        <p:spPr>
          <a:xfrm>
            <a:off x="1416654" y="1356360"/>
            <a:ext cx="5306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Results – 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88BD9-A4FB-49EF-A13D-63CD21CAD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981" y="2113985"/>
            <a:ext cx="50482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8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571500" y="1082040"/>
            <a:ext cx="1111758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91E5E-3DD0-428C-8160-A69FCC8BEF16}"/>
              </a:ext>
            </a:extLst>
          </p:cNvPr>
          <p:cNvSpPr txBox="1"/>
          <p:nvPr/>
        </p:nvSpPr>
        <p:spPr>
          <a:xfrm>
            <a:off x="1416654" y="1356360"/>
            <a:ext cx="3019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Results - 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41823-D741-4361-924A-E2F19EF20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654" y="2223135"/>
            <a:ext cx="45053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8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571500" y="1082040"/>
            <a:ext cx="1111758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91E5E-3DD0-428C-8160-A69FCC8BEF16}"/>
              </a:ext>
            </a:extLst>
          </p:cNvPr>
          <p:cNvSpPr txBox="1"/>
          <p:nvPr/>
        </p:nvSpPr>
        <p:spPr>
          <a:xfrm>
            <a:off x="1416654" y="1356360"/>
            <a:ext cx="2985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Results - KNN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A0BC7E-8778-47E2-BD13-89A3A9C04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654" y="2338566"/>
            <a:ext cx="4384706" cy="40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571500" y="1082040"/>
            <a:ext cx="1111758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91E5E-3DD0-428C-8160-A69FCC8BEF16}"/>
              </a:ext>
            </a:extLst>
          </p:cNvPr>
          <p:cNvSpPr txBox="1"/>
          <p:nvPr/>
        </p:nvSpPr>
        <p:spPr>
          <a:xfrm>
            <a:off x="1416654" y="1356360"/>
            <a:ext cx="4643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Results – Naïve </a:t>
            </a:r>
            <a:r>
              <a:rPr lang="en-US" sz="4000" u="sng" dirty="0" err="1"/>
              <a:t>Bayse</a:t>
            </a:r>
            <a:endParaRPr lang="en-US" sz="40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AD31D1-0EA1-4222-99D0-1F8BEC2FB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893" y="2173658"/>
            <a:ext cx="4639107" cy="42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0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571500" y="1082040"/>
            <a:ext cx="1111758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91E5E-3DD0-428C-8160-A69FCC8BEF16}"/>
              </a:ext>
            </a:extLst>
          </p:cNvPr>
          <p:cNvSpPr txBox="1"/>
          <p:nvPr/>
        </p:nvSpPr>
        <p:spPr>
          <a:xfrm>
            <a:off x="777462" y="390068"/>
            <a:ext cx="3148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ANN RESULTS: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069402-19BF-4113-9D1C-70E23A95D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60" y="2093740"/>
            <a:ext cx="4262386" cy="4215620"/>
          </a:xfrm>
          <a:prstGeom prst="rect">
            <a:avLst/>
          </a:prstGeom>
        </p:spPr>
      </p:pic>
      <p:pic>
        <p:nvPicPr>
          <p:cNvPr id="10" name="Google Shape;259;p31">
            <a:extLst>
              <a:ext uri="{FF2B5EF4-FFF2-40B4-BE49-F238E27FC236}">
                <a16:creationId xmlns:a16="http://schemas.microsoft.com/office/drawing/2014/main" id="{D4890B6C-4D15-4AD4-9D92-47936D67DF0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7406" y="2064246"/>
            <a:ext cx="3164302" cy="2890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60;p31">
            <a:extLst>
              <a:ext uri="{FF2B5EF4-FFF2-40B4-BE49-F238E27FC236}">
                <a16:creationId xmlns:a16="http://schemas.microsoft.com/office/drawing/2014/main" id="{36F403CC-D207-4F35-A680-31765E1E030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76238" y="2064246"/>
            <a:ext cx="3164302" cy="2817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5569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4775" r="23585" b="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90991" y="1680291"/>
            <a:ext cx="7010018" cy="22882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7200" spc="300"/>
              <a:t>THANK YOU</a:t>
            </a: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1416654" y="2466732"/>
            <a:ext cx="10569606" cy="25853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rtlCol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133350" lvl="0" algn="l" rtl="0"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-US" dirty="0"/>
              <a:t>This research is about malicious </a:t>
            </a:r>
            <a:r>
              <a:rPr lang="en-US" dirty="0" err="1"/>
              <a:t>url</a:t>
            </a:r>
            <a:r>
              <a:rPr lang="en-US" dirty="0"/>
              <a:t> detection , research intro - In our everyday life we manage personal risk and infer which situations may be dangerous and avoid them accordingly. </a:t>
            </a:r>
            <a:br>
              <a:rPr lang="en-US" dirty="0"/>
            </a:br>
            <a:r>
              <a:rPr lang="en-US" dirty="0"/>
              <a:t>However, it translates poorly to the context of the malicious URLs, there are few effective heuristics to differentiate safe URLs from dangerous ones.</a:t>
            </a:r>
          </a:p>
          <a:p>
            <a:pPr marL="133350" lvl="0" algn="l" rtl="0">
              <a:spcBef>
                <a:spcPts val="0"/>
              </a:spcBef>
              <a:spcAft>
                <a:spcPts val="0"/>
              </a:spcAft>
              <a:buSzPts val="1500"/>
            </a:pPr>
            <a:endParaRPr lang="en-US" dirty="0"/>
          </a:p>
          <a:p>
            <a:pPr marL="133350" lvl="0" algn="l" rtl="0"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-US" dirty="0"/>
              <a:t>Our main goal was to find features that will be usefull along with their 4 novel features to make good calssify with 6 robust features, we did it successfully as can be seen in the results at the presentation.</a:t>
            </a:r>
          </a:p>
          <a:p>
            <a:pPr marL="133350" lvl="0" algn="l" rtl="0">
              <a:spcBef>
                <a:spcPts val="0"/>
              </a:spcBef>
              <a:spcAft>
                <a:spcPts val="0"/>
              </a:spcAft>
              <a:buSzPts val="1500"/>
            </a:pP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9644B-F81C-451C-A399-3BE6B8A8EF90}"/>
              </a:ext>
            </a:extLst>
          </p:cNvPr>
          <p:cNvSpPr txBox="1"/>
          <p:nvPr/>
        </p:nvSpPr>
        <p:spPr>
          <a:xfrm>
            <a:off x="1416654" y="1356360"/>
            <a:ext cx="4118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Article Background</a:t>
            </a:r>
          </a:p>
        </p:txBody>
      </p:sp>
    </p:spTree>
    <p:extLst>
      <p:ext uri="{BB962C8B-B14F-4D97-AF65-F5344CB8AC3E}">
        <p14:creationId xmlns:p14="http://schemas.microsoft.com/office/powerpoint/2010/main" val="67621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1416654" y="2466732"/>
            <a:ext cx="10569606" cy="1477328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r>
              <a:rPr lang="en-US" sz="1800" dirty="0"/>
              <a:t>Malicious URLs are a links created with the purpose of promoting scams, attacks, and frauds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r>
              <a:rPr lang="en-US" sz="1800" dirty="0"/>
              <a:t>Naturally, we want to have systems that can recognize whether a URL is malicious or benign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r>
              <a:rPr lang="en-US" sz="1800" dirty="0"/>
              <a:t>What if the attacker knows by which parameters the URL is classified?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9644B-F81C-451C-A399-3BE6B8A8EF90}"/>
              </a:ext>
            </a:extLst>
          </p:cNvPr>
          <p:cNvSpPr txBox="1"/>
          <p:nvPr/>
        </p:nvSpPr>
        <p:spPr>
          <a:xfrm>
            <a:off x="1416654" y="1356360"/>
            <a:ext cx="2832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223190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571500" y="1082040"/>
            <a:ext cx="1111758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BF538-BAA8-4D6B-811D-A54FCEE4415A}"/>
              </a:ext>
            </a:extLst>
          </p:cNvPr>
          <p:cNvSpPr txBox="1"/>
          <p:nvPr/>
        </p:nvSpPr>
        <p:spPr>
          <a:xfrm>
            <a:off x="1416654" y="2566089"/>
            <a:ext cx="10501026" cy="1984902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marR="0" indent="-35661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ingdings" panose="05000000000000000000" pitchFamily="2" charset="2"/>
              <a:buChar char="q"/>
            </a:pPr>
            <a:endParaRPr lang="en-US" sz="1800" b="0" i="0" dirty="0">
              <a:solidFill>
                <a:srgbClr val="FFFFFF"/>
              </a:solidFill>
              <a:effectLst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marR="0" indent="-35661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ingdings" panose="05000000000000000000" pitchFamily="2" charset="2"/>
              <a:buChar char="q"/>
            </a:pPr>
            <a:r>
              <a:rPr lang="he-IL" sz="1800" b="0" i="0" dirty="0">
                <a:solidFill>
                  <a:srgbClr val="FFFFFF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Data Collection </a:t>
            </a:r>
            <a:endParaRPr lang="en-US" sz="1800" dirty="0">
              <a:effectLst/>
            </a:endParaRPr>
          </a:p>
          <a:p>
            <a:pPr marL="457200" marR="0" indent="-35661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he-IL" sz="1800" b="0" i="0" dirty="0">
                <a:solidFill>
                  <a:srgbClr val="FFFFFF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Feature Engineering </a:t>
            </a:r>
            <a:endParaRPr lang="en-US" dirty="0">
              <a:effectLst/>
            </a:endParaRPr>
          </a:p>
          <a:p>
            <a:pPr marL="457200" marR="0" indent="-35661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he-IL" sz="1800" b="0" i="0" dirty="0">
                <a:solidFill>
                  <a:srgbClr val="FFFFFF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Robust Feature Selection</a:t>
            </a:r>
            <a:endParaRPr lang="en-US" dirty="0">
              <a:effectLst/>
            </a:endParaRPr>
          </a:p>
          <a:p>
            <a:pPr marL="457200" marR="0" indent="-35661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he-IL" sz="1800" b="0" i="0" dirty="0">
                <a:solidFill>
                  <a:srgbClr val="FFFFFF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Novel Features</a:t>
            </a:r>
            <a:endParaRPr lang="en-US" sz="1800" b="0" i="0" dirty="0">
              <a:solidFill>
                <a:srgbClr val="FFFFFF"/>
              </a:solidFill>
              <a:effectLst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0584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91E5E-3DD0-428C-8160-A69FCC8BEF16}"/>
              </a:ext>
            </a:extLst>
          </p:cNvPr>
          <p:cNvSpPr txBox="1"/>
          <p:nvPr/>
        </p:nvSpPr>
        <p:spPr>
          <a:xfrm>
            <a:off x="1416654" y="1356360"/>
            <a:ext cx="2990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89992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571500" y="1082040"/>
            <a:ext cx="1111758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BF538-BAA8-4D6B-811D-A54FCEE4415A}"/>
              </a:ext>
            </a:extLst>
          </p:cNvPr>
          <p:cNvSpPr txBox="1"/>
          <p:nvPr/>
        </p:nvSpPr>
        <p:spPr>
          <a:xfrm>
            <a:off x="1439514" y="2338566"/>
            <a:ext cx="10501026" cy="3139321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endParaRPr lang="en-US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Length of the domain -  non robust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Number of consecutive characters - robust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Entropy of the domain - non robust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Number of IP addresses - non robust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Distinct Geo-Location  of IP addresses - non robust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Mean TTL value - robust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STD of the TTL value -  non robust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Life time of the domain - semi robust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Active time of the domain - semi robust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endParaRPr lang="en-US" dirty="0"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91E5E-3DD0-428C-8160-A69FCC8BEF16}"/>
              </a:ext>
            </a:extLst>
          </p:cNvPr>
          <p:cNvSpPr txBox="1"/>
          <p:nvPr/>
        </p:nvSpPr>
        <p:spPr>
          <a:xfrm>
            <a:off x="1416654" y="1356360"/>
            <a:ext cx="3071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Base Features</a:t>
            </a:r>
          </a:p>
        </p:txBody>
      </p:sp>
    </p:spTree>
    <p:extLst>
      <p:ext uri="{BB962C8B-B14F-4D97-AF65-F5344CB8AC3E}">
        <p14:creationId xmlns:p14="http://schemas.microsoft.com/office/powerpoint/2010/main" val="344000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571500" y="1082040"/>
            <a:ext cx="1111758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BF538-BAA8-4D6B-811D-A54FCEE4415A}"/>
              </a:ext>
            </a:extLst>
          </p:cNvPr>
          <p:cNvSpPr txBox="1"/>
          <p:nvPr/>
        </p:nvSpPr>
        <p:spPr>
          <a:xfrm>
            <a:off x="1439514" y="2338566"/>
            <a:ext cx="10501026" cy="1754326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marR="0" indent="-32004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q"/>
            </a:pPr>
            <a:endParaRPr lang="en-US" sz="1800" b="0" i="0" dirty="0">
              <a:solidFill>
                <a:srgbClr val="FFFFFF"/>
              </a:solidFill>
              <a:effectLst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marR="0" indent="-32004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q"/>
            </a:pPr>
            <a:r>
              <a:rPr lang="he-IL" sz="1800" b="0" i="0" dirty="0">
                <a:solidFill>
                  <a:srgbClr val="FFFFFF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Communication Country Rank</a:t>
            </a:r>
            <a:endParaRPr lang="en-US" sz="1800" dirty="0">
              <a:effectLst/>
            </a:endParaRPr>
          </a:p>
          <a:p>
            <a:pPr marL="457200" marR="0" indent="-32004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he-IL" sz="1800" b="0" i="0" dirty="0">
                <a:solidFill>
                  <a:srgbClr val="FFFFFF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Communication ASNs Rank</a:t>
            </a:r>
            <a:endParaRPr lang="en-US" dirty="0">
              <a:effectLst/>
            </a:endParaRPr>
          </a:p>
          <a:p>
            <a:pPr marL="457200" marR="0" indent="-32004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he-IL" sz="1800" b="0" i="0" dirty="0">
                <a:solidFill>
                  <a:srgbClr val="FFFFFF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Number of passive DNS changes</a:t>
            </a:r>
            <a:endParaRPr lang="en-US" dirty="0">
              <a:effectLst/>
            </a:endParaRPr>
          </a:p>
          <a:p>
            <a:pPr marL="457200" marR="0" indent="-32004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he-IL" sz="1800" b="0" i="0" dirty="0">
                <a:solidFill>
                  <a:srgbClr val="FFFFFF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Remaining time of SSL certification</a:t>
            </a:r>
            <a:endParaRPr lang="en-US" sz="1800" b="0" i="0" dirty="0">
              <a:solidFill>
                <a:srgbClr val="FFFFFF"/>
              </a:solidFill>
              <a:effectLst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marR="0" indent="-32004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91E5E-3DD0-428C-8160-A69FCC8BEF16}"/>
              </a:ext>
            </a:extLst>
          </p:cNvPr>
          <p:cNvSpPr txBox="1"/>
          <p:nvPr/>
        </p:nvSpPr>
        <p:spPr>
          <a:xfrm>
            <a:off x="1416654" y="1356360"/>
            <a:ext cx="3292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Novel Features</a:t>
            </a:r>
          </a:p>
        </p:txBody>
      </p:sp>
    </p:spTree>
    <p:extLst>
      <p:ext uri="{BB962C8B-B14F-4D97-AF65-F5344CB8AC3E}">
        <p14:creationId xmlns:p14="http://schemas.microsoft.com/office/powerpoint/2010/main" val="409524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571500" y="1082040"/>
            <a:ext cx="1111758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BF538-BAA8-4D6B-811D-A54FCEE4415A}"/>
              </a:ext>
            </a:extLst>
          </p:cNvPr>
          <p:cNvSpPr txBox="1"/>
          <p:nvPr/>
        </p:nvSpPr>
        <p:spPr>
          <a:xfrm>
            <a:off x="1416654" y="2566089"/>
            <a:ext cx="10501026" cy="1754326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/>
              <a:t>Web content length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/>
              <a:t>Builtwith platform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/>
              <a:t>Selenium docs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/>
              <a:t>Several API’S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91E5E-3DD0-428C-8160-A69FCC8BEF16}"/>
              </a:ext>
            </a:extLst>
          </p:cNvPr>
          <p:cNvSpPr txBox="1"/>
          <p:nvPr/>
        </p:nvSpPr>
        <p:spPr>
          <a:xfrm>
            <a:off x="1416654" y="1356360"/>
            <a:ext cx="3635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Data 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7F53FF-91C2-4F16-ADE4-546D1E839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653" y="4477447"/>
            <a:ext cx="5064045" cy="22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2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571500" y="1082040"/>
            <a:ext cx="1111758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BF538-BAA8-4D6B-811D-A54FCEE4415A}"/>
              </a:ext>
            </a:extLst>
          </p:cNvPr>
          <p:cNvSpPr txBox="1"/>
          <p:nvPr/>
        </p:nvSpPr>
        <p:spPr>
          <a:xfrm>
            <a:off x="1416654" y="2566089"/>
            <a:ext cx="10501026" cy="2800767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endParaRPr lang="en-US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To create new features that will reduce the dependency on non robust features such as</a:t>
            </a:r>
            <a:b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domain length, entropy, etc.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Use Builtwith site to check each domain and explore it content such as length, number of ads.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Developed crawler that fetch domains from bigspy website , which contains ads from social media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Filtered domains from the crawler by DNS query (active or not)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endParaRPr lang="en-US" dirty="0"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91E5E-3DD0-428C-8160-A69FCC8BEF16}"/>
              </a:ext>
            </a:extLst>
          </p:cNvPr>
          <p:cNvSpPr txBox="1"/>
          <p:nvPr/>
        </p:nvSpPr>
        <p:spPr>
          <a:xfrm>
            <a:off x="1416654" y="1356360"/>
            <a:ext cx="2206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Our Work</a:t>
            </a:r>
          </a:p>
        </p:txBody>
      </p:sp>
    </p:spTree>
    <p:extLst>
      <p:ext uri="{BB962C8B-B14F-4D97-AF65-F5344CB8AC3E}">
        <p14:creationId xmlns:p14="http://schemas.microsoft.com/office/powerpoint/2010/main" val="269793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571500" y="1082040"/>
            <a:ext cx="1111758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BF538-BAA8-4D6B-811D-A54FCEE4415A}"/>
              </a:ext>
            </a:extLst>
          </p:cNvPr>
          <p:cNvSpPr txBox="1"/>
          <p:nvPr/>
        </p:nvSpPr>
        <p:spPr>
          <a:xfrm>
            <a:off x="1416654" y="2566089"/>
            <a:ext cx="10501026" cy="2677656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r>
              <a:rPr lang="en-US" sz="2000" dirty="0"/>
              <a:t>A large percentage of malicious URLs were not available anymore</a:t>
            </a:r>
            <a:br>
              <a:rPr lang="en-US" sz="2000" dirty="0"/>
            </a:br>
            <a:endParaRPr lang="en-US" sz="20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r>
              <a:rPr lang="en-US" dirty="0"/>
              <a:t>Obtained a new malicious URL Dataset from Phishtank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r>
              <a:rPr lang="en-US" dirty="0"/>
              <a:t>Develop new crawler to fetch domains from bigspy</a:t>
            </a:r>
            <a:br>
              <a:rPr lang="en-US" dirty="0"/>
            </a:br>
            <a:endParaRPr lang="en-US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r>
              <a:rPr lang="en-US" dirty="0"/>
              <a:t>RiskIQ’s API changed to community API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91E5E-3DD0-428C-8160-A69FCC8BEF16}"/>
              </a:ext>
            </a:extLst>
          </p:cNvPr>
          <p:cNvSpPr txBox="1"/>
          <p:nvPr/>
        </p:nvSpPr>
        <p:spPr>
          <a:xfrm>
            <a:off x="1416654" y="1356360"/>
            <a:ext cx="4262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Problems we faced:</a:t>
            </a:r>
          </a:p>
        </p:txBody>
      </p:sp>
    </p:spTree>
    <p:extLst>
      <p:ext uri="{BB962C8B-B14F-4D97-AF65-F5344CB8AC3E}">
        <p14:creationId xmlns:p14="http://schemas.microsoft.com/office/powerpoint/2010/main" val="256877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163</TotalTime>
  <Words>418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Wingdings</vt:lpstr>
      <vt:lpstr>Office Theme</vt:lpstr>
      <vt:lpstr>Robust Malicious Domain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Malicious Domain Detection</dc:title>
  <dc:creator>Eliel Gez</dc:creator>
  <cp:lastModifiedBy>Eliel Gez</cp:lastModifiedBy>
  <cp:revision>37</cp:revision>
  <dcterms:created xsi:type="dcterms:W3CDTF">2022-02-15T17:12:00Z</dcterms:created>
  <dcterms:modified xsi:type="dcterms:W3CDTF">2022-02-16T15:31:50Z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