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Ubuntu"/>
      <p:regular r:id="rId14"/>
      <p:bold r:id="rId15"/>
      <p:italic r:id="rId16"/>
      <p:boldItalic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6">
          <p15:clr>
            <a:srgbClr val="A4A3A4"/>
          </p15:clr>
        </p15:guide>
        <p15:guide id="2" pos="3840">
          <p15:clr>
            <a:srgbClr val="A4A3A4"/>
          </p15:clr>
        </p15:guide>
      </p15:sldGuideLst>
    </p:ext>
    <p:ext uri="GoogleSlidesCustomDataVersion2">
      <go:slidesCustomData xmlns:go="http://customooxmlschemas.google.com/" r:id="rId22" roundtripDataSignature="AMtx7mi230CGdU35uAeXUwp2/TSvX6zi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56"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enutzerdefiniertes Layout">
  <p:cSld name="7_Benutzerdefiniertes Layout">
    <p:spTree>
      <p:nvGrpSpPr>
        <p:cNvPr id="17" name="Shape 17"/>
        <p:cNvGrpSpPr/>
        <p:nvPr/>
      </p:nvGrpSpPr>
      <p:grpSpPr>
        <a:xfrm>
          <a:off x="0" y="0"/>
          <a:ext cx="0" cy="0"/>
          <a:chOff x="0" y="0"/>
          <a:chExt cx="0" cy="0"/>
        </a:xfrm>
      </p:grpSpPr>
      <p:sp>
        <p:nvSpPr>
          <p:cNvPr id="18" name="Google Shape;18;p10"/>
          <p:cNvSpPr/>
          <p:nvPr/>
        </p:nvSpPr>
        <p:spPr>
          <a:xfrm>
            <a:off x="0" y="0"/>
            <a:ext cx="5372100" cy="685666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10"/>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 type="subTitle"/>
          </p:nvPr>
        </p:nvSpPr>
        <p:spPr>
          <a:xfrm>
            <a:off x="457686" y="3748088"/>
            <a:ext cx="445672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0"/>
          <p:cNvSpPr/>
          <p:nvPr/>
        </p:nvSpPr>
        <p:spPr>
          <a:xfrm>
            <a:off x="5372100" y="6582031"/>
            <a:ext cx="6819900" cy="2746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0"/>
          <p:cNvSpPr/>
          <p:nvPr>
            <p:ph idx="2" type="pic"/>
          </p:nvPr>
        </p:nvSpPr>
        <p:spPr>
          <a:xfrm>
            <a:off x="5372100" y="0"/>
            <a:ext cx="6819900" cy="6858000"/>
          </a:xfrm>
          <a:prstGeom prst="rect">
            <a:avLst/>
          </a:prstGeom>
          <a:noFill/>
          <a:ln>
            <a:noFill/>
          </a:ln>
        </p:spPr>
      </p:sp>
      <p:sp>
        <p:nvSpPr>
          <p:cNvPr id="24" name="Google Shape;24;p10"/>
          <p:cNvSpPr/>
          <p:nvPr/>
        </p:nvSpPr>
        <p:spPr>
          <a:xfrm>
            <a:off x="5372100" y="0"/>
            <a:ext cx="6819900" cy="6856668"/>
          </a:xfrm>
          <a:prstGeom prst="rect">
            <a:avLst/>
          </a:prstGeom>
          <a:solidFill>
            <a:schemeClr val="lt1">
              <a:alpha val="2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79" name="Shape 79"/>
        <p:cNvGrpSpPr/>
        <p:nvPr/>
      </p:nvGrpSpPr>
      <p:grpSpPr>
        <a:xfrm>
          <a:off x="0" y="0"/>
          <a:ext cx="0" cy="0"/>
          <a:chOff x="0" y="0"/>
          <a:chExt cx="0" cy="0"/>
        </a:xfrm>
      </p:grpSpPr>
      <p:sp>
        <p:nvSpPr>
          <p:cNvPr id="80" name="Google Shape;80;p19"/>
          <p:cNvSpPr txBox="1"/>
          <p:nvPr>
            <p:ph idx="1" type="body"/>
          </p:nvPr>
        </p:nvSpPr>
        <p:spPr>
          <a:xfrm>
            <a:off x="623888" y="1408241"/>
            <a:ext cx="5395914" cy="46818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19"/>
          <p:cNvSpPr txBox="1"/>
          <p:nvPr>
            <p:ph idx="2" type="body"/>
          </p:nvPr>
        </p:nvSpPr>
        <p:spPr>
          <a:xfrm>
            <a:off x="623888" y="1990725"/>
            <a:ext cx="5395914" cy="431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9"/>
          <p:cNvSpPr txBox="1"/>
          <p:nvPr>
            <p:ph idx="3" type="body"/>
          </p:nvPr>
        </p:nvSpPr>
        <p:spPr>
          <a:xfrm>
            <a:off x="6172200" y="1412875"/>
            <a:ext cx="5540375" cy="4635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19"/>
          <p:cNvSpPr txBox="1"/>
          <p:nvPr>
            <p:ph idx="4" type="body"/>
          </p:nvPr>
        </p:nvSpPr>
        <p:spPr>
          <a:xfrm>
            <a:off x="6172199" y="1990725"/>
            <a:ext cx="5540376" cy="431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9"/>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9"/>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88" name="Shape 88"/>
        <p:cNvGrpSpPr/>
        <p:nvPr/>
      </p:nvGrpSpPr>
      <p:grpSpPr>
        <a:xfrm>
          <a:off x="0" y="0"/>
          <a:ext cx="0" cy="0"/>
          <a:chOff x="0" y="0"/>
          <a:chExt cx="0" cy="0"/>
        </a:xfrm>
      </p:grpSpPr>
      <p:sp>
        <p:nvSpPr>
          <p:cNvPr id="89" name="Google Shape;89;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Ubuntu"/>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1" name="Google Shape;91;p20"/>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0"/>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0"/>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enutzerdefiniertes Layout">
  <p:cSld name="10_Benutzerdefiniertes Layout">
    <p:spTree>
      <p:nvGrpSpPr>
        <p:cNvPr id="94" name="Shape 94"/>
        <p:cNvGrpSpPr/>
        <p:nvPr/>
      </p:nvGrpSpPr>
      <p:grpSpPr>
        <a:xfrm>
          <a:off x="0" y="0"/>
          <a:ext cx="0" cy="0"/>
          <a:chOff x="0" y="0"/>
          <a:chExt cx="0" cy="0"/>
        </a:xfrm>
      </p:grpSpPr>
      <p:sp>
        <p:nvSpPr>
          <p:cNvPr id="95" name="Google Shape;95;p21"/>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21"/>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enutzerdefiniertes Layout">
  <p:cSld name="2_Benutzerdefiniertes Layout">
    <p:spTree>
      <p:nvGrpSpPr>
        <p:cNvPr id="99" name="Shape 99"/>
        <p:cNvGrpSpPr/>
        <p:nvPr/>
      </p:nvGrpSpPr>
      <p:grpSpPr>
        <a:xfrm>
          <a:off x="0" y="0"/>
          <a:ext cx="0" cy="0"/>
          <a:chOff x="0" y="0"/>
          <a:chExt cx="0" cy="0"/>
        </a:xfrm>
      </p:grpSpPr>
      <p:sp>
        <p:nvSpPr>
          <p:cNvPr id="100" name="Google Shape;100;p2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2"/>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enutzerdefiniertes Layout">
  <p:cSld name="3_Benutzerdefiniertes Layout">
    <p:spTree>
      <p:nvGrpSpPr>
        <p:cNvPr id="104" name="Shape 104"/>
        <p:cNvGrpSpPr/>
        <p:nvPr/>
      </p:nvGrpSpPr>
      <p:grpSpPr>
        <a:xfrm>
          <a:off x="0" y="0"/>
          <a:ext cx="0" cy="0"/>
          <a:chOff x="0" y="0"/>
          <a:chExt cx="0" cy="0"/>
        </a:xfrm>
      </p:grpSpPr>
      <p:sp>
        <p:nvSpPr>
          <p:cNvPr id="105" name="Google Shape;105;p23"/>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23"/>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enutzerdefiniertes Layout">
  <p:cSld name="4_Benutzerdefiniertes Layout">
    <p:spTree>
      <p:nvGrpSpPr>
        <p:cNvPr id="109" name="Shape 109"/>
        <p:cNvGrpSpPr/>
        <p:nvPr/>
      </p:nvGrpSpPr>
      <p:grpSpPr>
        <a:xfrm>
          <a:off x="0" y="0"/>
          <a:ext cx="0" cy="0"/>
          <a:chOff x="0" y="0"/>
          <a:chExt cx="0" cy="0"/>
        </a:xfrm>
      </p:grpSpPr>
      <p:sp>
        <p:nvSpPr>
          <p:cNvPr id="110" name="Google Shape;110;p24"/>
          <p:cNvSpPr/>
          <p:nvPr/>
        </p:nvSpPr>
        <p:spPr>
          <a:xfrm>
            <a:off x="0" y="4230688"/>
            <a:ext cx="12192000" cy="26273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4"/>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4"/>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4"/>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4" name="Google Shape;114;p24"/>
          <p:cNvSpPr/>
          <p:nvPr>
            <p:ph idx="2" type="pic"/>
          </p:nvPr>
        </p:nvSpPr>
        <p:spPr>
          <a:xfrm>
            <a:off x="0" y="0"/>
            <a:ext cx="12192000" cy="4230688"/>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enutzerdefiniertes Layout">
  <p:cSld name="6_Benutzerdefiniertes Layout">
    <p:spTree>
      <p:nvGrpSpPr>
        <p:cNvPr id="115" name="Shape 115"/>
        <p:cNvGrpSpPr/>
        <p:nvPr/>
      </p:nvGrpSpPr>
      <p:grpSpPr>
        <a:xfrm>
          <a:off x="0" y="0"/>
          <a:ext cx="0" cy="0"/>
          <a:chOff x="0" y="0"/>
          <a:chExt cx="0" cy="0"/>
        </a:xfrm>
      </p:grpSpPr>
      <p:sp>
        <p:nvSpPr>
          <p:cNvPr id="116" name="Google Shape;116;p25"/>
          <p:cNvSpPr/>
          <p:nvPr/>
        </p:nvSpPr>
        <p:spPr>
          <a:xfrm>
            <a:off x="0" y="4230688"/>
            <a:ext cx="12192000" cy="26273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25"/>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5"/>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0" name="Google Shape;120;p25"/>
          <p:cNvSpPr/>
          <p:nvPr>
            <p:ph idx="2" type="pic"/>
          </p:nvPr>
        </p:nvSpPr>
        <p:spPr>
          <a:xfrm>
            <a:off x="0" y="0"/>
            <a:ext cx="12192000" cy="4230688"/>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enutzerdefiniertes Layout">
  <p:cSld name="8_Benutzerdefiniertes Layout">
    <p:spTree>
      <p:nvGrpSpPr>
        <p:cNvPr id="121" name="Shape 121"/>
        <p:cNvGrpSpPr/>
        <p:nvPr/>
      </p:nvGrpSpPr>
      <p:grpSpPr>
        <a:xfrm>
          <a:off x="0" y="0"/>
          <a:ext cx="0" cy="0"/>
          <a:chOff x="0" y="0"/>
          <a:chExt cx="0" cy="0"/>
        </a:xfrm>
      </p:grpSpPr>
      <p:sp>
        <p:nvSpPr>
          <p:cNvPr id="122" name="Google Shape;122;p26"/>
          <p:cNvSpPr/>
          <p:nvPr/>
        </p:nvSpPr>
        <p:spPr>
          <a:xfrm>
            <a:off x="0" y="0"/>
            <a:ext cx="5372100" cy="68566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6"/>
          <p:cNvSpPr/>
          <p:nvPr/>
        </p:nvSpPr>
        <p:spPr>
          <a:xfrm>
            <a:off x="5372100" y="6582031"/>
            <a:ext cx="6819900" cy="2746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26"/>
          <p:cNvSpPr/>
          <p:nvPr>
            <p:ph idx="2" type="pic"/>
          </p:nvPr>
        </p:nvSpPr>
        <p:spPr>
          <a:xfrm>
            <a:off x="5372100" y="0"/>
            <a:ext cx="6819900" cy="6858000"/>
          </a:xfrm>
          <a:prstGeom prst="rect">
            <a:avLst/>
          </a:prstGeom>
          <a:noFill/>
          <a:ln>
            <a:noFill/>
          </a:ln>
        </p:spPr>
      </p:sp>
      <p:sp>
        <p:nvSpPr>
          <p:cNvPr id="125" name="Google Shape;125;p26"/>
          <p:cNvSpPr/>
          <p:nvPr/>
        </p:nvSpPr>
        <p:spPr>
          <a:xfrm>
            <a:off x="5372100" y="0"/>
            <a:ext cx="6819900" cy="6856668"/>
          </a:xfrm>
          <a:prstGeom prst="rect">
            <a:avLst/>
          </a:prstGeom>
          <a:solidFill>
            <a:schemeClr val="lt1">
              <a:alpha val="2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6"/>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6"/>
          <p:cNvSpPr txBox="1"/>
          <p:nvPr>
            <p:ph idx="1" type="subTitle"/>
          </p:nvPr>
        </p:nvSpPr>
        <p:spPr>
          <a:xfrm>
            <a:off x="457686" y="3748088"/>
            <a:ext cx="445672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enutzerdefiniertes Layout">
  <p:cSld name="9_Benutzerdefiniertes Layout">
    <p:spTree>
      <p:nvGrpSpPr>
        <p:cNvPr id="129" name="Shape 129"/>
        <p:cNvGrpSpPr/>
        <p:nvPr/>
      </p:nvGrpSpPr>
      <p:grpSpPr>
        <a:xfrm>
          <a:off x="0" y="0"/>
          <a:ext cx="0" cy="0"/>
          <a:chOff x="0" y="0"/>
          <a:chExt cx="0" cy="0"/>
        </a:xfrm>
      </p:grpSpPr>
      <p:sp>
        <p:nvSpPr>
          <p:cNvPr id="130" name="Google Shape;130;p27"/>
          <p:cNvSpPr/>
          <p:nvPr/>
        </p:nvSpPr>
        <p:spPr>
          <a:xfrm>
            <a:off x="0" y="0"/>
            <a:ext cx="5372100" cy="68566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7"/>
          <p:cNvSpPr/>
          <p:nvPr/>
        </p:nvSpPr>
        <p:spPr>
          <a:xfrm>
            <a:off x="5372100" y="6582031"/>
            <a:ext cx="6819900" cy="2746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7"/>
          <p:cNvSpPr/>
          <p:nvPr>
            <p:ph idx="2" type="pic"/>
          </p:nvPr>
        </p:nvSpPr>
        <p:spPr>
          <a:xfrm>
            <a:off x="5372100" y="0"/>
            <a:ext cx="6819900" cy="6858000"/>
          </a:xfrm>
          <a:prstGeom prst="rect">
            <a:avLst/>
          </a:prstGeom>
          <a:noFill/>
          <a:ln>
            <a:noFill/>
          </a:ln>
        </p:spPr>
      </p:sp>
      <p:sp>
        <p:nvSpPr>
          <p:cNvPr id="133" name="Google Shape;133;p27"/>
          <p:cNvSpPr/>
          <p:nvPr/>
        </p:nvSpPr>
        <p:spPr>
          <a:xfrm>
            <a:off x="5372100" y="0"/>
            <a:ext cx="6819900" cy="6856668"/>
          </a:xfrm>
          <a:prstGeom prst="rect">
            <a:avLst/>
          </a:prstGeom>
          <a:solidFill>
            <a:schemeClr val="lt1">
              <a:alpha val="2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7"/>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7"/>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7"/>
          <p:cNvSpPr txBox="1"/>
          <p:nvPr>
            <p:ph idx="1" type="subTitle"/>
          </p:nvPr>
        </p:nvSpPr>
        <p:spPr>
          <a:xfrm>
            <a:off x="457686" y="3748088"/>
            <a:ext cx="445672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37" name="Shape 137"/>
        <p:cNvGrpSpPr/>
        <p:nvPr/>
      </p:nvGrpSpPr>
      <p:grpSpPr>
        <a:xfrm>
          <a:off x="0" y="0"/>
          <a:ext cx="0" cy="0"/>
          <a:chOff x="0" y="0"/>
          <a:chExt cx="0" cy="0"/>
        </a:xfrm>
      </p:grpSpPr>
      <p:sp>
        <p:nvSpPr>
          <p:cNvPr id="138" name="Google Shape;138;p28"/>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8"/>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enutzerdefiniertes Layout">
  <p:cSld name="5_Benutzerdefiniertes Layout">
    <p:spTree>
      <p:nvGrpSpPr>
        <p:cNvPr id="25" name="Shape 25"/>
        <p:cNvGrpSpPr/>
        <p:nvPr/>
      </p:nvGrpSpPr>
      <p:grpSpPr>
        <a:xfrm>
          <a:off x="0" y="0"/>
          <a:ext cx="0" cy="0"/>
          <a:chOff x="0" y="0"/>
          <a:chExt cx="0" cy="0"/>
        </a:xfrm>
      </p:grpSpPr>
      <p:sp>
        <p:nvSpPr>
          <p:cNvPr id="26" name="Google Shape;26;p11"/>
          <p:cNvSpPr/>
          <p:nvPr/>
        </p:nvSpPr>
        <p:spPr>
          <a:xfrm>
            <a:off x="0" y="4230688"/>
            <a:ext cx="12192000" cy="26273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1"/>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11"/>
          <p:cNvSpPr/>
          <p:nvPr>
            <p:ph idx="2" type="pic"/>
          </p:nvPr>
        </p:nvSpPr>
        <p:spPr>
          <a:xfrm>
            <a:off x="0" y="0"/>
            <a:ext cx="12192000" cy="4230688"/>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42" name="Shape 142"/>
        <p:cNvGrpSpPr/>
        <p:nvPr/>
      </p:nvGrpSpPr>
      <p:grpSpPr>
        <a:xfrm>
          <a:off x="0" y="0"/>
          <a:ext cx="0" cy="0"/>
          <a:chOff x="0" y="0"/>
          <a:chExt cx="0" cy="0"/>
        </a:xfrm>
      </p:grpSpPr>
      <p:sp>
        <p:nvSpPr>
          <p:cNvPr id="143" name="Google Shape;143;p29"/>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9"/>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9"/>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1" name="Shape 31"/>
        <p:cNvGrpSpPr/>
        <p:nvPr/>
      </p:nvGrpSpPr>
      <p:grpSpPr>
        <a:xfrm>
          <a:off x="0" y="0"/>
          <a:ext cx="0" cy="0"/>
          <a:chOff x="0" y="0"/>
          <a:chExt cx="0" cy="0"/>
        </a:xfrm>
      </p:grpSpPr>
      <p:sp>
        <p:nvSpPr>
          <p:cNvPr id="32" name="Google Shape;32;p12"/>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623888" y="1412875"/>
            <a:ext cx="5395912" cy="489267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2" type="body"/>
          </p:nvPr>
        </p:nvSpPr>
        <p:spPr>
          <a:xfrm>
            <a:off x="6172199" y="1412875"/>
            <a:ext cx="5540376"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38" name="Shape 38"/>
        <p:cNvGrpSpPr/>
        <p:nvPr/>
      </p:nvGrpSpPr>
      <p:grpSpPr>
        <a:xfrm>
          <a:off x="0" y="0"/>
          <a:ext cx="0" cy="0"/>
          <a:chOff x="0" y="0"/>
          <a:chExt cx="0" cy="0"/>
        </a:xfrm>
      </p:grpSpPr>
      <p:sp>
        <p:nvSpPr>
          <p:cNvPr id="39" name="Google Shape;39;p13"/>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 type="body"/>
          </p:nvPr>
        </p:nvSpPr>
        <p:spPr>
          <a:xfrm>
            <a:off x="630621" y="1412875"/>
            <a:ext cx="11081954"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enutzerdefiniertes Layout">
  <p:cSld name="1_Benutzerdefiniertes Layout">
    <p:spTree>
      <p:nvGrpSpPr>
        <p:cNvPr id="44" name="Shape 44"/>
        <p:cNvGrpSpPr/>
        <p:nvPr/>
      </p:nvGrpSpPr>
      <p:grpSpPr>
        <a:xfrm>
          <a:off x="0" y="0"/>
          <a:ext cx="0" cy="0"/>
          <a:chOff x="0" y="0"/>
          <a:chExt cx="0" cy="0"/>
        </a:xfrm>
      </p:grpSpPr>
      <p:sp>
        <p:nvSpPr>
          <p:cNvPr id="45" name="Google Shape;45;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4"/>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Zwei Inhalte">
  <p:cSld name="3_Zwei Inhalte">
    <p:spTree>
      <p:nvGrpSpPr>
        <p:cNvPr id="49" name="Shape 49"/>
        <p:cNvGrpSpPr/>
        <p:nvPr/>
      </p:nvGrpSpPr>
      <p:grpSpPr>
        <a:xfrm>
          <a:off x="0" y="0"/>
          <a:ext cx="0" cy="0"/>
          <a:chOff x="0" y="0"/>
          <a:chExt cx="0" cy="0"/>
        </a:xfrm>
      </p:grpSpPr>
      <p:sp>
        <p:nvSpPr>
          <p:cNvPr id="50" name="Google Shape;50;p15"/>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 type="body"/>
          </p:nvPr>
        </p:nvSpPr>
        <p:spPr>
          <a:xfrm>
            <a:off x="623888" y="1412875"/>
            <a:ext cx="3309938" cy="489267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2" type="body"/>
          </p:nvPr>
        </p:nvSpPr>
        <p:spPr>
          <a:xfrm>
            <a:off x="4038600" y="1412875"/>
            <a:ext cx="7673975"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Zwei Inhalte">
  <p:cSld name="4_Zwei Inhalte">
    <p:spTree>
      <p:nvGrpSpPr>
        <p:cNvPr id="56" name="Shape 56"/>
        <p:cNvGrpSpPr/>
        <p:nvPr/>
      </p:nvGrpSpPr>
      <p:grpSpPr>
        <a:xfrm>
          <a:off x="0" y="0"/>
          <a:ext cx="0" cy="0"/>
          <a:chOff x="0" y="0"/>
          <a:chExt cx="0" cy="0"/>
        </a:xfrm>
      </p:grpSpPr>
      <p:sp>
        <p:nvSpPr>
          <p:cNvPr id="57" name="Google Shape;57;p16"/>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 type="body"/>
          </p:nvPr>
        </p:nvSpPr>
        <p:spPr>
          <a:xfrm>
            <a:off x="8258175" y="1412875"/>
            <a:ext cx="3454400" cy="489267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6"/>
          <p:cNvSpPr txBox="1"/>
          <p:nvPr>
            <p:ph idx="2" type="body"/>
          </p:nvPr>
        </p:nvSpPr>
        <p:spPr>
          <a:xfrm>
            <a:off x="623888" y="1412875"/>
            <a:ext cx="7529512"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6"/>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Zwei Inhalte">
  <p:cSld name="1_Zwei Inhalte">
    <p:spTree>
      <p:nvGrpSpPr>
        <p:cNvPr id="63" name="Shape 63"/>
        <p:cNvGrpSpPr/>
        <p:nvPr/>
      </p:nvGrpSpPr>
      <p:grpSpPr>
        <a:xfrm>
          <a:off x="0" y="0"/>
          <a:ext cx="0" cy="0"/>
          <a:chOff x="0" y="0"/>
          <a:chExt cx="0" cy="0"/>
        </a:xfrm>
      </p:grpSpPr>
      <p:sp>
        <p:nvSpPr>
          <p:cNvPr id="64" name="Google Shape;64;p17"/>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 type="body"/>
          </p:nvPr>
        </p:nvSpPr>
        <p:spPr>
          <a:xfrm>
            <a:off x="479425" y="1268411"/>
            <a:ext cx="5540375" cy="24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7"/>
          <p:cNvSpPr txBox="1"/>
          <p:nvPr>
            <p:ph idx="2" type="body"/>
          </p:nvPr>
        </p:nvSpPr>
        <p:spPr>
          <a:xfrm>
            <a:off x="6172197" y="1268413"/>
            <a:ext cx="5540377" cy="24479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7"/>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17"/>
          <p:cNvSpPr txBox="1"/>
          <p:nvPr>
            <p:ph idx="3" type="body"/>
          </p:nvPr>
        </p:nvSpPr>
        <p:spPr>
          <a:xfrm>
            <a:off x="479425" y="3859364"/>
            <a:ext cx="5540375" cy="24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4" type="body"/>
          </p:nvPr>
        </p:nvSpPr>
        <p:spPr>
          <a:xfrm>
            <a:off x="6172197" y="3859364"/>
            <a:ext cx="5540377" cy="24493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Zwei Inhalte">
  <p:cSld name="2_Zwei Inhalte">
    <p:spTree>
      <p:nvGrpSpPr>
        <p:cNvPr id="72" name="Shape 72"/>
        <p:cNvGrpSpPr/>
        <p:nvPr/>
      </p:nvGrpSpPr>
      <p:grpSpPr>
        <a:xfrm>
          <a:off x="0" y="0"/>
          <a:ext cx="0" cy="0"/>
          <a:chOff x="0" y="0"/>
          <a:chExt cx="0" cy="0"/>
        </a:xfrm>
      </p:grpSpPr>
      <p:sp>
        <p:nvSpPr>
          <p:cNvPr id="73" name="Google Shape;73;p18"/>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a:off x="623887" y="1412875"/>
            <a:ext cx="11088687" cy="23035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8"/>
          <p:cNvSpPr txBox="1"/>
          <p:nvPr>
            <p:ph idx="2" type="body"/>
          </p:nvPr>
        </p:nvSpPr>
        <p:spPr>
          <a:xfrm>
            <a:off x="623887" y="3859364"/>
            <a:ext cx="11088687" cy="24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630621" y="1412875"/>
            <a:ext cx="11081954" cy="489585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p:nvPr/>
        </p:nvSpPr>
        <p:spPr>
          <a:xfrm>
            <a:off x="0" y="6582032"/>
            <a:ext cx="12192000" cy="27596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p9"/>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chemeClr val="lt1"/>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9"/>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9"/>
          <p:cNvPicPr preferRelativeResize="0"/>
          <p:nvPr/>
        </p:nvPicPr>
        <p:blipFill rotWithShape="1">
          <a:blip r:embed="rId1">
            <a:alphaModFix/>
          </a:blip>
          <a:srcRect b="0" l="0" r="0" t="0"/>
          <a:stretch/>
        </p:blipFill>
        <p:spPr>
          <a:xfrm>
            <a:off x="10490200" y="51336"/>
            <a:ext cx="1400735" cy="13096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93">
          <p15:clr>
            <a:srgbClr val="F26B43"/>
          </p15:clr>
        </p15:guide>
        <p15:guide id="4" pos="7378">
          <p15:clr>
            <a:srgbClr val="F26B43"/>
          </p15:clr>
        </p15:guide>
        <p15:guide id="5" orient="horz" pos="890">
          <p15:clr>
            <a:srgbClr val="F26B43"/>
          </p15:clr>
        </p15:guide>
        <p15:guide id="6"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talent-team@muchconsulting.de"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talent-team@muchconsulting.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5.jpg"/><Relationship Id="rId6" Type="http://schemas.openxmlformats.org/officeDocument/2006/relationships/image" Target="../media/image3.png"/><Relationship Id="rId7"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mailto:max@home365.de" TargetMode="External"/><Relationship Id="rId5" Type="http://schemas.openxmlformats.org/officeDocument/2006/relationships/hyperlink" Target="mailto:carl.herkommer@muchconsulting.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mailto:info@muchconsulting.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51" name="Google Shape;151;p1"/>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Ubuntu"/>
              <a:buNone/>
            </a:pPr>
            <a:r>
              <a:rPr lang="en-US"/>
              <a:t>The ERP consulting case</a:t>
            </a:r>
            <a:endParaRPr/>
          </a:p>
        </p:txBody>
      </p:sp>
      <p:pic>
        <p:nvPicPr>
          <p:cNvPr id="152" name="Google Shape;152;p1"/>
          <p:cNvPicPr preferRelativeResize="0"/>
          <p:nvPr>
            <p:ph idx="2" type="pic"/>
          </p:nvPr>
        </p:nvPicPr>
        <p:blipFill rotWithShape="1">
          <a:blip r:embed="rId3">
            <a:alphaModFix/>
          </a:blip>
          <a:srcRect b="1741" l="0" r="0" t="1743"/>
          <a:stretch/>
        </p:blipFill>
        <p:spPr>
          <a:xfrm>
            <a:off x="5372100" y="0"/>
            <a:ext cx="68199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pic>
        <p:nvPicPr>
          <p:cNvPr id="158" name="Google Shape;158;p2"/>
          <p:cNvPicPr preferRelativeResize="0"/>
          <p:nvPr>
            <p:ph idx="2" type="pic"/>
          </p:nvPr>
        </p:nvPicPr>
        <p:blipFill rotWithShape="1">
          <a:blip r:embed="rId3">
            <a:alphaModFix/>
          </a:blip>
          <a:srcRect b="1741" l="0" r="0" t="1743"/>
          <a:stretch/>
        </p:blipFill>
        <p:spPr>
          <a:xfrm>
            <a:off x="5372100" y="0"/>
            <a:ext cx="6819900" cy="6858000"/>
          </a:xfrm>
          <a:prstGeom prst="rect">
            <a:avLst/>
          </a:prstGeom>
          <a:noFill/>
          <a:ln>
            <a:noFill/>
          </a:ln>
        </p:spPr>
      </p:pic>
      <p:sp>
        <p:nvSpPr>
          <p:cNvPr id="159" name="Google Shape;159;p2"/>
          <p:cNvSpPr txBox="1"/>
          <p:nvPr>
            <p:ph type="ctrTitle"/>
          </p:nvPr>
        </p:nvSpPr>
        <p:spPr>
          <a:xfrm>
            <a:off x="457661" y="717438"/>
            <a:ext cx="44568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Ubuntu"/>
              <a:buNone/>
            </a:pPr>
            <a:r>
              <a:rPr lang="en-US"/>
              <a:t>Agenda</a:t>
            </a:r>
            <a:endParaRPr/>
          </a:p>
        </p:txBody>
      </p:sp>
      <p:sp>
        <p:nvSpPr>
          <p:cNvPr id="160" name="Google Shape;160;p2"/>
          <p:cNvSpPr txBox="1"/>
          <p:nvPr>
            <p:ph idx="1" type="subTitle"/>
          </p:nvPr>
        </p:nvSpPr>
        <p:spPr>
          <a:xfrm>
            <a:off x="457686" y="3428988"/>
            <a:ext cx="4456800" cy="1655700"/>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Clr>
                <a:schemeClr val="lt1"/>
              </a:buClr>
              <a:buSzPts val="1600"/>
              <a:buFont typeface="Ubuntu"/>
              <a:buAutoNum type="arabicPeriod"/>
            </a:pPr>
            <a:r>
              <a:rPr lang="en-US"/>
              <a:t>Introduction</a:t>
            </a:r>
            <a:endParaRPr/>
          </a:p>
          <a:p>
            <a:pPr indent="-342900" lvl="0" marL="342900" rtl="0" algn="ctr">
              <a:lnSpc>
                <a:spcPct val="90000"/>
              </a:lnSpc>
              <a:spcBef>
                <a:spcPts val="1000"/>
              </a:spcBef>
              <a:spcAft>
                <a:spcPts val="0"/>
              </a:spcAft>
              <a:buClr>
                <a:schemeClr val="lt1"/>
              </a:buClr>
              <a:buSzPts val="1600"/>
              <a:buFont typeface="Ubuntu"/>
              <a:buAutoNum type="arabicPeriod"/>
            </a:pPr>
            <a:r>
              <a:rPr lang="en-US"/>
              <a:t>Challenge #1: The E-Commerce end-to-end process</a:t>
            </a:r>
            <a:endParaRPr/>
          </a:p>
          <a:p>
            <a:pPr indent="-342900" lvl="0" marL="342900" rtl="0" algn="ctr">
              <a:lnSpc>
                <a:spcPct val="90000"/>
              </a:lnSpc>
              <a:spcBef>
                <a:spcPts val="1000"/>
              </a:spcBef>
              <a:spcAft>
                <a:spcPts val="0"/>
              </a:spcAft>
              <a:buClr>
                <a:schemeClr val="lt1"/>
              </a:buClr>
              <a:buSzPts val="1600"/>
              <a:buFont typeface="Ubuntu"/>
              <a:buAutoNum type="arabicPeriod"/>
            </a:pPr>
            <a:r>
              <a:rPr lang="en-US"/>
              <a:t>Challenge #2: E-Commerce data analysis</a:t>
            </a:r>
            <a:endParaRPr/>
          </a:p>
          <a:p>
            <a:pPr indent="0" lvl="0" marL="0" rtl="0" algn="ctr">
              <a:lnSpc>
                <a:spcPct val="90000"/>
              </a:lnSpc>
              <a:spcBef>
                <a:spcPts val="1000"/>
              </a:spcBef>
              <a:spcAft>
                <a:spcPts val="0"/>
              </a:spcAft>
              <a:buClr>
                <a:schemeClr val="lt1"/>
              </a:buClr>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66" name="Google Shape;166;p3"/>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Ubuntu"/>
              <a:buNone/>
            </a:pPr>
            <a:r>
              <a:rPr b="1" lang="en-US" sz="4000"/>
              <a:t>First:</a:t>
            </a:r>
            <a:r>
              <a:rPr lang="en-US" sz="4000"/>
              <a:t> Do you have any questions?</a:t>
            </a:r>
            <a:endParaRPr/>
          </a:p>
        </p:txBody>
      </p:sp>
      <p:sp>
        <p:nvSpPr>
          <p:cNvPr id="167" name="Google Shape;167;p3"/>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sz="1400"/>
              <a:t>Please ask us anytime by sending your questions as a response to your original application or to </a:t>
            </a:r>
            <a:r>
              <a:rPr lang="en-US" sz="1400" u="sng"/>
              <a:t>t</a:t>
            </a:r>
            <a:r>
              <a:rPr lang="en-US" sz="1400" u="sng">
                <a:solidFill>
                  <a:schemeClr val="hlink"/>
                </a:solidFill>
                <a:hlinkClick r:id="rId3"/>
              </a:rPr>
              <a:t>alent-team@muchconsulting.de</a:t>
            </a:r>
            <a:r>
              <a:rPr lang="en-US" sz="1400"/>
              <a:t>.</a:t>
            </a:r>
            <a:endParaRPr/>
          </a:p>
        </p:txBody>
      </p:sp>
      <p:pic>
        <p:nvPicPr>
          <p:cNvPr descr="Ein Bild, das drinnen, schwarz, sitzend, Spiegel enthält.&#10;&#10;Automatisch generierte Beschreibung" id="168" name="Google Shape;168;p3"/>
          <p:cNvPicPr preferRelativeResize="0"/>
          <p:nvPr>
            <p:ph idx="2" type="pic"/>
          </p:nvPr>
        </p:nvPicPr>
        <p:blipFill rotWithShape="1">
          <a:blip r:embed="rId4">
            <a:alphaModFix/>
          </a:blip>
          <a:srcRect b="23975" l="0" r="0" t="23974"/>
          <a:stretch/>
        </p:blipFill>
        <p:spPr>
          <a:xfrm>
            <a:off x="0" y="0"/>
            <a:ext cx="12192000" cy="42306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lang="en-US"/>
              <a:t>What is this case about?</a:t>
            </a:r>
            <a:endParaRPr/>
          </a:p>
        </p:txBody>
      </p:sp>
      <p:sp>
        <p:nvSpPr>
          <p:cNvPr id="174" name="Google Shape;174;p4"/>
          <p:cNvSpPr txBox="1"/>
          <p:nvPr>
            <p:ph idx="1" type="body"/>
          </p:nvPr>
        </p:nvSpPr>
        <p:spPr>
          <a:xfrm>
            <a:off x="623888" y="1412875"/>
            <a:ext cx="5395800" cy="489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400"/>
              <a:buNone/>
            </a:pPr>
            <a:r>
              <a:rPr lang="en-US" sz="1400"/>
              <a:t>We do not believe </a:t>
            </a:r>
            <a:r>
              <a:rPr b="1" lang="en-US" sz="1400"/>
              <a:t>job fit</a:t>
            </a:r>
            <a:r>
              <a:rPr lang="en-US" sz="1400"/>
              <a:t> can be judged only by formal qualifications, cultural fit and motivation are just as important. This is why we have developed a process that gives </a:t>
            </a:r>
            <a:r>
              <a:rPr b="1" lang="en-US" sz="1400"/>
              <a:t>you and us </a:t>
            </a:r>
            <a:r>
              <a:rPr lang="en-US" sz="1400"/>
              <a:t>the opportunity to truly get to know each other. </a:t>
            </a:r>
            <a:endParaRPr/>
          </a:p>
          <a:p>
            <a:pPr indent="0" lvl="0" marL="0" rtl="0" algn="l">
              <a:lnSpc>
                <a:spcPct val="90000"/>
              </a:lnSpc>
              <a:spcBef>
                <a:spcPts val="1000"/>
              </a:spcBef>
              <a:spcAft>
                <a:spcPts val="0"/>
              </a:spcAft>
              <a:buClr>
                <a:schemeClr val="dk1"/>
              </a:buClr>
              <a:buSzPts val="1400"/>
              <a:buNone/>
            </a:pPr>
            <a:r>
              <a:rPr lang="en-US" sz="1400"/>
              <a:t>Our application process for consulting roles can include:</a:t>
            </a:r>
            <a:endParaRPr/>
          </a:p>
          <a:p>
            <a:pPr indent="-228600" lvl="0" marL="228600" rtl="0" algn="l">
              <a:lnSpc>
                <a:spcPct val="90000"/>
              </a:lnSpc>
              <a:spcBef>
                <a:spcPts val="1000"/>
              </a:spcBef>
              <a:spcAft>
                <a:spcPts val="0"/>
              </a:spcAft>
              <a:buClr>
                <a:schemeClr val="dk1"/>
              </a:buClr>
              <a:buSzPts val="1400"/>
              <a:buChar char="•"/>
            </a:pPr>
            <a:r>
              <a:rPr lang="en-US" sz="1400"/>
              <a:t>HR Interview (30 min)</a:t>
            </a:r>
            <a:endParaRPr sz="1400"/>
          </a:p>
          <a:p>
            <a:pPr indent="-228600" lvl="0" marL="228600" rtl="0" algn="l">
              <a:lnSpc>
                <a:spcPct val="90000"/>
              </a:lnSpc>
              <a:spcBef>
                <a:spcPts val="1000"/>
              </a:spcBef>
              <a:spcAft>
                <a:spcPts val="0"/>
              </a:spcAft>
              <a:buClr>
                <a:schemeClr val="dk1"/>
              </a:buClr>
              <a:buSzPts val="1400"/>
              <a:buChar char="•"/>
            </a:pPr>
            <a:r>
              <a:rPr lang="en-US" sz="1400"/>
              <a:t>This case (</a:t>
            </a:r>
            <a:r>
              <a:rPr lang="en-US" sz="1050">
                <a:solidFill>
                  <a:srgbClr val="333333"/>
                </a:solidFill>
                <a:highlight>
                  <a:srgbClr val="FFFFFF"/>
                </a:highlight>
              </a:rPr>
              <a:t>≈ </a:t>
            </a:r>
            <a:r>
              <a:rPr lang="en-US" sz="1400"/>
              <a:t>3 h)</a:t>
            </a:r>
            <a:endParaRPr/>
          </a:p>
          <a:p>
            <a:pPr indent="-228600" lvl="0" marL="228600" rtl="0" algn="l">
              <a:lnSpc>
                <a:spcPct val="90000"/>
              </a:lnSpc>
              <a:spcBef>
                <a:spcPts val="1000"/>
              </a:spcBef>
              <a:spcAft>
                <a:spcPts val="0"/>
              </a:spcAft>
              <a:buClr>
                <a:schemeClr val="dk1"/>
              </a:buClr>
              <a:buSzPts val="1400"/>
              <a:buChar char="•"/>
            </a:pPr>
            <a:r>
              <a:rPr lang="en-US" sz="1400"/>
              <a:t>Interview with Hiring Manager (1 – 1.5 h)</a:t>
            </a:r>
            <a:endParaRPr/>
          </a:p>
          <a:p>
            <a:pPr indent="-228600" lvl="0" marL="228600" rtl="0" algn="l">
              <a:lnSpc>
                <a:spcPct val="90000"/>
              </a:lnSpc>
              <a:spcBef>
                <a:spcPts val="1000"/>
              </a:spcBef>
              <a:spcAft>
                <a:spcPts val="0"/>
              </a:spcAft>
              <a:buSzPts val="1400"/>
              <a:buChar char="•"/>
            </a:pPr>
            <a:r>
              <a:rPr lang="en-US" sz="1400"/>
              <a:t>Office visit / meet the team (1h)</a:t>
            </a:r>
            <a:endParaRPr sz="1400"/>
          </a:p>
          <a:p>
            <a:pPr indent="0" lvl="0" marL="0" rtl="0" algn="l">
              <a:lnSpc>
                <a:spcPct val="90000"/>
              </a:lnSpc>
              <a:spcBef>
                <a:spcPts val="1000"/>
              </a:spcBef>
              <a:spcAft>
                <a:spcPts val="0"/>
              </a:spcAft>
              <a:buClr>
                <a:schemeClr val="dk1"/>
              </a:buClr>
              <a:buSzPts val="1600"/>
              <a:buNone/>
            </a:pPr>
            <a:r>
              <a:rPr b="1" lang="en-US" sz="1600"/>
              <a:t>Rules</a:t>
            </a:r>
            <a:endParaRPr/>
          </a:p>
          <a:p>
            <a:pPr indent="0" lvl="0" marL="0" marR="0" rtl="0" algn="l">
              <a:lnSpc>
                <a:spcPct val="90000"/>
              </a:lnSpc>
              <a:spcBef>
                <a:spcPts val="1000"/>
              </a:spcBef>
              <a:spcAft>
                <a:spcPts val="0"/>
              </a:spcAft>
              <a:buClr>
                <a:schemeClr val="dk1"/>
              </a:buClr>
              <a:buSzPts val="1400"/>
              <a:buNone/>
            </a:pPr>
            <a:r>
              <a:rPr lang="en-US" sz="1400"/>
              <a:t>Please do the following case </a:t>
            </a:r>
            <a:r>
              <a:rPr b="1" lang="en-US" sz="1400"/>
              <a:t>by yourself</a:t>
            </a:r>
            <a:r>
              <a:rPr lang="en-US" sz="1400"/>
              <a:t>. As consultants we learn new skills every day, so you can use any source of knowledge to solve the challenges ahead. </a:t>
            </a:r>
            <a:endParaRPr sz="1400"/>
          </a:p>
          <a:p>
            <a:pPr indent="0" lvl="0" marL="0" marR="0" rtl="0" algn="l">
              <a:lnSpc>
                <a:spcPct val="90000"/>
              </a:lnSpc>
              <a:spcBef>
                <a:spcPts val="1000"/>
              </a:spcBef>
              <a:spcAft>
                <a:spcPts val="0"/>
              </a:spcAft>
              <a:buClr>
                <a:schemeClr val="dk1"/>
              </a:buClr>
              <a:buSzPts val="1400"/>
              <a:buNone/>
            </a:pPr>
            <a:r>
              <a:rPr lang="en-US" sz="1400"/>
              <a:t>Starting with your booked date you have </a:t>
            </a:r>
            <a:r>
              <a:rPr b="1" lang="en-US" sz="1400"/>
              <a:t>7 days</a:t>
            </a:r>
            <a:r>
              <a:rPr lang="en-US" sz="1400"/>
              <a:t> to send us your results. During this period, allocate as much time to the case as you see fit. Experience shows, that candidates usually spend around 3 hours of working time on it.</a:t>
            </a:r>
            <a:endParaRPr sz="1600"/>
          </a:p>
        </p:txBody>
      </p:sp>
      <p:sp>
        <p:nvSpPr>
          <p:cNvPr id="175" name="Google Shape;175;p4"/>
          <p:cNvSpPr txBox="1"/>
          <p:nvPr>
            <p:ph idx="2" type="body"/>
          </p:nvPr>
        </p:nvSpPr>
        <p:spPr>
          <a:xfrm>
            <a:off x="6172199" y="1412875"/>
            <a:ext cx="5540376" cy="489585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600"/>
              <a:buNone/>
            </a:pPr>
            <a:r>
              <a:rPr b="1" lang="en-US" sz="1600"/>
              <a:t>Assessment</a:t>
            </a:r>
            <a:endParaRPr/>
          </a:p>
          <a:p>
            <a:pPr indent="0" lvl="0" marL="0" rtl="0" algn="l">
              <a:lnSpc>
                <a:spcPct val="90000"/>
              </a:lnSpc>
              <a:spcBef>
                <a:spcPts val="1000"/>
              </a:spcBef>
              <a:spcAft>
                <a:spcPts val="0"/>
              </a:spcAft>
              <a:buClr>
                <a:schemeClr val="dk1"/>
              </a:buClr>
              <a:buSzPts val="1400"/>
              <a:buNone/>
            </a:pPr>
            <a:r>
              <a:rPr lang="en-US" sz="1400"/>
              <a:t>Overall we assess the quality of all tasks handed in. </a:t>
            </a:r>
            <a:r>
              <a:rPr lang="en-US" sz="1400">
                <a:solidFill>
                  <a:srgbClr val="0D0D0D"/>
                </a:solidFill>
                <a:highlight>
                  <a:srgbClr val="FFFFFF"/>
                </a:highlight>
              </a:rPr>
              <a:t>Both your solutions for Challenge #1 and Challenge #2 will be taken into account. However, your solution for </a:t>
            </a:r>
            <a:r>
              <a:rPr b="1" lang="en-US" sz="1400">
                <a:solidFill>
                  <a:srgbClr val="0D0D0D"/>
                </a:solidFill>
                <a:highlight>
                  <a:srgbClr val="FFFFFF"/>
                </a:highlight>
              </a:rPr>
              <a:t>Challenge #1 will be crucial </a:t>
            </a:r>
            <a:r>
              <a:rPr lang="en-US" sz="1400">
                <a:solidFill>
                  <a:srgbClr val="0D0D0D"/>
                </a:solidFill>
                <a:highlight>
                  <a:srgbClr val="FFFFFF"/>
                </a:highlight>
              </a:rPr>
              <a:t>to the remainder of the recruiting process. </a:t>
            </a:r>
            <a:r>
              <a:rPr lang="en-US" sz="1400"/>
              <a:t>Please include all work in progress solutions if you cannot finish a task.</a:t>
            </a:r>
            <a:endParaRPr sz="1400"/>
          </a:p>
          <a:p>
            <a:pPr indent="0" lvl="0" marL="0" rtl="0" algn="l">
              <a:lnSpc>
                <a:spcPct val="90000"/>
              </a:lnSpc>
              <a:spcBef>
                <a:spcPts val="1000"/>
              </a:spcBef>
              <a:spcAft>
                <a:spcPts val="0"/>
              </a:spcAft>
              <a:buClr>
                <a:schemeClr val="dk1"/>
              </a:buClr>
              <a:buSzPts val="1400"/>
              <a:buNone/>
            </a:pPr>
            <a:r>
              <a:t/>
            </a:r>
            <a:endParaRPr b="1" sz="1400"/>
          </a:p>
          <a:p>
            <a:pPr indent="0" lvl="0" marL="0" rtl="0" algn="l">
              <a:lnSpc>
                <a:spcPct val="90000"/>
              </a:lnSpc>
              <a:spcBef>
                <a:spcPts val="1000"/>
              </a:spcBef>
              <a:spcAft>
                <a:spcPts val="0"/>
              </a:spcAft>
              <a:buClr>
                <a:schemeClr val="dk1"/>
              </a:buClr>
              <a:buSzPts val="1400"/>
              <a:buNone/>
            </a:pPr>
            <a:r>
              <a:rPr b="1" lang="en-US" sz="1400"/>
              <a:t>Criteria:</a:t>
            </a:r>
            <a:endParaRPr/>
          </a:p>
          <a:p>
            <a:pPr indent="-228600" lvl="0" marL="228600" rtl="0" algn="l">
              <a:lnSpc>
                <a:spcPct val="90000"/>
              </a:lnSpc>
              <a:spcBef>
                <a:spcPts val="1000"/>
              </a:spcBef>
              <a:spcAft>
                <a:spcPts val="0"/>
              </a:spcAft>
              <a:buClr>
                <a:schemeClr val="dk1"/>
              </a:buClr>
              <a:buSzPts val="1400"/>
              <a:buChar char="•"/>
            </a:pPr>
            <a:r>
              <a:rPr lang="en-US" sz="1400" u="sng"/>
              <a:t>Correctness</a:t>
            </a:r>
            <a:r>
              <a:rPr lang="en-US" sz="1400"/>
              <a:t>: Is the result correct? </a:t>
            </a:r>
            <a:endParaRPr/>
          </a:p>
          <a:p>
            <a:pPr indent="-228600" lvl="0" marL="228600" rtl="0" algn="l">
              <a:lnSpc>
                <a:spcPct val="90000"/>
              </a:lnSpc>
              <a:spcBef>
                <a:spcPts val="1000"/>
              </a:spcBef>
              <a:spcAft>
                <a:spcPts val="0"/>
              </a:spcAft>
              <a:buClr>
                <a:schemeClr val="dk1"/>
              </a:buClr>
              <a:buSzPts val="1400"/>
              <a:buChar char="•"/>
            </a:pPr>
            <a:r>
              <a:rPr lang="en-US" sz="1400" u="sng"/>
              <a:t>Execution / Approach</a:t>
            </a:r>
            <a:r>
              <a:rPr lang="en-US" sz="1400"/>
              <a:t>: How was the result reached? </a:t>
            </a:r>
            <a:endParaRPr/>
          </a:p>
          <a:p>
            <a:pPr indent="-228600" lvl="0" marL="228600" rtl="0" algn="l">
              <a:lnSpc>
                <a:spcPct val="90000"/>
              </a:lnSpc>
              <a:spcBef>
                <a:spcPts val="1000"/>
              </a:spcBef>
              <a:spcAft>
                <a:spcPts val="0"/>
              </a:spcAft>
              <a:buClr>
                <a:schemeClr val="dk1"/>
              </a:buClr>
              <a:buSzPts val="1400"/>
              <a:buChar char="•"/>
            </a:pPr>
            <a:r>
              <a:rPr lang="en-US" sz="1400" u="sng"/>
              <a:t>Depiction of results</a:t>
            </a:r>
            <a:r>
              <a:rPr lang="en-US" sz="1400"/>
              <a:t>: How was the result presented? </a:t>
            </a:r>
            <a:endParaRPr/>
          </a:p>
          <a:p>
            <a:pPr indent="0" lvl="0" marL="0" marR="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b="1" lang="en-US" sz="1600"/>
              <a:t>Submission</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Please make sure to send your results back </a:t>
            </a:r>
            <a:r>
              <a:rPr b="1" lang="en-US" sz="1400"/>
              <a:t>in reply to the initial invitation mail</a:t>
            </a:r>
            <a:r>
              <a:rPr lang="en-US" sz="1400"/>
              <a:t>, as well as to </a:t>
            </a:r>
            <a:r>
              <a:rPr b="1" lang="en-US" sz="1400" u="sng">
                <a:solidFill>
                  <a:schemeClr val="hlink"/>
                </a:solidFill>
                <a:hlinkClick r:id="rId3"/>
              </a:rPr>
              <a:t>talent-team@muchconsulting.de</a:t>
            </a:r>
            <a:r>
              <a:rPr lang="en-US" sz="1400"/>
              <a:t>. </a:t>
            </a:r>
            <a:endParaRPr sz="1400"/>
          </a:p>
          <a:p>
            <a:pPr indent="0" lvl="0" marL="0" rtl="0" algn="l">
              <a:lnSpc>
                <a:spcPct val="90000"/>
              </a:lnSpc>
              <a:spcBef>
                <a:spcPts val="1000"/>
              </a:spcBef>
              <a:spcAft>
                <a:spcPts val="0"/>
              </a:spcAft>
              <a:buClr>
                <a:schemeClr val="dk1"/>
              </a:buClr>
              <a:buSzPts val="1400"/>
              <a:buNone/>
            </a:pPr>
            <a:r>
              <a:rPr lang="en-US" sz="1400"/>
              <a:t>Send us your solution for Challenge #1 as a </a:t>
            </a:r>
            <a:r>
              <a:rPr b="1" lang="en-US" sz="1400"/>
              <a:t>PDF</a:t>
            </a:r>
            <a:r>
              <a:rPr lang="en-US" sz="1400"/>
              <a:t>.</a:t>
            </a:r>
            <a:endParaRPr sz="1400"/>
          </a:p>
          <a:p>
            <a:pPr indent="0" lvl="0" marL="0" rtl="0" algn="l">
              <a:lnSpc>
                <a:spcPct val="90000"/>
              </a:lnSpc>
              <a:spcBef>
                <a:spcPts val="1000"/>
              </a:spcBef>
              <a:spcAft>
                <a:spcPts val="0"/>
              </a:spcAft>
              <a:buClr>
                <a:schemeClr val="dk1"/>
              </a:buClr>
              <a:buSzPts val="1400"/>
              <a:buNone/>
            </a:pPr>
            <a:r>
              <a:rPr lang="en-US" sz="1400"/>
              <a:t>Send us your solution for Challenge #2 in the original </a:t>
            </a:r>
            <a:r>
              <a:rPr b="1" lang="en-US" sz="1400"/>
              <a:t>Excel sheet</a:t>
            </a:r>
            <a:r>
              <a:rPr lang="en-US" sz="1400"/>
              <a:t>.</a:t>
            </a:r>
            <a:endParaRPr sz="1400"/>
          </a:p>
          <a:p>
            <a:pPr indent="0" lvl="0" marL="0" rtl="0" algn="l">
              <a:lnSpc>
                <a:spcPct val="90000"/>
              </a:lnSpc>
              <a:spcBef>
                <a:spcPts val="1000"/>
              </a:spcBef>
              <a:spcAft>
                <a:spcPts val="0"/>
              </a:spcAft>
              <a:buClr>
                <a:schemeClr val="dk1"/>
              </a:buClr>
              <a:buSzPts val="1600"/>
              <a:buNone/>
            </a:pPr>
            <a:r>
              <a:t/>
            </a:r>
            <a:endParaRPr sz="1600"/>
          </a:p>
        </p:txBody>
      </p:sp>
      <p:sp>
        <p:nvSpPr>
          <p:cNvPr id="176" name="Google Shape;176;p4"/>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77" name="Google Shape;177;p4"/>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b="1" lang="en-US"/>
              <a:t>Challenge #1</a:t>
            </a:r>
            <a:r>
              <a:rPr lang="en-US"/>
              <a:t>:</a:t>
            </a:r>
            <a:br>
              <a:rPr lang="en-US"/>
            </a:br>
            <a:r>
              <a:rPr lang="en-US"/>
              <a:t>The E-Commerce end-to-end process</a:t>
            </a:r>
            <a:endParaRPr/>
          </a:p>
        </p:txBody>
      </p:sp>
      <p:sp>
        <p:nvSpPr>
          <p:cNvPr id="183" name="Google Shape;183;p6"/>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84" name="Google Shape;184;p6"/>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5" name="Google Shape;185;p6"/>
          <p:cNvSpPr txBox="1"/>
          <p:nvPr/>
        </p:nvSpPr>
        <p:spPr>
          <a:xfrm>
            <a:off x="627213" y="1134925"/>
            <a:ext cx="11082000" cy="1072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Situation</a:t>
            </a:r>
            <a:r>
              <a:rPr b="0" i="0" lang="en-US" sz="1200" u="none" cap="none" strike="noStrike">
                <a:solidFill>
                  <a:schemeClr val="dk1"/>
                </a:solidFill>
                <a:latin typeface="Arial"/>
                <a:ea typeface="Arial"/>
                <a:cs typeface="Arial"/>
                <a:sym typeface="Arial"/>
              </a:rPr>
              <a:t>: You were just assigned to a new client “Home365”. The client operates an online shop for furniture. The main implementation project for the new Home365 ERP system is about to start. For our kickoff with the Accounting, Logistics, Sales &amp; Marketing, Purchasing and the management team we need to prepare one simple &amp; easy to understand high level process of how a single transaction moves through the new system. This should only show the </a:t>
            </a:r>
            <a:r>
              <a:rPr b="1" i="0" lang="en-US" sz="1200" u="none" cap="none" strike="noStrike">
                <a:solidFill>
                  <a:schemeClr val="dk1"/>
                </a:solidFill>
                <a:latin typeface="Arial"/>
                <a:ea typeface="Arial"/>
                <a:cs typeface="Arial"/>
                <a:sym typeface="Arial"/>
              </a:rPr>
              <a:t>Order-to-Delivery-to-Cash</a:t>
            </a:r>
            <a:r>
              <a:rPr b="0" i="0" lang="en-US" sz="1200" u="none" cap="none" strike="noStrike">
                <a:solidFill>
                  <a:schemeClr val="dk1"/>
                </a:solidFill>
                <a:latin typeface="Arial"/>
                <a:ea typeface="Arial"/>
                <a:cs typeface="Arial"/>
                <a:sym typeface="Arial"/>
              </a:rPr>
              <a:t> process.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Input</a:t>
            </a:r>
            <a:r>
              <a:rPr b="0" i="0" lang="en-US" sz="1200" u="none" cap="none" strike="noStrike">
                <a:solidFill>
                  <a:schemeClr val="dk1"/>
                </a:solidFill>
                <a:latin typeface="Arial"/>
                <a:ea typeface="Arial"/>
                <a:cs typeface="Arial"/>
                <a:sym typeface="Arial"/>
              </a:rPr>
              <a:t>: All department managers were asked by the CIO Max on slack what their part of the ERP is doing and they gave a quick answer. </a:t>
            </a:r>
            <a:endParaRPr b="0" i="0" sz="1400" u="none" cap="none" strike="noStrike">
              <a:solidFill>
                <a:srgbClr val="000000"/>
              </a:solidFill>
              <a:latin typeface="Arial"/>
              <a:ea typeface="Arial"/>
              <a:cs typeface="Arial"/>
              <a:sym typeface="Arial"/>
            </a:endParaRPr>
          </a:p>
        </p:txBody>
      </p:sp>
      <p:sp>
        <p:nvSpPr>
          <p:cNvPr id="186" name="Google Shape;186;p6"/>
          <p:cNvSpPr txBox="1"/>
          <p:nvPr/>
        </p:nvSpPr>
        <p:spPr>
          <a:xfrm>
            <a:off x="554998" y="5714941"/>
            <a:ext cx="11082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Expected result</a:t>
            </a:r>
            <a:r>
              <a:rPr b="0" i="0" lang="en-US" sz="1200" u="none" cap="none" strike="noStrike">
                <a:solidFill>
                  <a:schemeClr val="dk1"/>
                </a:solidFill>
                <a:latin typeface="Arial"/>
                <a:ea typeface="Arial"/>
                <a:cs typeface="Arial"/>
                <a:sym typeface="Arial"/>
              </a:rPr>
              <a:t>: Please create </a:t>
            </a:r>
            <a:r>
              <a:rPr b="1" i="0" lang="en-US" sz="1200" u="none" cap="none" strike="noStrike">
                <a:solidFill>
                  <a:schemeClr val="dk1"/>
                </a:solidFill>
                <a:latin typeface="Arial"/>
                <a:ea typeface="Arial"/>
                <a:cs typeface="Arial"/>
                <a:sym typeface="Arial"/>
              </a:rPr>
              <a:t>one slide </a:t>
            </a:r>
            <a:r>
              <a:rPr b="0" i="0" lang="en-US" sz="1200" u="none" cap="none" strike="noStrike">
                <a:solidFill>
                  <a:schemeClr val="dk1"/>
                </a:solidFill>
                <a:latin typeface="Arial"/>
                <a:ea typeface="Arial"/>
                <a:cs typeface="Arial"/>
                <a:sym typeface="Arial"/>
              </a:rPr>
              <a:t>for the kickoff presentation, that </a:t>
            </a:r>
            <a:r>
              <a:rPr b="1" i="0" lang="en-US" sz="1200" u="none" cap="none" strike="noStrike">
                <a:solidFill>
                  <a:schemeClr val="dk1"/>
                </a:solidFill>
                <a:latin typeface="Arial"/>
                <a:ea typeface="Arial"/>
                <a:cs typeface="Arial"/>
                <a:sym typeface="Arial"/>
              </a:rPr>
              <a:t>depicts</a:t>
            </a:r>
            <a:r>
              <a:rPr b="0" i="0" lang="en-US" sz="1200" u="none" cap="none" strike="noStrike">
                <a:solidFill>
                  <a:schemeClr val="dk1"/>
                </a:solidFill>
                <a:latin typeface="Arial"/>
                <a:ea typeface="Arial"/>
                <a:cs typeface="Arial"/>
                <a:sym typeface="Arial"/>
              </a:rPr>
              <a:t> the Order-to-Delivery-to-Cash process from start to end. Keep the level of detail similar for each department and keep best practice for process modelling in mind. You will find a template to start you off on the next slide, but you can also use a Business Process Design software of your choice. You will </a:t>
            </a:r>
            <a:r>
              <a:rPr b="1" i="0" lang="en-US" sz="1200" u="none" cap="none" strike="noStrike">
                <a:solidFill>
                  <a:schemeClr val="dk1"/>
                </a:solidFill>
                <a:latin typeface="Arial"/>
                <a:ea typeface="Arial"/>
                <a:cs typeface="Arial"/>
                <a:sym typeface="Arial"/>
              </a:rPr>
              <a:t>present</a:t>
            </a:r>
            <a:r>
              <a:rPr b="0" i="0" lang="en-US" sz="1200" u="none" cap="none" strike="noStrike">
                <a:solidFill>
                  <a:schemeClr val="dk1"/>
                </a:solidFill>
                <a:latin typeface="Arial"/>
                <a:ea typeface="Arial"/>
                <a:cs typeface="Arial"/>
                <a:sym typeface="Arial"/>
              </a:rPr>
              <a:t> your business process to the stakeholders, should you advance to the next Recruitment stage.</a:t>
            </a:r>
            <a:endParaRPr b="0" i="0" sz="1200" u="none" cap="none" strike="noStrike">
              <a:solidFill>
                <a:schemeClr val="dk1"/>
              </a:solidFill>
              <a:latin typeface="Arial"/>
              <a:ea typeface="Arial"/>
              <a:cs typeface="Arial"/>
              <a:sym typeface="Arial"/>
            </a:endParaRPr>
          </a:p>
        </p:txBody>
      </p:sp>
      <p:sp>
        <p:nvSpPr>
          <p:cNvPr id="187" name="Google Shape;187;p6"/>
          <p:cNvSpPr/>
          <p:nvPr/>
        </p:nvSpPr>
        <p:spPr>
          <a:xfrm>
            <a:off x="623888" y="2207136"/>
            <a:ext cx="3347100" cy="1271700"/>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“I really don’t care about the ERP. For me only the online shop and what my direct sales teams track in Salesforce is interesting. ERP is only for the operations team!”</a:t>
            </a:r>
            <a:endParaRPr b="0" i="0" sz="1400" u="none" cap="none" strike="noStrike">
              <a:solidFill>
                <a:srgbClr val="000000"/>
              </a:solidFill>
              <a:latin typeface="Arial"/>
              <a:ea typeface="Arial"/>
              <a:cs typeface="Arial"/>
              <a:sym typeface="Arial"/>
            </a:endParaRPr>
          </a:p>
        </p:txBody>
      </p:sp>
      <p:sp>
        <p:nvSpPr>
          <p:cNvPr id="188" name="Google Shape;188;p6"/>
          <p:cNvSpPr txBox="1"/>
          <p:nvPr/>
        </p:nvSpPr>
        <p:spPr>
          <a:xfrm>
            <a:off x="555012" y="3706909"/>
            <a:ext cx="2315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Sales &amp; Marketing</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4494744" y="2174449"/>
            <a:ext cx="3347100" cy="1405200"/>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“Sorry Max, I am in the middle of the closing for October. But you know the drill: as long as all out- &amp; incoming invoices end up in accounting, are booked correctly and exported to DATEV I am happy!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“Oh, also we need to reconcile the payments!”</a:t>
            </a:r>
            <a:endParaRPr b="0" i="0" sz="1400" u="none" cap="none" strike="noStrike">
              <a:solidFill>
                <a:srgbClr val="000000"/>
              </a:solidFill>
              <a:latin typeface="Arial"/>
              <a:ea typeface="Arial"/>
              <a:cs typeface="Arial"/>
              <a:sym typeface="Arial"/>
            </a:endParaRPr>
          </a:p>
        </p:txBody>
      </p:sp>
      <p:sp>
        <p:nvSpPr>
          <p:cNvPr id="190" name="Google Shape;190;p6"/>
          <p:cNvSpPr txBox="1"/>
          <p:nvPr/>
        </p:nvSpPr>
        <p:spPr>
          <a:xfrm>
            <a:off x="4650146" y="3858426"/>
            <a:ext cx="173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Accounting</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8365601" y="2211711"/>
            <a:ext cx="3347100" cy="1271700"/>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“We really need to get our shipping cost down! Maybe we can ship more items together? We need to make sure everything is available for that! In the old system we also had to print out all package labels directly from DHL, that took so much time. “</a:t>
            </a:r>
            <a:endParaRPr b="0" i="0" sz="1400" u="none" cap="none" strike="noStrike">
              <a:solidFill>
                <a:srgbClr val="000000"/>
              </a:solidFill>
              <a:latin typeface="Arial"/>
              <a:ea typeface="Arial"/>
              <a:cs typeface="Arial"/>
              <a:sym typeface="Arial"/>
            </a:endParaRPr>
          </a:p>
        </p:txBody>
      </p:sp>
      <p:sp>
        <p:nvSpPr>
          <p:cNvPr id="192" name="Google Shape;192;p6"/>
          <p:cNvSpPr txBox="1"/>
          <p:nvPr/>
        </p:nvSpPr>
        <p:spPr>
          <a:xfrm>
            <a:off x="8585385" y="3706910"/>
            <a:ext cx="1558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Logistics</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623937" y="4248481"/>
            <a:ext cx="3347100" cy="1430400"/>
          </a:xfrm>
          <a:prstGeom prst="wedgeRoundRectCallout">
            <a:avLst>
              <a:gd fmla="val 62414" name="adj1"/>
              <a:gd fmla="val -26359"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"Most of the ordered goods we have to order immediately from the manufacturer so that they reach the customer on time. For everything we keep in stock, we should urgently reorder automatically when we only have material for the next 4 weeks!"</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8365626" y="4166236"/>
            <a:ext cx="3347100" cy="1271700"/>
          </a:xfrm>
          <a:prstGeom prst="wedgeRoundRectCallout">
            <a:avLst>
              <a:gd fmla="val -59235" name="adj1"/>
              <a:gd fmla="val 32654"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“As long as I can see all information about my business in real time, I don’t care.“</a:t>
            </a:r>
            <a:endParaRPr b="0" i="0" sz="1400" u="none" cap="none" strike="noStrike">
              <a:solidFill>
                <a:srgbClr val="000000"/>
              </a:solidFill>
              <a:latin typeface="Arial"/>
              <a:ea typeface="Arial"/>
              <a:cs typeface="Arial"/>
              <a:sym typeface="Arial"/>
            </a:endParaRPr>
          </a:p>
        </p:txBody>
      </p:sp>
      <p:sp>
        <p:nvSpPr>
          <p:cNvPr id="195" name="Google Shape;195;p6"/>
          <p:cNvSpPr txBox="1"/>
          <p:nvPr/>
        </p:nvSpPr>
        <p:spPr>
          <a:xfrm>
            <a:off x="4411019" y="4352520"/>
            <a:ext cx="108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Purchasing</a:t>
            </a:r>
            <a:endParaRPr b="0" i="0" sz="1400" u="none" cap="none" strike="noStrike">
              <a:solidFill>
                <a:srgbClr val="000000"/>
              </a:solidFill>
              <a:latin typeface="Arial"/>
              <a:ea typeface="Arial"/>
              <a:cs typeface="Arial"/>
              <a:sym typeface="Arial"/>
            </a:endParaRPr>
          </a:p>
        </p:txBody>
      </p:sp>
      <p:sp>
        <p:nvSpPr>
          <p:cNvPr id="196" name="Google Shape;196;p6"/>
          <p:cNvSpPr txBox="1"/>
          <p:nvPr/>
        </p:nvSpPr>
        <p:spPr>
          <a:xfrm>
            <a:off x="7426418" y="5059553"/>
            <a:ext cx="57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452000" y="81300"/>
            <a:ext cx="6113100" cy="857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lang="en-US"/>
              <a:t>Pipeline for O2D2C for E-commerce</a:t>
            </a:r>
            <a:endParaRPr/>
          </a:p>
        </p:txBody>
      </p:sp>
      <p:sp>
        <p:nvSpPr>
          <p:cNvPr id="202" name="Google Shape;202;p7"/>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203" name="Google Shape;203;p7"/>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4" name="Google Shape;204;p7"/>
          <p:cNvSpPr/>
          <p:nvPr/>
        </p:nvSpPr>
        <p:spPr>
          <a:xfrm>
            <a:off x="10383262" y="2278675"/>
            <a:ext cx="1287300" cy="834900"/>
          </a:xfrm>
          <a:prstGeom prst="roundRect">
            <a:avLst>
              <a:gd fmla="val 16667" name="adj"/>
            </a:avLst>
          </a:prstGeom>
          <a:solidFill>
            <a:srgbClr val="555773"/>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 CRM and Dashboard</a:t>
            </a:r>
            <a:endParaRPr b="0" i="0" sz="1200" u="none" cap="none" strike="noStrike">
              <a:solidFill>
                <a:schemeClr val="dk1"/>
              </a:solidFill>
              <a:latin typeface="Arial"/>
              <a:ea typeface="Arial"/>
              <a:cs typeface="Arial"/>
              <a:sym typeface="Arial"/>
            </a:endParaRPr>
          </a:p>
        </p:txBody>
      </p:sp>
      <p:cxnSp>
        <p:nvCxnSpPr>
          <p:cNvPr id="205" name="Google Shape;205;p7"/>
          <p:cNvCxnSpPr>
            <a:stCxn id="206" idx="7"/>
            <a:endCxn id="207" idx="1"/>
          </p:cNvCxnSpPr>
          <p:nvPr/>
        </p:nvCxnSpPr>
        <p:spPr>
          <a:xfrm flipH="1" rot="10800000">
            <a:off x="1226088" y="3916425"/>
            <a:ext cx="378300" cy="365100"/>
          </a:xfrm>
          <a:prstGeom prst="straightConnector1">
            <a:avLst/>
          </a:prstGeom>
          <a:noFill/>
          <a:ln cap="flat" cmpd="sng" w="12700">
            <a:solidFill>
              <a:schemeClr val="accent4"/>
            </a:solidFill>
            <a:prstDash val="solid"/>
            <a:miter lim="800000"/>
            <a:headEnd len="sm" w="sm" type="none"/>
            <a:tailEnd len="med" w="med" type="triangle"/>
          </a:ln>
        </p:spPr>
      </p:cxnSp>
      <p:sp>
        <p:nvSpPr>
          <p:cNvPr id="207" name="Google Shape;207;p7"/>
          <p:cNvSpPr/>
          <p:nvPr/>
        </p:nvSpPr>
        <p:spPr>
          <a:xfrm>
            <a:off x="1604300" y="3338350"/>
            <a:ext cx="1378500" cy="1156200"/>
          </a:xfrm>
          <a:prstGeom prst="diamond">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accent5"/>
              </a:buClr>
              <a:buSzPts val="1200"/>
              <a:buFont typeface="Arial"/>
              <a:buNone/>
            </a:pPr>
            <a:r>
              <a:rPr lang="en-US" sz="1200">
                <a:solidFill>
                  <a:schemeClr val="dk1"/>
                </a:solidFill>
              </a:rPr>
              <a:t>Check</a:t>
            </a:r>
            <a:endParaRPr sz="1200">
              <a:solidFill>
                <a:schemeClr val="dk1"/>
              </a:solidFill>
            </a:endParaRPr>
          </a:p>
          <a:p>
            <a:pPr indent="0" lvl="0" marL="0" rtl="0" algn="ctr">
              <a:spcBef>
                <a:spcPts val="0"/>
              </a:spcBef>
              <a:spcAft>
                <a:spcPts val="0"/>
              </a:spcAft>
              <a:buClr>
                <a:schemeClr val="accent5"/>
              </a:buClr>
              <a:buSzPts val="1200"/>
              <a:buFont typeface="Arial"/>
              <a:buNone/>
            </a:pPr>
            <a:r>
              <a:rPr lang="en-US" sz="1200">
                <a:solidFill>
                  <a:schemeClr val="dk1"/>
                </a:solidFill>
              </a:rPr>
              <a:t>Availability</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10427073" y="6208589"/>
            <a:ext cx="1577100" cy="29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Automatic step</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10498489" y="5881602"/>
            <a:ext cx="1577100" cy="29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Manual step</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11859498" y="5935075"/>
            <a:ext cx="216000" cy="216000"/>
          </a:xfrm>
          <a:prstGeom prst="rect">
            <a:avLst/>
          </a:prstGeom>
          <a:noFill/>
          <a:ln cap="flat" cmpd="sng" w="12700">
            <a:solidFill>
              <a:schemeClr val="accent4"/>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11" name="Google Shape;211;p7"/>
          <p:cNvSpPr/>
          <p:nvPr/>
        </p:nvSpPr>
        <p:spPr>
          <a:xfrm>
            <a:off x="11859498" y="6247756"/>
            <a:ext cx="216000" cy="216000"/>
          </a:xfrm>
          <a:prstGeom prst="rect">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212" name="Google Shape;212;p7"/>
          <p:cNvPicPr preferRelativeResize="0"/>
          <p:nvPr/>
        </p:nvPicPr>
        <p:blipFill rotWithShape="1">
          <a:blip r:embed="rId3">
            <a:alphaModFix/>
          </a:blip>
          <a:srcRect b="0" l="0" r="0" t="0"/>
          <a:stretch/>
        </p:blipFill>
        <p:spPr>
          <a:xfrm>
            <a:off x="11837800" y="4966481"/>
            <a:ext cx="270000" cy="270000"/>
          </a:xfrm>
          <a:prstGeom prst="rect">
            <a:avLst/>
          </a:prstGeom>
          <a:noFill/>
          <a:ln>
            <a:noFill/>
          </a:ln>
        </p:spPr>
      </p:pic>
      <p:sp>
        <p:nvSpPr>
          <p:cNvPr id="213" name="Google Shape;213;p7"/>
          <p:cNvSpPr/>
          <p:nvPr/>
        </p:nvSpPr>
        <p:spPr>
          <a:xfrm>
            <a:off x="6022225" y="2298250"/>
            <a:ext cx="1134000" cy="834900"/>
          </a:xfrm>
          <a:prstGeom prst="roundRect">
            <a:avLst>
              <a:gd fmla="val 16667" name="adj"/>
            </a:avLst>
          </a:prstGeom>
          <a:solidFill>
            <a:srgbClr val="555773"/>
          </a:solidFill>
          <a:ln cap="flat" cmpd="sng" w="12700">
            <a:solidFill>
              <a:schemeClr val="accent4"/>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Client Paid</a:t>
            </a:r>
            <a:endParaRPr sz="1200">
              <a:solidFill>
                <a:schemeClr val="dk1"/>
              </a:solidFill>
            </a:endParaRPr>
          </a:p>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a:t>
            </a:r>
            <a:endParaRPr sz="1200">
              <a:solidFill>
                <a:schemeClr val="dk1"/>
              </a:solidFill>
            </a:endParaRPr>
          </a:p>
        </p:txBody>
      </p:sp>
      <p:cxnSp>
        <p:nvCxnSpPr>
          <p:cNvPr id="214" name="Google Shape;214;p7"/>
          <p:cNvCxnSpPr>
            <a:stCxn id="213" idx="2"/>
            <a:endCxn id="215" idx="0"/>
          </p:cNvCxnSpPr>
          <p:nvPr/>
        </p:nvCxnSpPr>
        <p:spPr>
          <a:xfrm>
            <a:off x="6589225" y="3133150"/>
            <a:ext cx="0" cy="156300"/>
          </a:xfrm>
          <a:prstGeom prst="straightConnector1">
            <a:avLst/>
          </a:prstGeom>
          <a:noFill/>
          <a:ln cap="flat" cmpd="sng" w="12700">
            <a:solidFill>
              <a:schemeClr val="accent4"/>
            </a:solidFill>
            <a:prstDash val="solid"/>
            <a:miter lim="800000"/>
            <a:headEnd len="sm" w="sm" type="none"/>
            <a:tailEnd len="med" w="med" type="triangle"/>
          </a:ln>
        </p:spPr>
      </p:cxnSp>
      <p:pic>
        <p:nvPicPr>
          <p:cNvPr descr="Ein Bild, das Kopfbedeckung enthält.&#10;&#10;Automatisch generierte Beschreibung" id="216" name="Google Shape;216;p7"/>
          <p:cNvPicPr preferRelativeResize="0"/>
          <p:nvPr/>
        </p:nvPicPr>
        <p:blipFill rotWithShape="1">
          <a:blip r:embed="rId4">
            <a:alphaModFix/>
          </a:blip>
          <a:srcRect b="0" l="0" r="0" t="0"/>
          <a:stretch/>
        </p:blipFill>
        <p:spPr>
          <a:xfrm>
            <a:off x="11837800" y="4334910"/>
            <a:ext cx="270000" cy="270000"/>
          </a:xfrm>
          <a:prstGeom prst="rect">
            <a:avLst/>
          </a:prstGeom>
          <a:noFill/>
          <a:ln>
            <a:noFill/>
          </a:ln>
        </p:spPr>
      </p:pic>
      <p:pic>
        <p:nvPicPr>
          <p:cNvPr id="217" name="Google Shape;217;p7"/>
          <p:cNvPicPr preferRelativeResize="0"/>
          <p:nvPr/>
        </p:nvPicPr>
        <p:blipFill rotWithShape="1">
          <a:blip r:embed="rId5">
            <a:alphaModFix/>
          </a:blip>
          <a:srcRect b="0" l="0" r="0" t="0"/>
          <a:stretch/>
        </p:blipFill>
        <p:spPr>
          <a:xfrm>
            <a:off x="11838466" y="4651876"/>
            <a:ext cx="270000" cy="270000"/>
          </a:xfrm>
          <a:prstGeom prst="rect">
            <a:avLst/>
          </a:prstGeom>
          <a:noFill/>
          <a:ln>
            <a:noFill/>
          </a:ln>
        </p:spPr>
      </p:pic>
      <p:pic>
        <p:nvPicPr>
          <p:cNvPr id="218" name="Google Shape;218;p7"/>
          <p:cNvPicPr preferRelativeResize="0"/>
          <p:nvPr/>
        </p:nvPicPr>
        <p:blipFill rotWithShape="1">
          <a:blip r:embed="rId6">
            <a:alphaModFix/>
          </a:blip>
          <a:srcRect b="0" l="0" r="0" t="0"/>
          <a:stretch/>
        </p:blipFill>
        <p:spPr>
          <a:xfrm>
            <a:off x="11837800" y="5283447"/>
            <a:ext cx="270000" cy="270000"/>
          </a:xfrm>
          <a:prstGeom prst="rect">
            <a:avLst/>
          </a:prstGeom>
          <a:noFill/>
          <a:ln>
            <a:noFill/>
          </a:ln>
        </p:spPr>
      </p:pic>
      <p:pic>
        <p:nvPicPr>
          <p:cNvPr id="219" name="Google Shape;219;p7"/>
          <p:cNvPicPr preferRelativeResize="0"/>
          <p:nvPr/>
        </p:nvPicPr>
        <p:blipFill rotWithShape="1">
          <a:blip r:embed="rId7">
            <a:alphaModFix/>
          </a:blip>
          <a:srcRect b="0" l="0" r="0" t="0"/>
          <a:stretch/>
        </p:blipFill>
        <p:spPr>
          <a:xfrm>
            <a:off x="11837909" y="5598356"/>
            <a:ext cx="270000" cy="270000"/>
          </a:xfrm>
          <a:prstGeom prst="rect">
            <a:avLst/>
          </a:prstGeom>
          <a:noFill/>
          <a:ln>
            <a:noFill/>
          </a:ln>
        </p:spPr>
      </p:pic>
      <p:sp>
        <p:nvSpPr>
          <p:cNvPr id="220" name="Google Shape;220;p7"/>
          <p:cNvSpPr txBox="1"/>
          <p:nvPr/>
        </p:nvSpPr>
        <p:spPr>
          <a:xfrm>
            <a:off x="10364780" y="4308676"/>
            <a:ext cx="1473000" cy="1514700"/>
          </a:xfrm>
          <a:prstGeom prst="rect">
            <a:avLst/>
          </a:prstGeom>
          <a:noFill/>
          <a:ln>
            <a:noFill/>
          </a:ln>
        </p:spPr>
        <p:txBody>
          <a:bodyPr anchorCtr="0" anchor="t" bIns="45700" lIns="91425" spcFirstLastPara="1" rIns="91425" wrap="square" tIns="45700">
            <a:spAutoFit/>
          </a:bodyPr>
          <a:lstStyle/>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CRM</a:t>
            </a:r>
            <a:endParaRPr b="0" i="0" sz="14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Inventory</a:t>
            </a:r>
            <a:endParaRPr b="0" i="0" sz="1400" u="none" cap="none" strike="noStrike">
              <a:solidFill>
                <a:schemeClr val="dk1"/>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Purchasing</a:t>
            </a:r>
            <a:endParaRPr b="0" i="0" sz="1400" u="none" cap="none" strike="noStrike">
              <a:solidFill>
                <a:schemeClr val="dk1"/>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Accounting</a:t>
            </a:r>
            <a:endParaRPr b="0" i="0" sz="14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Sales</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452000" y="4168088"/>
            <a:ext cx="906900" cy="774600"/>
          </a:xfrm>
          <a:prstGeom prst="flowChartConnector">
            <a:avLst/>
          </a:prstGeom>
          <a:solidFill>
            <a:schemeClr val="lt2"/>
          </a:solidFill>
          <a:ln cap="flat" cmpd="sng" w="9525">
            <a:solidFill>
              <a:srgbClr val="0D0D0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Order</a:t>
            </a:r>
            <a:endParaRPr/>
          </a:p>
        </p:txBody>
      </p:sp>
      <p:sp>
        <p:nvSpPr>
          <p:cNvPr id="221" name="Google Shape;221;p7"/>
          <p:cNvSpPr/>
          <p:nvPr/>
        </p:nvSpPr>
        <p:spPr>
          <a:xfrm>
            <a:off x="1700900" y="2328388"/>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Available</a:t>
            </a:r>
            <a:endParaRPr sz="1200">
              <a:solidFill>
                <a:schemeClr val="dk1"/>
              </a:solidFill>
            </a:endParaRPr>
          </a:p>
        </p:txBody>
      </p:sp>
      <p:cxnSp>
        <p:nvCxnSpPr>
          <p:cNvPr id="222" name="Google Shape;222;p7"/>
          <p:cNvCxnSpPr>
            <a:stCxn id="221" idx="3"/>
            <a:endCxn id="223" idx="1"/>
          </p:cNvCxnSpPr>
          <p:nvPr/>
        </p:nvCxnSpPr>
        <p:spPr>
          <a:xfrm flipH="1" rot="10800000">
            <a:off x="2886200" y="2711488"/>
            <a:ext cx="201600" cy="4200"/>
          </a:xfrm>
          <a:prstGeom prst="straightConnector1">
            <a:avLst/>
          </a:prstGeom>
          <a:noFill/>
          <a:ln cap="flat" cmpd="sng" w="12700">
            <a:solidFill>
              <a:schemeClr val="accent4"/>
            </a:solidFill>
            <a:prstDash val="solid"/>
            <a:miter lim="800000"/>
            <a:headEnd len="sm" w="sm" type="none"/>
            <a:tailEnd len="med" w="med" type="triangle"/>
          </a:ln>
        </p:spPr>
      </p:cxnSp>
      <p:pic>
        <p:nvPicPr>
          <p:cNvPr id="224" name="Google Shape;224;p7"/>
          <p:cNvPicPr preferRelativeResize="0"/>
          <p:nvPr/>
        </p:nvPicPr>
        <p:blipFill rotWithShape="1">
          <a:blip r:embed="rId5">
            <a:alphaModFix/>
          </a:blip>
          <a:srcRect b="0" l="0" r="0" t="0"/>
          <a:stretch/>
        </p:blipFill>
        <p:spPr>
          <a:xfrm>
            <a:off x="1691216" y="4224551"/>
            <a:ext cx="270000" cy="270000"/>
          </a:xfrm>
          <a:prstGeom prst="rect">
            <a:avLst/>
          </a:prstGeom>
          <a:noFill/>
          <a:ln>
            <a:noFill/>
          </a:ln>
        </p:spPr>
      </p:pic>
      <p:cxnSp>
        <p:nvCxnSpPr>
          <p:cNvPr id="225" name="Google Shape;225;p7"/>
          <p:cNvCxnSpPr>
            <a:stCxn id="207" idx="0"/>
            <a:endCxn id="221" idx="2"/>
          </p:cNvCxnSpPr>
          <p:nvPr/>
        </p:nvCxnSpPr>
        <p:spPr>
          <a:xfrm rot="10800000">
            <a:off x="2293550" y="3102850"/>
            <a:ext cx="0" cy="235500"/>
          </a:xfrm>
          <a:prstGeom prst="straightConnector1">
            <a:avLst/>
          </a:prstGeom>
          <a:noFill/>
          <a:ln cap="flat" cmpd="sng" w="12700">
            <a:solidFill>
              <a:schemeClr val="accent4"/>
            </a:solidFill>
            <a:prstDash val="solid"/>
            <a:miter lim="800000"/>
            <a:headEnd len="sm" w="sm" type="none"/>
            <a:tailEnd len="med" w="med" type="triangle"/>
          </a:ln>
        </p:spPr>
      </p:cxnSp>
      <p:sp>
        <p:nvSpPr>
          <p:cNvPr id="223" name="Google Shape;223;p7"/>
          <p:cNvSpPr/>
          <p:nvPr/>
        </p:nvSpPr>
        <p:spPr>
          <a:xfrm>
            <a:off x="3087700" y="2293900"/>
            <a:ext cx="1287300" cy="834900"/>
          </a:xfrm>
          <a:prstGeom prst="roundRect">
            <a:avLst>
              <a:gd fmla="val 16667" name="adj"/>
            </a:avLst>
          </a:prstGeom>
          <a:solidFill>
            <a:srgbClr val="CC708C"/>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Send</a:t>
            </a:r>
            <a:endParaRPr sz="1200">
              <a:solidFill>
                <a:schemeClr val="dk1"/>
              </a:solidFill>
            </a:endParaRPr>
          </a:p>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Invoice</a:t>
            </a:r>
            <a:endParaRPr sz="1200">
              <a:solidFill>
                <a:schemeClr val="dk1"/>
              </a:solidFill>
            </a:endParaRPr>
          </a:p>
        </p:txBody>
      </p:sp>
      <p:cxnSp>
        <p:nvCxnSpPr>
          <p:cNvPr id="226" name="Google Shape;226;p7"/>
          <p:cNvCxnSpPr>
            <a:stCxn id="223" idx="3"/>
            <a:endCxn id="227" idx="1"/>
          </p:cNvCxnSpPr>
          <p:nvPr/>
        </p:nvCxnSpPr>
        <p:spPr>
          <a:xfrm>
            <a:off x="4375000" y="2711350"/>
            <a:ext cx="221400" cy="0"/>
          </a:xfrm>
          <a:prstGeom prst="straightConnector1">
            <a:avLst/>
          </a:prstGeom>
          <a:noFill/>
          <a:ln cap="flat" cmpd="sng" w="12700">
            <a:solidFill>
              <a:schemeClr val="accent4"/>
            </a:solidFill>
            <a:prstDash val="solid"/>
            <a:miter lim="800000"/>
            <a:headEnd len="sm" w="sm" type="none"/>
            <a:tailEnd len="med" w="med" type="triangle"/>
          </a:ln>
        </p:spPr>
      </p:cxnSp>
      <p:sp>
        <p:nvSpPr>
          <p:cNvPr id="228" name="Google Shape;228;p7"/>
          <p:cNvSpPr/>
          <p:nvPr/>
        </p:nvSpPr>
        <p:spPr>
          <a:xfrm>
            <a:off x="4673148" y="2133150"/>
            <a:ext cx="1134000" cy="1156500"/>
          </a:xfrm>
          <a:prstGeom prst="diamond">
            <a:avLst/>
          </a:prstGeom>
          <a:solidFill>
            <a:srgbClr val="555773"/>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Paid?</a:t>
            </a:r>
            <a:endParaRPr b="0" i="0" sz="1400" u="none" cap="none" strike="noStrike">
              <a:solidFill>
                <a:srgbClr val="000000"/>
              </a:solidFill>
              <a:latin typeface="Arial"/>
              <a:ea typeface="Arial"/>
              <a:cs typeface="Arial"/>
              <a:sym typeface="Arial"/>
            </a:endParaRPr>
          </a:p>
        </p:txBody>
      </p:sp>
      <p:cxnSp>
        <p:nvCxnSpPr>
          <p:cNvPr id="229" name="Google Shape;229;p7"/>
          <p:cNvCxnSpPr>
            <a:stCxn id="221" idx="1"/>
            <a:endCxn id="230" idx="3"/>
          </p:cNvCxnSpPr>
          <p:nvPr/>
        </p:nvCxnSpPr>
        <p:spPr>
          <a:xfrm rot="10800000">
            <a:off x="1499300" y="2711488"/>
            <a:ext cx="201600" cy="4200"/>
          </a:xfrm>
          <a:prstGeom prst="straightConnector1">
            <a:avLst/>
          </a:prstGeom>
          <a:noFill/>
          <a:ln cap="flat" cmpd="sng" w="12700">
            <a:solidFill>
              <a:schemeClr val="accent4"/>
            </a:solidFill>
            <a:prstDash val="solid"/>
            <a:miter lim="800000"/>
            <a:headEnd len="sm" w="sm" type="none"/>
            <a:tailEnd len="med" w="med" type="triangle"/>
          </a:ln>
        </p:spPr>
      </p:cxnSp>
      <p:sp>
        <p:nvSpPr>
          <p:cNvPr id="230" name="Google Shape;230;p7"/>
          <p:cNvSpPr/>
          <p:nvPr/>
        </p:nvSpPr>
        <p:spPr>
          <a:xfrm>
            <a:off x="212100" y="2293900"/>
            <a:ext cx="1287300" cy="834900"/>
          </a:xfrm>
          <a:prstGeom prst="roundRect">
            <a:avLst>
              <a:gd fmla="val 16667" name="adj"/>
            </a:avLst>
          </a:prstGeom>
          <a:solidFill>
            <a:srgbClr val="83C9D8"/>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Schedule Purchase in 4 weeks</a:t>
            </a:r>
            <a:endParaRPr sz="1200">
              <a:solidFill>
                <a:schemeClr val="dk1"/>
              </a:solidFill>
            </a:endParaRPr>
          </a:p>
        </p:txBody>
      </p:sp>
      <p:sp>
        <p:nvSpPr>
          <p:cNvPr id="215" name="Google Shape;215;p7"/>
          <p:cNvSpPr/>
          <p:nvPr/>
        </p:nvSpPr>
        <p:spPr>
          <a:xfrm>
            <a:off x="5945575" y="3289550"/>
            <a:ext cx="1287300" cy="834900"/>
          </a:xfrm>
          <a:prstGeom prst="roundRect">
            <a:avLst>
              <a:gd fmla="val 16667" name="adj"/>
            </a:avLst>
          </a:prstGeom>
          <a:solidFill>
            <a:srgbClr val="CC708C"/>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Check veracity</a:t>
            </a:r>
            <a:endParaRPr sz="1200">
              <a:solidFill>
                <a:schemeClr val="dk1"/>
              </a:solidFill>
            </a:endParaRPr>
          </a:p>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Export DATEV</a:t>
            </a:r>
            <a:endParaRPr sz="1200">
              <a:solidFill>
                <a:schemeClr val="dk1"/>
              </a:solidFill>
            </a:endParaRPr>
          </a:p>
        </p:txBody>
      </p:sp>
      <p:cxnSp>
        <p:nvCxnSpPr>
          <p:cNvPr id="231" name="Google Shape;231;p7"/>
          <p:cNvCxnSpPr>
            <a:stCxn id="228" idx="3"/>
            <a:endCxn id="213" idx="1"/>
          </p:cNvCxnSpPr>
          <p:nvPr/>
        </p:nvCxnSpPr>
        <p:spPr>
          <a:xfrm>
            <a:off x="5807148" y="2711400"/>
            <a:ext cx="215100" cy="4200"/>
          </a:xfrm>
          <a:prstGeom prst="straightConnector1">
            <a:avLst/>
          </a:prstGeom>
          <a:noFill/>
          <a:ln cap="flat" cmpd="sng" w="12700">
            <a:solidFill>
              <a:schemeClr val="accent4"/>
            </a:solidFill>
            <a:prstDash val="solid"/>
            <a:miter lim="800000"/>
            <a:headEnd len="sm" w="sm" type="none"/>
            <a:tailEnd len="med" w="med" type="triangle"/>
          </a:ln>
        </p:spPr>
      </p:cxnSp>
      <p:sp>
        <p:nvSpPr>
          <p:cNvPr id="232" name="Google Shape;232;p7"/>
          <p:cNvSpPr txBox="1"/>
          <p:nvPr/>
        </p:nvSpPr>
        <p:spPr>
          <a:xfrm>
            <a:off x="4730850" y="3089650"/>
            <a:ext cx="4068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rPr>
              <a:t>No</a:t>
            </a:r>
            <a:endParaRPr sz="1300">
              <a:solidFill>
                <a:schemeClr val="dk1"/>
              </a:solidFill>
            </a:endParaRPr>
          </a:p>
        </p:txBody>
      </p:sp>
      <p:sp>
        <p:nvSpPr>
          <p:cNvPr id="233" name="Google Shape;233;p7"/>
          <p:cNvSpPr txBox="1"/>
          <p:nvPr/>
        </p:nvSpPr>
        <p:spPr>
          <a:xfrm>
            <a:off x="5628675" y="2293900"/>
            <a:ext cx="4542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rPr>
              <a:t>Yes</a:t>
            </a:r>
            <a:endParaRPr sz="1300">
              <a:solidFill>
                <a:schemeClr val="dk1"/>
              </a:solidFill>
            </a:endParaRPr>
          </a:p>
        </p:txBody>
      </p:sp>
      <p:cxnSp>
        <p:nvCxnSpPr>
          <p:cNvPr id="234" name="Google Shape;234;p7"/>
          <p:cNvCxnSpPr>
            <a:stCxn id="213" idx="0"/>
            <a:endCxn id="235" idx="2"/>
          </p:cNvCxnSpPr>
          <p:nvPr/>
        </p:nvCxnSpPr>
        <p:spPr>
          <a:xfrm rot="10800000">
            <a:off x="6589225" y="2119150"/>
            <a:ext cx="0" cy="179100"/>
          </a:xfrm>
          <a:prstGeom prst="straightConnector1">
            <a:avLst/>
          </a:prstGeom>
          <a:noFill/>
          <a:ln cap="flat" cmpd="sng" w="12700">
            <a:solidFill>
              <a:schemeClr val="accent4"/>
            </a:solidFill>
            <a:prstDash val="solid"/>
            <a:miter lim="800000"/>
            <a:headEnd len="sm" w="sm" type="none"/>
            <a:tailEnd len="med" w="med" type="triangle"/>
          </a:ln>
        </p:spPr>
      </p:cxnSp>
      <p:sp>
        <p:nvSpPr>
          <p:cNvPr id="235" name="Google Shape;235;p7"/>
          <p:cNvSpPr/>
          <p:nvPr/>
        </p:nvSpPr>
        <p:spPr>
          <a:xfrm>
            <a:off x="5945575" y="1284125"/>
            <a:ext cx="1287300" cy="834900"/>
          </a:xfrm>
          <a:prstGeom prst="roundRect">
            <a:avLst>
              <a:gd fmla="val 16667" name="adj"/>
            </a:avLst>
          </a:prstGeom>
          <a:solidFill>
            <a:srgbClr val="DF805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 on website and Salesforce</a:t>
            </a:r>
            <a:endParaRPr sz="1200">
              <a:solidFill>
                <a:schemeClr val="dk1"/>
              </a:solidFill>
            </a:endParaRPr>
          </a:p>
        </p:txBody>
      </p:sp>
      <p:cxnSp>
        <p:nvCxnSpPr>
          <p:cNvPr id="236" name="Google Shape;236;p7"/>
          <p:cNvCxnSpPr>
            <a:stCxn id="213" idx="3"/>
            <a:endCxn id="237" idx="1"/>
          </p:cNvCxnSpPr>
          <p:nvPr/>
        </p:nvCxnSpPr>
        <p:spPr>
          <a:xfrm>
            <a:off x="7156225" y="2715700"/>
            <a:ext cx="150300" cy="0"/>
          </a:xfrm>
          <a:prstGeom prst="straightConnector1">
            <a:avLst/>
          </a:prstGeom>
          <a:noFill/>
          <a:ln cap="flat" cmpd="sng" w="12700">
            <a:solidFill>
              <a:schemeClr val="accent4"/>
            </a:solidFill>
            <a:prstDash val="solid"/>
            <a:miter lim="800000"/>
            <a:headEnd len="sm" w="sm" type="none"/>
            <a:tailEnd len="med" w="med" type="triangle"/>
          </a:ln>
        </p:spPr>
      </p:cxnSp>
      <p:sp>
        <p:nvSpPr>
          <p:cNvPr id="238" name="Google Shape;238;p7"/>
          <p:cNvSpPr/>
          <p:nvPr/>
        </p:nvSpPr>
        <p:spPr>
          <a:xfrm>
            <a:off x="7502550" y="1122713"/>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Print DHL Labels</a:t>
            </a:r>
            <a:endParaRPr sz="1200">
              <a:solidFill>
                <a:schemeClr val="dk1"/>
              </a:solidFill>
            </a:endParaRPr>
          </a:p>
        </p:txBody>
      </p:sp>
      <p:sp>
        <p:nvSpPr>
          <p:cNvPr id="237" name="Google Shape;237;p7"/>
          <p:cNvSpPr/>
          <p:nvPr/>
        </p:nvSpPr>
        <p:spPr>
          <a:xfrm>
            <a:off x="7306650" y="2137600"/>
            <a:ext cx="1577100" cy="1156200"/>
          </a:xfrm>
          <a:prstGeom prst="diamond">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accent5"/>
              </a:buClr>
              <a:buSzPts val="1200"/>
              <a:buFont typeface="Arial"/>
              <a:buNone/>
            </a:pPr>
            <a:r>
              <a:rPr lang="en-US" sz="1200">
                <a:solidFill>
                  <a:schemeClr val="dk1"/>
                </a:solidFill>
              </a:rPr>
              <a:t>Check Buffer to items together</a:t>
            </a:r>
            <a:endParaRPr sz="1200">
              <a:solidFill>
                <a:schemeClr val="dk1"/>
              </a:solidFill>
            </a:endParaRPr>
          </a:p>
        </p:txBody>
      </p:sp>
      <p:cxnSp>
        <p:nvCxnSpPr>
          <p:cNvPr id="239" name="Google Shape;239;p7"/>
          <p:cNvCxnSpPr>
            <a:stCxn id="237" idx="0"/>
            <a:endCxn id="238" idx="2"/>
          </p:cNvCxnSpPr>
          <p:nvPr/>
        </p:nvCxnSpPr>
        <p:spPr>
          <a:xfrm rot="10800000">
            <a:off x="8095200" y="1897300"/>
            <a:ext cx="0" cy="2403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40" name="Google Shape;240;p7"/>
          <p:cNvCxnSpPr>
            <a:stCxn id="238" idx="3"/>
            <a:endCxn id="241" idx="0"/>
          </p:cNvCxnSpPr>
          <p:nvPr/>
        </p:nvCxnSpPr>
        <p:spPr>
          <a:xfrm>
            <a:off x="8687850" y="1510013"/>
            <a:ext cx="859800" cy="7686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42" name="Google Shape;242;p7"/>
          <p:cNvCxnSpPr>
            <a:stCxn id="237" idx="2"/>
            <a:endCxn id="243" idx="0"/>
          </p:cNvCxnSpPr>
          <p:nvPr/>
        </p:nvCxnSpPr>
        <p:spPr>
          <a:xfrm>
            <a:off x="8095200" y="3293800"/>
            <a:ext cx="0" cy="240300"/>
          </a:xfrm>
          <a:prstGeom prst="straightConnector1">
            <a:avLst/>
          </a:prstGeom>
          <a:noFill/>
          <a:ln cap="flat" cmpd="sng" w="12700">
            <a:solidFill>
              <a:schemeClr val="accent4"/>
            </a:solidFill>
            <a:prstDash val="solid"/>
            <a:miter lim="800000"/>
            <a:headEnd len="sm" w="sm" type="none"/>
            <a:tailEnd len="med" w="med" type="triangle"/>
          </a:ln>
        </p:spPr>
      </p:cxnSp>
      <p:sp>
        <p:nvSpPr>
          <p:cNvPr id="243" name="Google Shape;243;p7"/>
          <p:cNvSpPr/>
          <p:nvPr/>
        </p:nvSpPr>
        <p:spPr>
          <a:xfrm>
            <a:off x="7502550" y="3534063"/>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Create </a:t>
            </a:r>
            <a:r>
              <a:rPr lang="en-US" sz="1200">
                <a:solidFill>
                  <a:schemeClr val="dk1"/>
                </a:solidFill>
              </a:rPr>
              <a:t>a Buffer</a:t>
            </a:r>
            <a:endParaRPr sz="1200">
              <a:solidFill>
                <a:schemeClr val="dk1"/>
              </a:solidFill>
            </a:endParaRPr>
          </a:p>
        </p:txBody>
      </p:sp>
      <p:sp>
        <p:nvSpPr>
          <p:cNvPr id="244" name="Google Shape;244;p7"/>
          <p:cNvSpPr/>
          <p:nvPr/>
        </p:nvSpPr>
        <p:spPr>
          <a:xfrm>
            <a:off x="8957525" y="3529138"/>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Print DHL Labels</a:t>
            </a:r>
            <a:endParaRPr sz="1200">
              <a:solidFill>
                <a:schemeClr val="dk1"/>
              </a:solidFill>
            </a:endParaRPr>
          </a:p>
        </p:txBody>
      </p:sp>
      <p:cxnSp>
        <p:nvCxnSpPr>
          <p:cNvPr id="245" name="Google Shape;245;p7"/>
          <p:cNvCxnSpPr>
            <a:stCxn id="244" idx="0"/>
            <a:endCxn id="241" idx="2"/>
          </p:cNvCxnSpPr>
          <p:nvPr/>
        </p:nvCxnSpPr>
        <p:spPr>
          <a:xfrm rot="10800000">
            <a:off x="9547775" y="3113638"/>
            <a:ext cx="2400" cy="4155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46" name="Google Shape;246;p7"/>
          <p:cNvCxnSpPr>
            <a:stCxn id="243" idx="3"/>
            <a:endCxn id="244" idx="1"/>
          </p:cNvCxnSpPr>
          <p:nvPr/>
        </p:nvCxnSpPr>
        <p:spPr>
          <a:xfrm flipH="1" rot="10800000">
            <a:off x="8687850" y="3916563"/>
            <a:ext cx="269700" cy="48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47" name="Google Shape;247;p7"/>
          <p:cNvCxnSpPr>
            <a:stCxn id="248" idx="3"/>
            <a:endCxn id="204" idx="1"/>
          </p:cNvCxnSpPr>
          <p:nvPr/>
        </p:nvCxnSpPr>
        <p:spPr>
          <a:xfrm>
            <a:off x="10025962" y="2691625"/>
            <a:ext cx="357300" cy="4500"/>
          </a:xfrm>
          <a:prstGeom prst="straightConnector1">
            <a:avLst/>
          </a:prstGeom>
          <a:noFill/>
          <a:ln cap="flat" cmpd="sng" w="12700">
            <a:solidFill>
              <a:schemeClr val="accent4"/>
            </a:solidFill>
            <a:prstDash val="solid"/>
            <a:miter lim="800000"/>
            <a:headEnd len="sm" w="sm" type="none"/>
            <a:tailEnd len="med" w="med" type="triangle"/>
          </a:ln>
        </p:spPr>
      </p:cxnSp>
      <p:sp>
        <p:nvSpPr>
          <p:cNvPr id="249" name="Google Shape;249;p7"/>
          <p:cNvSpPr/>
          <p:nvPr/>
        </p:nvSpPr>
        <p:spPr>
          <a:xfrm>
            <a:off x="1499312" y="1258150"/>
            <a:ext cx="1287300" cy="834900"/>
          </a:xfrm>
          <a:prstGeom prst="roundRect">
            <a:avLst>
              <a:gd fmla="val 16667" name="adj"/>
            </a:avLst>
          </a:prstGeom>
          <a:solidFill>
            <a:srgbClr val="555773"/>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 CRM and Dashboard</a:t>
            </a:r>
            <a:endParaRPr b="0" i="0" sz="1200" u="none" cap="none" strike="noStrike">
              <a:solidFill>
                <a:schemeClr val="dk1"/>
              </a:solidFill>
              <a:latin typeface="Arial"/>
              <a:ea typeface="Arial"/>
              <a:cs typeface="Arial"/>
              <a:sym typeface="Arial"/>
            </a:endParaRPr>
          </a:p>
        </p:txBody>
      </p:sp>
      <p:cxnSp>
        <p:nvCxnSpPr>
          <p:cNvPr id="250" name="Google Shape;250;p7"/>
          <p:cNvCxnSpPr>
            <a:stCxn id="230" idx="0"/>
            <a:endCxn id="249" idx="1"/>
          </p:cNvCxnSpPr>
          <p:nvPr/>
        </p:nvCxnSpPr>
        <p:spPr>
          <a:xfrm flipH="1" rot="10800000">
            <a:off x="855750" y="1675600"/>
            <a:ext cx="643500" cy="6183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51" name="Google Shape;251;p7"/>
          <p:cNvCxnSpPr>
            <a:stCxn id="223" idx="0"/>
            <a:endCxn id="249" idx="3"/>
          </p:cNvCxnSpPr>
          <p:nvPr/>
        </p:nvCxnSpPr>
        <p:spPr>
          <a:xfrm rot="10800000">
            <a:off x="2786650" y="1675600"/>
            <a:ext cx="944700" cy="618300"/>
          </a:xfrm>
          <a:prstGeom prst="straightConnector1">
            <a:avLst/>
          </a:prstGeom>
          <a:noFill/>
          <a:ln cap="flat" cmpd="sng" w="12700">
            <a:solidFill>
              <a:schemeClr val="accent4"/>
            </a:solidFill>
            <a:prstDash val="solid"/>
            <a:miter lim="800000"/>
            <a:headEnd len="sm" w="sm" type="none"/>
            <a:tailEnd len="med" w="med" type="triangle"/>
          </a:ln>
        </p:spPr>
      </p:cxnSp>
      <p:sp>
        <p:nvSpPr>
          <p:cNvPr id="252" name="Google Shape;252;p7"/>
          <p:cNvSpPr/>
          <p:nvPr/>
        </p:nvSpPr>
        <p:spPr>
          <a:xfrm>
            <a:off x="1700900" y="4635488"/>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Not </a:t>
            </a:r>
            <a:r>
              <a:rPr lang="en-US" sz="1200">
                <a:solidFill>
                  <a:schemeClr val="dk1"/>
                </a:solidFill>
              </a:rPr>
              <a:t>Available</a:t>
            </a:r>
            <a:endParaRPr sz="1200">
              <a:solidFill>
                <a:schemeClr val="dk1"/>
              </a:solidFill>
            </a:endParaRPr>
          </a:p>
        </p:txBody>
      </p:sp>
      <p:cxnSp>
        <p:nvCxnSpPr>
          <p:cNvPr id="253" name="Google Shape;253;p7"/>
          <p:cNvCxnSpPr>
            <a:stCxn id="207" idx="2"/>
            <a:endCxn id="252" idx="0"/>
          </p:cNvCxnSpPr>
          <p:nvPr/>
        </p:nvCxnSpPr>
        <p:spPr>
          <a:xfrm>
            <a:off x="2293550" y="4494550"/>
            <a:ext cx="0" cy="141000"/>
          </a:xfrm>
          <a:prstGeom prst="straightConnector1">
            <a:avLst/>
          </a:prstGeom>
          <a:noFill/>
          <a:ln cap="flat" cmpd="sng" w="12700">
            <a:solidFill>
              <a:schemeClr val="accent4"/>
            </a:solidFill>
            <a:prstDash val="solid"/>
            <a:miter lim="800000"/>
            <a:headEnd len="sm" w="sm" type="none"/>
            <a:tailEnd len="med" w="med" type="triangle"/>
          </a:ln>
        </p:spPr>
      </p:cxnSp>
      <p:sp>
        <p:nvSpPr>
          <p:cNvPr id="254" name="Google Shape;254;p7"/>
          <p:cNvSpPr/>
          <p:nvPr/>
        </p:nvSpPr>
        <p:spPr>
          <a:xfrm>
            <a:off x="3087825" y="4626800"/>
            <a:ext cx="1287300" cy="834900"/>
          </a:xfrm>
          <a:prstGeom prst="roundRect">
            <a:avLst>
              <a:gd fmla="val 16667" name="adj"/>
            </a:avLst>
          </a:prstGeom>
          <a:solidFill>
            <a:srgbClr val="83C9D8"/>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Purchase Order</a:t>
            </a:r>
            <a:endParaRPr sz="1200">
              <a:solidFill>
                <a:schemeClr val="dk1"/>
              </a:solidFill>
            </a:endParaRPr>
          </a:p>
        </p:txBody>
      </p:sp>
      <p:cxnSp>
        <p:nvCxnSpPr>
          <p:cNvPr id="255" name="Google Shape;255;p7"/>
          <p:cNvCxnSpPr>
            <a:stCxn id="252" idx="3"/>
            <a:endCxn id="254" idx="1"/>
          </p:cNvCxnSpPr>
          <p:nvPr/>
        </p:nvCxnSpPr>
        <p:spPr>
          <a:xfrm>
            <a:off x="2886200" y="5022788"/>
            <a:ext cx="201600" cy="21600"/>
          </a:xfrm>
          <a:prstGeom prst="straightConnector1">
            <a:avLst/>
          </a:prstGeom>
          <a:noFill/>
          <a:ln cap="flat" cmpd="sng" w="12700">
            <a:solidFill>
              <a:schemeClr val="accent4"/>
            </a:solidFill>
            <a:prstDash val="solid"/>
            <a:miter lim="800000"/>
            <a:headEnd len="sm" w="sm" type="none"/>
            <a:tailEnd len="med" w="med" type="triangle"/>
          </a:ln>
        </p:spPr>
      </p:cxnSp>
      <p:sp>
        <p:nvSpPr>
          <p:cNvPr id="256" name="Google Shape;256;p7"/>
          <p:cNvSpPr/>
          <p:nvPr/>
        </p:nvSpPr>
        <p:spPr>
          <a:xfrm>
            <a:off x="3087700" y="5604413"/>
            <a:ext cx="1287300" cy="834900"/>
          </a:xfrm>
          <a:prstGeom prst="roundRect">
            <a:avLst>
              <a:gd fmla="val 16667" name="adj"/>
            </a:avLst>
          </a:prstGeom>
          <a:solidFill>
            <a:srgbClr val="CC708C"/>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Check veracity </a:t>
            </a:r>
            <a:endParaRPr sz="1200">
              <a:solidFill>
                <a:schemeClr val="dk1"/>
              </a:solidFill>
            </a:endParaRPr>
          </a:p>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Export DATEV</a:t>
            </a:r>
            <a:endParaRPr sz="1200">
              <a:solidFill>
                <a:schemeClr val="dk1"/>
              </a:solidFill>
            </a:endParaRPr>
          </a:p>
        </p:txBody>
      </p:sp>
      <p:cxnSp>
        <p:nvCxnSpPr>
          <p:cNvPr id="257" name="Google Shape;257;p7"/>
          <p:cNvCxnSpPr>
            <a:stCxn id="254" idx="2"/>
            <a:endCxn id="256" idx="0"/>
          </p:cNvCxnSpPr>
          <p:nvPr/>
        </p:nvCxnSpPr>
        <p:spPr>
          <a:xfrm>
            <a:off x="3731475" y="5461700"/>
            <a:ext cx="0" cy="1428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58" name="Google Shape;258;p7"/>
          <p:cNvCxnSpPr>
            <a:stCxn id="254" idx="0"/>
            <a:endCxn id="259" idx="2"/>
          </p:cNvCxnSpPr>
          <p:nvPr/>
        </p:nvCxnSpPr>
        <p:spPr>
          <a:xfrm rot="10800000">
            <a:off x="3731475" y="4484000"/>
            <a:ext cx="0" cy="142800"/>
          </a:xfrm>
          <a:prstGeom prst="straightConnector1">
            <a:avLst/>
          </a:prstGeom>
          <a:noFill/>
          <a:ln cap="flat" cmpd="sng" w="12700">
            <a:solidFill>
              <a:schemeClr val="accent4"/>
            </a:solidFill>
            <a:prstDash val="solid"/>
            <a:miter lim="800000"/>
            <a:headEnd len="sm" w="sm" type="none"/>
            <a:tailEnd len="med" w="med" type="triangle"/>
          </a:ln>
        </p:spPr>
      </p:cxnSp>
      <p:sp>
        <p:nvSpPr>
          <p:cNvPr id="259" name="Google Shape;259;p7"/>
          <p:cNvSpPr/>
          <p:nvPr/>
        </p:nvSpPr>
        <p:spPr>
          <a:xfrm>
            <a:off x="3138700" y="3709463"/>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Stock Inventory</a:t>
            </a:r>
            <a:endParaRPr sz="1200">
              <a:solidFill>
                <a:schemeClr val="dk1"/>
              </a:solidFill>
            </a:endParaRPr>
          </a:p>
        </p:txBody>
      </p:sp>
      <p:cxnSp>
        <p:nvCxnSpPr>
          <p:cNvPr id="260" name="Google Shape;260;p7"/>
          <p:cNvCxnSpPr>
            <a:stCxn id="259" idx="0"/>
            <a:endCxn id="223" idx="2"/>
          </p:cNvCxnSpPr>
          <p:nvPr/>
        </p:nvCxnSpPr>
        <p:spPr>
          <a:xfrm rot="10800000">
            <a:off x="3731350" y="3128663"/>
            <a:ext cx="0" cy="580800"/>
          </a:xfrm>
          <a:prstGeom prst="straightConnector1">
            <a:avLst/>
          </a:prstGeom>
          <a:noFill/>
          <a:ln cap="flat" cmpd="sng" w="12700">
            <a:solidFill>
              <a:schemeClr val="accent4"/>
            </a:solidFill>
            <a:prstDash val="solid"/>
            <a:miter lim="800000"/>
            <a:headEnd len="sm" w="sm" type="none"/>
            <a:tailEnd len="med" w="med" type="triangle"/>
          </a:ln>
        </p:spPr>
      </p:cxnSp>
      <p:sp>
        <p:nvSpPr>
          <p:cNvPr id="261" name="Google Shape;261;p7"/>
          <p:cNvSpPr/>
          <p:nvPr/>
        </p:nvSpPr>
        <p:spPr>
          <a:xfrm>
            <a:off x="4596500" y="5681575"/>
            <a:ext cx="1287300" cy="834900"/>
          </a:xfrm>
          <a:prstGeom prst="roundRect">
            <a:avLst>
              <a:gd fmla="val 16667" name="adj"/>
            </a:avLst>
          </a:prstGeom>
          <a:solidFill>
            <a:srgbClr val="555773"/>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 CRM and Dashboard</a:t>
            </a:r>
            <a:endParaRPr b="0" i="0" sz="1200" u="none" cap="none" strike="noStrike">
              <a:solidFill>
                <a:schemeClr val="dk1"/>
              </a:solidFill>
              <a:latin typeface="Arial"/>
              <a:ea typeface="Arial"/>
              <a:cs typeface="Arial"/>
              <a:sym typeface="Arial"/>
            </a:endParaRPr>
          </a:p>
        </p:txBody>
      </p:sp>
      <p:cxnSp>
        <p:nvCxnSpPr>
          <p:cNvPr id="262" name="Google Shape;262;p7"/>
          <p:cNvCxnSpPr>
            <a:stCxn id="254" idx="3"/>
            <a:endCxn id="261" idx="0"/>
          </p:cNvCxnSpPr>
          <p:nvPr/>
        </p:nvCxnSpPr>
        <p:spPr>
          <a:xfrm>
            <a:off x="4375125" y="5044250"/>
            <a:ext cx="864900" cy="6372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63" name="Google Shape;263;p7"/>
          <p:cNvCxnSpPr>
            <a:stCxn id="230" idx="2"/>
            <a:endCxn id="264" idx="0"/>
          </p:cNvCxnSpPr>
          <p:nvPr/>
        </p:nvCxnSpPr>
        <p:spPr>
          <a:xfrm>
            <a:off x="855750" y="3128800"/>
            <a:ext cx="0" cy="132300"/>
          </a:xfrm>
          <a:prstGeom prst="straightConnector1">
            <a:avLst/>
          </a:prstGeom>
          <a:noFill/>
          <a:ln cap="flat" cmpd="sng" w="12700">
            <a:solidFill>
              <a:schemeClr val="accent4"/>
            </a:solidFill>
            <a:prstDash val="solid"/>
            <a:miter lim="800000"/>
            <a:headEnd len="sm" w="sm" type="none"/>
            <a:tailEnd len="med" w="med" type="triangle"/>
          </a:ln>
        </p:spPr>
      </p:cxnSp>
      <p:cxnSp>
        <p:nvCxnSpPr>
          <p:cNvPr id="265" name="Google Shape;265;p7"/>
          <p:cNvCxnSpPr>
            <a:stCxn id="228" idx="2"/>
            <a:endCxn id="266" idx="0"/>
          </p:cNvCxnSpPr>
          <p:nvPr/>
        </p:nvCxnSpPr>
        <p:spPr>
          <a:xfrm>
            <a:off x="5240148" y="3289650"/>
            <a:ext cx="496200" cy="957300"/>
          </a:xfrm>
          <a:prstGeom prst="straightConnector1">
            <a:avLst/>
          </a:prstGeom>
          <a:noFill/>
          <a:ln cap="flat" cmpd="sng" w="12700">
            <a:solidFill>
              <a:schemeClr val="accent4"/>
            </a:solidFill>
            <a:prstDash val="solid"/>
            <a:miter lim="800000"/>
            <a:headEnd len="sm" w="sm" type="none"/>
            <a:tailEnd len="med" w="med" type="triangle"/>
          </a:ln>
        </p:spPr>
      </p:cxnSp>
      <p:sp>
        <p:nvSpPr>
          <p:cNvPr id="266" name="Google Shape;266;p7"/>
          <p:cNvSpPr/>
          <p:nvPr/>
        </p:nvSpPr>
        <p:spPr>
          <a:xfrm>
            <a:off x="5169400" y="4246938"/>
            <a:ext cx="1134000" cy="834900"/>
          </a:xfrm>
          <a:prstGeom prst="roundRect">
            <a:avLst>
              <a:gd fmla="val 16667" name="adj"/>
            </a:avLst>
          </a:prstGeom>
          <a:solidFill>
            <a:srgbClr val="555773"/>
          </a:solidFill>
          <a:ln cap="flat" cmpd="sng" w="12700">
            <a:solidFill>
              <a:schemeClr val="accent4"/>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Client Not Paid Update</a:t>
            </a:r>
            <a:endParaRPr sz="1200">
              <a:solidFill>
                <a:schemeClr val="dk1"/>
              </a:solidFill>
            </a:endParaRPr>
          </a:p>
        </p:txBody>
      </p:sp>
      <p:cxnSp>
        <p:nvCxnSpPr>
          <p:cNvPr id="267" name="Google Shape;267;p7"/>
          <p:cNvCxnSpPr>
            <a:stCxn id="266" idx="2"/>
            <a:endCxn id="268" idx="1"/>
          </p:cNvCxnSpPr>
          <p:nvPr/>
        </p:nvCxnSpPr>
        <p:spPr>
          <a:xfrm>
            <a:off x="5736400" y="5081838"/>
            <a:ext cx="1304100" cy="547800"/>
          </a:xfrm>
          <a:prstGeom prst="straightConnector1">
            <a:avLst/>
          </a:prstGeom>
          <a:noFill/>
          <a:ln cap="flat" cmpd="sng" w="12700">
            <a:solidFill>
              <a:schemeClr val="accent4"/>
            </a:solidFill>
            <a:prstDash val="solid"/>
            <a:miter lim="800000"/>
            <a:headEnd len="sm" w="sm" type="none"/>
            <a:tailEnd len="med" w="med" type="triangle"/>
          </a:ln>
        </p:spPr>
      </p:cxnSp>
      <p:sp>
        <p:nvSpPr>
          <p:cNvPr id="268" name="Google Shape;268;p7"/>
          <p:cNvSpPr/>
          <p:nvPr/>
        </p:nvSpPr>
        <p:spPr>
          <a:xfrm>
            <a:off x="7040375" y="5212175"/>
            <a:ext cx="1287300" cy="834900"/>
          </a:xfrm>
          <a:prstGeom prst="roundRect">
            <a:avLst>
              <a:gd fmla="val 16667" name="adj"/>
            </a:avLst>
          </a:prstGeom>
          <a:solidFill>
            <a:srgbClr val="DF805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 on website and Salesforce</a:t>
            </a:r>
            <a:endParaRPr sz="1200">
              <a:solidFill>
                <a:schemeClr val="dk1"/>
              </a:solidFill>
            </a:endParaRPr>
          </a:p>
        </p:txBody>
      </p:sp>
      <p:sp>
        <p:nvSpPr>
          <p:cNvPr id="269" name="Google Shape;269;p7"/>
          <p:cNvSpPr/>
          <p:nvPr/>
        </p:nvSpPr>
        <p:spPr>
          <a:xfrm>
            <a:off x="8567075" y="5212175"/>
            <a:ext cx="1287300" cy="834900"/>
          </a:xfrm>
          <a:prstGeom prst="roundRect">
            <a:avLst>
              <a:gd fmla="val 16667" name="adj"/>
            </a:avLst>
          </a:prstGeom>
          <a:solidFill>
            <a:srgbClr val="DF805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Email Marketing</a:t>
            </a:r>
            <a:endParaRPr sz="1200">
              <a:solidFill>
                <a:schemeClr val="dk1"/>
              </a:solidFill>
            </a:endParaRPr>
          </a:p>
        </p:txBody>
      </p:sp>
      <p:cxnSp>
        <p:nvCxnSpPr>
          <p:cNvPr id="270" name="Google Shape;270;p7"/>
          <p:cNvCxnSpPr>
            <a:stCxn id="268" idx="3"/>
            <a:endCxn id="269" idx="1"/>
          </p:cNvCxnSpPr>
          <p:nvPr/>
        </p:nvCxnSpPr>
        <p:spPr>
          <a:xfrm>
            <a:off x="8327675" y="5629625"/>
            <a:ext cx="239400" cy="0"/>
          </a:xfrm>
          <a:prstGeom prst="straightConnector1">
            <a:avLst/>
          </a:prstGeom>
          <a:noFill/>
          <a:ln cap="flat" cmpd="sng" w="12700">
            <a:solidFill>
              <a:schemeClr val="accent4"/>
            </a:solidFill>
            <a:prstDash val="solid"/>
            <a:miter lim="800000"/>
            <a:headEnd len="sm" w="sm" type="none"/>
            <a:tailEnd len="med" w="med" type="triangle"/>
          </a:ln>
        </p:spPr>
      </p:cxnSp>
      <p:sp>
        <p:nvSpPr>
          <p:cNvPr id="264" name="Google Shape;264;p7"/>
          <p:cNvSpPr/>
          <p:nvPr/>
        </p:nvSpPr>
        <p:spPr>
          <a:xfrm>
            <a:off x="263100" y="3261138"/>
            <a:ext cx="1185300" cy="774600"/>
          </a:xfrm>
          <a:prstGeom prst="roundRect">
            <a:avLst>
              <a:gd fmla="val 16667" name="adj"/>
            </a:avLst>
          </a:prstGeom>
          <a:solidFill>
            <a:srgbClr val="E1696A"/>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Stock Inventory</a:t>
            </a:r>
            <a:endParaRPr sz="1200">
              <a:solidFill>
                <a:schemeClr val="dk1"/>
              </a:solidFill>
            </a:endParaRPr>
          </a:p>
        </p:txBody>
      </p:sp>
      <p:sp>
        <p:nvSpPr>
          <p:cNvPr id="241" name="Google Shape;241;p7"/>
          <p:cNvSpPr/>
          <p:nvPr/>
        </p:nvSpPr>
        <p:spPr>
          <a:xfrm>
            <a:off x="8980650" y="2278675"/>
            <a:ext cx="1134000" cy="834900"/>
          </a:xfrm>
          <a:prstGeom prst="roundRect">
            <a:avLst>
              <a:gd fmla="val 16667" name="adj"/>
            </a:avLst>
          </a:prstGeom>
          <a:solidFill>
            <a:srgbClr val="E1696A"/>
          </a:solidFill>
          <a:ln cap="flat" cmpd="sng" w="12700">
            <a:solidFill>
              <a:schemeClr val="accent4"/>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Client Paid</a:t>
            </a:r>
            <a:endParaRPr sz="1200">
              <a:solidFill>
                <a:schemeClr val="dk1"/>
              </a:solidFill>
            </a:endParaRPr>
          </a:p>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rPr>
              <a:t>Update</a:t>
            </a:r>
            <a:endParaRPr sz="1200">
              <a:solidFill>
                <a:schemeClr val="dk1"/>
              </a:solidFill>
            </a:endParaRPr>
          </a:p>
        </p:txBody>
      </p:sp>
      <p:pic>
        <p:nvPicPr>
          <p:cNvPr id="271" name="Google Shape;271;p7"/>
          <p:cNvPicPr preferRelativeResize="0"/>
          <p:nvPr/>
        </p:nvPicPr>
        <p:blipFill rotWithShape="1">
          <a:blip r:embed="rId6">
            <a:alphaModFix/>
          </a:blip>
          <a:srcRect b="0" l="0" r="0" t="0"/>
          <a:stretch/>
        </p:blipFill>
        <p:spPr>
          <a:xfrm>
            <a:off x="3587413" y="1759322"/>
            <a:ext cx="270000" cy="270000"/>
          </a:xfrm>
          <a:prstGeom prst="rect">
            <a:avLst/>
          </a:prstGeom>
          <a:noFill/>
          <a:ln>
            <a:noFill/>
          </a:ln>
        </p:spPr>
      </p:pic>
      <p:pic>
        <p:nvPicPr>
          <p:cNvPr id="272" name="Google Shape;272;p7"/>
          <p:cNvPicPr preferRelativeResize="0"/>
          <p:nvPr/>
        </p:nvPicPr>
        <p:blipFill rotWithShape="1">
          <a:blip r:embed="rId7">
            <a:alphaModFix/>
          </a:blip>
          <a:srcRect b="0" l="0" r="0" t="0"/>
          <a:stretch/>
        </p:blipFill>
        <p:spPr>
          <a:xfrm>
            <a:off x="7549034" y="4802919"/>
            <a:ext cx="270000" cy="270000"/>
          </a:xfrm>
          <a:prstGeom prst="rect">
            <a:avLst/>
          </a:prstGeom>
          <a:noFill/>
          <a:ln>
            <a:noFill/>
          </a:ln>
        </p:spPr>
      </p:pic>
      <p:pic>
        <p:nvPicPr>
          <p:cNvPr id="273" name="Google Shape;273;p7"/>
          <p:cNvPicPr preferRelativeResize="0"/>
          <p:nvPr/>
        </p:nvPicPr>
        <p:blipFill rotWithShape="1">
          <a:blip r:embed="rId3">
            <a:alphaModFix/>
          </a:blip>
          <a:srcRect b="0" l="0" r="0" t="0"/>
          <a:stretch/>
        </p:blipFill>
        <p:spPr>
          <a:xfrm>
            <a:off x="4460850" y="4887806"/>
            <a:ext cx="270000" cy="270000"/>
          </a:xfrm>
          <a:prstGeom prst="rect">
            <a:avLst/>
          </a:prstGeom>
          <a:noFill/>
          <a:ln>
            <a:noFill/>
          </a:ln>
        </p:spPr>
      </p:pic>
      <p:pic>
        <p:nvPicPr>
          <p:cNvPr descr="Ein Bild, das Kopfbedeckung enthält.&#10;&#10;Automatisch generierte Beschreibung" id="274" name="Google Shape;274;p7"/>
          <p:cNvPicPr preferRelativeResize="0"/>
          <p:nvPr/>
        </p:nvPicPr>
        <p:blipFill rotWithShape="1">
          <a:blip r:embed="rId4">
            <a:alphaModFix/>
          </a:blip>
          <a:srcRect b="0" l="0" r="0" t="0"/>
          <a:stretch/>
        </p:blipFill>
        <p:spPr>
          <a:xfrm>
            <a:off x="5105150" y="1759335"/>
            <a:ext cx="270000" cy="270000"/>
          </a:xfrm>
          <a:prstGeom prst="rect">
            <a:avLst/>
          </a:prstGeom>
          <a:noFill/>
          <a:ln>
            <a:noFill/>
          </a:ln>
        </p:spPr>
      </p:pic>
      <p:sp>
        <p:nvSpPr>
          <p:cNvPr id="275" name="Google Shape;275;p7"/>
          <p:cNvSpPr txBox="1"/>
          <p:nvPr/>
        </p:nvSpPr>
        <p:spPr>
          <a:xfrm>
            <a:off x="503450" y="698400"/>
            <a:ext cx="32790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rPr>
              <a:t>As a </a:t>
            </a:r>
            <a:r>
              <a:rPr lang="en-US" sz="1300">
                <a:solidFill>
                  <a:schemeClr val="dk1"/>
                </a:solidFill>
              </a:rPr>
              <a:t>Ecommerce</a:t>
            </a:r>
            <a:r>
              <a:rPr lang="en-US" sz="1300">
                <a:solidFill>
                  <a:schemeClr val="dk1"/>
                </a:solidFill>
              </a:rPr>
              <a:t> it should be a O2P2D</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b="1" lang="en-US"/>
              <a:t>Challenge #2</a:t>
            </a:r>
            <a:r>
              <a:rPr lang="en-US"/>
              <a:t>: </a:t>
            </a:r>
            <a:br>
              <a:rPr lang="en-US"/>
            </a:br>
            <a:r>
              <a:rPr lang="en-US"/>
              <a:t>E-Commerce data analysis</a:t>
            </a:r>
            <a:endParaRPr/>
          </a:p>
        </p:txBody>
      </p:sp>
      <p:sp>
        <p:nvSpPr>
          <p:cNvPr id="281" name="Google Shape;281;p5"/>
          <p:cNvSpPr txBox="1"/>
          <p:nvPr>
            <p:ph idx="1" type="body"/>
          </p:nvPr>
        </p:nvSpPr>
        <p:spPr>
          <a:xfrm>
            <a:off x="623888" y="1338770"/>
            <a:ext cx="11081954" cy="10721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b="1" lang="en-US" sz="1200"/>
              <a:t>Situation</a:t>
            </a:r>
            <a:r>
              <a:rPr lang="en-US" sz="1200"/>
              <a:t>: As his current ERP system has limited analytics capabilities, the CIO Max asked us to help answer some questions before the new systems goes live.</a:t>
            </a:r>
            <a:endParaRPr/>
          </a:p>
          <a:p>
            <a:pPr indent="0" lvl="0" marL="0" rtl="0" algn="l">
              <a:lnSpc>
                <a:spcPct val="90000"/>
              </a:lnSpc>
              <a:spcBef>
                <a:spcPts val="1000"/>
              </a:spcBef>
              <a:spcAft>
                <a:spcPts val="0"/>
              </a:spcAft>
              <a:buClr>
                <a:schemeClr val="dk1"/>
              </a:buClr>
              <a:buSzPts val="1200"/>
              <a:buNone/>
            </a:pPr>
            <a:r>
              <a:rPr b="1" lang="en-US" sz="1200"/>
              <a:t>Input</a:t>
            </a:r>
            <a:r>
              <a:rPr lang="en-US" sz="1200"/>
              <a:t>: We received an </a:t>
            </a:r>
            <a:r>
              <a:rPr b="1" lang="en-US" sz="1200"/>
              <a:t>Excel</a:t>
            </a:r>
            <a:r>
              <a:rPr lang="en-US" sz="1200"/>
              <a:t> sheet with a lot of transactions. Data in the file can be wrong or misleading, so just note problems in the data, but do not try to solve them. Also, your project leader send you a Slack message and forwarded you an email before he had to go into a meeting.</a:t>
            </a:r>
            <a:endParaRPr/>
          </a:p>
        </p:txBody>
      </p:sp>
      <p:sp>
        <p:nvSpPr>
          <p:cNvPr id="282" name="Google Shape;282;p5"/>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283" name="Google Shape;283;p5"/>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84" name="Google Shape;284;p5"/>
          <p:cNvSpPr/>
          <p:nvPr/>
        </p:nvSpPr>
        <p:spPr>
          <a:xfrm>
            <a:off x="630621" y="2907946"/>
            <a:ext cx="3347049" cy="1271748"/>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„Thanks for helping out! Home365 mostly sells make-to-order products, that only get manufactured after being ordered. Max told me that many orders get shipped in multiple deliveries, but they only send out an invoice after all products are shipped.” </a:t>
            </a:r>
            <a:endParaRPr b="0" i="0" sz="1400" u="none" cap="none" strike="noStrike">
              <a:solidFill>
                <a:srgbClr val="000000"/>
              </a:solidFill>
              <a:latin typeface="Arial"/>
              <a:ea typeface="Arial"/>
              <a:cs typeface="Arial"/>
              <a:sym typeface="Arial"/>
            </a:endParaRPr>
          </a:p>
        </p:txBody>
      </p:sp>
      <p:pic>
        <p:nvPicPr>
          <p:cNvPr id="285" name="Google Shape;285;p5"/>
          <p:cNvPicPr preferRelativeResize="0"/>
          <p:nvPr/>
        </p:nvPicPr>
        <p:blipFill rotWithShape="1">
          <a:blip r:embed="rId3">
            <a:alphaModFix/>
          </a:blip>
          <a:srcRect b="-28691" l="1" r="74551" t="1"/>
          <a:stretch/>
        </p:blipFill>
        <p:spPr>
          <a:xfrm>
            <a:off x="1192335" y="4371137"/>
            <a:ext cx="333689" cy="430336"/>
          </a:xfrm>
          <a:prstGeom prst="rect">
            <a:avLst/>
          </a:prstGeom>
          <a:noFill/>
          <a:ln>
            <a:noFill/>
          </a:ln>
        </p:spPr>
      </p:pic>
      <p:sp>
        <p:nvSpPr>
          <p:cNvPr id="286" name="Google Shape;286;p5"/>
          <p:cNvSpPr txBox="1"/>
          <p:nvPr/>
        </p:nvSpPr>
        <p:spPr>
          <a:xfrm>
            <a:off x="1526024" y="4371137"/>
            <a:ext cx="2100045"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from your project leader</a:t>
            </a:r>
            <a:endParaRPr b="0" i="0" sz="1400" u="none" cap="none" strike="noStrike">
              <a:solidFill>
                <a:srgbClr val="000000"/>
              </a:solidFill>
              <a:latin typeface="Arial"/>
              <a:ea typeface="Arial"/>
              <a:cs typeface="Arial"/>
              <a:sym typeface="Arial"/>
            </a:endParaRPr>
          </a:p>
        </p:txBody>
      </p:sp>
      <p:sp>
        <p:nvSpPr>
          <p:cNvPr id="287" name="Google Shape;287;p5"/>
          <p:cNvSpPr/>
          <p:nvPr/>
        </p:nvSpPr>
        <p:spPr>
          <a:xfrm>
            <a:off x="4692770" y="2286844"/>
            <a:ext cx="7026538" cy="3441097"/>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5"/>
          <p:cNvSpPr/>
          <p:nvPr/>
        </p:nvSpPr>
        <p:spPr>
          <a:xfrm>
            <a:off x="4849483" y="2385909"/>
            <a:ext cx="6704706" cy="2415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a:ea typeface="Arial"/>
                <a:cs typeface="Arial"/>
                <a:sym typeface="Arial"/>
              </a:rPr>
              <a:t>from: </a:t>
            </a:r>
            <a:r>
              <a:rPr b="0" i="0" lang="en-US" sz="1000" u="none" cap="none" strike="noStrike">
                <a:solidFill>
                  <a:schemeClr val="dk1"/>
                </a:solidFill>
                <a:latin typeface="Arial"/>
                <a:ea typeface="Arial"/>
                <a:cs typeface="Arial"/>
                <a:sym typeface="Arial"/>
              </a:rPr>
              <a:t>project.leader@muchconsulting.de</a:t>
            </a:r>
            <a:endParaRPr b="0" i="0" sz="1400" u="none" cap="none" strike="noStrike">
              <a:solidFill>
                <a:srgbClr val="000000"/>
              </a:solidFill>
              <a:latin typeface="Arial"/>
              <a:ea typeface="Arial"/>
              <a:cs typeface="Arial"/>
              <a:sym typeface="Arial"/>
            </a:endParaRPr>
          </a:p>
        </p:txBody>
      </p:sp>
      <p:sp>
        <p:nvSpPr>
          <p:cNvPr id="289" name="Google Shape;289;p5"/>
          <p:cNvSpPr/>
          <p:nvPr/>
        </p:nvSpPr>
        <p:spPr>
          <a:xfrm>
            <a:off x="4849482" y="2667248"/>
            <a:ext cx="6704707" cy="2415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a:ea typeface="Arial"/>
                <a:cs typeface="Arial"/>
                <a:sym typeface="Arial"/>
              </a:rPr>
              <a:t>Fwd: Re: </a:t>
            </a:r>
            <a:r>
              <a:rPr b="0" i="0" lang="en-US" sz="1000" u="none" cap="none" strike="noStrike">
                <a:solidFill>
                  <a:schemeClr val="dk1"/>
                </a:solidFill>
                <a:latin typeface="Arial"/>
                <a:ea typeface="Arial"/>
                <a:cs typeface="Arial"/>
                <a:sym typeface="Arial"/>
              </a:rPr>
              <a:t>Can you help me please?</a:t>
            </a:r>
            <a:endParaRPr b="0" i="0" sz="1400" u="none" cap="none" strike="noStrike">
              <a:solidFill>
                <a:srgbClr val="000000"/>
              </a:solidFill>
              <a:latin typeface="Arial"/>
              <a:ea typeface="Arial"/>
              <a:cs typeface="Arial"/>
              <a:sym typeface="Arial"/>
            </a:endParaRPr>
          </a:p>
        </p:txBody>
      </p:sp>
      <p:sp>
        <p:nvSpPr>
          <p:cNvPr id="290" name="Google Shape;290;p5"/>
          <p:cNvSpPr/>
          <p:nvPr/>
        </p:nvSpPr>
        <p:spPr>
          <a:xfrm>
            <a:off x="4856671" y="2948588"/>
            <a:ext cx="6704707" cy="267583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Hi! Thanks for the help! See below. LG</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From: </a:t>
            </a:r>
            <a:r>
              <a:rPr b="0" i="0" lang="en-US" sz="1000" u="sng" cap="none" strike="noStrike">
                <a:solidFill>
                  <a:schemeClr val="dk1"/>
                </a:solidFill>
                <a:latin typeface="Arial"/>
                <a:ea typeface="Arial"/>
                <a:cs typeface="Arial"/>
                <a:sym typeface="Arial"/>
                <a:hlinkClick r:id="rId4">
                  <a:extLst>
                    <a:ext uri="{A12FA001-AC4F-418D-AE19-62706E023703}">
                      <ahyp:hlinkClr val="tx"/>
                    </a:ext>
                  </a:extLst>
                </a:hlinkClick>
              </a:rPr>
              <a:t>max@home365.de</a:t>
            </a:r>
            <a:r>
              <a:rPr b="0" i="0" lang="en-US" sz="1000" u="none" cap="none" strike="noStrike">
                <a:solidFill>
                  <a:schemeClr val="dk1"/>
                </a:solidFill>
                <a:latin typeface="Arial"/>
                <a:ea typeface="Arial"/>
                <a:cs typeface="Arial"/>
                <a:sym typeface="Arial"/>
              </a:rPr>
              <a:t>; To: </a:t>
            </a:r>
            <a:r>
              <a:rPr b="0" i="0" lang="en-US" sz="1000" u="sng" cap="none" strike="noStrike">
                <a:solidFill>
                  <a:schemeClr val="dk1"/>
                </a:solidFill>
                <a:latin typeface="Arial"/>
                <a:ea typeface="Arial"/>
                <a:cs typeface="Arial"/>
                <a:sym typeface="Arial"/>
                <a:hlinkClick r:id="rId5">
                  <a:extLst>
                    <a:ext uri="{A12FA001-AC4F-418D-AE19-62706E023703}">
                      <ahyp:hlinkClr val="tx"/>
                    </a:ext>
                  </a:extLst>
                </a:hlinkClick>
              </a:rPr>
              <a:t>project.leader@muchconsulting.de</a:t>
            </a:r>
            <a:r>
              <a:rPr b="0" i="0" lang="en-US" sz="1000" u="none" cap="none" strike="noStrike">
                <a:solidFill>
                  <a:schemeClr val="dk1"/>
                </a:solidFill>
                <a:latin typeface="Arial"/>
                <a:ea typeface="Arial"/>
                <a:cs typeface="Arial"/>
                <a:sym typeface="Arial"/>
              </a:rPr>
              <a:t>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Hello,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I am already looking forward to the new ERP! Unfortunately, I still have to answer a few questions for our accounting department. Maybe you have a few minutes and can send me an answer within the week?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000"/>
              <a:buFont typeface="Arial"/>
              <a:buChar char="•"/>
            </a:pPr>
            <a:r>
              <a:rPr b="0" i="0" lang="en-US" sz="1050" u="none" cap="none" strike="noStrike">
                <a:solidFill>
                  <a:srgbClr val="1F1F1F"/>
                </a:solidFill>
                <a:highlight>
                  <a:srgbClr val="FFFFFF"/>
                </a:highlight>
                <a:latin typeface="Roboto"/>
                <a:ea typeface="Roboto"/>
                <a:cs typeface="Roboto"/>
                <a:sym typeface="Roboto"/>
              </a:rPr>
              <a:t>How much revenue did we make each month in 2020 compared to the previous two years?</a:t>
            </a:r>
            <a:endParaRPr b="0" i="0" sz="1000" u="none" cap="none" strike="noStrike">
              <a:solidFill>
                <a:schemeClr val="dk1"/>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000"/>
              <a:buFont typeface="Arial"/>
              <a:buChar char="•"/>
            </a:pPr>
            <a:r>
              <a:rPr b="0" i="0" lang="en-US" sz="1050" u="none" cap="none" strike="noStrike">
                <a:solidFill>
                  <a:srgbClr val="1F1F1F"/>
                </a:solidFill>
                <a:highlight>
                  <a:srgbClr val="FFFFFF"/>
                </a:highlight>
                <a:latin typeface="Roboto"/>
                <a:ea typeface="Roboto"/>
                <a:cs typeface="Roboto"/>
                <a:sym typeface="Roboto"/>
              </a:rPr>
              <a:t>How many of our orders from 2020 have already been invoiced?</a:t>
            </a:r>
            <a:endParaRPr b="0" i="0" sz="1000" u="none" cap="none" strike="noStrike">
              <a:solidFill>
                <a:schemeClr val="dk1"/>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000"/>
              <a:buFont typeface="Arial"/>
              <a:buChar char="•"/>
            </a:pPr>
            <a:r>
              <a:rPr b="0" i="0" lang="en-US" sz="1050" u="none" cap="none" strike="noStrike">
                <a:solidFill>
                  <a:srgbClr val="1F1F1F"/>
                </a:solidFill>
                <a:highlight>
                  <a:srgbClr val="FFFFFF"/>
                </a:highlight>
                <a:latin typeface="Roboto"/>
                <a:ea typeface="Roboto"/>
                <a:cs typeface="Roboto"/>
                <a:sym typeface="Roboto"/>
              </a:rPr>
              <a:t>How many individual products have we shipped that have not been invoiced?</a:t>
            </a:r>
            <a:r>
              <a:rPr b="0" i="0" lang="en-US" sz="1000" u="none" cap="none" strike="noStrike">
                <a:solidFill>
                  <a:schemeClr val="dk1"/>
                </a:solidFill>
                <a:latin typeface="Arial"/>
                <a:ea typeface="Arial"/>
                <a:cs typeface="Arial"/>
                <a:sym typeface="Arial"/>
              </a:rPr>
              <a:t> Please use ARRAYFORMULA, IFNA and maybe one or two more commands if necessary.</a:t>
            </a:r>
            <a:endParaRPr b="0" i="0" sz="1000" u="none" cap="none" strike="noStrike">
              <a:solidFill>
                <a:schemeClr val="dk1"/>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How many orders have we not yet shipped?</a:t>
            </a:r>
            <a:endParaRPr b="0" i="0" sz="1000" u="none" cap="none" strike="noStrike">
              <a:solidFill>
                <a:schemeClr val="dk1"/>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If you have some time left: </a:t>
            </a:r>
            <a:r>
              <a:rPr b="0" i="0" lang="en-US" sz="1050" u="none" cap="none" strike="noStrike">
                <a:solidFill>
                  <a:srgbClr val="1F1F1F"/>
                </a:solidFill>
                <a:highlight>
                  <a:srgbClr val="FFFFFF"/>
                </a:highlight>
                <a:latin typeface="Roboto"/>
                <a:ea typeface="Roboto"/>
                <a:cs typeface="Roboto"/>
                <a:sym typeface="Roboto"/>
              </a:rPr>
              <a:t>What was the net sales from June &amp; August 2020 that were invoiced in the following months?</a:t>
            </a:r>
            <a:endParaRPr b="0" i="0" sz="10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Thank you!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Best regards,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Max</a:t>
            </a:r>
            <a:endParaRPr b="0" i="0" sz="1000" u="none" cap="none" strike="noStrike">
              <a:solidFill>
                <a:schemeClr val="dk1"/>
              </a:solidFill>
              <a:latin typeface="Arial"/>
              <a:ea typeface="Arial"/>
              <a:cs typeface="Arial"/>
              <a:sym typeface="Arial"/>
            </a:endParaRPr>
          </a:p>
        </p:txBody>
      </p:sp>
      <p:sp>
        <p:nvSpPr>
          <p:cNvPr id="291" name="Google Shape;291;p5"/>
          <p:cNvSpPr/>
          <p:nvPr/>
        </p:nvSpPr>
        <p:spPr>
          <a:xfrm>
            <a:off x="10544899" y="2378828"/>
            <a:ext cx="1009290" cy="52911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5 Minutes ago</a:t>
            </a:r>
            <a:endParaRPr b="0" i="0" sz="1400" u="none" cap="none" strike="noStrike">
              <a:solidFill>
                <a:srgbClr val="000000"/>
              </a:solidFill>
              <a:latin typeface="Arial"/>
              <a:ea typeface="Arial"/>
              <a:cs typeface="Arial"/>
              <a:sym typeface="Arial"/>
            </a:endParaRPr>
          </a:p>
        </p:txBody>
      </p:sp>
      <p:sp>
        <p:nvSpPr>
          <p:cNvPr id="292" name="Google Shape;292;p5"/>
          <p:cNvSpPr txBox="1"/>
          <p:nvPr/>
        </p:nvSpPr>
        <p:spPr>
          <a:xfrm>
            <a:off x="623888" y="5834138"/>
            <a:ext cx="110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Expected result</a:t>
            </a:r>
            <a:r>
              <a:rPr b="0" i="0" lang="en-US" sz="1200" u="none" cap="none" strike="noStrike">
                <a:solidFill>
                  <a:schemeClr val="dk1"/>
                </a:solidFill>
                <a:latin typeface="Arial"/>
                <a:ea typeface="Arial"/>
                <a:cs typeface="Arial"/>
                <a:sym typeface="Arial"/>
              </a:rPr>
              <a:t>: Please calculate the answers, you can add a calculations tab if you see fit. </a:t>
            </a:r>
            <a:r>
              <a:rPr b="1" i="0" lang="en-US" sz="1200" u="none" cap="none" strike="noStrike">
                <a:solidFill>
                  <a:schemeClr val="dk1"/>
                </a:solidFill>
                <a:latin typeface="Arial"/>
                <a:ea typeface="Arial"/>
                <a:cs typeface="Arial"/>
                <a:sym typeface="Arial"/>
              </a:rPr>
              <a:t>Add your solutions to the analysis tab into the excel </a:t>
            </a:r>
            <a:r>
              <a:rPr b="0" i="0" lang="en-US" sz="1200" u="none" cap="none" strike="noStrike">
                <a:solidFill>
                  <a:schemeClr val="dk1"/>
                </a:solidFill>
                <a:latin typeface="Arial"/>
                <a:ea typeface="Arial"/>
                <a:cs typeface="Arial"/>
                <a:sym typeface="Arial"/>
              </a:rPr>
              <a:t>and describe limitations to your findings if necessary. We also consider the way you reach your solution in our grading, so make sure to include it.</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8"/>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298" name="Google Shape;298;p8"/>
          <p:cNvSpPr txBox="1"/>
          <p:nvPr>
            <p:ph type="ctrTitle"/>
          </p:nvPr>
        </p:nvSpPr>
        <p:spPr>
          <a:xfrm>
            <a:off x="1524000" y="1122363"/>
            <a:ext cx="9144000" cy="2387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Ubuntu"/>
              <a:buNone/>
            </a:pPr>
            <a:r>
              <a:rPr lang="en-US"/>
              <a:t>Thank you for your time.</a:t>
            </a:r>
            <a:endParaRPr/>
          </a:p>
        </p:txBody>
      </p:sp>
      <p:sp>
        <p:nvSpPr>
          <p:cNvPr id="299" name="Google Shape;299;p8"/>
          <p:cNvSpPr txBox="1"/>
          <p:nvPr>
            <p:ph idx="1" type="subTitle"/>
          </p:nvPr>
        </p:nvSpPr>
        <p:spPr>
          <a:xfrm>
            <a:off x="1524000" y="5149516"/>
            <a:ext cx="9144000" cy="11592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1100"/>
              <a:buNone/>
            </a:pPr>
            <a:r>
              <a:rPr lang="en-US" sz="1100"/>
              <a:t>much. GmbH, Marcel-Breuer-Str. 17, 80807 München</a:t>
            </a:r>
            <a:endParaRPr/>
          </a:p>
          <a:p>
            <a:pPr indent="0" lvl="0" marL="0" rtl="0" algn="ctr">
              <a:lnSpc>
                <a:spcPct val="90000"/>
              </a:lnSpc>
              <a:spcBef>
                <a:spcPts val="1000"/>
              </a:spcBef>
              <a:spcAft>
                <a:spcPts val="0"/>
              </a:spcAft>
              <a:buClr>
                <a:schemeClr val="lt1"/>
              </a:buClr>
              <a:buSzPts val="1100"/>
              <a:buNone/>
            </a:pPr>
            <a:r>
              <a:rPr lang="en-US" sz="1100"/>
              <a:t>talent-team</a:t>
            </a:r>
            <a:r>
              <a:rPr lang="en-US" sz="1100">
                <a:solidFill>
                  <a:schemeClr val="hlink"/>
                </a:solidFill>
                <a:uFill>
                  <a:noFill/>
                </a:uFill>
                <a:hlinkClick r:id="rId3"/>
              </a:rPr>
              <a:t>@muchconsulting.de</a:t>
            </a:r>
            <a:r>
              <a:rPr lang="en-US" sz="1100"/>
              <a:t> | +49 89 277817740</a:t>
            </a:r>
            <a:endParaRPr/>
          </a:p>
        </p:txBody>
      </p:sp>
      <p:sp>
        <p:nvSpPr>
          <p:cNvPr id="300" name="Google Shape;300;p8"/>
          <p:cNvSpPr/>
          <p:nvPr/>
        </p:nvSpPr>
        <p:spPr>
          <a:xfrm>
            <a:off x="3226014" y="3579744"/>
            <a:ext cx="2376000" cy="1057943"/>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Ubuntu"/>
                <a:ea typeface="Ubuntu"/>
                <a:cs typeface="Ubuntu"/>
                <a:sym typeface="Ubuntu"/>
              </a:rPr>
              <a:t>Simon Stappen</a:t>
            </a:r>
            <a:endParaRPr b="0" i="0" sz="1800" u="none" cap="none" strike="noStrike">
              <a:solidFill>
                <a:schemeClr val="lt1"/>
              </a:solidFill>
              <a:latin typeface="Ubuntu"/>
              <a:ea typeface="Ubuntu"/>
              <a:cs typeface="Ubuntu"/>
              <a:sym typeface="Ubuntu"/>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Managing Partner</a:t>
            </a:r>
            <a:endParaRPr b="0" i="0" sz="1050" u="none" cap="none" strike="noStrike">
              <a:solidFill>
                <a:schemeClr val="lt1"/>
              </a:solidFill>
              <a:latin typeface="Arial"/>
              <a:ea typeface="Arial"/>
              <a:cs typeface="Arial"/>
              <a:sym typeface="Arial"/>
            </a:endParaRPr>
          </a:p>
        </p:txBody>
      </p:sp>
      <p:sp>
        <p:nvSpPr>
          <p:cNvPr id="301" name="Google Shape;301;p8"/>
          <p:cNvSpPr/>
          <p:nvPr/>
        </p:nvSpPr>
        <p:spPr>
          <a:xfrm>
            <a:off x="6589987" y="3579744"/>
            <a:ext cx="2376000" cy="1057944"/>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Ubuntu"/>
                <a:ea typeface="Ubuntu"/>
                <a:cs typeface="Ubuntu"/>
                <a:sym typeface="Ubuntu"/>
              </a:rPr>
              <a:t>Mike Schulz</a:t>
            </a:r>
            <a:br>
              <a:rPr b="0" i="0" lang="en-US" sz="1800" u="none" cap="none" strike="noStrike">
                <a:solidFill>
                  <a:schemeClr val="lt1"/>
                </a:solidFill>
                <a:latin typeface="Ubuntu"/>
                <a:ea typeface="Ubuntu"/>
                <a:cs typeface="Ubuntu"/>
                <a:sym typeface="Ubuntu"/>
              </a:rPr>
            </a:br>
            <a:r>
              <a:rPr b="0" i="0" lang="en-US" sz="1000" u="none" cap="none" strike="noStrike">
                <a:solidFill>
                  <a:schemeClr val="lt1"/>
                </a:solidFill>
                <a:latin typeface="Arial"/>
                <a:ea typeface="Arial"/>
                <a:cs typeface="Arial"/>
                <a:sym typeface="Arial"/>
              </a:rPr>
              <a:t>Managing Partner</a:t>
            </a:r>
            <a:endParaRPr b="0" i="0" sz="105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ase Layout">
  <a:themeElements>
    <a:clrScheme name="MDC">
      <a:dk1>
        <a:srgbClr val="001726"/>
      </a:dk1>
      <a:lt1>
        <a:srgbClr val="FFFFFF"/>
      </a:lt1>
      <a:dk2>
        <a:srgbClr val="D6D6D6"/>
      </a:dk2>
      <a:lt2>
        <a:srgbClr val="EFEFEF"/>
      </a:lt2>
      <a:accent1>
        <a:srgbClr val="0C45F2"/>
      </a:accent1>
      <a:accent2>
        <a:srgbClr val="F25E4F"/>
      </a:accent2>
      <a:accent3>
        <a:srgbClr val="BEE84A"/>
      </a:accent3>
      <a:accent4>
        <a:srgbClr val="002B38"/>
      </a:accent4>
      <a:accent5>
        <a:srgbClr val="000000"/>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2020-05-21T16:30:01Z</dcterms:created>
  <dc:creator>Simon Stappen</dc:creator>
</cp:coreProperties>
</file>