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6858000" cy="9144000"/>
  <p:embeddedFontLst>
    <p:embeddedFont>
      <p:font typeface="Ubuntu"/>
      <p:regular r:id="rId14"/>
      <p:bold r:id="rId15"/>
      <p:italic r:id="rId16"/>
      <p:boldItalic r:id="rId17"/>
    </p:embeddedFon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956">
          <p15:clr>
            <a:srgbClr val="A4A3A4"/>
          </p15:clr>
        </p15:guide>
        <p15:guide id="2" pos="3840">
          <p15:clr>
            <a:srgbClr val="A4A3A4"/>
          </p15:clr>
        </p15:guide>
      </p15:sldGuideLst>
    </p:ext>
    <p:ext uri="GoogleSlidesCustomDataVersion2">
      <go:slidesCustomData xmlns:go="http://customooxmlschemas.google.com/" r:id="rId22" roundtripDataSignature="AMtx7mg5FMZXd+zKRHXJgXa5IyolJaNOV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956"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Ubuntu-bold.fntdata"/><Relationship Id="rId14" Type="http://schemas.openxmlformats.org/officeDocument/2006/relationships/font" Target="fonts/Ubuntu-regular.fntdata"/><Relationship Id="rId17" Type="http://schemas.openxmlformats.org/officeDocument/2006/relationships/font" Target="fonts/Ubuntu-boldItalic.fntdata"/><Relationship Id="rId16" Type="http://schemas.openxmlformats.org/officeDocument/2006/relationships/font" Target="fonts/Ubuntu-italic.fntdata"/><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Benutzerdefiniertes Layout">
  <p:cSld name="7_Benutzerdefiniertes Layout">
    <p:spTree>
      <p:nvGrpSpPr>
        <p:cNvPr id="17" name="Shape 17"/>
        <p:cNvGrpSpPr/>
        <p:nvPr/>
      </p:nvGrpSpPr>
      <p:grpSpPr>
        <a:xfrm>
          <a:off x="0" y="0"/>
          <a:ext cx="0" cy="0"/>
          <a:chOff x="0" y="0"/>
          <a:chExt cx="0" cy="0"/>
        </a:xfrm>
      </p:grpSpPr>
      <p:sp>
        <p:nvSpPr>
          <p:cNvPr id="18" name="Google Shape;18;p10"/>
          <p:cNvSpPr/>
          <p:nvPr/>
        </p:nvSpPr>
        <p:spPr>
          <a:xfrm>
            <a:off x="0" y="0"/>
            <a:ext cx="5372100" cy="6856668"/>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 name="Google Shape;19;p10"/>
          <p:cNvSpPr txBox="1"/>
          <p:nvPr>
            <p:ph idx="11" type="ftr"/>
          </p:nvPr>
        </p:nvSpPr>
        <p:spPr>
          <a:xfrm>
            <a:off x="1402318" y="6307394"/>
            <a:ext cx="2567464" cy="54927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0"/>
          <p:cNvSpPr txBox="1"/>
          <p:nvPr>
            <p:ph type="ctrTitle"/>
          </p:nvPr>
        </p:nvSpPr>
        <p:spPr>
          <a:xfrm>
            <a:off x="457686" y="1268413"/>
            <a:ext cx="4456729"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000"/>
              <a:buFont typeface="Ubuntu"/>
              <a:buNone/>
              <a:defRPr sz="4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0"/>
          <p:cNvSpPr txBox="1"/>
          <p:nvPr>
            <p:ph idx="1" type="subTitle"/>
          </p:nvPr>
        </p:nvSpPr>
        <p:spPr>
          <a:xfrm>
            <a:off x="457686" y="3748088"/>
            <a:ext cx="4456729"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10"/>
          <p:cNvSpPr/>
          <p:nvPr/>
        </p:nvSpPr>
        <p:spPr>
          <a:xfrm>
            <a:off x="5372100" y="6582031"/>
            <a:ext cx="6819900" cy="27463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 name="Google Shape;23;p10"/>
          <p:cNvSpPr/>
          <p:nvPr>
            <p:ph idx="2" type="pic"/>
          </p:nvPr>
        </p:nvSpPr>
        <p:spPr>
          <a:xfrm>
            <a:off x="5372100" y="0"/>
            <a:ext cx="6819900" cy="6858000"/>
          </a:xfrm>
          <a:prstGeom prst="rect">
            <a:avLst/>
          </a:prstGeom>
          <a:noFill/>
          <a:ln>
            <a:noFill/>
          </a:ln>
        </p:spPr>
      </p:sp>
      <p:sp>
        <p:nvSpPr>
          <p:cNvPr id="24" name="Google Shape;24;p10"/>
          <p:cNvSpPr/>
          <p:nvPr/>
        </p:nvSpPr>
        <p:spPr>
          <a:xfrm>
            <a:off x="5372100" y="0"/>
            <a:ext cx="6819900" cy="6856668"/>
          </a:xfrm>
          <a:prstGeom prst="rect">
            <a:avLst/>
          </a:prstGeom>
          <a:solidFill>
            <a:schemeClr val="lt1">
              <a:alpha val="2352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gleich">
  <p:cSld name="Vergleich">
    <p:spTree>
      <p:nvGrpSpPr>
        <p:cNvPr id="79" name="Shape 79"/>
        <p:cNvGrpSpPr/>
        <p:nvPr/>
      </p:nvGrpSpPr>
      <p:grpSpPr>
        <a:xfrm>
          <a:off x="0" y="0"/>
          <a:ext cx="0" cy="0"/>
          <a:chOff x="0" y="0"/>
          <a:chExt cx="0" cy="0"/>
        </a:xfrm>
      </p:grpSpPr>
      <p:sp>
        <p:nvSpPr>
          <p:cNvPr id="80" name="Google Shape;80;p19"/>
          <p:cNvSpPr txBox="1"/>
          <p:nvPr>
            <p:ph idx="1" type="body"/>
          </p:nvPr>
        </p:nvSpPr>
        <p:spPr>
          <a:xfrm>
            <a:off x="623888" y="1408241"/>
            <a:ext cx="5395914" cy="46818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1" name="Google Shape;81;p19"/>
          <p:cNvSpPr txBox="1"/>
          <p:nvPr>
            <p:ph idx="2" type="body"/>
          </p:nvPr>
        </p:nvSpPr>
        <p:spPr>
          <a:xfrm>
            <a:off x="623888" y="1990725"/>
            <a:ext cx="5395914" cy="4318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9"/>
          <p:cNvSpPr txBox="1"/>
          <p:nvPr>
            <p:ph idx="3" type="body"/>
          </p:nvPr>
        </p:nvSpPr>
        <p:spPr>
          <a:xfrm>
            <a:off x="6172200" y="1412875"/>
            <a:ext cx="5540375" cy="4635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3" name="Google Shape;83;p19"/>
          <p:cNvSpPr txBox="1"/>
          <p:nvPr>
            <p:ph idx="4" type="body"/>
          </p:nvPr>
        </p:nvSpPr>
        <p:spPr>
          <a:xfrm>
            <a:off x="6172199" y="1990725"/>
            <a:ext cx="5540376" cy="4318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19"/>
          <p:cNvSpPr txBox="1"/>
          <p:nvPr>
            <p:ph idx="10" type="dt"/>
          </p:nvPr>
        </p:nvSpPr>
        <p:spPr>
          <a:xfrm>
            <a:off x="0" y="6586666"/>
            <a:ext cx="2743200" cy="26815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9"/>
          <p:cNvSpPr txBox="1"/>
          <p:nvPr>
            <p:ph idx="11" type="ftr"/>
          </p:nvPr>
        </p:nvSpPr>
        <p:spPr>
          <a:xfrm>
            <a:off x="4038600" y="6582032"/>
            <a:ext cx="4114800" cy="27596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9"/>
          <p:cNvSpPr txBox="1"/>
          <p:nvPr>
            <p:ph idx="12" type="sldNum"/>
          </p:nvPr>
        </p:nvSpPr>
        <p:spPr>
          <a:xfrm>
            <a:off x="9448800" y="6586666"/>
            <a:ext cx="2743200" cy="26815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9pPr>
          </a:lstStyle>
          <a:p>
            <a:pPr indent="0" lvl="0" marL="0" rtl="0" algn="r">
              <a:spcBef>
                <a:spcPts val="0"/>
              </a:spcBef>
              <a:spcAft>
                <a:spcPts val="0"/>
              </a:spcAft>
              <a:buNone/>
            </a:pPr>
            <a:fld id="{00000000-1234-1234-1234-123412341234}" type="slidenum">
              <a:rPr lang="en-US"/>
              <a:t>‹#›</a:t>
            </a:fld>
            <a:endParaRPr/>
          </a:p>
        </p:txBody>
      </p:sp>
      <p:sp>
        <p:nvSpPr>
          <p:cNvPr id="87" name="Google Shape;87;p19"/>
          <p:cNvSpPr txBox="1"/>
          <p:nvPr>
            <p:ph type="title"/>
          </p:nvPr>
        </p:nvSpPr>
        <p:spPr>
          <a:xfrm>
            <a:off x="476250" y="277427"/>
            <a:ext cx="10085387" cy="85750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type="title">
  <p:cSld name="TITLE">
    <p:spTree>
      <p:nvGrpSpPr>
        <p:cNvPr id="88" name="Shape 88"/>
        <p:cNvGrpSpPr/>
        <p:nvPr/>
      </p:nvGrpSpPr>
      <p:grpSpPr>
        <a:xfrm>
          <a:off x="0" y="0"/>
          <a:ext cx="0" cy="0"/>
          <a:chOff x="0" y="0"/>
          <a:chExt cx="0" cy="0"/>
        </a:xfrm>
      </p:grpSpPr>
      <p:sp>
        <p:nvSpPr>
          <p:cNvPr id="89" name="Google Shape;89;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Ubuntu"/>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1" name="Google Shape;91;p20"/>
          <p:cNvSpPr txBox="1"/>
          <p:nvPr>
            <p:ph idx="10" type="dt"/>
          </p:nvPr>
        </p:nvSpPr>
        <p:spPr>
          <a:xfrm>
            <a:off x="0" y="6586666"/>
            <a:ext cx="2743200" cy="26815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0"/>
          <p:cNvSpPr txBox="1"/>
          <p:nvPr>
            <p:ph idx="11" type="ftr"/>
          </p:nvPr>
        </p:nvSpPr>
        <p:spPr>
          <a:xfrm>
            <a:off x="4038600" y="6582032"/>
            <a:ext cx="4114800" cy="27596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0"/>
          <p:cNvSpPr txBox="1"/>
          <p:nvPr>
            <p:ph idx="12" type="sldNum"/>
          </p:nvPr>
        </p:nvSpPr>
        <p:spPr>
          <a:xfrm>
            <a:off x="9448800" y="6586666"/>
            <a:ext cx="2743200" cy="26815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Benutzerdefiniertes Layout">
  <p:cSld name="10_Benutzerdefiniertes Layout">
    <p:spTree>
      <p:nvGrpSpPr>
        <p:cNvPr id="94" name="Shape 94"/>
        <p:cNvGrpSpPr/>
        <p:nvPr/>
      </p:nvGrpSpPr>
      <p:grpSpPr>
        <a:xfrm>
          <a:off x="0" y="0"/>
          <a:ext cx="0" cy="0"/>
          <a:chOff x="0" y="0"/>
          <a:chExt cx="0" cy="0"/>
        </a:xfrm>
      </p:grpSpPr>
      <p:sp>
        <p:nvSpPr>
          <p:cNvPr id="95" name="Google Shape;95;p21"/>
          <p:cNvSpPr/>
          <p:nvPr/>
        </p:nvSpPr>
        <p:spPr>
          <a:xfrm>
            <a:off x="0" y="0"/>
            <a:ext cx="1219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6" name="Google Shape;96;p21"/>
          <p:cNvSpPr txBox="1"/>
          <p:nvPr>
            <p:ph idx="11" type="ftr"/>
          </p:nvPr>
        </p:nvSpPr>
        <p:spPr>
          <a:xfrm>
            <a:off x="4038600" y="6308725"/>
            <a:ext cx="4114800" cy="54927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400"/>
              <a:buFont typeface="Ubuntu"/>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enutzerdefiniertes Layout">
  <p:cSld name="2_Benutzerdefiniertes Layout">
    <p:spTree>
      <p:nvGrpSpPr>
        <p:cNvPr id="99" name="Shape 99"/>
        <p:cNvGrpSpPr/>
        <p:nvPr/>
      </p:nvGrpSpPr>
      <p:grpSpPr>
        <a:xfrm>
          <a:off x="0" y="0"/>
          <a:ext cx="0" cy="0"/>
          <a:chOff x="0" y="0"/>
          <a:chExt cx="0" cy="0"/>
        </a:xfrm>
      </p:grpSpPr>
      <p:sp>
        <p:nvSpPr>
          <p:cNvPr id="100" name="Google Shape;100;p22"/>
          <p:cNvSpPr/>
          <p:nvPr/>
        </p:nvSpPr>
        <p:spPr>
          <a:xfrm>
            <a:off x="0" y="0"/>
            <a:ext cx="12192000" cy="68580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1" name="Google Shape;101;p22"/>
          <p:cNvSpPr txBox="1"/>
          <p:nvPr>
            <p:ph idx="11" type="ftr"/>
          </p:nvPr>
        </p:nvSpPr>
        <p:spPr>
          <a:xfrm>
            <a:off x="4038600" y="6308725"/>
            <a:ext cx="4114800" cy="54927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400"/>
              <a:buFont typeface="Ubuntu"/>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enutzerdefiniertes Layout">
  <p:cSld name="3_Benutzerdefiniertes Layout">
    <p:spTree>
      <p:nvGrpSpPr>
        <p:cNvPr id="104" name="Shape 104"/>
        <p:cNvGrpSpPr/>
        <p:nvPr/>
      </p:nvGrpSpPr>
      <p:grpSpPr>
        <a:xfrm>
          <a:off x="0" y="0"/>
          <a:ext cx="0" cy="0"/>
          <a:chOff x="0" y="0"/>
          <a:chExt cx="0" cy="0"/>
        </a:xfrm>
      </p:grpSpPr>
      <p:sp>
        <p:nvSpPr>
          <p:cNvPr id="105" name="Google Shape;105;p23"/>
          <p:cNvSpPr/>
          <p:nvPr/>
        </p:nvSpPr>
        <p:spPr>
          <a:xfrm>
            <a:off x="0" y="0"/>
            <a:ext cx="1219200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6" name="Google Shape;106;p23"/>
          <p:cNvSpPr txBox="1"/>
          <p:nvPr>
            <p:ph idx="11" type="ftr"/>
          </p:nvPr>
        </p:nvSpPr>
        <p:spPr>
          <a:xfrm>
            <a:off x="4038600" y="6308725"/>
            <a:ext cx="4114800" cy="54927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400"/>
              <a:buFont typeface="Ubuntu"/>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enutzerdefiniertes Layout">
  <p:cSld name="4_Benutzerdefiniertes Layout">
    <p:spTree>
      <p:nvGrpSpPr>
        <p:cNvPr id="109" name="Shape 109"/>
        <p:cNvGrpSpPr/>
        <p:nvPr/>
      </p:nvGrpSpPr>
      <p:grpSpPr>
        <a:xfrm>
          <a:off x="0" y="0"/>
          <a:ext cx="0" cy="0"/>
          <a:chOff x="0" y="0"/>
          <a:chExt cx="0" cy="0"/>
        </a:xfrm>
      </p:grpSpPr>
      <p:sp>
        <p:nvSpPr>
          <p:cNvPr id="110" name="Google Shape;110;p24"/>
          <p:cNvSpPr/>
          <p:nvPr/>
        </p:nvSpPr>
        <p:spPr>
          <a:xfrm>
            <a:off x="0" y="4230688"/>
            <a:ext cx="12192000" cy="262731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1" name="Google Shape;111;p24"/>
          <p:cNvSpPr txBox="1"/>
          <p:nvPr>
            <p:ph idx="11" type="ftr"/>
          </p:nvPr>
        </p:nvSpPr>
        <p:spPr>
          <a:xfrm>
            <a:off x="4038600" y="6308725"/>
            <a:ext cx="4114800" cy="54927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24"/>
          <p:cNvSpPr txBox="1"/>
          <p:nvPr>
            <p:ph type="ctrTitle"/>
          </p:nvPr>
        </p:nvSpPr>
        <p:spPr>
          <a:xfrm>
            <a:off x="1524000" y="4230688"/>
            <a:ext cx="9144000" cy="1165185"/>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400"/>
              <a:buFont typeface="Ubuntu"/>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24"/>
          <p:cNvSpPr txBox="1"/>
          <p:nvPr>
            <p:ph idx="1" type="subTitle"/>
          </p:nvPr>
        </p:nvSpPr>
        <p:spPr>
          <a:xfrm>
            <a:off x="1524000" y="5500688"/>
            <a:ext cx="9144000" cy="808037"/>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14" name="Google Shape;114;p24"/>
          <p:cNvSpPr/>
          <p:nvPr>
            <p:ph idx="2" type="pic"/>
          </p:nvPr>
        </p:nvSpPr>
        <p:spPr>
          <a:xfrm>
            <a:off x="0" y="0"/>
            <a:ext cx="12192000" cy="4230688"/>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Benutzerdefiniertes Layout">
  <p:cSld name="6_Benutzerdefiniertes Layout">
    <p:spTree>
      <p:nvGrpSpPr>
        <p:cNvPr id="115" name="Shape 115"/>
        <p:cNvGrpSpPr/>
        <p:nvPr/>
      </p:nvGrpSpPr>
      <p:grpSpPr>
        <a:xfrm>
          <a:off x="0" y="0"/>
          <a:ext cx="0" cy="0"/>
          <a:chOff x="0" y="0"/>
          <a:chExt cx="0" cy="0"/>
        </a:xfrm>
      </p:grpSpPr>
      <p:sp>
        <p:nvSpPr>
          <p:cNvPr id="116" name="Google Shape;116;p25"/>
          <p:cNvSpPr/>
          <p:nvPr/>
        </p:nvSpPr>
        <p:spPr>
          <a:xfrm>
            <a:off x="0" y="4230688"/>
            <a:ext cx="12192000" cy="26273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7" name="Google Shape;117;p25"/>
          <p:cNvSpPr txBox="1"/>
          <p:nvPr>
            <p:ph idx="11" type="ftr"/>
          </p:nvPr>
        </p:nvSpPr>
        <p:spPr>
          <a:xfrm>
            <a:off x="4038600" y="6308725"/>
            <a:ext cx="4114800" cy="54927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25"/>
          <p:cNvSpPr txBox="1"/>
          <p:nvPr>
            <p:ph type="ctrTitle"/>
          </p:nvPr>
        </p:nvSpPr>
        <p:spPr>
          <a:xfrm>
            <a:off x="1524000" y="4230688"/>
            <a:ext cx="9144000" cy="1165185"/>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400"/>
              <a:buFont typeface="Ubuntu"/>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25"/>
          <p:cNvSpPr txBox="1"/>
          <p:nvPr>
            <p:ph idx="1" type="subTitle"/>
          </p:nvPr>
        </p:nvSpPr>
        <p:spPr>
          <a:xfrm>
            <a:off x="1524000" y="5500688"/>
            <a:ext cx="9144000" cy="808037"/>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20" name="Google Shape;120;p25"/>
          <p:cNvSpPr/>
          <p:nvPr>
            <p:ph idx="2" type="pic"/>
          </p:nvPr>
        </p:nvSpPr>
        <p:spPr>
          <a:xfrm>
            <a:off x="0" y="0"/>
            <a:ext cx="12192000" cy="4230688"/>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Benutzerdefiniertes Layout">
  <p:cSld name="8_Benutzerdefiniertes Layout">
    <p:spTree>
      <p:nvGrpSpPr>
        <p:cNvPr id="121" name="Shape 121"/>
        <p:cNvGrpSpPr/>
        <p:nvPr/>
      </p:nvGrpSpPr>
      <p:grpSpPr>
        <a:xfrm>
          <a:off x="0" y="0"/>
          <a:ext cx="0" cy="0"/>
          <a:chOff x="0" y="0"/>
          <a:chExt cx="0" cy="0"/>
        </a:xfrm>
      </p:grpSpPr>
      <p:sp>
        <p:nvSpPr>
          <p:cNvPr id="122" name="Google Shape;122;p26"/>
          <p:cNvSpPr/>
          <p:nvPr/>
        </p:nvSpPr>
        <p:spPr>
          <a:xfrm>
            <a:off x="0" y="0"/>
            <a:ext cx="5372100" cy="685666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26"/>
          <p:cNvSpPr/>
          <p:nvPr/>
        </p:nvSpPr>
        <p:spPr>
          <a:xfrm>
            <a:off x="5372100" y="6582031"/>
            <a:ext cx="6819900" cy="27463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4" name="Google Shape;124;p26"/>
          <p:cNvSpPr/>
          <p:nvPr>
            <p:ph idx="2" type="pic"/>
          </p:nvPr>
        </p:nvSpPr>
        <p:spPr>
          <a:xfrm>
            <a:off x="5372100" y="0"/>
            <a:ext cx="6819900" cy="6858000"/>
          </a:xfrm>
          <a:prstGeom prst="rect">
            <a:avLst/>
          </a:prstGeom>
          <a:noFill/>
          <a:ln>
            <a:noFill/>
          </a:ln>
        </p:spPr>
      </p:sp>
      <p:sp>
        <p:nvSpPr>
          <p:cNvPr id="125" name="Google Shape;125;p26"/>
          <p:cNvSpPr/>
          <p:nvPr/>
        </p:nvSpPr>
        <p:spPr>
          <a:xfrm>
            <a:off x="5372100" y="0"/>
            <a:ext cx="6819900" cy="6856668"/>
          </a:xfrm>
          <a:prstGeom prst="rect">
            <a:avLst/>
          </a:prstGeom>
          <a:solidFill>
            <a:schemeClr val="lt1">
              <a:alpha val="2352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6" name="Google Shape;126;p26"/>
          <p:cNvSpPr txBox="1"/>
          <p:nvPr>
            <p:ph idx="11" type="ftr"/>
          </p:nvPr>
        </p:nvSpPr>
        <p:spPr>
          <a:xfrm>
            <a:off x="1402318" y="6307394"/>
            <a:ext cx="2567464" cy="54927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26"/>
          <p:cNvSpPr txBox="1"/>
          <p:nvPr>
            <p:ph type="ctrTitle"/>
          </p:nvPr>
        </p:nvSpPr>
        <p:spPr>
          <a:xfrm>
            <a:off x="457686" y="1268413"/>
            <a:ext cx="4456729"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000"/>
              <a:buFont typeface="Ubuntu"/>
              <a:buNone/>
              <a:defRPr sz="4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26"/>
          <p:cNvSpPr txBox="1"/>
          <p:nvPr>
            <p:ph idx="1" type="subTitle"/>
          </p:nvPr>
        </p:nvSpPr>
        <p:spPr>
          <a:xfrm>
            <a:off x="457686" y="3748088"/>
            <a:ext cx="4456729"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Benutzerdefiniertes Layout">
  <p:cSld name="9_Benutzerdefiniertes Layout">
    <p:spTree>
      <p:nvGrpSpPr>
        <p:cNvPr id="129" name="Shape 129"/>
        <p:cNvGrpSpPr/>
        <p:nvPr/>
      </p:nvGrpSpPr>
      <p:grpSpPr>
        <a:xfrm>
          <a:off x="0" y="0"/>
          <a:ext cx="0" cy="0"/>
          <a:chOff x="0" y="0"/>
          <a:chExt cx="0" cy="0"/>
        </a:xfrm>
      </p:grpSpPr>
      <p:sp>
        <p:nvSpPr>
          <p:cNvPr id="130" name="Google Shape;130;p27"/>
          <p:cNvSpPr/>
          <p:nvPr/>
        </p:nvSpPr>
        <p:spPr>
          <a:xfrm>
            <a:off x="0" y="0"/>
            <a:ext cx="5372100" cy="685666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1" name="Google Shape;131;p27"/>
          <p:cNvSpPr/>
          <p:nvPr/>
        </p:nvSpPr>
        <p:spPr>
          <a:xfrm>
            <a:off x="5372100" y="6582031"/>
            <a:ext cx="6819900" cy="27463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2" name="Google Shape;132;p27"/>
          <p:cNvSpPr/>
          <p:nvPr>
            <p:ph idx="2" type="pic"/>
          </p:nvPr>
        </p:nvSpPr>
        <p:spPr>
          <a:xfrm>
            <a:off x="5372100" y="0"/>
            <a:ext cx="6819900" cy="6858000"/>
          </a:xfrm>
          <a:prstGeom prst="rect">
            <a:avLst/>
          </a:prstGeom>
          <a:noFill/>
          <a:ln>
            <a:noFill/>
          </a:ln>
        </p:spPr>
      </p:sp>
      <p:sp>
        <p:nvSpPr>
          <p:cNvPr id="133" name="Google Shape;133;p27"/>
          <p:cNvSpPr/>
          <p:nvPr/>
        </p:nvSpPr>
        <p:spPr>
          <a:xfrm>
            <a:off x="5372100" y="0"/>
            <a:ext cx="6819900" cy="6856668"/>
          </a:xfrm>
          <a:prstGeom prst="rect">
            <a:avLst/>
          </a:prstGeom>
          <a:solidFill>
            <a:schemeClr val="lt1">
              <a:alpha val="23529"/>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4" name="Google Shape;134;p27"/>
          <p:cNvSpPr txBox="1"/>
          <p:nvPr>
            <p:ph idx="11" type="ftr"/>
          </p:nvPr>
        </p:nvSpPr>
        <p:spPr>
          <a:xfrm>
            <a:off x="1402318" y="6307394"/>
            <a:ext cx="2567464" cy="54927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27"/>
          <p:cNvSpPr txBox="1"/>
          <p:nvPr>
            <p:ph type="ctrTitle"/>
          </p:nvPr>
        </p:nvSpPr>
        <p:spPr>
          <a:xfrm>
            <a:off x="457686" y="1268413"/>
            <a:ext cx="4456729"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000"/>
              <a:buFont typeface="Ubuntu"/>
              <a:buNone/>
              <a:defRPr sz="4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27"/>
          <p:cNvSpPr txBox="1"/>
          <p:nvPr>
            <p:ph idx="1" type="subTitle"/>
          </p:nvPr>
        </p:nvSpPr>
        <p:spPr>
          <a:xfrm>
            <a:off x="457686" y="3748088"/>
            <a:ext cx="4456729"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137" name="Shape 137"/>
        <p:cNvGrpSpPr/>
        <p:nvPr/>
      </p:nvGrpSpPr>
      <p:grpSpPr>
        <a:xfrm>
          <a:off x="0" y="0"/>
          <a:ext cx="0" cy="0"/>
          <a:chOff x="0" y="0"/>
          <a:chExt cx="0" cy="0"/>
        </a:xfrm>
      </p:grpSpPr>
      <p:sp>
        <p:nvSpPr>
          <p:cNvPr id="138" name="Google Shape;138;p28"/>
          <p:cNvSpPr txBox="1"/>
          <p:nvPr>
            <p:ph type="title"/>
          </p:nvPr>
        </p:nvSpPr>
        <p:spPr>
          <a:xfrm>
            <a:off x="476250" y="277427"/>
            <a:ext cx="10085387" cy="85750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28"/>
          <p:cNvSpPr txBox="1"/>
          <p:nvPr>
            <p:ph idx="10" type="dt"/>
          </p:nvPr>
        </p:nvSpPr>
        <p:spPr>
          <a:xfrm>
            <a:off x="0" y="6586666"/>
            <a:ext cx="2743200" cy="26815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28"/>
          <p:cNvSpPr txBox="1"/>
          <p:nvPr>
            <p:ph idx="11" type="ftr"/>
          </p:nvPr>
        </p:nvSpPr>
        <p:spPr>
          <a:xfrm>
            <a:off x="4038600" y="6582032"/>
            <a:ext cx="4114800" cy="27596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28"/>
          <p:cNvSpPr txBox="1"/>
          <p:nvPr>
            <p:ph idx="12" type="sldNum"/>
          </p:nvPr>
        </p:nvSpPr>
        <p:spPr>
          <a:xfrm>
            <a:off x="9448800" y="6586666"/>
            <a:ext cx="2743200" cy="26815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Benutzerdefiniertes Layout">
  <p:cSld name="5_Benutzerdefiniertes Layout">
    <p:spTree>
      <p:nvGrpSpPr>
        <p:cNvPr id="25" name="Shape 25"/>
        <p:cNvGrpSpPr/>
        <p:nvPr/>
      </p:nvGrpSpPr>
      <p:grpSpPr>
        <a:xfrm>
          <a:off x="0" y="0"/>
          <a:ext cx="0" cy="0"/>
          <a:chOff x="0" y="0"/>
          <a:chExt cx="0" cy="0"/>
        </a:xfrm>
      </p:grpSpPr>
      <p:sp>
        <p:nvSpPr>
          <p:cNvPr id="26" name="Google Shape;26;p11"/>
          <p:cNvSpPr/>
          <p:nvPr/>
        </p:nvSpPr>
        <p:spPr>
          <a:xfrm>
            <a:off x="0" y="4230688"/>
            <a:ext cx="12192000" cy="262731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 name="Google Shape;27;p11"/>
          <p:cNvSpPr txBox="1"/>
          <p:nvPr>
            <p:ph idx="11" type="ftr"/>
          </p:nvPr>
        </p:nvSpPr>
        <p:spPr>
          <a:xfrm>
            <a:off x="4038600" y="6308725"/>
            <a:ext cx="4114800" cy="54927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1"/>
          <p:cNvSpPr txBox="1"/>
          <p:nvPr>
            <p:ph type="ctrTitle"/>
          </p:nvPr>
        </p:nvSpPr>
        <p:spPr>
          <a:xfrm>
            <a:off x="1524000" y="4230688"/>
            <a:ext cx="9144000" cy="1165185"/>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400"/>
              <a:buFont typeface="Ubuntu"/>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1"/>
          <p:cNvSpPr txBox="1"/>
          <p:nvPr>
            <p:ph idx="1" type="subTitle"/>
          </p:nvPr>
        </p:nvSpPr>
        <p:spPr>
          <a:xfrm>
            <a:off x="1524000" y="5500688"/>
            <a:ext cx="9144000" cy="808037"/>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0" name="Google Shape;30;p11"/>
          <p:cNvSpPr/>
          <p:nvPr>
            <p:ph idx="2" type="pic"/>
          </p:nvPr>
        </p:nvSpPr>
        <p:spPr>
          <a:xfrm>
            <a:off x="0" y="0"/>
            <a:ext cx="12192000" cy="4230688"/>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type="blank">
  <p:cSld name="BLANK">
    <p:spTree>
      <p:nvGrpSpPr>
        <p:cNvPr id="142" name="Shape 142"/>
        <p:cNvGrpSpPr/>
        <p:nvPr/>
      </p:nvGrpSpPr>
      <p:grpSpPr>
        <a:xfrm>
          <a:off x="0" y="0"/>
          <a:ext cx="0" cy="0"/>
          <a:chOff x="0" y="0"/>
          <a:chExt cx="0" cy="0"/>
        </a:xfrm>
      </p:grpSpPr>
      <p:sp>
        <p:nvSpPr>
          <p:cNvPr id="143" name="Google Shape;143;p29"/>
          <p:cNvSpPr txBox="1"/>
          <p:nvPr>
            <p:ph idx="10" type="dt"/>
          </p:nvPr>
        </p:nvSpPr>
        <p:spPr>
          <a:xfrm>
            <a:off x="0" y="6586666"/>
            <a:ext cx="2743200" cy="26815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29"/>
          <p:cNvSpPr txBox="1"/>
          <p:nvPr>
            <p:ph idx="11" type="ftr"/>
          </p:nvPr>
        </p:nvSpPr>
        <p:spPr>
          <a:xfrm>
            <a:off x="4038600" y="6582032"/>
            <a:ext cx="4114800" cy="27596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29"/>
          <p:cNvSpPr txBox="1"/>
          <p:nvPr>
            <p:ph idx="12" type="sldNum"/>
          </p:nvPr>
        </p:nvSpPr>
        <p:spPr>
          <a:xfrm>
            <a:off x="9448800" y="6586666"/>
            <a:ext cx="2743200" cy="26815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ei Inhalte" type="twoObj">
  <p:cSld name="TWO_OBJECTS">
    <p:spTree>
      <p:nvGrpSpPr>
        <p:cNvPr id="31" name="Shape 31"/>
        <p:cNvGrpSpPr/>
        <p:nvPr/>
      </p:nvGrpSpPr>
      <p:grpSpPr>
        <a:xfrm>
          <a:off x="0" y="0"/>
          <a:ext cx="0" cy="0"/>
          <a:chOff x="0" y="0"/>
          <a:chExt cx="0" cy="0"/>
        </a:xfrm>
      </p:grpSpPr>
      <p:sp>
        <p:nvSpPr>
          <p:cNvPr id="32" name="Google Shape;32;p12"/>
          <p:cNvSpPr txBox="1"/>
          <p:nvPr>
            <p:ph type="title"/>
          </p:nvPr>
        </p:nvSpPr>
        <p:spPr>
          <a:xfrm>
            <a:off x="476250" y="277427"/>
            <a:ext cx="10085387" cy="85750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2"/>
          <p:cNvSpPr txBox="1"/>
          <p:nvPr>
            <p:ph idx="1" type="body"/>
          </p:nvPr>
        </p:nvSpPr>
        <p:spPr>
          <a:xfrm>
            <a:off x="623888" y="1412875"/>
            <a:ext cx="5395912" cy="489267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2"/>
          <p:cNvSpPr txBox="1"/>
          <p:nvPr>
            <p:ph idx="2" type="body"/>
          </p:nvPr>
        </p:nvSpPr>
        <p:spPr>
          <a:xfrm>
            <a:off x="6172199" y="1412875"/>
            <a:ext cx="5540376" cy="48958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2"/>
          <p:cNvSpPr txBox="1"/>
          <p:nvPr>
            <p:ph idx="10" type="dt"/>
          </p:nvPr>
        </p:nvSpPr>
        <p:spPr>
          <a:xfrm>
            <a:off x="0" y="6586666"/>
            <a:ext cx="2743200" cy="26815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2"/>
          <p:cNvSpPr txBox="1"/>
          <p:nvPr>
            <p:ph idx="11" type="ftr"/>
          </p:nvPr>
        </p:nvSpPr>
        <p:spPr>
          <a:xfrm>
            <a:off x="4038600" y="6582032"/>
            <a:ext cx="4114800" cy="27596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2"/>
          <p:cNvSpPr txBox="1"/>
          <p:nvPr>
            <p:ph idx="12" type="sldNum"/>
          </p:nvPr>
        </p:nvSpPr>
        <p:spPr>
          <a:xfrm>
            <a:off x="9448800" y="6586666"/>
            <a:ext cx="2743200" cy="26815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type="obj">
  <p:cSld name="OBJECT">
    <p:spTree>
      <p:nvGrpSpPr>
        <p:cNvPr id="38" name="Shape 38"/>
        <p:cNvGrpSpPr/>
        <p:nvPr/>
      </p:nvGrpSpPr>
      <p:grpSpPr>
        <a:xfrm>
          <a:off x="0" y="0"/>
          <a:ext cx="0" cy="0"/>
          <a:chOff x="0" y="0"/>
          <a:chExt cx="0" cy="0"/>
        </a:xfrm>
      </p:grpSpPr>
      <p:sp>
        <p:nvSpPr>
          <p:cNvPr id="39" name="Google Shape;39;p13"/>
          <p:cNvSpPr txBox="1"/>
          <p:nvPr>
            <p:ph type="title"/>
          </p:nvPr>
        </p:nvSpPr>
        <p:spPr>
          <a:xfrm>
            <a:off x="476250" y="277427"/>
            <a:ext cx="10085387" cy="85750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3"/>
          <p:cNvSpPr txBox="1"/>
          <p:nvPr>
            <p:ph idx="1" type="body"/>
          </p:nvPr>
        </p:nvSpPr>
        <p:spPr>
          <a:xfrm>
            <a:off x="630621" y="1412875"/>
            <a:ext cx="11081954" cy="48958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3"/>
          <p:cNvSpPr txBox="1"/>
          <p:nvPr>
            <p:ph idx="10" type="dt"/>
          </p:nvPr>
        </p:nvSpPr>
        <p:spPr>
          <a:xfrm>
            <a:off x="0" y="6586666"/>
            <a:ext cx="2743200" cy="26815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3"/>
          <p:cNvSpPr txBox="1"/>
          <p:nvPr>
            <p:ph idx="11" type="ftr"/>
          </p:nvPr>
        </p:nvSpPr>
        <p:spPr>
          <a:xfrm>
            <a:off x="4038600" y="6582032"/>
            <a:ext cx="4114800" cy="27596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3"/>
          <p:cNvSpPr txBox="1"/>
          <p:nvPr>
            <p:ph idx="12" type="sldNum"/>
          </p:nvPr>
        </p:nvSpPr>
        <p:spPr>
          <a:xfrm>
            <a:off x="9448800" y="6586666"/>
            <a:ext cx="2743200" cy="26815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enutzerdefiniertes Layout">
  <p:cSld name="1_Benutzerdefiniertes Layout">
    <p:spTree>
      <p:nvGrpSpPr>
        <p:cNvPr id="44" name="Shape 44"/>
        <p:cNvGrpSpPr/>
        <p:nvPr/>
      </p:nvGrpSpPr>
      <p:grpSpPr>
        <a:xfrm>
          <a:off x="0" y="0"/>
          <a:ext cx="0" cy="0"/>
          <a:chOff x="0" y="0"/>
          <a:chExt cx="0" cy="0"/>
        </a:xfrm>
      </p:grpSpPr>
      <p:sp>
        <p:nvSpPr>
          <p:cNvPr id="45" name="Google Shape;45;p14"/>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6" name="Google Shape;46;p14"/>
          <p:cNvSpPr txBox="1"/>
          <p:nvPr>
            <p:ph idx="11" type="ftr"/>
          </p:nvPr>
        </p:nvSpPr>
        <p:spPr>
          <a:xfrm>
            <a:off x="4038600" y="6308725"/>
            <a:ext cx="4114800" cy="54927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lt1"/>
              </a:buClr>
              <a:buSzPts val="4400"/>
              <a:buFont typeface="Ubuntu"/>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1600"/>
              <a:buNone/>
              <a:defRPr sz="16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Zwei Inhalte">
  <p:cSld name="3_Zwei Inhalte">
    <p:spTree>
      <p:nvGrpSpPr>
        <p:cNvPr id="49" name="Shape 49"/>
        <p:cNvGrpSpPr/>
        <p:nvPr/>
      </p:nvGrpSpPr>
      <p:grpSpPr>
        <a:xfrm>
          <a:off x="0" y="0"/>
          <a:ext cx="0" cy="0"/>
          <a:chOff x="0" y="0"/>
          <a:chExt cx="0" cy="0"/>
        </a:xfrm>
      </p:grpSpPr>
      <p:sp>
        <p:nvSpPr>
          <p:cNvPr id="50" name="Google Shape;50;p15"/>
          <p:cNvSpPr txBox="1"/>
          <p:nvPr>
            <p:ph type="title"/>
          </p:nvPr>
        </p:nvSpPr>
        <p:spPr>
          <a:xfrm>
            <a:off x="476250" y="277427"/>
            <a:ext cx="10085387" cy="85750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5"/>
          <p:cNvSpPr txBox="1"/>
          <p:nvPr>
            <p:ph idx="1" type="body"/>
          </p:nvPr>
        </p:nvSpPr>
        <p:spPr>
          <a:xfrm>
            <a:off x="623888" y="1412875"/>
            <a:ext cx="3309938" cy="489267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5"/>
          <p:cNvSpPr txBox="1"/>
          <p:nvPr>
            <p:ph idx="2" type="body"/>
          </p:nvPr>
        </p:nvSpPr>
        <p:spPr>
          <a:xfrm>
            <a:off x="4038600" y="1412875"/>
            <a:ext cx="7673975" cy="48958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5"/>
          <p:cNvSpPr txBox="1"/>
          <p:nvPr>
            <p:ph idx="10" type="dt"/>
          </p:nvPr>
        </p:nvSpPr>
        <p:spPr>
          <a:xfrm>
            <a:off x="0" y="6586666"/>
            <a:ext cx="2743200" cy="26815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5"/>
          <p:cNvSpPr txBox="1"/>
          <p:nvPr>
            <p:ph idx="11" type="ftr"/>
          </p:nvPr>
        </p:nvSpPr>
        <p:spPr>
          <a:xfrm>
            <a:off x="4038600" y="6582032"/>
            <a:ext cx="4114800" cy="27596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5"/>
          <p:cNvSpPr txBox="1"/>
          <p:nvPr>
            <p:ph idx="12" type="sldNum"/>
          </p:nvPr>
        </p:nvSpPr>
        <p:spPr>
          <a:xfrm>
            <a:off x="9448800" y="6586666"/>
            <a:ext cx="2743200" cy="26815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Zwei Inhalte">
  <p:cSld name="4_Zwei Inhalte">
    <p:spTree>
      <p:nvGrpSpPr>
        <p:cNvPr id="56" name="Shape 56"/>
        <p:cNvGrpSpPr/>
        <p:nvPr/>
      </p:nvGrpSpPr>
      <p:grpSpPr>
        <a:xfrm>
          <a:off x="0" y="0"/>
          <a:ext cx="0" cy="0"/>
          <a:chOff x="0" y="0"/>
          <a:chExt cx="0" cy="0"/>
        </a:xfrm>
      </p:grpSpPr>
      <p:sp>
        <p:nvSpPr>
          <p:cNvPr id="57" name="Google Shape;57;p16"/>
          <p:cNvSpPr txBox="1"/>
          <p:nvPr>
            <p:ph type="title"/>
          </p:nvPr>
        </p:nvSpPr>
        <p:spPr>
          <a:xfrm>
            <a:off x="476250" y="277427"/>
            <a:ext cx="10085387" cy="85750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6"/>
          <p:cNvSpPr txBox="1"/>
          <p:nvPr>
            <p:ph idx="1" type="body"/>
          </p:nvPr>
        </p:nvSpPr>
        <p:spPr>
          <a:xfrm>
            <a:off x="8258175" y="1412875"/>
            <a:ext cx="3454400" cy="489267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6"/>
          <p:cNvSpPr txBox="1"/>
          <p:nvPr>
            <p:ph idx="2" type="body"/>
          </p:nvPr>
        </p:nvSpPr>
        <p:spPr>
          <a:xfrm>
            <a:off x="623888" y="1412875"/>
            <a:ext cx="7529512" cy="48958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16"/>
          <p:cNvSpPr txBox="1"/>
          <p:nvPr>
            <p:ph idx="10" type="dt"/>
          </p:nvPr>
        </p:nvSpPr>
        <p:spPr>
          <a:xfrm>
            <a:off x="0" y="6586666"/>
            <a:ext cx="2743200" cy="26815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6"/>
          <p:cNvSpPr txBox="1"/>
          <p:nvPr>
            <p:ph idx="11" type="ftr"/>
          </p:nvPr>
        </p:nvSpPr>
        <p:spPr>
          <a:xfrm>
            <a:off x="4038600" y="6582032"/>
            <a:ext cx="4114800" cy="27596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6"/>
          <p:cNvSpPr txBox="1"/>
          <p:nvPr>
            <p:ph idx="12" type="sldNum"/>
          </p:nvPr>
        </p:nvSpPr>
        <p:spPr>
          <a:xfrm>
            <a:off x="9448800" y="6586666"/>
            <a:ext cx="2743200" cy="26815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Zwei Inhalte">
  <p:cSld name="1_Zwei Inhalte">
    <p:spTree>
      <p:nvGrpSpPr>
        <p:cNvPr id="63" name="Shape 63"/>
        <p:cNvGrpSpPr/>
        <p:nvPr/>
      </p:nvGrpSpPr>
      <p:grpSpPr>
        <a:xfrm>
          <a:off x="0" y="0"/>
          <a:ext cx="0" cy="0"/>
          <a:chOff x="0" y="0"/>
          <a:chExt cx="0" cy="0"/>
        </a:xfrm>
      </p:grpSpPr>
      <p:sp>
        <p:nvSpPr>
          <p:cNvPr id="64" name="Google Shape;64;p17"/>
          <p:cNvSpPr txBox="1"/>
          <p:nvPr>
            <p:ph type="title"/>
          </p:nvPr>
        </p:nvSpPr>
        <p:spPr>
          <a:xfrm>
            <a:off x="476250" y="277427"/>
            <a:ext cx="10085387" cy="85750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7"/>
          <p:cNvSpPr txBox="1"/>
          <p:nvPr>
            <p:ph idx="1" type="body"/>
          </p:nvPr>
        </p:nvSpPr>
        <p:spPr>
          <a:xfrm>
            <a:off x="479425" y="1268411"/>
            <a:ext cx="5540375" cy="2448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17"/>
          <p:cNvSpPr txBox="1"/>
          <p:nvPr>
            <p:ph idx="2" type="body"/>
          </p:nvPr>
        </p:nvSpPr>
        <p:spPr>
          <a:xfrm>
            <a:off x="6172197" y="1268413"/>
            <a:ext cx="5540377" cy="244799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17"/>
          <p:cNvSpPr txBox="1"/>
          <p:nvPr>
            <p:ph idx="10" type="dt"/>
          </p:nvPr>
        </p:nvSpPr>
        <p:spPr>
          <a:xfrm>
            <a:off x="0" y="6586666"/>
            <a:ext cx="2743200" cy="26815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7"/>
          <p:cNvSpPr txBox="1"/>
          <p:nvPr>
            <p:ph idx="11" type="ftr"/>
          </p:nvPr>
        </p:nvSpPr>
        <p:spPr>
          <a:xfrm>
            <a:off x="4038600" y="6582032"/>
            <a:ext cx="4114800" cy="27596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7"/>
          <p:cNvSpPr txBox="1"/>
          <p:nvPr>
            <p:ph idx="12" type="sldNum"/>
          </p:nvPr>
        </p:nvSpPr>
        <p:spPr>
          <a:xfrm>
            <a:off x="9448800" y="6586666"/>
            <a:ext cx="2743200" cy="26815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9pPr>
          </a:lstStyle>
          <a:p>
            <a:pPr indent="0" lvl="0" marL="0" rtl="0" algn="r">
              <a:spcBef>
                <a:spcPts val="0"/>
              </a:spcBef>
              <a:spcAft>
                <a:spcPts val="0"/>
              </a:spcAft>
              <a:buNone/>
            </a:pPr>
            <a:fld id="{00000000-1234-1234-1234-123412341234}" type="slidenum">
              <a:rPr lang="en-US"/>
              <a:t>‹#›</a:t>
            </a:fld>
            <a:endParaRPr/>
          </a:p>
        </p:txBody>
      </p:sp>
      <p:sp>
        <p:nvSpPr>
          <p:cNvPr id="70" name="Google Shape;70;p17"/>
          <p:cNvSpPr txBox="1"/>
          <p:nvPr>
            <p:ph idx="3" type="body"/>
          </p:nvPr>
        </p:nvSpPr>
        <p:spPr>
          <a:xfrm>
            <a:off x="479425" y="3859364"/>
            <a:ext cx="5540375" cy="2448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7"/>
          <p:cNvSpPr txBox="1"/>
          <p:nvPr>
            <p:ph idx="4" type="body"/>
          </p:nvPr>
        </p:nvSpPr>
        <p:spPr>
          <a:xfrm>
            <a:off x="6172197" y="3859364"/>
            <a:ext cx="5540377" cy="244936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Zwei Inhalte">
  <p:cSld name="2_Zwei Inhalte">
    <p:spTree>
      <p:nvGrpSpPr>
        <p:cNvPr id="72" name="Shape 72"/>
        <p:cNvGrpSpPr/>
        <p:nvPr/>
      </p:nvGrpSpPr>
      <p:grpSpPr>
        <a:xfrm>
          <a:off x="0" y="0"/>
          <a:ext cx="0" cy="0"/>
          <a:chOff x="0" y="0"/>
          <a:chExt cx="0" cy="0"/>
        </a:xfrm>
      </p:grpSpPr>
      <p:sp>
        <p:nvSpPr>
          <p:cNvPr id="73" name="Google Shape;73;p18"/>
          <p:cNvSpPr txBox="1"/>
          <p:nvPr>
            <p:ph type="title"/>
          </p:nvPr>
        </p:nvSpPr>
        <p:spPr>
          <a:xfrm>
            <a:off x="476250" y="277427"/>
            <a:ext cx="10085387" cy="857507"/>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8"/>
          <p:cNvSpPr txBox="1"/>
          <p:nvPr>
            <p:ph idx="1" type="body"/>
          </p:nvPr>
        </p:nvSpPr>
        <p:spPr>
          <a:xfrm>
            <a:off x="623887" y="1412875"/>
            <a:ext cx="11088687" cy="230353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8"/>
          <p:cNvSpPr txBox="1"/>
          <p:nvPr>
            <p:ph idx="10" type="dt"/>
          </p:nvPr>
        </p:nvSpPr>
        <p:spPr>
          <a:xfrm>
            <a:off x="0" y="6586666"/>
            <a:ext cx="2743200" cy="268158"/>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8"/>
          <p:cNvSpPr txBox="1"/>
          <p:nvPr>
            <p:ph idx="11" type="ftr"/>
          </p:nvPr>
        </p:nvSpPr>
        <p:spPr>
          <a:xfrm>
            <a:off x="4038600" y="6582032"/>
            <a:ext cx="4114800" cy="275968"/>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8"/>
          <p:cNvSpPr txBox="1"/>
          <p:nvPr>
            <p:ph idx="12" type="sldNum"/>
          </p:nvPr>
        </p:nvSpPr>
        <p:spPr>
          <a:xfrm>
            <a:off x="9448800" y="6586666"/>
            <a:ext cx="2743200" cy="268158"/>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9pPr>
          </a:lstStyle>
          <a:p>
            <a:pPr indent="0" lvl="0" marL="0" rtl="0" algn="r">
              <a:spcBef>
                <a:spcPts val="0"/>
              </a:spcBef>
              <a:spcAft>
                <a:spcPts val="0"/>
              </a:spcAft>
              <a:buNone/>
            </a:pPr>
            <a:fld id="{00000000-1234-1234-1234-123412341234}" type="slidenum">
              <a:rPr lang="en-US"/>
              <a:t>‹#›</a:t>
            </a:fld>
            <a:endParaRPr/>
          </a:p>
        </p:txBody>
      </p:sp>
      <p:sp>
        <p:nvSpPr>
          <p:cNvPr id="78" name="Google Shape;78;p18"/>
          <p:cNvSpPr txBox="1"/>
          <p:nvPr>
            <p:ph idx="2" type="body"/>
          </p:nvPr>
        </p:nvSpPr>
        <p:spPr>
          <a:xfrm>
            <a:off x="623887" y="3859364"/>
            <a:ext cx="11088687" cy="2448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theme" Target="../theme/theme2.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476250" y="277427"/>
            <a:ext cx="10085387" cy="85750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2800"/>
              <a:buFont typeface="Ubuntu"/>
              <a:buNone/>
              <a:defRPr b="0" i="0" sz="2800" u="none" cap="none" strike="noStrike">
                <a:solidFill>
                  <a:schemeClr val="dk1"/>
                </a:solidFill>
                <a:latin typeface="Ubuntu"/>
                <a:ea typeface="Ubuntu"/>
                <a:cs typeface="Ubuntu"/>
                <a:sym typeface="Ubuntu"/>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9"/>
          <p:cNvSpPr txBox="1"/>
          <p:nvPr>
            <p:ph idx="1" type="body"/>
          </p:nvPr>
        </p:nvSpPr>
        <p:spPr>
          <a:xfrm>
            <a:off x="630621" y="1412875"/>
            <a:ext cx="11081954" cy="4895850"/>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90000"/>
              </a:lnSpc>
              <a:spcBef>
                <a:spcPts val="10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1pPr>
            <a:lvl2pPr indent="-330200" lvl="1" marL="9144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17500" lvl="2" marL="13716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304800" lvl="3" marL="18288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4pPr>
            <a:lvl5pPr indent="-304800" lvl="4" marL="2286000" marR="0" rtl="0" algn="l">
              <a:lnSpc>
                <a:spcPct val="90000"/>
              </a:lnSpc>
              <a:spcBef>
                <a:spcPts val="500"/>
              </a:spcBef>
              <a:spcAft>
                <a:spcPts val="0"/>
              </a:spcAft>
              <a:buClr>
                <a:schemeClr val="dk1"/>
              </a:buClr>
              <a:buSzPts val="1200"/>
              <a:buFont typeface="Arial"/>
              <a:buChar char="•"/>
              <a:defRPr b="0" i="0" sz="12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9"/>
          <p:cNvSpPr/>
          <p:nvPr/>
        </p:nvSpPr>
        <p:spPr>
          <a:xfrm>
            <a:off x="0" y="6582032"/>
            <a:ext cx="12192000" cy="275968"/>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 name="Google Shape;13;p9"/>
          <p:cNvSpPr txBox="1"/>
          <p:nvPr>
            <p:ph idx="10" type="dt"/>
          </p:nvPr>
        </p:nvSpPr>
        <p:spPr>
          <a:xfrm>
            <a:off x="0" y="6586666"/>
            <a:ext cx="2743200" cy="268158"/>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Ubuntu"/>
                <a:ea typeface="Ubuntu"/>
                <a:cs typeface="Ubuntu"/>
                <a:sym typeface="Ubuntu"/>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9"/>
          <p:cNvSpPr txBox="1"/>
          <p:nvPr>
            <p:ph idx="11" type="ftr"/>
          </p:nvPr>
        </p:nvSpPr>
        <p:spPr>
          <a:xfrm>
            <a:off x="4038600" y="6582032"/>
            <a:ext cx="4114800" cy="275968"/>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050" u="none" cap="none" strike="noStrike">
                <a:solidFill>
                  <a:schemeClr val="lt1"/>
                </a:solidFill>
                <a:latin typeface="Ubuntu"/>
                <a:ea typeface="Ubuntu"/>
                <a:cs typeface="Ubuntu"/>
                <a:sym typeface="Ubuntu"/>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5" name="Google Shape;15;p9"/>
          <p:cNvSpPr txBox="1"/>
          <p:nvPr>
            <p:ph idx="12" type="sldNum"/>
          </p:nvPr>
        </p:nvSpPr>
        <p:spPr>
          <a:xfrm>
            <a:off x="9448800" y="6586666"/>
            <a:ext cx="2743200" cy="268158"/>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Ubuntu"/>
                <a:ea typeface="Ubuntu"/>
                <a:cs typeface="Ubuntu"/>
                <a:sym typeface="Ubuntu"/>
              </a:defRPr>
            </a:lvl9pPr>
          </a:lstStyle>
          <a:p>
            <a:pPr indent="0" lvl="0" marL="0" rtl="0" algn="r">
              <a:spcBef>
                <a:spcPts val="0"/>
              </a:spcBef>
              <a:spcAft>
                <a:spcPts val="0"/>
              </a:spcAft>
              <a:buNone/>
            </a:pPr>
            <a:fld id="{00000000-1234-1234-1234-123412341234}" type="slidenum">
              <a:rPr lang="en-US"/>
              <a:t>‹#›</a:t>
            </a:fld>
            <a:endParaRPr/>
          </a:p>
        </p:txBody>
      </p:sp>
      <p:pic>
        <p:nvPicPr>
          <p:cNvPr id="16" name="Google Shape;16;p9"/>
          <p:cNvPicPr preferRelativeResize="0"/>
          <p:nvPr/>
        </p:nvPicPr>
        <p:blipFill rotWithShape="1">
          <a:blip r:embed="rId1">
            <a:alphaModFix/>
          </a:blip>
          <a:srcRect b="0" l="0" r="0" t="0"/>
          <a:stretch/>
        </p:blipFill>
        <p:spPr>
          <a:xfrm>
            <a:off x="10490200" y="51336"/>
            <a:ext cx="1400735" cy="13096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pos="393">
          <p15:clr>
            <a:srgbClr val="F26B43"/>
          </p15:clr>
        </p15:guide>
        <p15:guide id="4" pos="7378">
          <p15:clr>
            <a:srgbClr val="F26B43"/>
          </p15:clr>
        </p15:guide>
        <p15:guide id="5" orient="horz" pos="890">
          <p15:clr>
            <a:srgbClr val="F26B43"/>
          </p15:clr>
        </p15:guide>
        <p15:guide id="6" orient="horz" pos="397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mailto:talent-team@muchconsulting.de" TargetMode="Externa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mailto:talent-team@muchconsulting.d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jpg"/><Relationship Id="rId4" Type="http://schemas.openxmlformats.org/officeDocument/2006/relationships/image" Target="../media/image4.png"/><Relationship Id="rId5" Type="http://schemas.openxmlformats.org/officeDocument/2006/relationships/image" Target="../media/image3.jpg"/><Relationship Id="rId6" Type="http://schemas.openxmlformats.org/officeDocument/2006/relationships/image" Target="../media/image5.png"/><Relationship Id="rId7"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hyperlink" Target="mailto:max@home365.de" TargetMode="External"/><Relationship Id="rId5" Type="http://schemas.openxmlformats.org/officeDocument/2006/relationships/hyperlink" Target="mailto:carl.herkommer@muchconsulting.d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mailto:info@muchconsulting.d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
          <p:cNvSpPr txBox="1"/>
          <p:nvPr>
            <p:ph idx="11" type="ftr"/>
          </p:nvPr>
        </p:nvSpPr>
        <p:spPr>
          <a:xfrm>
            <a:off x="1402318" y="6307394"/>
            <a:ext cx="2567464" cy="5492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much. Consulting</a:t>
            </a:r>
            <a:endParaRPr/>
          </a:p>
        </p:txBody>
      </p:sp>
      <p:sp>
        <p:nvSpPr>
          <p:cNvPr id="151" name="Google Shape;151;p1"/>
          <p:cNvSpPr txBox="1"/>
          <p:nvPr>
            <p:ph type="ctrTitle"/>
          </p:nvPr>
        </p:nvSpPr>
        <p:spPr>
          <a:xfrm>
            <a:off x="457686" y="1268413"/>
            <a:ext cx="4456729"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Ubuntu"/>
              <a:buNone/>
            </a:pPr>
            <a:r>
              <a:rPr lang="en-US"/>
              <a:t>The ERP consulting case</a:t>
            </a:r>
            <a:endParaRPr/>
          </a:p>
        </p:txBody>
      </p:sp>
      <p:pic>
        <p:nvPicPr>
          <p:cNvPr id="152" name="Google Shape;152;p1"/>
          <p:cNvPicPr preferRelativeResize="0"/>
          <p:nvPr>
            <p:ph idx="2" type="pic"/>
          </p:nvPr>
        </p:nvPicPr>
        <p:blipFill rotWithShape="1">
          <a:blip r:embed="rId3">
            <a:alphaModFix/>
          </a:blip>
          <a:srcRect b="1742" l="0" r="0" t="1743"/>
          <a:stretch/>
        </p:blipFill>
        <p:spPr>
          <a:xfrm>
            <a:off x="5372100" y="0"/>
            <a:ext cx="68199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
          <p:cNvSpPr txBox="1"/>
          <p:nvPr>
            <p:ph idx="11" type="ftr"/>
          </p:nvPr>
        </p:nvSpPr>
        <p:spPr>
          <a:xfrm>
            <a:off x="1402318" y="6307394"/>
            <a:ext cx="2567464" cy="5492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much. Consulting</a:t>
            </a:r>
            <a:endParaRPr/>
          </a:p>
        </p:txBody>
      </p:sp>
      <p:pic>
        <p:nvPicPr>
          <p:cNvPr id="158" name="Google Shape;158;p2"/>
          <p:cNvPicPr preferRelativeResize="0"/>
          <p:nvPr>
            <p:ph idx="2" type="pic"/>
          </p:nvPr>
        </p:nvPicPr>
        <p:blipFill rotWithShape="1">
          <a:blip r:embed="rId3">
            <a:alphaModFix/>
          </a:blip>
          <a:srcRect b="1742" l="0" r="0" t="1743"/>
          <a:stretch/>
        </p:blipFill>
        <p:spPr>
          <a:xfrm>
            <a:off x="5372100" y="0"/>
            <a:ext cx="6819900" cy="6858000"/>
          </a:xfrm>
          <a:prstGeom prst="rect">
            <a:avLst/>
          </a:prstGeom>
          <a:noFill/>
          <a:ln>
            <a:noFill/>
          </a:ln>
        </p:spPr>
      </p:pic>
      <p:sp>
        <p:nvSpPr>
          <p:cNvPr id="159" name="Google Shape;159;p2"/>
          <p:cNvSpPr txBox="1"/>
          <p:nvPr>
            <p:ph type="ctrTitle"/>
          </p:nvPr>
        </p:nvSpPr>
        <p:spPr>
          <a:xfrm>
            <a:off x="457661" y="717438"/>
            <a:ext cx="44568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Ubuntu"/>
              <a:buNone/>
            </a:pPr>
            <a:r>
              <a:rPr lang="en-US"/>
              <a:t>Agenda</a:t>
            </a:r>
            <a:endParaRPr/>
          </a:p>
        </p:txBody>
      </p:sp>
      <p:sp>
        <p:nvSpPr>
          <p:cNvPr id="160" name="Google Shape;160;p2"/>
          <p:cNvSpPr txBox="1"/>
          <p:nvPr>
            <p:ph idx="1" type="subTitle"/>
          </p:nvPr>
        </p:nvSpPr>
        <p:spPr>
          <a:xfrm>
            <a:off x="457686" y="3428988"/>
            <a:ext cx="4456800" cy="1655700"/>
          </a:xfrm>
          <a:prstGeom prst="rect">
            <a:avLst/>
          </a:prstGeom>
          <a:noFill/>
          <a:ln>
            <a:noFill/>
          </a:ln>
        </p:spPr>
        <p:txBody>
          <a:bodyPr anchorCtr="0" anchor="t" bIns="45700" lIns="91425" spcFirstLastPara="1" rIns="91425" wrap="square" tIns="45700">
            <a:normAutofit/>
          </a:bodyPr>
          <a:lstStyle/>
          <a:p>
            <a:pPr indent="-342900" lvl="0" marL="342900" rtl="0" algn="ctr">
              <a:lnSpc>
                <a:spcPct val="90000"/>
              </a:lnSpc>
              <a:spcBef>
                <a:spcPts val="0"/>
              </a:spcBef>
              <a:spcAft>
                <a:spcPts val="0"/>
              </a:spcAft>
              <a:buClr>
                <a:schemeClr val="lt1"/>
              </a:buClr>
              <a:buSzPts val="1600"/>
              <a:buFont typeface="Ubuntu"/>
              <a:buAutoNum type="arabicPeriod"/>
            </a:pPr>
            <a:r>
              <a:rPr lang="en-US"/>
              <a:t>Introduction</a:t>
            </a:r>
            <a:endParaRPr/>
          </a:p>
          <a:p>
            <a:pPr indent="-342900" lvl="0" marL="342900" rtl="0" algn="ctr">
              <a:lnSpc>
                <a:spcPct val="90000"/>
              </a:lnSpc>
              <a:spcBef>
                <a:spcPts val="1000"/>
              </a:spcBef>
              <a:spcAft>
                <a:spcPts val="0"/>
              </a:spcAft>
              <a:buClr>
                <a:schemeClr val="lt1"/>
              </a:buClr>
              <a:buSzPts val="1600"/>
              <a:buFont typeface="Ubuntu"/>
              <a:buAutoNum type="arabicPeriod"/>
            </a:pPr>
            <a:r>
              <a:rPr lang="en-US"/>
              <a:t>Challenge #1: </a:t>
            </a:r>
            <a:r>
              <a:rPr lang="en-US"/>
              <a:t>The E-Commerce end-to-end process</a:t>
            </a:r>
            <a:endParaRPr/>
          </a:p>
          <a:p>
            <a:pPr indent="-342900" lvl="0" marL="342900" rtl="0" algn="ctr">
              <a:lnSpc>
                <a:spcPct val="90000"/>
              </a:lnSpc>
              <a:spcBef>
                <a:spcPts val="1000"/>
              </a:spcBef>
              <a:spcAft>
                <a:spcPts val="0"/>
              </a:spcAft>
              <a:buClr>
                <a:schemeClr val="lt1"/>
              </a:buClr>
              <a:buSzPts val="1600"/>
              <a:buFont typeface="Ubuntu"/>
              <a:buAutoNum type="arabicPeriod"/>
            </a:pPr>
            <a:r>
              <a:rPr lang="en-US"/>
              <a:t>Challenge #2: E-</a:t>
            </a:r>
            <a:r>
              <a:rPr lang="en-US"/>
              <a:t>Commerce data analysis</a:t>
            </a:r>
            <a:endParaRPr/>
          </a:p>
          <a:p>
            <a:pPr indent="0" lvl="0" marL="0" rtl="0" algn="ctr">
              <a:lnSpc>
                <a:spcPct val="90000"/>
              </a:lnSpc>
              <a:spcBef>
                <a:spcPts val="1000"/>
              </a:spcBef>
              <a:spcAft>
                <a:spcPts val="0"/>
              </a:spcAft>
              <a:buClr>
                <a:schemeClr val="lt1"/>
              </a:buClr>
              <a:buSzPts val="16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
          <p:cNvSpPr txBox="1"/>
          <p:nvPr>
            <p:ph idx="11" type="ftr"/>
          </p:nvPr>
        </p:nvSpPr>
        <p:spPr>
          <a:xfrm>
            <a:off x="4038600" y="6308725"/>
            <a:ext cx="4114800" cy="5492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much. Consulting</a:t>
            </a:r>
            <a:endParaRPr/>
          </a:p>
        </p:txBody>
      </p:sp>
      <p:sp>
        <p:nvSpPr>
          <p:cNvPr id="166" name="Google Shape;166;p3"/>
          <p:cNvSpPr txBox="1"/>
          <p:nvPr>
            <p:ph type="ctrTitle"/>
          </p:nvPr>
        </p:nvSpPr>
        <p:spPr>
          <a:xfrm>
            <a:off x="1524000" y="4230688"/>
            <a:ext cx="9144000" cy="1165185"/>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Ubuntu"/>
              <a:buNone/>
            </a:pPr>
            <a:r>
              <a:rPr b="1" lang="en-US" sz="4000"/>
              <a:t>First:</a:t>
            </a:r>
            <a:r>
              <a:rPr lang="en-US" sz="4000"/>
              <a:t> Do you have any questions?</a:t>
            </a:r>
            <a:endParaRPr/>
          </a:p>
        </p:txBody>
      </p:sp>
      <p:sp>
        <p:nvSpPr>
          <p:cNvPr id="167" name="Google Shape;167;p3"/>
          <p:cNvSpPr txBox="1"/>
          <p:nvPr>
            <p:ph idx="1" type="subTitle"/>
          </p:nvPr>
        </p:nvSpPr>
        <p:spPr>
          <a:xfrm>
            <a:off x="1524000" y="5500688"/>
            <a:ext cx="9144000" cy="808037"/>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1400"/>
              <a:buNone/>
            </a:pPr>
            <a:r>
              <a:rPr lang="en-US" sz="1400"/>
              <a:t>Pleas</a:t>
            </a:r>
            <a:r>
              <a:rPr lang="en-US" sz="1400"/>
              <a:t>e ask us anytime by sending your questions as a response to your original application or to </a:t>
            </a:r>
            <a:r>
              <a:rPr lang="en-US" sz="1400" u="sng"/>
              <a:t>t</a:t>
            </a:r>
            <a:r>
              <a:rPr lang="en-US" sz="1400" u="sng">
                <a:hlinkClick r:id="rId3"/>
              </a:rPr>
              <a:t>alent-team@muchconsulting.de</a:t>
            </a:r>
            <a:r>
              <a:rPr lang="en-US" sz="1400"/>
              <a:t>.</a:t>
            </a:r>
            <a:endParaRPr/>
          </a:p>
        </p:txBody>
      </p:sp>
      <p:pic>
        <p:nvPicPr>
          <p:cNvPr descr="Ein Bild, das drinnen, schwarz, sitzend, Spiegel enthält.&#10;&#10;Automatisch generierte Beschreibung" id="168" name="Google Shape;168;p3"/>
          <p:cNvPicPr preferRelativeResize="0"/>
          <p:nvPr>
            <p:ph idx="2" type="pic"/>
          </p:nvPr>
        </p:nvPicPr>
        <p:blipFill rotWithShape="1">
          <a:blip r:embed="rId4">
            <a:alphaModFix/>
          </a:blip>
          <a:srcRect b="23975" l="0" r="0" t="23974"/>
          <a:stretch/>
        </p:blipFill>
        <p:spPr>
          <a:xfrm>
            <a:off x="0" y="0"/>
            <a:ext cx="12192000" cy="42306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4"/>
          <p:cNvSpPr txBox="1"/>
          <p:nvPr>
            <p:ph type="title"/>
          </p:nvPr>
        </p:nvSpPr>
        <p:spPr>
          <a:xfrm>
            <a:off x="476250" y="277427"/>
            <a:ext cx="10085387" cy="85750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Ubuntu"/>
              <a:buNone/>
            </a:pPr>
            <a:r>
              <a:rPr lang="en-US"/>
              <a:t>What is this case about?</a:t>
            </a:r>
            <a:endParaRPr/>
          </a:p>
        </p:txBody>
      </p:sp>
      <p:sp>
        <p:nvSpPr>
          <p:cNvPr id="174" name="Google Shape;174;p4"/>
          <p:cNvSpPr txBox="1"/>
          <p:nvPr>
            <p:ph idx="1" type="body"/>
          </p:nvPr>
        </p:nvSpPr>
        <p:spPr>
          <a:xfrm>
            <a:off x="623888" y="1412875"/>
            <a:ext cx="5395800" cy="4892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1400"/>
              <a:buNone/>
            </a:pPr>
            <a:r>
              <a:rPr lang="en-US" sz="1400"/>
              <a:t>We do not believe </a:t>
            </a:r>
            <a:r>
              <a:rPr b="1" lang="en-US" sz="1400"/>
              <a:t>job fit</a:t>
            </a:r>
            <a:r>
              <a:rPr lang="en-US" sz="1400"/>
              <a:t> can be judged only by formal qualifications, cultural fit and motivation are just as important. This is why we have developed a process that gives </a:t>
            </a:r>
            <a:r>
              <a:rPr b="1" lang="en-US" sz="1400"/>
              <a:t>you and us </a:t>
            </a:r>
            <a:r>
              <a:rPr lang="en-US" sz="1400"/>
              <a:t>the opportunity to truly get to know each other. </a:t>
            </a:r>
            <a:endParaRPr/>
          </a:p>
          <a:p>
            <a:pPr indent="0" lvl="0" marL="0" rtl="0" algn="l">
              <a:lnSpc>
                <a:spcPct val="90000"/>
              </a:lnSpc>
              <a:spcBef>
                <a:spcPts val="1000"/>
              </a:spcBef>
              <a:spcAft>
                <a:spcPts val="0"/>
              </a:spcAft>
              <a:buClr>
                <a:schemeClr val="dk1"/>
              </a:buClr>
              <a:buSzPts val="1400"/>
              <a:buNone/>
            </a:pPr>
            <a:r>
              <a:rPr lang="en-US" sz="1400"/>
              <a:t>Our application process for consulting roles can include:</a:t>
            </a:r>
            <a:endParaRPr/>
          </a:p>
          <a:p>
            <a:pPr indent="-228600" lvl="0" marL="228600" rtl="0" algn="l">
              <a:lnSpc>
                <a:spcPct val="90000"/>
              </a:lnSpc>
              <a:spcBef>
                <a:spcPts val="1000"/>
              </a:spcBef>
              <a:spcAft>
                <a:spcPts val="0"/>
              </a:spcAft>
              <a:buClr>
                <a:schemeClr val="dk1"/>
              </a:buClr>
              <a:buSzPts val="1400"/>
              <a:buChar char="•"/>
            </a:pPr>
            <a:r>
              <a:rPr lang="en-US" sz="1400"/>
              <a:t>HR Interview (30 min)</a:t>
            </a:r>
            <a:endParaRPr sz="1400"/>
          </a:p>
          <a:p>
            <a:pPr indent="-228600" lvl="0" marL="228600" rtl="0" algn="l">
              <a:lnSpc>
                <a:spcPct val="90000"/>
              </a:lnSpc>
              <a:spcBef>
                <a:spcPts val="1000"/>
              </a:spcBef>
              <a:spcAft>
                <a:spcPts val="0"/>
              </a:spcAft>
              <a:buClr>
                <a:schemeClr val="dk1"/>
              </a:buClr>
              <a:buSzPts val="1400"/>
              <a:buChar char="•"/>
            </a:pPr>
            <a:r>
              <a:rPr lang="en-US" sz="1400"/>
              <a:t>This case (</a:t>
            </a:r>
            <a:r>
              <a:rPr lang="en-US" sz="1050">
                <a:solidFill>
                  <a:srgbClr val="333333"/>
                </a:solidFill>
                <a:highlight>
                  <a:srgbClr val="FFFFFF"/>
                </a:highlight>
              </a:rPr>
              <a:t>≈ </a:t>
            </a:r>
            <a:r>
              <a:rPr lang="en-US" sz="1400"/>
              <a:t>3 h)</a:t>
            </a:r>
            <a:endParaRPr/>
          </a:p>
          <a:p>
            <a:pPr indent="-228600" lvl="0" marL="228600" rtl="0" algn="l">
              <a:lnSpc>
                <a:spcPct val="90000"/>
              </a:lnSpc>
              <a:spcBef>
                <a:spcPts val="1000"/>
              </a:spcBef>
              <a:spcAft>
                <a:spcPts val="0"/>
              </a:spcAft>
              <a:buClr>
                <a:schemeClr val="dk1"/>
              </a:buClr>
              <a:buSzPts val="1400"/>
              <a:buChar char="•"/>
            </a:pPr>
            <a:r>
              <a:rPr lang="en-US" sz="1400"/>
              <a:t>Interview with Hiring Manager (1 – 1.5 h)</a:t>
            </a:r>
            <a:endParaRPr/>
          </a:p>
          <a:p>
            <a:pPr indent="-228600" lvl="0" marL="228600" rtl="0" algn="l">
              <a:spcBef>
                <a:spcPts val="1000"/>
              </a:spcBef>
              <a:spcAft>
                <a:spcPts val="0"/>
              </a:spcAft>
              <a:buSzPts val="1400"/>
              <a:buChar char="•"/>
            </a:pPr>
            <a:r>
              <a:rPr lang="en-US" sz="1400"/>
              <a:t>Office visit / meet the team (1h)</a:t>
            </a:r>
            <a:endParaRPr sz="1400"/>
          </a:p>
          <a:p>
            <a:pPr indent="0" lvl="0" marL="0" rtl="0" algn="l">
              <a:lnSpc>
                <a:spcPct val="90000"/>
              </a:lnSpc>
              <a:spcBef>
                <a:spcPts val="1000"/>
              </a:spcBef>
              <a:spcAft>
                <a:spcPts val="0"/>
              </a:spcAft>
              <a:buClr>
                <a:schemeClr val="dk1"/>
              </a:buClr>
              <a:buSzPts val="1600"/>
              <a:buNone/>
            </a:pPr>
            <a:r>
              <a:rPr b="1" lang="en-US" sz="1600"/>
              <a:t>Rules</a:t>
            </a:r>
            <a:endParaRPr/>
          </a:p>
          <a:p>
            <a:pPr indent="0" lvl="0" marL="0" marR="0" rtl="0" algn="l">
              <a:lnSpc>
                <a:spcPct val="90000"/>
              </a:lnSpc>
              <a:spcBef>
                <a:spcPts val="1000"/>
              </a:spcBef>
              <a:spcAft>
                <a:spcPts val="0"/>
              </a:spcAft>
              <a:buClr>
                <a:schemeClr val="dk1"/>
              </a:buClr>
              <a:buSzPts val="1400"/>
              <a:buNone/>
            </a:pPr>
            <a:r>
              <a:rPr lang="en-US" sz="1400"/>
              <a:t>Please do the following case </a:t>
            </a:r>
            <a:r>
              <a:rPr b="1" lang="en-US" sz="1400"/>
              <a:t>by yourself</a:t>
            </a:r>
            <a:r>
              <a:rPr lang="en-US" sz="1400"/>
              <a:t>. As consultants we learn new skills every day, so you can use any source of knowledge to solve the challenges ahead. </a:t>
            </a:r>
            <a:endParaRPr sz="1400"/>
          </a:p>
          <a:p>
            <a:pPr indent="0" lvl="0" marL="0" marR="0" rtl="0" algn="l">
              <a:lnSpc>
                <a:spcPct val="90000"/>
              </a:lnSpc>
              <a:spcBef>
                <a:spcPts val="1000"/>
              </a:spcBef>
              <a:spcAft>
                <a:spcPts val="0"/>
              </a:spcAft>
              <a:buClr>
                <a:schemeClr val="dk1"/>
              </a:buClr>
              <a:buSzPts val="1400"/>
              <a:buNone/>
            </a:pPr>
            <a:r>
              <a:rPr lang="en-US" sz="1400"/>
              <a:t>Starting with your booked date you have </a:t>
            </a:r>
            <a:r>
              <a:rPr b="1" lang="en-US" sz="1400"/>
              <a:t>7 days</a:t>
            </a:r>
            <a:r>
              <a:rPr lang="en-US" sz="1400"/>
              <a:t> to send us your results. During this period, allocate as much time to the case as you see fit. Experience shows, that candidates usually spend around 3 hours of working time on it.</a:t>
            </a:r>
            <a:endParaRPr sz="1600"/>
          </a:p>
        </p:txBody>
      </p:sp>
      <p:sp>
        <p:nvSpPr>
          <p:cNvPr id="175" name="Google Shape;175;p4"/>
          <p:cNvSpPr txBox="1"/>
          <p:nvPr>
            <p:ph idx="2" type="body"/>
          </p:nvPr>
        </p:nvSpPr>
        <p:spPr>
          <a:xfrm>
            <a:off x="6172199" y="1412875"/>
            <a:ext cx="5540376" cy="489585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Clr>
                <a:schemeClr val="dk1"/>
              </a:buClr>
              <a:buSzPts val="1600"/>
              <a:buNone/>
            </a:pPr>
            <a:r>
              <a:rPr b="1" lang="en-US" sz="1600"/>
              <a:t>Assessment</a:t>
            </a:r>
            <a:endParaRPr/>
          </a:p>
          <a:p>
            <a:pPr indent="0" lvl="0" marL="0" rtl="0" algn="l">
              <a:lnSpc>
                <a:spcPct val="90000"/>
              </a:lnSpc>
              <a:spcBef>
                <a:spcPts val="1000"/>
              </a:spcBef>
              <a:spcAft>
                <a:spcPts val="0"/>
              </a:spcAft>
              <a:buClr>
                <a:schemeClr val="dk1"/>
              </a:buClr>
              <a:buSzPts val="1400"/>
              <a:buNone/>
            </a:pPr>
            <a:r>
              <a:rPr lang="en-US" sz="1400"/>
              <a:t>Overall we assess the quality of all tasks handed in. </a:t>
            </a:r>
            <a:r>
              <a:rPr lang="en-US" sz="1400">
                <a:solidFill>
                  <a:srgbClr val="0D0D0D"/>
                </a:solidFill>
                <a:highlight>
                  <a:srgbClr val="FFFFFF"/>
                </a:highlight>
              </a:rPr>
              <a:t>Both your solutions for Challenge #1 and Challenge #2 will be taken into account. However, your solution for </a:t>
            </a:r>
            <a:r>
              <a:rPr b="1" lang="en-US" sz="1400">
                <a:solidFill>
                  <a:srgbClr val="0D0D0D"/>
                </a:solidFill>
                <a:highlight>
                  <a:srgbClr val="FFFFFF"/>
                </a:highlight>
              </a:rPr>
              <a:t>Challenge #1 will be crucial </a:t>
            </a:r>
            <a:r>
              <a:rPr lang="en-US" sz="1400">
                <a:solidFill>
                  <a:srgbClr val="0D0D0D"/>
                </a:solidFill>
                <a:highlight>
                  <a:srgbClr val="FFFFFF"/>
                </a:highlight>
              </a:rPr>
              <a:t>to the remainder of the recruiting process. </a:t>
            </a:r>
            <a:r>
              <a:rPr lang="en-US" sz="1400"/>
              <a:t>Please include all work in progress solutions if you cannot finish a task.</a:t>
            </a:r>
            <a:endParaRPr sz="1400"/>
          </a:p>
          <a:p>
            <a:pPr indent="0" lvl="0" marL="0" rtl="0" algn="l">
              <a:lnSpc>
                <a:spcPct val="90000"/>
              </a:lnSpc>
              <a:spcBef>
                <a:spcPts val="1000"/>
              </a:spcBef>
              <a:spcAft>
                <a:spcPts val="0"/>
              </a:spcAft>
              <a:buClr>
                <a:schemeClr val="dk1"/>
              </a:buClr>
              <a:buSzPts val="1400"/>
              <a:buNone/>
            </a:pPr>
            <a:r>
              <a:t/>
            </a:r>
            <a:endParaRPr b="1" sz="1400"/>
          </a:p>
          <a:p>
            <a:pPr indent="0" lvl="0" marL="0" rtl="0" algn="l">
              <a:lnSpc>
                <a:spcPct val="90000"/>
              </a:lnSpc>
              <a:spcBef>
                <a:spcPts val="1000"/>
              </a:spcBef>
              <a:spcAft>
                <a:spcPts val="0"/>
              </a:spcAft>
              <a:buClr>
                <a:schemeClr val="dk1"/>
              </a:buClr>
              <a:buSzPts val="1400"/>
              <a:buNone/>
            </a:pPr>
            <a:r>
              <a:rPr b="1" lang="en-US" sz="1400"/>
              <a:t>Criteria:</a:t>
            </a:r>
            <a:endParaRPr/>
          </a:p>
          <a:p>
            <a:pPr indent="-228600" lvl="0" marL="228600" rtl="0" algn="l">
              <a:lnSpc>
                <a:spcPct val="90000"/>
              </a:lnSpc>
              <a:spcBef>
                <a:spcPts val="1000"/>
              </a:spcBef>
              <a:spcAft>
                <a:spcPts val="0"/>
              </a:spcAft>
              <a:buClr>
                <a:schemeClr val="dk1"/>
              </a:buClr>
              <a:buSzPts val="1400"/>
              <a:buChar char="•"/>
            </a:pPr>
            <a:r>
              <a:rPr lang="en-US" sz="1400" u="sng"/>
              <a:t>Correctness</a:t>
            </a:r>
            <a:r>
              <a:rPr lang="en-US" sz="1400"/>
              <a:t>: Is the result correct? </a:t>
            </a:r>
            <a:endParaRPr/>
          </a:p>
          <a:p>
            <a:pPr indent="-228600" lvl="0" marL="228600" rtl="0" algn="l">
              <a:lnSpc>
                <a:spcPct val="90000"/>
              </a:lnSpc>
              <a:spcBef>
                <a:spcPts val="1000"/>
              </a:spcBef>
              <a:spcAft>
                <a:spcPts val="0"/>
              </a:spcAft>
              <a:buClr>
                <a:schemeClr val="dk1"/>
              </a:buClr>
              <a:buSzPts val="1400"/>
              <a:buChar char="•"/>
            </a:pPr>
            <a:r>
              <a:rPr lang="en-US" sz="1400" u="sng"/>
              <a:t>Execution / Approach</a:t>
            </a:r>
            <a:r>
              <a:rPr lang="en-US" sz="1400"/>
              <a:t>: How was the result reached? </a:t>
            </a:r>
            <a:endParaRPr/>
          </a:p>
          <a:p>
            <a:pPr indent="-228600" lvl="0" marL="228600" rtl="0" algn="l">
              <a:lnSpc>
                <a:spcPct val="90000"/>
              </a:lnSpc>
              <a:spcBef>
                <a:spcPts val="1000"/>
              </a:spcBef>
              <a:spcAft>
                <a:spcPts val="0"/>
              </a:spcAft>
              <a:buClr>
                <a:schemeClr val="dk1"/>
              </a:buClr>
              <a:buSzPts val="1400"/>
              <a:buChar char="•"/>
            </a:pPr>
            <a:r>
              <a:rPr lang="en-US" sz="1400" u="sng"/>
              <a:t>Depiction</a:t>
            </a:r>
            <a:r>
              <a:rPr lang="en-US" sz="1400" u="sng"/>
              <a:t> of results</a:t>
            </a:r>
            <a:r>
              <a:rPr lang="en-US" sz="1400"/>
              <a:t>: How was the result presented? </a:t>
            </a:r>
            <a:endParaRPr/>
          </a:p>
          <a:p>
            <a:pPr indent="0" lvl="0" marL="0" marR="0" rtl="0" algn="l">
              <a:lnSpc>
                <a:spcPct val="90000"/>
              </a:lnSpc>
              <a:spcBef>
                <a:spcPts val="1000"/>
              </a:spcBef>
              <a:spcAft>
                <a:spcPts val="0"/>
              </a:spcAft>
              <a:buClr>
                <a:schemeClr val="dk1"/>
              </a:buClr>
              <a:buSzPts val="1400"/>
              <a:buNone/>
            </a:pPr>
            <a:r>
              <a:t/>
            </a:r>
            <a:endParaRPr sz="1400"/>
          </a:p>
          <a:p>
            <a:pPr indent="0" lvl="0" marL="0" rtl="0" algn="l">
              <a:lnSpc>
                <a:spcPct val="90000"/>
              </a:lnSpc>
              <a:spcBef>
                <a:spcPts val="1000"/>
              </a:spcBef>
              <a:spcAft>
                <a:spcPts val="0"/>
              </a:spcAft>
              <a:buClr>
                <a:schemeClr val="dk1"/>
              </a:buClr>
              <a:buSzPts val="1400"/>
              <a:buNone/>
            </a:pPr>
            <a:r>
              <a:rPr b="1" lang="en-US" sz="1600"/>
              <a:t>Submission</a:t>
            </a:r>
            <a:endParaRPr sz="1400"/>
          </a:p>
          <a:p>
            <a:pPr indent="0" lvl="0" marL="0" rtl="0" algn="l">
              <a:lnSpc>
                <a:spcPct val="90000"/>
              </a:lnSpc>
              <a:spcBef>
                <a:spcPts val="1000"/>
              </a:spcBef>
              <a:spcAft>
                <a:spcPts val="0"/>
              </a:spcAft>
              <a:buClr>
                <a:schemeClr val="dk1"/>
              </a:buClr>
              <a:buSzPts val="1400"/>
              <a:buNone/>
            </a:pPr>
            <a:r>
              <a:t/>
            </a:r>
            <a:endParaRPr sz="1400"/>
          </a:p>
          <a:p>
            <a:pPr indent="0" lvl="0" marL="0" rtl="0" algn="l">
              <a:spcBef>
                <a:spcPts val="1000"/>
              </a:spcBef>
              <a:spcAft>
                <a:spcPts val="0"/>
              </a:spcAft>
              <a:buClr>
                <a:schemeClr val="dk1"/>
              </a:buClr>
              <a:buSzPts val="1400"/>
              <a:buNone/>
            </a:pPr>
            <a:r>
              <a:rPr lang="en-US" sz="1400"/>
              <a:t>Please make sure to send your results back </a:t>
            </a:r>
            <a:r>
              <a:rPr b="1" lang="en-US" sz="1400"/>
              <a:t>in reply to the initial invitation mail</a:t>
            </a:r>
            <a:r>
              <a:rPr lang="en-US" sz="1400"/>
              <a:t>, as well as to </a:t>
            </a:r>
            <a:r>
              <a:rPr b="1" lang="en-US" sz="1400" u="sng">
                <a:hlinkClick r:id="rId3"/>
              </a:rPr>
              <a:t>talent-team@muchconsulting.de</a:t>
            </a:r>
            <a:r>
              <a:rPr lang="en-US" sz="1400"/>
              <a:t>. </a:t>
            </a:r>
            <a:endParaRPr sz="1400"/>
          </a:p>
          <a:p>
            <a:pPr indent="0" lvl="0" marL="0" rtl="0" algn="l">
              <a:spcBef>
                <a:spcPts val="1000"/>
              </a:spcBef>
              <a:spcAft>
                <a:spcPts val="0"/>
              </a:spcAft>
              <a:buClr>
                <a:schemeClr val="dk1"/>
              </a:buClr>
              <a:buSzPts val="1400"/>
              <a:buNone/>
            </a:pPr>
            <a:r>
              <a:rPr lang="en-US" sz="1400"/>
              <a:t>Send us your solution for Challenge #1 as a </a:t>
            </a:r>
            <a:r>
              <a:rPr b="1" lang="en-US" sz="1400"/>
              <a:t>PDF</a:t>
            </a:r>
            <a:r>
              <a:rPr lang="en-US" sz="1400"/>
              <a:t>.</a:t>
            </a:r>
            <a:endParaRPr sz="1400"/>
          </a:p>
          <a:p>
            <a:pPr indent="0" lvl="0" marL="0" rtl="0" algn="l">
              <a:spcBef>
                <a:spcPts val="1000"/>
              </a:spcBef>
              <a:spcAft>
                <a:spcPts val="0"/>
              </a:spcAft>
              <a:buClr>
                <a:schemeClr val="dk1"/>
              </a:buClr>
              <a:buSzPts val="1400"/>
              <a:buNone/>
            </a:pPr>
            <a:r>
              <a:rPr lang="en-US" sz="1400"/>
              <a:t>Send us your solution for Challenge #2 in the original </a:t>
            </a:r>
            <a:r>
              <a:rPr b="1" lang="en-US" sz="1400"/>
              <a:t>Excel sheet</a:t>
            </a:r>
            <a:r>
              <a:rPr lang="en-US" sz="1400"/>
              <a:t>.</a:t>
            </a:r>
            <a:endParaRPr sz="1400"/>
          </a:p>
          <a:p>
            <a:pPr indent="0" lvl="0" marL="0" rtl="0" algn="l">
              <a:lnSpc>
                <a:spcPct val="90000"/>
              </a:lnSpc>
              <a:spcBef>
                <a:spcPts val="1000"/>
              </a:spcBef>
              <a:spcAft>
                <a:spcPts val="0"/>
              </a:spcAft>
              <a:buClr>
                <a:schemeClr val="dk1"/>
              </a:buClr>
              <a:buSzPts val="1600"/>
              <a:buNone/>
            </a:pPr>
            <a:r>
              <a:t/>
            </a:r>
            <a:endParaRPr sz="1600"/>
          </a:p>
        </p:txBody>
      </p:sp>
      <p:sp>
        <p:nvSpPr>
          <p:cNvPr id="176" name="Google Shape;176;p4"/>
          <p:cNvSpPr txBox="1"/>
          <p:nvPr>
            <p:ph idx="11" type="ftr"/>
          </p:nvPr>
        </p:nvSpPr>
        <p:spPr>
          <a:xfrm>
            <a:off x="4038600" y="6582032"/>
            <a:ext cx="4114800" cy="275968"/>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much. Consulting</a:t>
            </a:r>
            <a:endParaRPr/>
          </a:p>
        </p:txBody>
      </p:sp>
      <p:sp>
        <p:nvSpPr>
          <p:cNvPr id="177" name="Google Shape;177;p4"/>
          <p:cNvSpPr txBox="1"/>
          <p:nvPr>
            <p:ph idx="12" type="sldNum"/>
          </p:nvPr>
        </p:nvSpPr>
        <p:spPr>
          <a:xfrm>
            <a:off x="9448800" y="6586666"/>
            <a:ext cx="2743200" cy="26815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6"/>
          <p:cNvSpPr txBox="1"/>
          <p:nvPr>
            <p:ph type="title"/>
          </p:nvPr>
        </p:nvSpPr>
        <p:spPr>
          <a:xfrm>
            <a:off x="476250" y="277427"/>
            <a:ext cx="10085387" cy="85750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Ubuntu"/>
              <a:buNone/>
            </a:pPr>
            <a:r>
              <a:rPr b="1" lang="en-US"/>
              <a:t>Challenge #1</a:t>
            </a:r>
            <a:r>
              <a:rPr lang="en-US"/>
              <a:t>:</a:t>
            </a:r>
            <a:br>
              <a:rPr lang="en-US"/>
            </a:br>
            <a:r>
              <a:rPr lang="en-US"/>
              <a:t>The E-Commerce end-to-end process</a:t>
            </a:r>
            <a:endParaRPr/>
          </a:p>
        </p:txBody>
      </p:sp>
      <p:sp>
        <p:nvSpPr>
          <p:cNvPr id="183" name="Google Shape;183;p6"/>
          <p:cNvSpPr txBox="1"/>
          <p:nvPr>
            <p:ph idx="11" type="ftr"/>
          </p:nvPr>
        </p:nvSpPr>
        <p:spPr>
          <a:xfrm>
            <a:off x="4038600" y="6582032"/>
            <a:ext cx="4114800" cy="275968"/>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much. Consulting</a:t>
            </a:r>
            <a:endParaRPr/>
          </a:p>
        </p:txBody>
      </p:sp>
      <p:sp>
        <p:nvSpPr>
          <p:cNvPr id="184" name="Google Shape;184;p6"/>
          <p:cNvSpPr txBox="1"/>
          <p:nvPr>
            <p:ph idx="12" type="sldNum"/>
          </p:nvPr>
        </p:nvSpPr>
        <p:spPr>
          <a:xfrm>
            <a:off x="9448800" y="6586666"/>
            <a:ext cx="2743200" cy="26815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185" name="Google Shape;185;p6"/>
          <p:cNvSpPr txBox="1"/>
          <p:nvPr/>
        </p:nvSpPr>
        <p:spPr>
          <a:xfrm>
            <a:off x="627213" y="1134925"/>
            <a:ext cx="11082000" cy="10722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Situation</a:t>
            </a:r>
            <a:r>
              <a:rPr b="0" i="0" lang="en-US" sz="1200" u="none" cap="none" strike="noStrike">
                <a:solidFill>
                  <a:schemeClr val="dk1"/>
                </a:solidFill>
                <a:latin typeface="Arial"/>
                <a:ea typeface="Arial"/>
                <a:cs typeface="Arial"/>
                <a:sym typeface="Arial"/>
              </a:rPr>
              <a:t>: </a:t>
            </a:r>
            <a:r>
              <a:rPr lang="en-US" sz="1200">
                <a:solidFill>
                  <a:schemeClr val="dk1"/>
                </a:solidFill>
              </a:rPr>
              <a:t>You were just assigned to a new client “Home365”. The client operates an online shop for furniture. </a:t>
            </a:r>
            <a:r>
              <a:rPr lang="en-US" sz="1200">
                <a:solidFill>
                  <a:schemeClr val="dk1"/>
                </a:solidFill>
              </a:rPr>
              <a:t>T</a:t>
            </a:r>
            <a:r>
              <a:rPr b="0" i="0" lang="en-US" sz="1200" u="none" cap="none" strike="noStrike">
                <a:solidFill>
                  <a:schemeClr val="dk1"/>
                </a:solidFill>
                <a:latin typeface="Arial"/>
                <a:ea typeface="Arial"/>
                <a:cs typeface="Arial"/>
                <a:sym typeface="Arial"/>
              </a:rPr>
              <a:t>he main implementation project for the new Home365 ERP system </a:t>
            </a:r>
            <a:r>
              <a:rPr lang="en-US" sz="1200">
                <a:solidFill>
                  <a:schemeClr val="dk1"/>
                </a:solidFill>
              </a:rPr>
              <a:t>is about to start</a:t>
            </a:r>
            <a:r>
              <a:rPr b="0" i="0" lang="en-US" sz="1200" u="none" cap="none" strike="noStrike">
                <a:solidFill>
                  <a:schemeClr val="dk1"/>
                </a:solidFill>
                <a:latin typeface="Arial"/>
                <a:ea typeface="Arial"/>
                <a:cs typeface="Arial"/>
                <a:sym typeface="Arial"/>
              </a:rPr>
              <a:t>. For our kickoff with the Accounting, Logistics, Sales &amp; Marketing, Purchasing and the management team we need to prepare one simple &amp; easy to understand high level process of how a single transaction moves through the new system. This should only show the </a:t>
            </a:r>
            <a:r>
              <a:rPr b="1" i="0" lang="en-US" sz="1200" u="none" cap="none" strike="noStrike">
                <a:solidFill>
                  <a:schemeClr val="dk1"/>
                </a:solidFill>
              </a:rPr>
              <a:t>Order-to-Delivery-to-Cash</a:t>
            </a:r>
            <a:r>
              <a:rPr b="0" i="0" lang="en-US" sz="1200" u="none" cap="none" strike="noStrike">
                <a:solidFill>
                  <a:schemeClr val="dk1"/>
                </a:solidFill>
                <a:latin typeface="Arial"/>
                <a:ea typeface="Arial"/>
                <a:cs typeface="Arial"/>
                <a:sym typeface="Arial"/>
              </a:rPr>
              <a:t> process.</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chemeClr val="dk1"/>
              </a:buClr>
              <a:buSzPts val="1200"/>
              <a:buFont typeface="Arial"/>
              <a:buNone/>
            </a:pPr>
            <a:r>
              <a:rPr b="1" i="0" lang="en-US" sz="1200" u="none" cap="none" strike="noStrike">
                <a:solidFill>
                  <a:schemeClr val="dk1"/>
                </a:solidFill>
                <a:latin typeface="Arial"/>
                <a:ea typeface="Arial"/>
                <a:cs typeface="Arial"/>
                <a:sym typeface="Arial"/>
              </a:rPr>
              <a:t>Input</a:t>
            </a:r>
            <a:r>
              <a:rPr b="0" i="0" lang="en-US" sz="1200" u="none" cap="none" strike="noStrike">
                <a:solidFill>
                  <a:schemeClr val="dk1"/>
                </a:solidFill>
                <a:latin typeface="Arial"/>
                <a:ea typeface="Arial"/>
                <a:cs typeface="Arial"/>
                <a:sym typeface="Arial"/>
              </a:rPr>
              <a:t>: All department managers were asked by the CIO Max </a:t>
            </a:r>
            <a:r>
              <a:rPr lang="en-US" sz="1200">
                <a:solidFill>
                  <a:schemeClr val="dk1"/>
                </a:solidFill>
              </a:rPr>
              <a:t>on slack</a:t>
            </a:r>
            <a:r>
              <a:rPr b="0" i="0" lang="en-US" sz="1200" u="none" cap="none" strike="noStrike">
                <a:solidFill>
                  <a:schemeClr val="dk1"/>
                </a:solidFill>
                <a:latin typeface="Arial"/>
                <a:ea typeface="Arial"/>
                <a:cs typeface="Arial"/>
                <a:sym typeface="Arial"/>
              </a:rPr>
              <a:t> </a:t>
            </a:r>
            <a:r>
              <a:rPr lang="en-US" sz="1200">
                <a:solidFill>
                  <a:schemeClr val="dk1"/>
                </a:solidFill>
              </a:rPr>
              <a:t>what their part of the ERP is doing </a:t>
            </a:r>
            <a:r>
              <a:rPr b="0" i="0" lang="en-US" sz="1200" u="none" cap="none" strike="noStrike">
                <a:solidFill>
                  <a:schemeClr val="dk1"/>
                </a:solidFill>
                <a:latin typeface="Arial"/>
                <a:ea typeface="Arial"/>
                <a:cs typeface="Arial"/>
                <a:sym typeface="Arial"/>
              </a:rPr>
              <a:t>and they </a:t>
            </a:r>
            <a:r>
              <a:rPr lang="en-US" sz="1200">
                <a:solidFill>
                  <a:schemeClr val="dk1"/>
                </a:solidFill>
              </a:rPr>
              <a:t>gave a </a:t>
            </a:r>
            <a:r>
              <a:rPr b="0" i="0" lang="en-US" sz="1200" u="none" cap="none" strike="noStrike">
                <a:solidFill>
                  <a:schemeClr val="dk1"/>
                </a:solidFill>
                <a:latin typeface="Arial"/>
                <a:ea typeface="Arial"/>
                <a:cs typeface="Arial"/>
                <a:sym typeface="Arial"/>
              </a:rPr>
              <a:t>quick</a:t>
            </a:r>
            <a:r>
              <a:rPr lang="en-US" sz="1200">
                <a:solidFill>
                  <a:schemeClr val="dk1"/>
                </a:solidFill>
              </a:rPr>
              <a:t> answer.</a:t>
            </a:r>
            <a:r>
              <a:rPr b="0" i="0" lang="en-US" sz="12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86" name="Google Shape;186;p6"/>
          <p:cNvSpPr txBox="1"/>
          <p:nvPr/>
        </p:nvSpPr>
        <p:spPr>
          <a:xfrm>
            <a:off x="554998" y="5714941"/>
            <a:ext cx="110820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Expected result</a:t>
            </a:r>
            <a:r>
              <a:rPr b="0" i="0" lang="en-US" sz="1200" u="none" cap="none" strike="noStrike">
                <a:solidFill>
                  <a:schemeClr val="dk1"/>
                </a:solidFill>
                <a:latin typeface="Arial"/>
                <a:ea typeface="Arial"/>
                <a:cs typeface="Arial"/>
                <a:sym typeface="Arial"/>
              </a:rPr>
              <a:t>: Please create </a:t>
            </a:r>
            <a:r>
              <a:rPr b="1" i="0" lang="en-US" sz="1200" u="none" cap="none" strike="noStrike">
                <a:solidFill>
                  <a:schemeClr val="dk1"/>
                </a:solidFill>
                <a:latin typeface="Arial"/>
                <a:ea typeface="Arial"/>
                <a:cs typeface="Arial"/>
                <a:sym typeface="Arial"/>
              </a:rPr>
              <a:t>one slide </a:t>
            </a:r>
            <a:r>
              <a:rPr b="0" i="0" lang="en-US" sz="1200" u="none" cap="none" strike="noStrike">
                <a:solidFill>
                  <a:schemeClr val="dk1"/>
                </a:solidFill>
                <a:latin typeface="Arial"/>
                <a:ea typeface="Arial"/>
                <a:cs typeface="Arial"/>
                <a:sym typeface="Arial"/>
              </a:rPr>
              <a:t>for the kickoff presentation, that </a:t>
            </a:r>
            <a:r>
              <a:rPr b="1" lang="en-US" sz="1200">
                <a:solidFill>
                  <a:schemeClr val="dk1"/>
                </a:solidFill>
              </a:rPr>
              <a:t>depicts</a:t>
            </a:r>
            <a:r>
              <a:rPr b="0" i="0" lang="en-US" sz="1200" u="none" cap="none" strike="noStrike">
                <a:solidFill>
                  <a:schemeClr val="dk1"/>
                </a:solidFill>
                <a:latin typeface="Arial"/>
                <a:ea typeface="Arial"/>
                <a:cs typeface="Arial"/>
                <a:sym typeface="Arial"/>
              </a:rPr>
              <a:t> the </a:t>
            </a:r>
            <a:r>
              <a:rPr lang="en-US" sz="1200">
                <a:solidFill>
                  <a:schemeClr val="dk1"/>
                </a:solidFill>
              </a:rPr>
              <a:t>Order-to-Delivery-to-Cash</a:t>
            </a:r>
            <a:r>
              <a:rPr b="0" i="0" lang="en-US" sz="1200" u="none" cap="none" strike="noStrike">
                <a:solidFill>
                  <a:schemeClr val="dk1"/>
                </a:solidFill>
                <a:latin typeface="Arial"/>
                <a:ea typeface="Arial"/>
                <a:cs typeface="Arial"/>
                <a:sym typeface="Arial"/>
              </a:rPr>
              <a:t> process from start to end. Keep the level of detail similar for each department and </a:t>
            </a:r>
            <a:r>
              <a:rPr lang="en-US" sz="1200">
                <a:solidFill>
                  <a:schemeClr val="dk1"/>
                </a:solidFill>
              </a:rPr>
              <a:t>keep best practice for </a:t>
            </a:r>
            <a:r>
              <a:rPr b="0" i="0" lang="en-US" sz="1200" u="none" cap="none" strike="noStrike">
                <a:solidFill>
                  <a:schemeClr val="dk1"/>
                </a:solidFill>
                <a:latin typeface="Arial"/>
                <a:ea typeface="Arial"/>
                <a:cs typeface="Arial"/>
                <a:sym typeface="Arial"/>
              </a:rPr>
              <a:t>process modelling in mind. You will find </a:t>
            </a:r>
            <a:r>
              <a:rPr lang="en-US" sz="1200">
                <a:solidFill>
                  <a:schemeClr val="dk1"/>
                </a:solidFill>
              </a:rPr>
              <a:t>a template</a:t>
            </a:r>
            <a:r>
              <a:rPr b="0" i="0" lang="en-US" sz="1200" u="none" cap="none" strike="noStrike">
                <a:solidFill>
                  <a:schemeClr val="dk1"/>
                </a:solidFill>
                <a:latin typeface="Arial"/>
                <a:ea typeface="Arial"/>
                <a:cs typeface="Arial"/>
                <a:sym typeface="Arial"/>
              </a:rPr>
              <a:t> to start </a:t>
            </a:r>
            <a:r>
              <a:rPr lang="en-US" sz="1200">
                <a:solidFill>
                  <a:schemeClr val="dk1"/>
                </a:solidFill>
              </a:rPr>
              <a:t>you off </a:t>
            </a:r>
            <a:r>
              <a:rPr b="0" i="0" lang="en-US" sz="1200" u="none" cap="none" strike="noStrike">
                <a:solidFill>
                  <a:schemeClr val="dk1"/>
                </a:solidFill>
                <a:latin typeface="Arial"/>
                <a:ea typeface="Arial"/>
                <a:cs typeface="Arial"/>
                <a:sym typeface="Arial"/>
              </a:rPr>
              <a:t>on the next slide</a:t>
            </a:r>
            <a:r>
              <a:rPr lang="en-US" sz="1200">
                <a:solidFill>
                  <a:schemeClr val="dk1"/>
                </a:solidFill>
              </a:rPr>
              <a:t>, but you can also use a Business Process Design software of your choice. </a:t>
            </a:r>
            <a:r>
              <a:rPr lang="en-US" sz="1200">
                <a:solidFill>
                  <a:schemeClr val="dk1"/>
                </a:solidFill>
              </a:rPr>
              <a:t>You will </a:t>
            </a:r>
            <a:r>
              <a:rPr b="1" lang="en-US" sz="1200">
                <a:solidFill>
                  <a:schemeClr val="dk1"/>
                </a:solidFill>
              </a:rPr>
              <a:t>present</a:t>
            </a:r>
            <a:r>
              <a:rPr lang="en-US" sz="1200">
                <a:solidFill>
                  <a:schemeClr val="dk1"/>
                </a:solidFill>
              </a:rPr>
              <a:t> your business process to the stakeholders, should you advance to the next Recruitment stage.</a:t>
            </a:r>
            <a:endParaRPr sz="1200">
              <a:solidFill>
                <a:schemeClr val="dk1"/>
              </a:solidFill>
            </a:endParaRPr>
          </a:p>
        </p:txBody>
      </p:sp>
      <p:sp>
        <p:nvSpPr>
          <p:cNvPr id="187" name="Google Shape;187;p6"/>
          <p:cNvSpPr/>
          <p:nvPr/>
        </p:nvSpPr>
        <p:spPr>
          <a:xfrm>
            <a:off x="623888" y="2207136"/>
            <a:ext cx="3347100" cy="1271700"/>
          </a:xfrm>
          <a:prstGeom prst="wedgeRoundRectCallout">
            <a:avLst>
              <a:gd fmla="val -21864" name="adj1"/>
              <a:gd fmla="val 64535" name="adj2"/>
              <a:gd fmla="val 16667" name="adj3"/>
            </a:avLst>
          </a:prstGeom>
          <a:solidFill>
            <a:schemeClr val="accent2"/>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“I really don’t care about the ERP. For me only the online shop and what my direct sales teams track in Salesforce is interesting. ERP is only for the operations team!”</a:t>
            </a:r>
            <a:endParaRPr b="0" i="0" sz="1400" u="none" cap="none" strike="noStrike">
              <a:solidFill>
                <a:srgbClr val="000000"/>
              </a:solidFill>
              <a:latin typeface="Arial"/>
              <a:ea typeface="Arial"/>
              <a:cs typeface="Arial"/>
              <a:sym typeface="Arial"/>
            </a:endParaRPr>
          </a:p>
        </p:txBody>
      </p:sp>
      <p:sp>
        <p:nvSpPr>
          <p:cNvPr id="188" name="Google Shape;188;p6"/>
          <p:cNvSpPr txBox="1"/>
          <p:nvPr/>
        </p:nvSpPr>
        <p:spPr>
          <a:xfrm>
            <a:off x="555012" y="3706909"/>
            <a:ext cx="23151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Head of Sales &amp; Marketing</a:t>
            </a:r>
            <a:endParaRPr b="0" i="0" sz="1400" u="none" cap="none" strike="noStrike">
              <a:solidFill>
                <a:srgbClr val="000000"/>
              </a:solidFill>
              <a:latin typeface="Arial"/>
              <a:ea typeface="Arial"/>
              <a:cs typeface="Arial"/>
              <a:sym typeface="Arial"/>
            </a:endParaRPr>
          </a:p>
        </p:txBody>
      </p:sp>
      <p:sp>
        <p:nvSpPr>
          <p:cNvPr id="189" name="Google Shape;189;p6"/>
          <p:cNvSpPr/>
          <p:nvPr/>
        </p:nvSpPr>
        <p:spPr>
          <a:xfrm>
            <a:off x="4494744" y="2174449"/>
            <a:ext cx="3347100" cy="1405200"/>
          </a:xfrm>
          <a:prstGeom prst="wedgeRoundRectCallout">
            <a:avLst>
              <a:gd fmla="val -21864" name="adj1"/>
              <a:gd fmla="val 64535" name="adj2"/>
              <a:gd fmla="val 16667" name="adj3"/>
            </a:avLst>
          </a:prstGeom>
          <a:solidFill>
            <a:schemeClr val="accent2"/>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“Sorry Max, I am in the middle of the closing for October. But you know the drill: as long as all out- &amp; incoming invoices end up in accounting, are booked correctly and exported to DATEV I am happy!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“Oh, also we need to reconcile the payments!”</a:t>
            </a:r>
            <a:endParaRPr b="0" i="0" sz="1400" u="none" cap="none" strike="noStrike">
              <a:solidFill>
                <a:srgbClr val="000000"/>
              </a:solidFill>
              <a:latin typeface="Arial"/>
              <a:ea typeface="Arial"/>
              <a:cs typeface="Arial"/>
              <a:sym typeface="Arial"/>
            </a:endParaRPr>
          </a:p>
        </p:txBody>
      </p:sp>
      <p:sp>
        <p:nvSpPr>
          <p:cNvPr id="190" name="Google Shape;190;p6"/>
          <p:cNvSpPr txBox="1"/>
          <p:nvPr/>
        </p:nvSpPr>
        <p:spPr>
          <a:xfrm>
            <a:off x="4650146" y="3858426"/>
            <a:ext cx="17376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Head of Accounting</a:t>
            </a:r>
            <a:endParaRPr b="0" i="0" sz="1400" u="none" cap="none" strike="noStrike">
              <a:solidFill>
                <a:srgbClr val="000000"/>
              </a:solidFill>
              <a:latin typeface="Arial"/>
              <a:ea typeface="Arial"/>
              <a:cs typeface="Arial"/>
              <a:sym typeface="Arial"/>
            </a:endParaRPr>
          </a:p>
        </p:txBody>
      </p:sp>
      <p:sp>
        <p:nvSpPr>
          <p:cNvPr id="191" name="Google Shape;191;p6"/>
          <p:cNvSpPr/>
          <p:nvPr/>
        </p:nvSpPr>
        <p:spPr>
          <a:xfrm>
            <a:off x="8365601" y="2211711"/>
            <a:ext cx="3347100" cy="1271700"/>
          </a:xfrm>
          <a:prstGeom prst="wedgeRoundRectCallout">
            <a:avLst>
              <a:gd fmla="val -21864" name="adj1"/>
              <a:gd fmla="val 64535" name="adj2"/>
              <a:gd fmla="val 16667" name="adj3"/>
            </a:avLst>
          </a:prstGeom>
          <a:solidFill>
            <a:schemeClr val="accent2"/>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“We really need to get our shipping cost down! Maybe we can ship more items together? We need to make sure everything is available for that! In the old system we also had to print out all package labels directly from DHL, that took so much time. “</a:t>
            </a:r>
            <a:endParaRPr b="0" i="0" sz="1400" u="none" cap="none" strike="noStrike">
              <a:solidFill>
                <a:srgbClr val="000000"/>
              </a:solidFill>
              <a:latin typeface="Arial"/>
              <a:ea typeface="Arial"/>
              <a:cs typeface="Arial"/>
              <a:sym typeface="Arial"/>
            </a:endParaRPr>
          </a:p>
        </p:txBody>
      </p:sp>
      <p:sp>
        <p:nvSpPr>
          <p:cNvPr id="192" name="Google Shape;192;p6"/>
          <p:cNvSpPr txBox="1"/>
          <p:nvPr/>
        </p:nvSpPr>
        <p:spPr>
          <a:xfrm>
            <a:off x="8585385" y="3706910"/>
            <a:ext cx="15585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Head of Logistics</a:t>
            </a:r>
            <a:endParaRPr b="0" i="0" sz="1400" u="none" cap="none" strike="noStrike">
              <a:solidFill>
                <a:srgbClr val="000000"/>
              </a:solidFill>
              <a:latin typeface="Arial"/>
              <a:ea typeface="Arial"/>
              <a:cs typeface="Arial"/>
              <a:sym typeface="Arial"/>
            </a:endParaRPr>
          </a:p>
        </p:txBody>
      </p:sp>
      <p:sp>
        <p:nvSpPr>
          <p:cNvPr id="193" name="Google Shape;193;p6"/>
          <p:cNvSpPr/>
          <p:nvPr/>
        </p:nvSpPr>
        <p:spPr>
          <a:xfrm>
            <a:off x="623937" y="4248481"/>
            <a:ext cx="3347100" cy="1430400"/>
          </a:xfrm>
          <a:prstGeom prst="wedgeRoundRectCallout">
            <a:avLst>
              <a:gd fmla="val 62414" name="adj1"/>
              <a:gd fmla="val -26359" name="adj2"/>
              <a:gd fmla="val 16667" name="adj3"/>
            </a:avLst>
          </a:prstGeom>
          <a:solidFill>
            <a:schemeClr val="accent2"/>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"Most of the order</a:t>
            </a:r>
            <a:r>
              <a:rPr lang="en-US" sz="1200">
                <a:solidFill>
                  <a:schemeClr val="lt1"/>
                </a:solidFill>
              </a:rPr>
              <a:t>ed goods</a:t>
            </a:r>
            <a:r>
              <a:rPr b="0" i="0" lang="en-US" sz="1200" u="none" cap="none" strike="noStrike">
                <a:solidFill>
                  <a:schemeClr val="lt1"/>
                </a:solidFill>
                <a:latin typeface="Arial"/>
                <a:ea typeface="Arial"/>
                <a:cs typeface="Arial"/>
                <a:sym typeface="Arial"/>
              </a:rPr>
              <a:t> </a:t>
            </a:r>
            <a:r>
              <a:rPr lang="en-US" sz="1200">
                <a:solidFill>
                  <a:schemeClr val="lt1"/>
                </a:solidFill>
              </a:rPr>
              <a:t>we</a:t>
            </a:r>
            <a:r>
              <a:rPr b="0" i="0" lang="en-US" sz="1200" u="none" cap="none" strike="noStrike">
                <a:solidFill>
                  <a:schemeClr val="lt1"/>
                </a:solidFill>
                <a:latin typeface="Arial"/>
                <a:ea typeface="Arial"/>
                <a:cs typeface="Arial"/>
                <a:sym typeface="Arial"/>
              </a:rPr>
              <a:t> have to</a:t>
            </a:r>
            <a:r>
              <a:rPr lang="en-US" sz="1200">
                <a:solidFill>
                  <a:schemeClr val="lt1"/>
                </a:solidFill>
              </a:rPr>
              <a:t> </a:t>
            </a:r>
            <a:r>
              <a:rPr b="0" i="0" lang="en-US" sz="1200" u="none" cap="none" strike="noStrike">
                <a:solidFill>
                  <a:schemeClr val="lt1"/>
                </a:solidFill>
                <a:latin typeface="Arial"/>
                <a:ea typeface="Arial"/>
                <a:cs typeface="Arial"/>
                <a:sym typeface="Arial"/>
              </a:rPr>
              <a:t>order immediately from the manufacturer so that </a:t>
            </a:r>
            <a:r>
              <a:rPr lang="en-US" sz="1200">
                <a:solidFill>
                  <a:schemeClr val="lt1"/>
                </a:solidFill>
              </a:rPr>
              <a:t>they</a:t>
            </a:r>
            <a:r>
              <a:rPr b="0" i="0" lang="en-US" sz="1200" u="none" cap="none" strike="noStrike">
                <a:solidFill>
                  <a:schemeClr val="lt1"/>
                </a:solidFill>
                <a:latin typeface="Arial"/>
                <a:ea typeface="Arial"/>
                <a:cs typeface="Arial"/>
                <a:sym typeface="Arial"/>
              </a:rPr>
              <a:t> reach the customer on time. For </a:t>
            </a:r>
            <a:r>
              <a:rPr lang="en-US" sz="1200">
                <a:solidFill>
                  <a:schemeClr val="lt1"/>
                </a:solidFill>
              </a:rPr>
              <a:t>e</a:t>
            </a:r>
            <a:r>
              <a:rPr b="0" i="0" lang="en-US" sz="1200" u="none" cap="none" strike="noStrike">
                <a:solidFill>
                  <a:schemeClr val="lt1"/>
                </a:solidFill>
                <a:latin typeface="Arial"/>
                <a:ea typeface="Arial"/>
                <a:cs typeface="Arial"/>
                <a:sym typeface="Arial"/>
              </a:rPr>
              <a:t>verything </a:t>
            </a:r>
            <a:r>
              <a:rPr lang="en-US" sz="1200">
                <a:solidFill>
                  <a:schemeClr val="lt1"/>
                </a:solidFill>
              </a:rPr>
              <a:t>we keep in stock,</a:t>
            </a:r>
            <a:r>
              <a:rPr b="0" i="0" lang="en-US" sz="1200" u="none" cap="none" strike="noStrike">
                <a:solidFill>
                  <a:schemeClr val="lt1"/>
                </a:solidFill>
                <a:latin typeface="Arial"/>
                <a:ea typeface="Arial"/>
                <a:cs typeface="Arial"/>
                <a:sym typeface="Arial"/>
              </a:rPr>
              <a:t> we should urgently reorder automatically when we only have material for the next 4 weeks!"</a:t>
            </a:r>
            <a:endParaRPr b="0" i="0" sz="1400" u="none" cap="none" strike="noStrike">
              <a:solidFill>
                <a:srgbClr val="000000"/>
              </a:solidFill>
              <a:latin typeface="Arial"/>
              <a:ea typeface="Arial"/>
              <a:cs typeface="Arial"/>
              <a:sym typeface="Arial"/>
            </a:endParaRPr>
          </a:p>
        </p:txBody>
      </p:sp>
      <p:sp>
        <p:nvSpPr>
          <p:cNvPr id="194" name="Google Shape;194;p6"/>
          <p:cNvSpPr/>
          <p:nvPr/>
        </p:nvSpPr>
        <p:spPr>
          <a:xfrm>
            <a:off x="8365626" y="4166236"/>
            <a:ext cx="3347100" cy="1271700"/>
          </a:xfrm>
          <a:prstGeom prst="wedgeRoundRectCallout">
            <a:avLst>
              <a:gd fmla="val -59235" name="adj1"/>
              <a:gd fmla="val 32654" name="adj2"/>
              <a:gd fmla="val 16667" name="adj3"/>
            </a:avLst>
          </a:prstGeom>
          <a:solidFill>
            <a:schemeClr val="accent2"/>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“As long as I can see all information about my business in real time, I don’t care.“</a:t>
            </a:r>
            <a:endParaRPr b="0" i="0" sz="1400" u="none" cap="none" strike="noStrike">
              <a:solidFill>
                <a:srgbClr val="000000"/>
              </a:solidFill>
              <a:latin typeface="Arial"/>
              <a:ea typeface="Arial"/>
              <a:cs typeface="Arial"/>
              <a:sym typeface="Arial"/>
            </a:endParaRPr>
          </a:p>
        </p:txBody>
      </p:sp>
      <p:sp>
        <p:nvSpPr>
          <p:cNvPr id="195" name="Google Shape;195;p6"/>
          <p:cNvSpPr txBox="1"/>
          <p:nvPr/>
        </p:nvSpPr>
        <p:spPr>
          <a:xfrm>
            <a:off x="4411019" y="4352520"/>
            <a:ext cx="10806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Head of </a:t>
            </a:r>
            <a:br>
              <a:rPr b="0" i="0" lang="en-US" sz="1400" u="none" cap="none" strike="noStrike">
                <a:solidFill>
                  <a:schemeClr val="dk1"/>
                </a:solidFill>
                <a:latin typeface="Arial"/>
                <a:ea typeface="Arial"/>
                <a:cs typeface="Arial"/>
                <a:sym typeface="Arial"/>
              </a:rPr>
            </a:br>
            <a:r>
              <a:rPr b="0" i="0" lang="en-US" sz="1400" u="none" cap="none" strike="noStrike">
                <a:solidFill>
                  <a:schemeClr val="dk1"/>
                </a:solidFill>
                <a:latin typeface="Arial"/>
                <a:ea typeface="Arial"/>
                <a:cs typeface="Arial"/>
                <a:sym typeface="Arial"/>
              </a:rPr>
              <a:t>Purchasing</a:t>
            </a:r>
            <a:endParaRPr b="0" i="0" sz="1400" u="none" cap="none" strike="noStrike">
              <a:solidFill>
                <a:srgbClr val="000000"/>
              </a:solidFill>
              <a:latin typeface="Arial"/>
              <a:ea typeface="Arial"/>
              <a:cs typeface="Arial"/>
              <a:sym typeface="Arial"/>
            </a:endParaRPr>
          </a:p>
        </p:txBody>
      </p:sp>
      <p:sp>
        <p:nvSpPr>
          <p:cNvPr id="196" name="Google Shape;196;p6"/>
          <p:cNvSpPr txBox="1"/>
          <p:nvPr/>
        </p:nvSpPr>
        <p:spPr>
          <a:xfrm>
            <a:off x="7426418" y="5059553"/>
            <a:ext cx="5742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CEO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7"/>
          <p:cNvSpPr txBox="1"/>
          <p:nvPr>
            <p:ph type="title"/>
          </p:nvPr>
        </p:nvSpPr>
        <p:spPr>
          <a:xfrm>
            <a:off x="476251" y="277427"/>
            <a:ext cx="7397946" cy="85750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Ubuntu"/>
              <a:buNone/>
            </a:pPr>
            <a:r>
              <a:t/>
            </a:r>
            <a:endParaRPr/>
          </a:p>
        </p:txBody>
      </p:sp>
      <p:sp>
        <p:nvSpPr>
          <p:cNvPr id="202" name="Google Shape;202;p7"/>
          <p:cNvSpPr txBox="1"/>
          <p:nvPr>
            <p:ph idx="11" type="ftr"/>
          </p:nvPr>
        </p:nvSpPr>
        <p:spPr>
          <a:xfrm>
            <a:off x="4038600" y="6582032"/>
            <a:ext cx="4114800" cy="275968"/>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much. Consulting</a:t>
            </a:r>
            <a:endParaRPr/>
          </a:p>
        </p:txBody>
      </p:sp>
      <p:sp>
        <p:nvSpPr>
          <p:cNvPr id="203" name="Google Shape;203;p7"/>
          <p:cNvSpPr txBox="1"/>
          <p:nvPr>
            <p:ph idx="12" type="sldNum"/>
          </p:nvPr>
        </p:nvSpPr>
        <p:spPr>
          <a:xfrm>
            <a:off x="9448800" y="6586666"/>
            <a:ext cx="2743200" cy="26815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04" name="Google Shape;204;p7"/>
          <p:cNvSpPr/>
          <p:nvPr/>
        </p:nvSpPr>
        <p:spPr>
          <a:xfrm>
            <a:off x="3484173" y="3150613"/>
            <a:ext cx="842755" cy="834887"/>
          </a:xfrm>
          <a:prstGeom prst="roundRect">
            <a:avLst>
              <a:gd fmla="val 16667" name="adj"/>
            </a:avLst>
          </a:pr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cxnSp>
        <p:nvCxnSpPr>
          <p:cNvPr id="205" name="Google Shape;205;p7"/>
          <p:cNvCxnSpPr>
            <a:stCxn id="204" idx="3"/>
          </p:cNvCxnSpPr>
          <p:nvPr/>
        </p:nvCxnSpPr>
        <p:spPr>
          <a:xfrm>
            <a:off x="4326928" y="3568057"/>
            <a:ext cx="238200" cy="0"/>
          </a:xfrm>
          <a:prstGeom prst="straightConnector1">
            <a:avLst/>
          </a:prstGeom>
          <a:noFill/>
          <a:ln cap="flat" cmpd="sng" w="12700">
            <a:solidFill>
              <a:schemeClr val="accent4"/>
            </a:solidFill>
            <a:prstDash val="solid"/>
            <a:miter lim="800000"/>
            <a:headEnd len="sm" w="sm" type="none"/>
            <a:tailEnd len="med" w="med" type="triangle"/>
          </a:ln>
        </p:spPr>
      </p:cxnSp>
      <p:grpSp>
        <p:nvGrpSpPr>
          <p:cNvPr id="206" name="Google Shape;206;p7"/>
          <p:cNvGrpSpPr/>
          <p:nvPr/>
        </p:nvGrpSpPr>
        <p:grpSpPr>
          <a:xfrm>
            <a:off x="5942595" y="2947644"/>
            <a:ext cx="1287364" cy="1156375"/>
            <a:chOff x="4020379" y="3044147"/>
            <a:chExt cx="1186070" cy="1046922"/>
          </a:xfrm>
        </p:grpSpPr>
        <p:sp>
          <p:nvSpPr>
            <p:cNvPr id="207" name="Google Shape;207;p7"/>
            <p:cNvSpPr/>
            <p:nvPr/>
          </p:nvSpPr>
          <p:spPr>
            <a:xfrm>
              <a:off x="4090989" y="3044147"/>
              <a:ext cx="1044851" cy="1046922"/>
            </a:xfrm>
            <a:prstGeom prst="diamond">
              <a:avLst/>
            </a:pr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OR</a:t>
              </a:r>
              <a:endParaRPr b="0" i="0" sz="1400" u="none" cap="none" strike="noStrike">
                <a:solidFill>
                  <a:srgbClr val="000000"/>
                </a:solidFill>
                <a:latin typeface="Arial"/>
                <a:ea typeface="Arial"/>
                <a:cs typeface="Arial"/>
                <a:sym typeface="Arial"/>
              </a:endParaRPr>
            </a:p>
          </p:txBody>
        </p:sp>
        <p:sp>
          <p:nvSpPr>
            <p:cNvPr id="208" name="Google Shape;208;p7"/>
            <p:cNvSpPr/>
            <p:nvPr/>
          </p:nvSpPr>
          <p:spPr>
            <a:xfrm>
              <a:off x="4020379" y="3441712"/>
              <a:ext cx="1186070" cy="251792"/>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grpSp>
      <p:sp>
        <p:nvSpPr>
          <p:cNvPr id="209" name="Google Shape;209;p7"/>
          <p:cNvSpPr/>
          <p:nvPr/>
        </p:nvSpPr>
        <p:spPr>
          <a:xfrm>
            <a:off x="10031848" y="3270664"/>
            <a:ext cx="1577009" cy="29823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Automatic step</a:t>
            </a:r>
            <a:endParaRPr b="0" i="0" sz="1400" u="none" cap="none" strike="noStrike">
              <a:solidFill>
                <a:srgbClr val="000000"/>
              </a:solidFill>
              <a:latin typeface="Arial"/>
              <a:ea typeface="Arial"/>
              <a:cs typeface="Arial"/>
              <a:sym typeface="Arial"/>
            </a:endParaRPr>
          </a:p>
        </p:txBody>
      </p:sp>
      <p:sp>
        <p:nvSpPr>
          <p:cNvPr id="210" name="Google Shape;210;p7"/>
          <p:cNvSpPr/>
          <p:nvPr/>
        </p:nvSpPr>
        <p:spPr>
          <a:xfrm>
            <a:off x="10103264" y="2943677"/>
            <a:ext cx="1577009" cy="29823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Manual step</a:t>
            </a:r>
            <a:endParaRPr b="0" i="0" sz="1400" u="none" cap="none" strike="noStrike">
              <a:solidFill>
                <a:srgbClr val="000000"/>
              </a:solidFill>
              <a:latin typeface="Arial"/>
              <a:ea typeface="Arial"/>
              <a:cs typeface="Arial"/>
              <a:sym typeface="Arial"/>
            </a:endParaRPr>
          </a:p>
        </p:txBody>
      </p:sp>
      <p:sp>
        <p:nvSpPr>
          <p:cNvPr id="211" name="Google Shape;211;p7"/>
          <p:cNvSpPr/>
          <p:nvPr/>
        </p:nvSpPr>
        <p:spPr>
          <a:xfrm>
            <a:off x="11464273" y="2997150"/>
            <a:ext cx="216000" cy="216000"/>
          </a:xfrm>
          <a:prstGeom prst="rect">
            <a:avLst/>
          </a:prstGeom>
          <a:noFill/>
          <a:ln cap="flat" cmpd="sng" w="12700">
            <a:solidFill>
              <a:schemeClr val="accent4"/>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
        <p:nvSpPr>
          <p:cNvPr id="212" name="Google Shape;212;p7"/>
          <p:cNvSpPr/>
          <p:nvPr/>
        </p:nvSpPr>
        <p:spPr>
          <a:xfrm>
            <a:off x="11464273" y="3309831"/>
            <a:ext cx="216000" cy="216000"/>
          </a:xfrm>
          <a:prstGeom prst="rect">
            <a:avLst/>
          </a:pr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pic>
        <p:nvPicPr>
          <p:cNvPr id="213" name="Google Shape;213;p7"/>
          <p:cNvPicPr preferRelativeResize="0"/>
          <p:nvPr/>
        </p:nvPicPr>
        <p:blipFill rotWithShape="1">
          <a:blip r:embed="rId3">
            <a:alphaModFix/>
          </a:blip>
          <a:srcRect b="0" l="0" r="0" t="0"/>
          <a:stretch/>
        </p:blipFill>
        <p:spPr>
          <a:xfrm>
            <a:off x="11442575" y="2028556"/>
            <a:ext cx="270000" cy="270000"/>
          </a:xfrm>
          <a:prstGeom prst="rect">
            <a:avLst/>
          </a:prstGeom>
          <a:noFill/>
          <a:ln>
            <a:noFill/>
          </a:ln>
        </p:spPr>
      </p:pic>
      <p:sp>
        <p:nvSpPr>
          <p:cNvPr id="214" name="Google Shape;214;p7"/>
          <p:cNvSpPr/>
          <p:nvPr/>
        </p:nvSpPr>
        <p:spPr>
          <a:xfrm>
            <a:off x="865526" y="3108389"/>
            <a:ext cx="842755" cy="834887"/>
          </a:xfrm>
          <a:prstGeom prst="roundRect">
            <a:avLst>
              <a:gd fmla="val 16667" name="adj"/>
            </a:avLst>
          </a:prstGeom>
          <a:noFill/>
          <a:ln cap="flat" cmpd="sng" w="12700">
            <a:solidFill>
              <a:schemeClr val="accent4"/>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cxnSp>
        <p:nvCxnSpPr>
          <p:cNvPr id="215" name="Google Shape;215;p7"/>
          <p:cNvCxnSpPr>
            <a:stCxn id="214" idx="2"/>
          </p:cNvCxnSpPr>
          <p:nvPr/>
        </p:nvCxnSpPr>
        <p:spPr>
          <a:xfrm>
            <a:off x="1286904" y="3943276"/>
            <a:ext cx="0" cy="232200"/>
          </a:xfrm>
          <a:prstGeom prst="straightConnector1">
            <a:avLst/>
          </a:prstGeom>
          <a:noFill/>
          <a:ln cap="flat" cmpd="sng" w="12700">
            <a:solidFill>
              <a:schemeClr val="accent4"/>
            </a:solidFill>
            <a:prstDash val="solid"/>
            <a:miter lim="800000"/>
            <a:headEnd len="sm" w="sm" type="none"/>
            <a:tailEnd len="med" w="med" type="triangle"/>
          </a:ln>
        </p:spPr>
      </p:cxnSp>
      <p:pic>
        <p:nvPicPr>
          <p:cNvPr descr="Ein Bild, das Kopfbedeckung enthält.&#10;&#10;Automatisch generierte Beschreibung" id="216" name="Google Shape;216;p7"/>
          <p:cNvPicPr preferRelativeResize="0"/>
          <p:nvPr/>
        </p:nvPicPr>
        <p:blipFill rotWithShape="1">
          <a:blip r:embed="rId4">
            <a:alphaModFix/>
          </a:blip>
          <a:srcRect b="0" l="0" r="0" t="0"/>
          <a:stretch/>
        </p:blipFill>
        <p:spPr>
          <a:xfrm>
            <a:off x="11442575" y="1396985"/>
            <a:ext cx="270000" cy="270000"/>
          </a:xfrm>
          <a:prstGeom prst="rect">
            <a:avLst/>
          </a:prstGeom>
          <a:noFill/>
          <a:ln>
            <a:noFill/>
          </a:ln>
        </p:spPr>
      </p:pic>
      <p:pic>
        <p:nvPicPr>
          <p:cNvPr id="217" name="Google Shape;217;p7"/>
          <p:cNvPicPr preferRelativeResize="0"/>
          <p:nvPr/>
        </p:nvPicPr>
        <p:blipFill rotWithShape="1">
          <a:blip r:embed="rId5">
            <a:alphaModFix/>
          </a:blip>
          <a:srcRect b="0" l="0" r="0" t="0"/>
          <a:stretch/>
        </p:blipFill>
        <p:spPr>
          <a:xfrm>
            <a:off x="11443241" y="1713951"/>
            <a:ext cx="270000" cy="270000"/>
          </a:xfrm>
          <a:prstGeom prst="rect">
            <a:avLst/>
          </a:prstGeom>
          <a:noFill/>
          <a:ln>
            <a:noFill/>
          </a:ln>
        </p:spPr>
      </p:pic>
      <p:pic>
        <p:nvPicPr>
          <p:cNvPr id="218" name="Google Shape;218;p7"/>
          <p:cNvPicPr preferRelativeResize="0"/>
          <p:nvPr/>
        </p:nvPicPr>
        <p:blipFill rotWithShape="1">
          <a:blip r:embed="rId6">
            <a:alphaModFix/>
          </a:blip>
          <a:srcRect b="0" l="0" r="0" t="0"/>
          <a:stretch/>
        </p:blipFill>
        <p:spPr>
          <a:xfrm>
            <a:off x="11442575" y="2345522"/>
            <a:ext cx="270000" cy="270000"/>
          </a:xfrm>
          <a:prstGeom prst="rect">
            <a:avLst/>
          </a:prstGeom>
          <a:noFill/>
          <a:ln>
            <a:noFill/>
          </a:ln>
        </p:spPr>
      </p:pic>
      <p:pic>
        <p:nvPicPr>
          <p:cNvPr id="219" name="Google Shape;219;p7"/>
          <p:cNvPicPr preferRelativeResize="0"/>
          <p:nvPr/>
        </p:nvPicPr>
        <p:blipFill rotWithShape="1">
          <a:blip r:embed="rId7">
            <a:alphaModFix/>
          </a:blip>
          <a:srcRect b="0" l="0" r="0" t="0"/>
          <a:stretch/>
        </p:blipFill>
        <p:spPr>
          <a:xfrm>
            <a:off x="11442684" y="2660431"/>
            <a:ext cx="270000" cy="270000"/>
          </a:xfrm>
          <a:prstGeom prst="rect">
            <a:avLst/>
          </a:prstGeom>
          <a:noFill/>
          <a:ln>
            <a:noFill/>
          </a:ln>
        </p:spPr>
      </p:pic>
      <p:sp>
        <p:nvSpPr>
          <p:cNvPr id="220" name="Google Shape;220;p7"/>
          <p:cNvSpPr txBox="1"/>
          <p:nvPr/>
        </p:nvSpPr>
        <p:spPr>
          <a:xfrm>
            <a:off x="9969555" y="1370751"/>
            <a:ext cx="1473020" cy="1565878"/>
          </a:xfrm>
          <a:prstGeom prst="rect">
            <a:avLst/>
          </a:prstGeom>
          <a:noFill/>
          <a:ln>
            <a:noFill/>
          </a:ln>
        </p:spPr>
        <p:txBody>
          <a:bodyPr anchorCtr="0" anchor="t" bIns="45700" lIns="91425" spcFirstLastPara="1" rIns="91425" wrap="square" tIns="45700">
            <a:spAutoFit/>
          </a:bodyPr>
          <a:lstStyle/>
          <a:p>
            <a:pPr indent="0" lvl="0" marL="0" marR="0" rtl="0" algn="r">
              <a:lnSpc>
                <a:spcPct val="14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CRM</a:t>
            </a:r>
            <a:endParaRPr b="0" i="0" sz="1400" u="none" cap="none" strike="noStrike">
              <a:solidFill>
                <a:srgbClr val="000000"/>
              </a:solidFill>
              <a:latin typeface="Arial"/>
              <a:ea typeface="Arial"/>
              <a:cs typeface="Arial"/>
              <a:sym typeface="Arial"/>
            </a:endParaRPr>
          </a:p>
          <a:p>
            <a:pPr indent="0" lvl="0" marL="0" marR="0" rtl="0" algn="r">
              <a:lnSpc>
                <a:spcPct val="14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Inventory</a:t>
            </a:r>
            <a:endParaRPr b="0" i="0" sz="1400" u="none" cap="none" strike="noStrike">
              <a:solidFill>
                <a:schemeClr val="dk1"/>
              </a:solidFill>
              <a:latin typeface="Arial"/>
              <a:ea typeface="Arial"/>
              <a:cs typeface="Arial"/>
              <a:sym typeface="Arial"/>
            </a:endParaRPr>
          </a:p>
          <a:p>
            <a:pPr indent="0" lvl="0" marL="0" marR="0" rtl="0" algn="r">
              <a:lnSpc>
                <a:spcPct val="14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Purchasing</a:t>
            </a:r>
            <a:endParaRPr b="0" i="0" sz="1400" u="none" cap="none" strike="noStrike">
              <a:solidFill>
                <a:schemeClr val="dk1"/>
              </a:solidFill>
              <a:latin typeface="Arial"/>
              <a:ea typeface="Arial"/>
              <a:cs typeface="Arial"/>
              <a:sym typeface="Arial"/>
            </a:endParaRPr>
          </a:p>
          <a:p>
            <a:pPr indent="0" lvl="0" marL="0" marR="0" rtl="0" algn="r">
              <a:lnSpc>
                <a:spcPct val="14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Accounting</a:t>
            </a:r>
            <a:endParaRPr b="0" i="0" sz="1400" u="none" cap="none" strike="noStrike">
              <a:solidFill>
                <a:srgbClr val="000000"/>
              </a:solidFill>
              <a:latin typeface="Arial"/>
              <a:ea typeface="Arial"/>
              <a:cs typeface="Arial"/>
              <a:sym typeface="Arial"/>
            </a:endParaRPr>
          </a:p>
          <a:p>
            <a:pPr indent="0" lvl="0" marL="0" marR="0" rtl="0" algn="r">
              <a:lnSpc>
                <a:spcPct val="14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Sales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5"/>
          <p:cNvSpPr txBox="1"/>
          <p:nvPr>
            <p:ph type="title"/>
          </p:nvPr>
        </p:nvSpPr>
        <p:spPr>
          <a:xfrm>
            <a:off x="476250" y="277427"/>
            <a:ext cx="10085387" cy="85750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Ubuntu"/>
              <a:buNone/>
            </a:pPr>
            <a:r>
              <a:rPr b="1" lang="en-US"/>
              <a:t>Challenge #2</a:t>
            </a:r>
            <a:r>
              <a:rPr lang="en-US"/>
              <a:t>: </a:t>
            </a:r>
            <a:br>
              <a:rPr lang="en-US"/>
            </a:br>
            <a:r>
              <a:rPr lang="en-US"/>
              <a:t>E-Commerce data analysis</a:t>
            </a:r>
            <a:endParaRPr/>
          </a:p>
        </p:txBody>
      </p:sp>
      <p:sp>
        <p:nvSpPr>
          <p:cNvPr id="226" name="Google Shape;226;p5"/>
          <p:cNvSpPr txBox="1"/>
          <p:nvPr>
            <p:ph idx="1" type="body"/>
          </p:nvPr>
        </p:nvSpPr>
        <p:spPr>
          <a:xfrm>
            <a:off x="623888" y="1338770"/>
            <a:ext cx="11081954" cy="107217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200"/>
              <a:buNone/>
            </a:pPr>
            <a:r>
              <a:rPr b="1" lang="en-US" sz="1200"/>
              <a:t>Situation</a:t>
            </a:r>
            <a:r>
              <a:rPr lang="en-US" sz="1200"/>
              <a:t>: As his current ERP system has limited analytics capabilities, the CIO Max asked us to help answer some questions before the new systems goes live.</a:t>
            </a:r>
            <a:endParaRPr/>
          </a:p>
          <a:p>
            <a:pPr indent="0" lvl="0" marL="0" rtl="0" algn="l">
              <a:lnSpc>
                <a:spcPct val="90000"/>
              </a:lnSpc>
              <a:spcBef>
                <a:spcPts val="1000"/>
              </a:spcBef>
              <a:spcAft>
                <a:spcPts val="0"/>
              </a:spcAft>
              <a:buClr>
                <a:schemeClr val="dk1"/>
              </a:buClr>
              <a:buSzPts val="1200"/>
              <a:buNone/>
            </a:pPr>
            <a:r>
              <a:rPr b="1" lang="en-US" sz="1200"/>
              <a:t>Input</a:t>
            </a:r>
            <a:r>
              <a:rPr lang="en-US" sz="1200"/>
              <a:t>: We received an </a:t>
            </a:r>
            <a:r>
              <a:rPr b="1" lang="en-US" sz="1200"/>
              <a:t>Excel</a:t>
            </a:r>
            <a:r>
              <a:rPr lang="en-US" sz="1200"/>
              <a:t> sheet with a lot of transactions. Data in the file can be wrong or misleading, so just note problems in the data, but do not try to solve them. Also, your project leader send you a Slack message and forwarded you an email before he had to go into a meeting.</a:t>
            </a:r>
            <a:endParaRPr/>
          </a:p>
        </p:txBody>
      </p:sp>
      <p:sp>
        <p:nvSpPr>
          <p:cNvPr id="227" name="Google Shape;227;p5"/>
          <p:cNvSpPr txBox="1"/>
          <p:nvPr>
            <p:ph idx="11" type="ftr"/>
          </p:nvPr>
        </p:nvSpPr>
        <p:spPr>
          <a:xfrm>
            <a:off x="4038600" y="6582032"/>
            <a:ext cx="4114800" cy="275968"/>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much. Consulting</a:t>
            </a:r>
            <a:endParaRPr/>
          </a:p>
        </p:txBody>
      </p:sp>
      <p:sp>
        <p:nvSpPr>
          <p:cNvPr id="228" name="Google Shape;228;p5"/>
          <p:cNvSpPr txBox="1"/>
          <p:nvPr>
            <p:ph idx="12" type="sldNum"/>
          </p:nvPr>
        </p:nvSpPr>
        <p:spPr>
          <a:xfrm>
            <a:off x="9448800" y="6586666"/>
            <a:ext cx="2743200" cy="268158"/>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29" name="Google Shape;229;p5"/>
          <p:cNvSpPr/>
          <p:nvPr/>
        </p:nvSpPr>
        <p:spPr>
          <a:xfrm>
            <a:off x="630621" y="2907946"/>
            <a:ext cx="3347049" cy="1271748"/>
          </a:xfrm>
          <a:prstGeom prst="wedgeRoundRectCallout">
            <a:avLst>
              <a:gd fmla="val -21864" name="adj1"/>
              <a:gd fmla="val 64535" name="adj2"/>
              <a:gd fmla="val 16667" name="adj3"/>
            </a:avLst>
          </a:prstGeom>
          <a:solidFill>
            <a:schemeClr val="accent2"/>
          </a:solid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200"/>
              <a:buFont typeface="Arial"/>
              <a:buNone/>
            </a:pPr>
            <a:r>
              <a:rPr b="0" i="0" lang="en-US" sz="1200" u="none" cap="none" strike="noStrike">
                <a:solidFill>
                  <a:schemeClr val="lt1"/>
                </a:solidFill>
                <a:latin typeface="Arial"/>
                <a:ea typeface="Arial"/>
                <a:cs typeface="Arial"/>
                <a:sym typeface="Arial"/>
              </a:rPr>
              <a:t>„Thanks for helping out! Home365 mostly sells make-to-order products, that only get manufactured after being ordered. Max told me that many orders get shipped in multiple deliveries, but they only send out an invoice after all products are shipped.” </a:t>
            </a:r>
            <a:endParaRPr b="0" i="0" sz="1400" u="none" cap="none" strike="noStrike">
              <a:solidFill>
                <a:srgbClr val="000000"/>
              </a:solidFill>
              <a:latin typeface="Arial"/>
              <a:ea typeface="Arial"/>
              <a:cs typeface="Arial"/>
              <a:sym typeface="Arial"/>
            </a:endParaRPr>
          </a:p>
        </p:txBody>
      </p:sp>
      <p:pic>
        <p:nvPicPr>
          <p:cNvPr id="230" name="Google Shape;230;p5"/>
          <p:cNvPicPr preferRelativeResize="0"/>
          <p:nvPr/>
        </p:nvPicPr>
        <p:blipFill rotWithShape="1">
          <a:blip r:embed="rId3">
            <a:alphaModFix/>
          </a:blip>
          <a:srcRect b="-28691" l="1" r="74551" t="1"/>
          <a:stretch/>
        </p:blipFill>
        <p:spPr>
          <a:xfrm>
            <a:off x="1192335" y="4371137"/>
            <a:ext cx="333689" cy="430336"/>
          </a:xfrm>
          <a:prstGeom prst="rect">
            <a:avLst/>
          </a:prstGeom>
          <a:noFill/>
          <a:ln>
            <a:noFill/>
          </a:ln>
        </p:spPr>
      </p:pic>
      <p:sp>
        <p:nvSpPr>
          <p:cNvPr id="231" name="Google Shape;231;p5"/>
          <p:cNvSpPr txBox="1"/>
          <p:nvPr/>
        </p:nvSpPr>
        <p:spPr>
          <a:xfrm>
            <a:off x="1526024" y="4371137"/>
            <a:ext cx="2100045" cy="3077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from your project leader</a:t>
            </a:r>
            <a:endParaRPr b="0" i="0" sz="1400" u="none" cap="none" strike="noStrike">
              <a:solidFill>
                <a:srgbClr val="000000"/>
              </a:solidFill>
              <a:latin typeface="Arial"/>
              <a:ea typeface="Arial"/>
              <a:cs typeface="Arial"/>
              <a:sym typeface="Arial"/>
            </a:endParaRPr>
          </a:p>
        </p:txBody>
      </p:sp>
      <p:sp>
        <p:nvSpPr>
          <p:cNvPr id="232" name="Google Shape;232;p5"/>
          <p:cNvSpPr/>
          <p:nvPr/>
        </p:nvSpPr>
        <p:spPr>
          <a:xfrm>
            <a:off x="4692770" y="2286844"/>
            <a:ext cx="7026538" cy="3441097"/>
          </a:xfrm>
          <a:prstGeom prst="rect">
            <a:avLst/>
          </a:prstGeom>
          <a:solidFill>
            <a:srgbClr val="BFBFB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3" name="Google Shape;233;p5"/>
          <p:cNvSpPr/>
          <p:nvPr/>
        </p:nvSpPr>
        <p:spPr>
          <a:xfrm>
            <a:off x="4849483" y="2385909"/>
            <a:ext cx="6704706" cy="24153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a:ea typeface="Arial"/>
                <a:cs typeface="Arial"/>
                <a:sym typeface="Arial"/>
              </a:rPr>
              <a:t>from: </a:t>
            </a:r>
            <a:r>
              <a:rPr b="0" i="0" lang="en-US" sz="1000" u="none" cap="none" strike="noStrike">
                <a:solidFill>
                  <a:schemeClr val="dk1"/>
                </a:solidFill>
                <a:latin typeface="Arial"/>
                <a:ea typeface="Arial"/>
                <a:cs typeface="Arial"/>
                <a:sym typeface="Arial"/>
              </a:rPr>
              <a:t>project.leader@muchconsulting.de</a:t>
            </a:r>
            <a:endParaRPr b="0" i="0" sz="1400" u="none" cap="none" strike="noStrike">
              <a:solidFill>
                <a:srgbClr val="000000"/>
              </a:solidFill>
              <a:latin typeface="Arial"/>
              <a:ea typeface="Arial"/>
              <a:cs typeface="Arial"/>
              <a:sym typeface="Arial"/>
            </a:endParaRPr>
          </a:p>
        </p:txBody>
      </p:sp>
      <p:sp>
        <p:nvSpPr>
          <p:cNvPr id="234" name="Google Shape;234;p5"/>
          <p:cNvSpPr/>
          <p:nvPr/>
        </p:nvSpPr>
        <p:spPr>
          <a:xfrm>
            <a:off x="4849482" y="2667248"/>
            <a:ext cx="6704707" cy="24153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a:ea typeface="Arial"/>
                <a:cs typeface="Arial"/>
                <a:sym typeface="Arial"/>
              </a:rPr>
              <a:t>Fwd: Re: </a:t>
            </a:r>
            <a:r>
              <a:rPr b="0" i="0" lang="en-US" sz="1000" u="none" cap="none" strike="noStrike">
                <a:solidFill>
                  <a:schemeClr val="dk1"/>
                </a:solidFill>
                <a:latin typeface="Arial"/>
                <a:ea typeface="Arial"/>
                <a:cs typeface="Arial"/>
                <a:sym typeface="Arial"/>
              </a:rPr>
              <a:t>Can you help me please?</a:t>
            </a:r>
            <a:endParaRPr b="0" i="0" sz="1400" u="none" cap="none" strike="noStrike">
              <a:solidFill>
                <a:srgbClr val="000000"/>
              </a:solidFill>
              <a:latin typeface="Arial"/>
              <a:ea typeface="Arial"/>
              <a:cs typeface="Arial"/>
              <a:sym typeface="Arial"/>
            </a:endParaRPr>
          </a:p>
        </p:txBody>
      </p:sp>
      <p:sp>
        <p:nvSpPr>
          <p:cNvPr id="235" name="Google Shape;235;p5"/>
          <p:cNvSpPr/>
          <p:nvPr/>
        </p:nvSpPr>
        <p:spPr>
          <a:xfrm>
            <a:off x="4856671" y="2948588"/>
            <a:ext cx="6704707" cy="2675836"/>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Hi! Thanks for the help! See below. LG</a:t>
            </a:r>
            <a:br>
              <a:rPr b="0" i="0" lang="en-US" sz="1000" u="none" cap="none" strike="noStrike">
                <a:solidFill>
                  <a:schemeClr val="dk1"/>
                </a:solidFill>
                <a:latin typeface="Arial"/>
                <a:ea typeface="Arial"/>
                <a:cs typeface="Arial"/>
                <a:sym typeface="Arial"/>
              </a:rPr>
            </a:br>
            <a:r>
              <a:rPr b="0" i="0" lang="en-US" sz="10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From: </a:t>
            </a:r>
            <a:r>
              <a:rPr b="0" i="0" lang="en-US" sz="1000" u="sng" cap="none" strike="noStrike">
                <a:solidFill>
                  <a:schemeClr val="dk1"/>
                </a:solidFill>
                <a:latin typeface="Arial"/>
                <a:ea typeface="Arial"/>
                <a:cs typeface="Arial"/>
                <a:sym typeface="Arial"/>
                <a:hlinkClick r:id="rId4">
                  <a:extLst>
                    <a:ext uri="{A12FA001-AC4F-418D-AE19-62706E023703}">
                      <ahyp:hlinkClr val="tx"/>
                    </a:ext>
                  </a:extLst>
                </a:hlinkClick>
              </a:rPr>
              <a:t>max@home365.de</a:t>
            </a:r>
            <a:r>
              <a:rPr b="0" i="0" lang="en-US" sz="1000" u="none" cap="none" strike="noStrike">
                <a:solidFill>
                  <a:schemeClr val="dk1"/>
                </a:solidFill>
                <a:latin typeface="Arial"/>
                <a:ea typeface="Arial"/>
                <a:cs typeface="Arial"/>
                <a:sym typeface="Arial"/>
              </a:rPr>
              <a:t>; To: </a:t>
            </a:r>
            <a:r>
              <a:rPr b="0" i="0" lang="en-US" sz="1000" u="sng" cap="none" strike="noStrike">
                <a:solidFill>
                  <a:schemeClr val="dk1"/>
                </a:solidFill>
                <a:latin typeface="Arial"/>
                <a:ea typeface="Arial"/>
                <a:cs typeface="Arial"/>
                <a:sym typeface="Arial"/>
                <a:hlinkClick r:id="rId5">
                  <a:extLst>
                    <a:ext uri="{A12FA001-AC4F-418D-AE19-62706E023703}">
                      <ahyp:hlinkClr val="tx"/>
                    </a:ext>
                  </a:extLst>
                </a:hlinkClick>
              </a:rPr>
              <a:t>project.leader@muchconsulting.de</a:t>
            </a:r>
            <a:r>
              <a:rPr b="0" i="0" lang="en-US" sz="1000" u="none" cap="none" strike="noStrike">
                <a:solidFill>
                  <a:schemeClr val="dk1"/>
                </a:solidFill>
                <a:latin typeface="Arial"/>
                <a:ea typeface="Arial"/>
                <a:cs typeface="Arial"/>
                <a:sym typeface="Arial"/>
              </a:rPr>
              <a:t> </a:t>
            </a:r>
            <a:br>
              <a:rPr b="0" i="0" lang="en-US" sz="1000" u="none" cap="none" strike="noStrike">
                <a:solidFill>
                  <a:schemeClr val="dk1"/>
                </a:solidFill>
                <a:latin typeface="Arial"/>
                <a:ea typeface="Arial"/>
                <a:cs typeface="Arial"/>
                <a:sym typeface="Arial"/>
              </a:rPr>
            </a:br>
            <a:r>
              <a:rPr b="0" i="0" lang="en-US" sz="1000" u="none" cap="none" strike="noStrike">
                <a:solidFill>
                  <a:schemeClr val="dk1"/>
                </a:solidFill>
                <a:latin typeface="Arial"/>
                <a:ea typeface="Arial"/>
                <a:cs typeface="Arial"/>
                <a:sym typeface="Arial"/>
              </a:rPr>
              <a:t>Hello, </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I am already looking forward to the new ERP! Unfortunately, I still have to answer a few questions for our accounting department. Maybe you have a few minutes and can send me an answer within the week? </a:t>
            </a:r>
            <a:endParaRPr b="0" i="0" sz="1400" u="none" cap="none" strike="noStrike">
              <a:solidFill>
                <a:srgbClr val="000000"/>
              </a:solidFill>
              <a:latin typeface="Arial"/>
              <a:ea typeface="Arial"/>
              <a:cs typeface="Arial"/>
              <a:sym typeface="Arial"/>
            </a:endParaRPr>
          </a:p>
          <a:p>
            <a:pPr indent="-171450" lvl="1" marL="628650" marR="0" rtl="0" algn="l">
              <a:lnSpc>
                <a:spcPct val="100000"/>
              </a:lnSpc>
              <a:spcBef>
                <a:spcPts val="0"/>
              </a:spcBef>
              <a:spcAft>
                <a:spcPts val="0"/>
              </a:spcAft>
              <a:buClr>
                <a:schemeClr val="dk1"/>
              </a:buClr>
              <a:buSzPts val="1000"/>
              <a:buFont typeface="Arial"/>
              <a:buChar char="•"/>
            </a:pPr>
            <a:r>
              <a:rPr lang="en-US" sz="1050">
                <a:solidFill>
                  <a:srgbClr val="1F1F1F"/>
                </a:solidFill>
                <a:highlight>
                  <a:srgbClr val="FFFFFF"/>
                </a:highlight>
                <a:latin typeface="Roboto"/>
                <a:ea typeface="Roboto"/>
                <a:cs typeface="Roboto"/>
                <a:sym typeface="Roboto"/>
              </a:rPr>
              <a:t>How much revenue did we make each month in 2020 compared to the previous two years?</a:t>
            </a:r>
            <a:endParaRPr sz="1000">
              <a:solidFill>
                <a:schemeClr val="dk1"/>
              </a:solidFill>
            </a:endParaRPr>
          </a:p>
          <a:p>
            <a:pPr indent="-171450" lvl="1" marL="628650" marR="0" rtl="0" algn="l">
              <a:lnSpc>
                <a:spcPct val="100000"/>
              </a:lnSpc>
              <a:spcBef>
                <a:spcPts val="0"/>
              </a:spcBef>
              <a:spcAft>
                <a:spcPts val="0"/>
              </a:spcAft>
              <a:buClr>
                <a:schemeClr val="dk1"/>
              </a:buClr>
              <a:buSzPts val="1000"/>
              <a:buChar char="•"/>
            </a:pPr>
            <a:r>
              <a:rPr lang="en-US" sz="1050">
                <a:solidFill>
                  <a:srgbClr val="1F1F1F"/>
                </a:solidFill>
                <a:highlight>
                  <a:srgbClr val="FFFFFF"/>
                </a:highlight>
                <a:latin typeface="Roboto"/>
                <a:ea typeface="Roboto"/>
                <a:cs typeface="Roboto"/>
                <a:sym typeface="Roboto"/>
              </a:rPr>
              <a:t>How many of our orders from 2020 have already been invoiced?</a:t>
            </a:r>
            <a:endParaRPr sz="1000">
              <a:solidFill>
                <a:schemeClr val="dk1"/>
              </a:solidFill>
            </a:endParaRPr>
          </a:p>
          <a:p>
            <a:pPr indent="-171450" lvl="1" marL="628650" marR="0" rtl="0" algn="l">
              <a:lnSpc>
                <a:spcPct val="100000"/>
              </a:lnSpc>
              <a:spcBef>
                <a:spcPts val="0"/>
              </a:spcBef>
              <a:spcAft>
                <a:spcPts val="0"/>
              </a:spcAft>
              <a:buClr>
                <a:schemeClr val="dk1"/>
              </a:buClr>
              <a:buSzPts val="1000"/>
              <a:buChar char="•"/>
            </a:pPr>
            <a:r>
              <a:rPr lang="en-US" sz="1050">
                <a:solidFill>
                  <a:srgbClr val="1F1F1F"/>
                </a:solidFill>
                <a:highlight>
                  <a:srgbClr val="FFFFFF"/>
                </a:highlight>
                <a:latin typeface="Roboto"/>
                <a:ea typeface="Roboto"/>
                <a:cs typeface="Roboto"/>
                <a:sym typeface="Roboto"/>
              </a:rPr>
              <a:t>How many individual products have we shipped that have not been invoiced?</a:t>
            </a:r>
            <a:r>
              <a:rPr lang="en-US" sz="1000">
                <a:solidFill>
                  <a:schemeClr val="dk1"/>
                </a:solidFill>
              </a:rPr>
              <a:t> Please use ARRAYFORMULA, IFNA and maybe one or two more </a:t>
            </a:r>
            <a:r>
              <a:rPr lang="en-US" sz="1000">
                <a:solidFill>
                  <a:schemeClr val="dk1"/>
                </a:solidFill>
              </a:rPr>
              <a:t>commands if necessary.</a:t>
            </a:r>
            <a:endParaRPr sz="1000">
              <a:solidFill>
                <a:schemeClr val="dk1"/>
              </a:solidFill>
            </a:endParaRPr>
          </a:p>
          <a:p>
            <a:pPr indent="-171450" lvl="1" marL="628650" marR="0" rtl="0" algn="l">
              <a:lnSpc>
                <a:spcPct val="100000"/>
              </a:lnSpc>
              <a:spcBef>
                <a:spcPts val="0"/>
              </a:spcBef>
              <a:spcAft>
                <a:spcPts val="0"/>
              </a:spcAft>
              <a:buClr>
                <a:schemeClr val="dk1"/>
              </a:buClr>
              <a:buSzPts val="1000"/>
              <a:buChar char="•"/>
            </a:pPr>
            <a:r>
              <a:rPr lang="en-US" sz="1000">
                <a:solidFill>
                  <a:schemeClr val="dk1"/>
                </a:solidFill>
              </a:rPr>
              <a:t>How many orders have we not yet shipped?</a:t>
            </a:r>
            <a:endParaRPr sz="1000">
              <a:solidFill>
                <a:schemeClr val="dk1"/>
              </a:solidFill>
            </a:endParaRPr>
          </a:p>
          <a:p>
            <a:pPr indent="-171450" lvl="1" marL="628650" marR="0" rtl="0" algn="l">
              <a:lnSpc>
                <a:spcPct val="100000"/>
              </a:lnSpc>
              <a:spcBef>
                <a:spcPts val="0"/>
              </a:spcBef>
              <a:spcAft>
                <a:spcPts val="0"/>
              </a:spcAft>
              <a:buClr>
                <a:schemeClr val="dk1"/>
              </a:buClr>
              <a:buSzPts val="1000"/>
              <a:buChar char="•"/>
            </a:pPr>
            <a:r>
              <a:rPr lang="en-US" sz="1000">
                <a:solidFill>
                  <a:schemeClr val="dk1"/>
                </a:solidFill>
              </a:rPr>
              <a:t>If you have some time left: </a:t>
            </a:r>
            <a:r>
              <a:rPr lang="en-US" sz="1050">
                <a:solidFill>
                  <a:srgbClr val="1F1F1F"/>
                </a:solidFill>
                <a:highlight>
                  <a:srgbClr val="FFFFFF"/>
                </a:highlight>
                <a:latin typeface="Roboto"/>
                <a:ea typeface="Roboto"/>
                <a:cs typeface="Roboto"/>
                <a:sym typeface="Roboto"/>
              </a:rPr>
              <a:t>What was the net sales from June &amp; August 2020 that were invoiced in the following months?</a:t>
            </a:r>
            <a:endParaRPr sz="1000">
              <a:solidFill>
                <a:schemeClr val="dk1"/>
              </a:solidFill>
            </a:endParaRPr>
          </a:p>
          <a:p>
            <a:pPr indent="0" lvl="1" marL="45720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Thank you! </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Best regards,</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Max</a:t>
            </a:r>
            <a:endParaRPr b="0" i="0" sz="1000" u="none" cap="none" strike="noStrike">
              <a:solidFill>
                <a:schemeClr val="dk1"/>
              </a:solidFill>
              <a:latin typeface="Arial"/>
              <a:ea typeface="Arial"/>
              <a:cs typeface="Arial"/>
              <a:sym typeface="Arial"/>
            </a:endParaRPr>
          </a:p>
        </p:txBody>
      </p:sp>
      <p:sp>
        <p:nvSpPr>
          <p:cNvPr id="236" name="Google Shape;236;p5"/>
          <p:cNvSpPr/>
          <p:nvPr/>
        </p:nvSpPr>
        <p:spPr>
          <a:xfrm>
            <a:off x="10544899" y="2378828"/>
            <a:ext cx="1009290" cy="529118"/>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Arial"/>
                <a:ea typeface="Arial"/>
                <a:cs typeface="Arial"/>
                <a:sym typeface="Arial"/>
              </a:rPr>
              <a:t>5 Minutes ago</a:t>
            </a:r>
            <a:endParaRPr b="0" i="0" sz="1400" u="none" cap="none" strike="noStrike">
              <a:solidFill>
                <a:srgbClr val="000000"/>
              </a:solidFill>
              <a:latin typeface="Arial"/>
              <a:ea typeface="Arial"/>
              <a:cs typeface="Arial"/>
              <a:sym typeface="Arial"/>
            </a:endParaRPr>
          </a:p>
        </p:txBody>
      </p:sp>
      <p:sp>
        <p:nvSpPr>
          <p:cNvPr id="237" name="Google Shape;237;p5"/>
          <p:cNvSpPr txBox="1"/>
          <p:nvPr/>
        </p:nvSpPr>
        <p:spPr>
          <a:xfrm>
            <a:off x="623888" y="5834138"/>
            <a:ext cx="11082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Expected result</a:t>
            </a:r>
            <a:r>
              <a:rPr b="0" i="0" lang="en-US" sz="1200" u="none" cap="none" strike="noStrike">
                <a:solidFill>
                  <a:schemeClr val="dk1"/>
                </a:solidFill>
                <a:latin typeface="Arial"/>
                <a:ea typeface="Arial"/>
                <a:cs typeface="Arial"/>
                <a:sym typeface="Arial"/>
              </a:rPr>
              <a:t>: Please calculate the answers, you can add a calculations tab if you see fit. </a:t>
            </a:r>
            <a:r>
              <a:rPr b="1" i="0" lang="en-US" sz="1200" u="none" cap="none" strike="noStrike">
                <a:solidFill>
                  <a:schemeClr val="dk1"/>
                </a:solidFill>
                <a:latin typeface="Arial"/>
                <a:ea typeface="Arial"/>
                <a:cs typeface="Arial"/>
                <a:sym typeface="Arial"/>
              </a:rPr>
              <a:t>Add your solutions to the analysis tab into the excel </a:t>
            </a:r>
            <a:r>
              <a:rPr b="0" i="0" lang="en-US" sz="1200" u="none" cap="none" strike="noStrike">
                <a:solidFill>
                  <a:schemeClr val="dk1"/>
                </a:solidFill>
                <a:latin typeface="Arial"/>
                <a:ea typeface="Arial"/>
                <a:cs typeface="Arial"/>
                <a:sym typeface="Arial"/>
              </a:rPr>
              <a:t>and describe limitations to your findings if necessary. We also consider the way you reach your solution in our grading, so make sure </a:t>
            </a:r>
            <a:r>
              <a:rPr lang="en-US" sz="1200">
                <a:solidFill>
                  <a:schemeClr val="dk1"/>
                </a:solidFill>
              </a:rPr>
              <a:t>to include it.</a:t>
            </a:r>
            <a:endParaRPr sz="1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8"/>
          <p:cNvSpPr txBox="1"/>
          <p:nvPr>
            <p:ph idx="11" type="ftr"/>
          </p:nvPr>
        </p:nvSpPr>
        <p:spPr>
          <a:xfrm>
            <a:off x="4038600" y="6308725"/>
            <a:ext cx="4114800" cy="5492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much. Consulting</a:t>
            </a:r>
            <a:endParaRPr/>
          </a:p>
        </p:txBody>
      </p:sp>
      <p:sp>
        <p:nvSpPr>
          <p:cNvPr id="243" name="Google Shape;243;p8"/>
          <p:cNvSpPr txBox="1"/>
          <p:nvPr>
            <p:ph type="ctrTitle"/>
          </p:nvPr>
        </p:nvSpPr>
        <p:spPr>
          <a:xfrm>
            <a:off x="1524000" y="1122363"/>
            <a:ext cx="9144000" cy="23876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400"/>
              <a:buFont typeface="Ubuntu"/>
              <a:buNone/>
            </a:pPr>
            <a:r>
              <a:rPr lang="en-US"/>
              <a:t>Thank you for your time.</a:t>
            </a:r>
            <a:endParaRPr/>
          </a:p>
        </p:txBody>
      </p:sp>
      <p:sp>
        <p:nvSpPr>
          <p:cNvPr id="244" name="Google Shape;244;p8"/>
          <p:cNvSpPr txBox="1"/>
          <p:nvPr>
            <p:ph idx="1" type="subTitle"/>
          </p:nvPr>
        </p:nvSpPr>
        <p:spPr>
          <a:xfrm>
            <a:off x="1524000" y="5149516"/>
            <a:ext cx="9144000" cy="115920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1100"/>
              <a:buNone/>
            </a:pPr>
            <a:r>
              <a:rPr lang="en-US" sz="1100"/>
              <a:t>much. GmbH, Marcel-Breuer-Str. 17, 80807 München</a:t>
            </a:r>
            <a:endParaRPr/>
          </a:p>
          <a:p>
            <a:pPr indent="0" lvl="0" marL="0" rtl="0" algn="ctr">
              <a:lnSpc>
                <a:spcPct val="90000"/>
              </a:lnSpc>
              <a:spcBef>
                <a:spcPts val="1000"/>
              </a:spcBef>
              <a:spcAft>
                <a:spcPts val="0"/>
              </a:spcAft>
              <a:buClr>
                <a:schemeClr val="lt1"/>
              </a:buClr>
              <a:buSzPts val="1100"/>
              <a:buNone/>
            </a:pPr>
            <a:r>
              <a:rPr lang="en-US" sz="1100"/>
              <a:t>talent-team</a:t>
            </a:r>
            <a:r>
              <a:rPr lang="en-US" sz="1100">
                <a:solidFill>
                  <a:schemeClr val="hlink"/>
                </a:solidFill>
                <a:uFill>
                  <a:noFill/>
                </a:uFill>
                <a:hlinkClick r:id="rId3"/>
              </a:rPr>
              <a:t>@muchconsulting.de</a:t>
            </a:r>
            <a:r>
              <a:rPr lang="en-US" sz="1100"/>
              <a:t> | +49 89 277817740</a:t>
            </a:r>
            <a:endParaRPr/>
          </a:p>
        </p:txBody>
      </p:sp>
      <p:sp>
        <p:nvSpPr>
          <p:cNvPr id="245" name="Google Shape;245;p8"/>
          <p:cNvSpPr/>
          <p:nvPr/>
        </p:nvSpPr>
        <p:spPr>
          <a:xfrm>
            <a:off x="3226014" y="3579744"/>
            <a:ext cx="2376000" cy="1057943"/>
          </a:xfrm>
          <a:prstGeom prst="rect">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Ubuntu"/>
                <a:ea typeface="Ubuntu"/>
                <a:cs typeface="Ubuntu"/>
                <a:sym typeface="Ubuntu"/>
              </a:rPr>
              <a:t>Simon Stappen</a:t>
            </a:r>
            <a:endParaRPr b="0" i="0" sz="1800" u="none" cap="none" strike="noStrike">
              <a:solidFill>
                <a:schemeClr val="lt1"/>
              </a:solidFill>
              <a:latin typeface="Ubuntu"/>
              <a:ea typeface="Ubuntu"/>
              <a:cs typeface="Ubuntu"/>
              <a:sym typeface="Ubuntu"/>
            </a:endParaRPr>
          </a:p>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Arial"/>
                <a:ea typeface="Arial"/>
                <a:cs typeface="Arial"/>
                <a:sym typeface="Arial"/>
              </a:rPr>
              <a:t>Managing Partner</a:t>
            </a:r>
            <a:endParaRPr b="0" i="0" sz="1050" u="none" cap="none" strike="noStrike">
              <a:solidFill>
                <a:schemeClr val="lt1"/>
              </a:solidFill>
              <a:latin typeface="Arial"/>
              <a:ea typeface="Arial"/>
              <a:cs typeface="Arial"/>
              <a:sym typeface="Arial"/>
            </a:endParaRPr>
          </a:p>
        </p:txBody>
      </p:sp>
      <p:sp>
        <p:nvSpPr>
          <p:cNvPr id="246" name="Google Shape;246;p8"/>
          <p:cNvSpPr/>
          <p:nvPr/>
        </p:nvSpPr>
        <p:spPr>
          <a:xfrm>
            <a:off x="6589987" y="3579744"/>
            <a:ext cx="2376000" cy="1057944"/>
          </a:xfrm>
          <a:prstGeom prst="rect">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Ubuntu"/>
                <a:ea typeface="Ubuntu"/>
                <a:cs typeface="Ubuntu"/>
                <a:sym typeface="Ubuntu"/>
              </a:rPr>
              <a:t>Mike Schulz</a:t>
            </a:r>
            <a:br>
              <a:rPr b="0" i="0" lang="en-US" sz="1800" u="none" cap="none" strike="noStrike">
                <a:solidFill>
                  <a:schemeClr val="lt1"/>
                </a:solidFill>
                <a:latin typeface="Ubuntu"/>
                <a:ea typeface="Ubuntu"/>
                <a:cs typeface="Ubuntu"/>
                <a:sym typeface="Ubuntu"/>
              </a:rPr>
            </a:br>
            <a:r>
              <a:rPr b="0" i="0" lang="en-US" sz="1000" u="none" cap="none" strike="noStrike">
                <a:solidFill>
                  <a:schemeClr val="lt1"/>
                </a:solidFill>
                <a:latin typeface="Arial"/>
                <a:ea typeface="Arial"/>
                <a:cs typeface="Arial"/>
                <a:sym typeface="Arial"/>
              </a:rPr>
              <a:t>Managing Partner</a:t>
            </a:r>
            <a:endParaRPr b="0" i="0" sz="105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ase Layout">
  <a:themeElements>
    <a:clrScheme name="MDC">
      <a:dk1>
        <a:srgbClr val="001726"/>
      </a:dk1>
      <a:lt1>
        <a:srgbClr val="FFFFFF"/>
      </a:lt1>
      <a:dk2>
        <a:srgbClr val="D6D6D6"/>
      </a:dk2>
      <a:lt2>
        <a:srgbClr val="EFEFEF"/>
      </a:lt2>
      <a:accent1>
        <a:srgbClr val="0C45F2"/>
      </a:accent1>
      <a:accent2>
        <a:srgbClr val="F25E4F"/>
      </a:accent2>
      <a:accent3>
        <a:srgbClr val="BEE84A"/>
      </a:accent3>
      <a:accent4>
        <a:srgbClr val="002B38"/>
      </a:accent4>
      <a:accent5>
        <a:srgbClr val="000000"/>
      </a:accent5>
      <a:accent6>
        <a:srgbClr val="FFFFFF"/>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2020-05-21T16:30:01Z</dcterms:created>
  <dc:creator>Simon Stappen</dc:creator>
</cp:coreProperties>
</file>