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Oswald Bold" charset="1" panose="00000800000000000000"/>
      <p:regular r:id="rId16"/>
    </p:embeddedFont>
    <p:embeddedFont>
      <p:font typeface="Montserrat Classic Bold" charset="1" panose="00000800000000000000"/>
      <p:regular r:id="rId17"/>
    </p:embeddedFont>
    <p:embeddedFont>
      <p:font typeface="DM Sans" charset="1" panose="00000000000000000000"/>
      <p:regular r:id="rId18"/>
    </p:embeddedFont>
    <p:embeddedFont>
      <p:font typeface="Oswald" charset="1" panose="00000500000000000000"/>
      <p:regular r:id="rId19"/>
    </p:embeddedFont>
    <p:embeddedFont>
      <p:font typeface="DM Sans Bold" charset="1" panose="00000000000000000000"/>
      <p:regular r:id="rId20"/>
    </p:embeddedFont>
    <p:embeddedFont>
      <p:font typeface="DM Sans Italics" charset="1" panose="000000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39.png" Type="http://schemas.openxmlformats.org/officeDocument/2006/relationships/image"/><Relationship Id="rId6" Target="../media/image40.svg" Type="http://schemas.openxmlformats.org/officeDocument/2006/relationships/image"/><Relationship Id="rId7" Target="../media/image41.png" Type="http://schemas.openxmlformats.org/officeDocument/2006/relationships/image"/><Relationship Id="rId8" Target="../media/image4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2.png" Type="http://schemas.openxmlformats.org/officeDocument/2006/relationships/image"/><Relationship Id="rId12" Target="../media/image3.svg" Type="http://schemas.openxmlformats.org/officeDocument/2006/relationships/image"/><Relationship Id="rId13" Target="../media/image16.png" Type="http://schemas.openxmlformats.org/officeDocument/2006/relationships/image"/><Relationship Id="rId14" Target="../media/image17.svg" Type="http://schemas.openxmlformats.org/officeDocument/2006/relationships/image"/><Relationship Id="rId2" Target="../media/image1.pn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2.png" Type="http://schemas.openxmlformats.org/officeDocument/2006/relationships/image"/><Relationship Id="rId8" Target="../media/image13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svg" Type="http://schemas.openxmlformats.org/officeDocument/2006/relationships/image"/><Relationship Id="rId11" Target="../media/image24.png" Type="http://schemas.openxmlformats.org/officeDocument/2006/relationships/image"/><Relationship Id="rId12" Target="../media/image25.png" Type="http://schemas.openxmlformats.org/officeDocument/2006/relationships/image"/><Relationship Id="rId13" Target="../media/image26.svg" Type="http://schemas.openxmlformats.org/officeDocument/2006/relationships/image"/><Relationship Id="rId2" Target="../media/image1.png" Type="http://schemas.openxmlformats.org/officeDocument/2006/relationships/image"/><Relationship Id="rId3" Target="../media/image18.png" Type="http://schemas.openxmlformats.org/officeDocument/2006/relationships/image"/><Relationship Id="rId4" Target="../media/image19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Relationship Id="rId7" Target="../media/image20.png" Type="http://schemas.openxmlformats.org/officeDocument/2006/relationships/image"/><Relationship Id="rId8" Target="../media/image21.svg" Type="http://schemas.openxmlformats.org/officeDocument/2006/relationships/image"/><Relationship Id="rId9" Target="../media/image2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7.png" Type="http://schemas.openxmlformats.org/officeDocument/2006/relationships/image"/><Relationship Id="rId4" Target="../media/image28.svg" Type="http://schemas.openxmlformats.org/officeDocument/2006/relationships/image"/><Relationship Id="rId5" Target="../media/image29.png" Type="http://schemas.openxmlformats.org/officeDocument/2006/relationships/image"/><Relationship Id="rId6" Target="../media/image3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31.png" Type="http://schemas.openxmlformats.org/officeDocument/2006/relationships/image"/><Relationship Id="rId6" Target="../media/image3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7.png" Type="http://schemas.openxmlformats.org/officeDocument/2006/relationships/image"/><Relationship Id="rId11" Target="../media/image38.svg" Type="http://schemas.openxmlformats.org/officeDocument/2006/relationships/image"/><Relationship Id="rId2" Target="../media/image1.png" Type="http://schemas.openxmlformats.org/officeDocument/2006/relationships/image"/><Relationship Id="rId3" Target="../media/image27.png" Type="http://schemas.openxmlformats.org/officeDocument/2006/relationships/image"/><Relationship Id="rId4" Target="../media/image28.svg" Type="http://schemas.openxmlformats.org/officeDocument/2006/relationships/image"/><Relationship Id="rId5" Target="../media/image29.png" Type="http://schemas.openxmlformats.org/officeDocument/2006/relationships/image"/><Relationship Id="rId6" Target="../media/image33.png" Type="http://schemas.openxmlformats.org/officeDocument/2006/relationships/image"/><Relationship Id="rId7" Target="../media/image34.svg" Type="http://schemas.openxmlformats.org/officeDocument/2006/relationships/image"/><Relationship Id="rId8" Target="../media/image35.png" Type="http://schemas.openxmlformats.org/officeDocument/2006/relationships/image"/><Relationship Id="rId9" Target="../media/image3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236347" y="3202251"/>
            <a:ext cx="9815307" cy="4208864"/>
            <a:chOff x="0" y="0"/>
            <a:chExt cx="1895495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95495" cy="812800"/>
            </a:xfrm>
            <a:custGeom>
              <a:avLst/>
              <a:gdLst/>
              <a:ahLst/>
              <a:cxnLst/>
              <a:rect r="r" b="b" t="t" l="l"/>
              <a:pathLst>
                <a:path h="812800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291369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236347" y="4348786"/>
            <a:ext cx="9815307" cy="2669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718"/>
              </a:lnSpc>
            </a:pPr>
            <a:r>
              <a:rPr lang="en-US" sz="15738" spc="1542">
                <a:solidFill>
                  <a:srgbClr val="231F20"/>
                </a:solidFill>
                <a:latin typeface="Oswald Bold"/>
              </a:rPr>
              <a:t>ANALYSIS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236347" y="3438109"/>
            <a:ext cx="9815307" cy="118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>
                <a:solidFill>
                  <a:srgbClr val="231F20"/>
                </a:solidFill>
                <a:latin typeface="Oswald Bold"/>
              </a:rPr>
              <a:t>PRODUCTIVITY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719596" y="7482578"/>
            <a:ext cx="12848809" cy="441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sz="2653" spc="140">
                <a:solidFill>
                  <a:srgbClr val="231F20"/>
                </a:solidFill>
                <a:latin typeface="Montserrat Classic Bold"/>
              </a:rPr>
              <a:t>IN MANUAL LABOR SECTOR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7659121">
            <a:off x="13658980" y="-6637669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580377">
            <a:off x="9407140" y="-9309963"/>
            <a:ext cx="24036383" cy="24664199"/>
          </a:xfrm>
          <a:custGeom>
            <a:avLst/>
            <a:gdLst/>
            <a:ahLst/>
            <a:cxnLst/>
            <a:rect r="r" b="b" t="t" l="l"/>
            <a:pathLst>
              <a:path h="24664199" w="24036383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61733" y="5519911"/>
            <a:ext cx="6065708" cy="1422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2"/>
              </a:lnSpc>
            </a:pPr>
            <a:r>
              <a:rPr lang="en-US" sz="2744">
                <a:solidFill>
                  <a:srgbClr val="000000"/>
                </a:solidFill>
                <a:latin typeface="DM Sans Italics"/>
              </a:rPr>
              <a:t>And a Productive weekend, grateful for the attention of all.</a:t>
            </a:r>
          </a:p>
          <a:p>
            <a:pPr algn="l" marL="0" indent="0" lvl="0">
              <a:lnSpc>
                <a:spcPts val="3842"/>
              </a:lnSpc>
              <a:spcBef>
                <a:spcPct val="0"/>
              </a:spcBef>
            </a:pPr>
            <a:r>
              <a:rPr lang="en-US" sz="2744">
                <a:solidFill>
                  <a:srgbClr val="000000"/>
                </a:solidFill>
                <a:latin typeface="DM Sans Italics"/>
              </a:rPr>
              <a:t>Ja Acabou!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61733" y="2105045"/>
            <a:ext cx="8097687" cy="3241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THANK'S FOR WATCHING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5409623" y="2266970"/>
            <a:ext cx="734693" cy="755166"/>
          </a:xfrm>
          <a:custGeom>
            <a:avLst/>
            <a:gdLst/>
            <a:ahLst/>
            <a:cxnLst/>
            <a:rect r="r" b="b" t="t" l="l"/>
            <a:pathLst>
              <a:path h="755166" w="734693">
                <a:moveTo>
                  <a:pt x="0" y="0"/>
                </a:moveTo>
                <a:lnTo>
                  <a:pt x="734692" y="0"/>
                </a:lnTo>
                <a:lnTo>
                  <a:pt x="734692" y="755166"/>
                </a:lnTo>
                <a:lnTo>
                  <a:pt x="0" y="7551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-4254153" y="7476061"/>
            <a:ext cx="11881594" cy="3564478"/>
          </a:xfrm>
          <a:custGeom>
            <a:avLst/>
            <a:gdLst/>
            <a:ahLst/>
            <a:cxnLst/>
            <a:rect r="r" b="b" t="t" l="l"/>
            <a:pathLst>
              <a:path h="3564478" w="11881594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9476020"/>
            <a:ext cx="6065708" cy="459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842"/>
              </a:lnSpc>
              <a:spcBef>
                <a:spcPct val="0"/>
              </a:spcBef>
            </a:pPr>
            <a:r>
              <a:rPr lang="en-US" sz="2744">
                <a:solidFill>
                  <a:srgbClr val="000000"/>
                </a:solidFill>
                <a:latin typeface="DM Sans Italics"/>
              </a:rPr>
              <a:t>Eliel Almeida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136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24077">
            <a:off x="-6324782" y="-12442893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997081" y="2761650"/>
            <a:ext cx="12293838" cy="1350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051"/>
              </a:lnSpc>
            </a:pPr>
            <a:r>
              <a:rPr lang="en-US" sz="8008" spc="784">
                <a:solidFill>
                  <a:srgbClr val="FFFFFF"/>
                </a:solidFill>
                <a:latin typeface="Oswald Bold"/>
              </a:rPr>
              <a:t>WHAT IS PRODUCTIVITY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4014859" y="-2984316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577909" y="4433716"/>
            <a:ext cx="7132181" cy="2688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50"/>
              </a:lnSpc>
            </a:pPr>
            <a:r>
              <a:rPr lang="en-US" sz="2210" spc="216">
                <a:solidFill>
                  <a:srgbClr val="FFFBFB"/>
                </a:solidFill>
                <a:latin typeface="DM Sans"/>
              </a:rPr>
              <a:t> Productivity:</a:t>
            </a:r>
            <a:r>
              <a:rPr lang="en-US" sz="2210" spc="216">
                <a:solidFill>
                  <a:srgbClr val="FFFBFB"/>
                </a:solidFill>
                <a:latin typeface="DM Sans Light"/>
              </a:rPr>
              <a:t> Tells you how efficiently and effectively your workforce is delivering results over a set period.</a:t>
            </a:r>
          </a:p>
          <a:p>
            <a:pPr algn="l">
              <a:lnSpc>
                <a:spcPts val="3050"/>
              </a:lnSpc>
            </a:pPr>
          </a:p>
          <a:p>
            <a:pPr algn="ctr" marL="0" indent="0" lvl="0">
              <a:lnSpc>
                <a:spcPts val="4706"/>
              </a:lnSpc>
              <a:spcBef>
                <a:spcPct val="0"/>
              </a:spcBef>
            </a:pPr>
            <a:r>
              <a:rPr lang="en-US" sz="3410" spc="334">
                <a:solidFill>
                  <a:srgbClr val="FFFBFB"/>
                </a:solidFill>
                <a:latin typeface="DM Sans Light"/>
              </a:rPr>
              <a:t>Total Output / Total Input = Productivity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-224077">
            <a:off x="-3832874" y="5642173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2" y="0"/>
                </a:lnTo>
                <a:lnTo>
                  <a:pt x="15841852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4012602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019320" y="2901697"/>
            <a:ext cx="1400485" cy="6493178"/>
            <a:chOff x="0" y="0"/>
            <a:chExt cx="368852" cy="171013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8852" cy="1710137"/>
            </a:xfrm>
            <a:custGeom>
              <a:avLst/>
              <a:gdLst/>
              <a:ahLst/>
              <a:cxnLst/>
              <a:rect r="r" b="b" t="t" l="l"/>
              <a:pathLst>
                <a:path h="1710137" w="368852">
                  <a:moveTo>
                    <a:pt x="0" y="0"/>
                  </a:moveTo>
                  <a:lnTo>
                    <a:pt x="368852" y="0"/>
                  </a:lnTo>
                  <a:lnTo>
                    <a:pt x="368852" y="1710137"/>
                  </a:lnTo>
                  <a:lnTo>
                    <a:pt x="0" y="1710137"/>
                  </a:lnTo>
                  <a:close/>
                </a:path>
              </a:pathLst>
            </a:custGeom>
            <a:solidFill>
              <a:srgbClr val="B4B8C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368852" cy="17291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980992" y="1036994"/>
            <a:ext cx="7416941" cy="1683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CONTENT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231353" y="3225185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31353" y="4022304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231353" y="4903461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231353" y="5700580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250954" y="6492957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05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250954" y="7323921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06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250954" y="8174214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07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607430" y="3333137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GOALS AND OBJECTIVES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607430" y="4127355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ABOUT THE DATA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607430" y="5047445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MISSION N.1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607430" y="5841663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PEARSON X SPEARMAN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607430" y="6642507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VALUES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607430" y="7434884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PERFORMANCE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607430" y="8279265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NEXT TIME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0">
            <a:off x="8024816" y="-1209667"/>
            <a:ext cx="2238367" cy="2238367"/>
          </a:xfrm>
          <a:custGeom>
            <a:avLst/>
            <a:gdLst/>
            <a:ahLst/>
            <a:cxnLst/>
            <a:rect r="r" b="b" t="t" l="l"/>
            <a:pathLst>
              <a:path h="2238367" w="2238367">
                <a:moveTo>
                  <a:pt x="0" y="0"/>
                </a:moveTo>
                <a:lnTo>
                  <a:pt x="2238368" y="0"/>
                </a:lnTo>
                <a:lnTo>
                  <a:pt x="2238368" y="2238367"/>
                </a:lnTo>
                <a:lnTo>
                  <a:pt x="0" y="223836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307472" y="6672678"/>
            <a:ext cx="7673056" cy="7673056"/>
          </a:xfrm>
          <a:custGeom>
            <a:avLst/>
            <a:gdLst/>
            <a:ahLst/>
            <a:cxnLst/>
            <a:rect r="r" b="b" t="t" l="l"/>
            <a:pathLst>
              <a:path h="7673056" w="7673056">
                <a:moveTo>
                  <a:pt x="0" y="0"/>
                </a:moveTo>
                <a:lnTo>
                  <a:pt x="7673056" y="0"/>
                </a:lnTo>
                <a:lnTo>
                  <a:pt x="7673056" y="7673056"/>
                </a:lnTo>
                <a:lnTo>
                  <a:pt x="0" y="76730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024816" y="5501099"/>
            <a:ext cx="2238367" cy="2238367"/>
          </a:xfrm>
          <a:custGeom>
            <a:avLst/>
            <a:gdLst/>
            <a:ahLst/>
            <a:cxnLst/>
            <a:rect r="r" b="b" t="t" l="l"/>
            <a:pathLst>
              <a:path h="2238367" w="2238367">
                <a:moveTo>
                  <a:pt x="0" y="0"/>
                </a:moveTo>
                <a:lnTo>
                  <a:pt x="2238368" y="0"/>
                </a:lnTo>
                <a:lnTo>
                  <a:pt x="2238368" y="2238367"/>
                </a:lnTo>
                <a:lnTo>
                  <a:pt x="0" y="22383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663659" y="6071953"/>
            <a:ext cx="960682" cy="1052540"/>
          </a:xfrm>
          <a:custGeom>
            <a:avLst/>
            <a:gdLst/>
            <a:ahLst/>
            <a:cxnLst/>
            <a:rect r="r" b="b" t="t" l="l"/>
            <a:pathLst>
              <a:path h="1052540" w="960682">
                <a:moveTo>
                  <a:pt x="0" y="0"/>
                </a:moveTo>
                <a:lnTo>
                  <a:pt x="960682" y="0"/>
                </a:lnTo>
                <a:lnTo>
                  <a:pt x="960682" y="1052541"/>
                </a:lnTo>
                <a:lnTo>
                  <a:pt x="0" y="10525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539534" y="7377531"/>
            <a:ext cx="2238367" cy="2238367"/>
          </a:xfrm>
          <a:custGeom>
            <a:avLst/>
            <a:gdLst/>
            <a:ahLst/>
            <a:cxnLst/>
            <a:rect r="r" b="b" t="t" l="l"/>
            <a:pathLst>
              <a:path h="2238367" w="2238367">
                <a:moveTo>
                  <a:pt x="0" y="0"/>
                </a:moveTo>
                <a:lnTo>
                  <a:pt x="2238367" y="0"/>
                </a:lnTo>
                <a:lnTo>
                  <a:pt x="2238367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510099" y="7377531"/>
            <a:ext cx="2238367" cy="2238367"/>
          </a:xfrm>
          <a:custGeom>
            <a:avLst/>
            <a:gdLst/>
            <a:ahLst/>
            <a:cxnLst/>
            <a:rect r="r" b="b" t="t" l="l"/>
            <a:pathLst>
              <a:path h="2238367" w="2238367">
                <a:moveTo>
                  <a:pt x="0" y="0"/>
                </a:moveTo>
                <a:lnTo>
                  <a:pt x="2238367" y="0"/>
                </a:lnTo>
                <a:lnTo>
                  <a:pt x="2238367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076880" y="7936159"/>
            <a:ext cx="1104804" cy="1121111"/>
          </a:xfrm>
          <a:custGeom>
            <a:avLst/>
            <a:gdLst/>
            <a:ahLst/>
            <a:cxnLst/>
            <a:rect r="r" b="b" t="t" l="l"/>
            <a:pathLst>
              <a:path h="1121111" w="1104804">
                <a:moveTo>
                  <a:pt x="0" y="0"/>
                </a:moveTo>
                <a:lnTo>
                  <a:pt x="1104805" y="0"/>
                </a:lnTo>
                <a:lnTo>
                  <a:pt x="1104805" y="1121111"/>
                </a:lnTo>
                <a:lnTo>
                  <a:pt x="0" y="112111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774426" y="3206190"/>
            <a:ext cx="3474003" cy="647719"/>
            <a:chOff x="0" y="0"/>
            <a:chExt cx="914964" cy="17059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914964" cy="170593"/>
            </a:xfrm>
            <a:custGeom>
              <a:avLst/>
              <a:gdLst/>
              <a:ahLst/>
              <a:cxnLst/>
              <a:rect r="r" b="b" t="t" l="l"/>
              <a:pathLst>
                <a:path h="170593" w="914964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291369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  <a:ea typeface="DM Sans Bold"/>
                </a:rPr>
                <a:t>Objective n° 1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3179318" y="1229782"/>
            <a:ext cx="11552977" cy="1166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>
                <a:solidFill>
                  <a:srgbClr val="231F20"/>
                </a:solidFill>
                <a:latin typeface="Oswald Bold"/>
              </a:rPr>
              <a:t>GOALS AND OBJECTIVES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7218805" y="3206190"/>
            <a:ext cx="3474003" cy="647719"/>
            <a:chOff x="0" y="0"/>
            <a:chExt cx="914964" cy="17059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914964" cy="170593"/>
            </a:xfrm>
            <a:custGeom>
              <a:avLst/>
              <a:gdLst/>
              <a:ahLst/>
              <a:cxnLst/>
              <a:rect r="r" b="b" t="t" l="l"/>
              <a:pathLst>
                <a:path h="170593" w="914964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291369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  <a:ea typeface="DM Sans Bold"/>
                </a:rPr>
                <a:t>Objective n° 2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3284209" y="3206190"/>
            <a:ext cx="3474003" cy="647719"/>
            <a:chOff x="0" y="0"/>
            <a:chExt cx="914964" cy="17059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914964" cy="170593"/>
            </a:xfrm>
            <a:custGeom>
              <a:avLst/>
              <a:gdLst/>
              <a:ahLst/>
              <a:cxnLst/>
              <a:rect r="r" b="b" t="t" l="l"/>
              <a:pathLst>
                <a:path h="170593" w="914964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291369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  <a:ea typeface="DM Sans Bold"/>
                </a:rPr>
                <a:t>Objective n° 3</a:t>
              </a: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-4176364">
            <a:off x="-410512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2086269" y="7797055"/>
            <a:ext cx="1144898" cy="1399320"/>
          </a:xfrm>
          <a:custGeom>
            <a:avLst/>
            <a:gdLst/>
            <a:ahLst/>
            <a:cxnLst/>
            <a:rect r="r" b="b" t="t" l="l"/>
            <a:pathLst>
              <a:path h="1399320" w="1144898">
                <a:moveTo>
                  <a:pt x="0" y="0"/>
                </a:moveTo>
                <a:lnTo>
                  <a:pt x="1144897" y="0"/>
                </a:lnTo>
                <a:lnTo>
                  <a:pt x="1144897" y="1399320"/>
                </a:lnTo>
                <a:lnTo>
                  <a:pt x="0" y="139932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1830975" y="4045241"/>
            <a:ext cx="3360904" cy="2392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74"/>
              </a:lnSpc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Create a Algorithmic Model that is based on easy acessbility business features.</a:t>
            </a:r>
          </a:p>
          <a:p>
            <a:pPr algn="l" marL="434050" indent="-217025" lvl="1">
              <a:lnSpc>
                <a:spcPts val="2774"/>
              </a:lnSpc>
              <a:buFont typeface="Arial"/>
              <a:buChar char="•"/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Incentives</a:t>
            </a:r>
          </a:p>
          <a:p>
            <a:pPr algn="l" marL="434050" indent="-217025" lvl="1">
              <a:lnSpc>
                <a:spcPts val="2774"/>
              </a:lnSpc>
              <a:buFont typeface="Arial"/>
              <a:buChar char="•"/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Standard Min. Value</a:t>
            </a:r>
          </a:p>
          <a:p>
            <a:pPr algn="l" marL="434050" indent="-217025" lvl="1">
              <a:lnSpc>
                <a:spcPts val="2774"/>
              </a:lnSpc>
              <a:buFont typeface="Arial"/>
              <a:buChar char="•"/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Idle Workers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138875" y="4042536"/>
            <a:ext cx="6254887" cy="1020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74"/>
              </a:lnSpc>
              <a:spcBef>
                <a:spcPct val="0"/>
              </a:spcBef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Build an in depth Analysis with Interactable Graphs to futher the investigation of what drives Productivity.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3340758" y="4045241"/>
            <a:ext cx="3360904" cy="1706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74"/>
              </a:lnSpc>
              <a:spcBef>
                <a:spcPct val="0"/>
              </a:spcBef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Format a Data Base where data can be stored, organized, related, secured and distributed.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662994" y="337474"/>
            <a:ext cx="4296549" cy="9570246"/>
            <a:chOff x="0" y="0"/>
            <a:chExt cx="1131601" cy="252055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31601" cy="2520559"/>
            </a:xfrm>
            <a:custGeom>
              <a:avLst/>
              <a:gdLst/>
              <a:ahLst/>
              <a:cxnLst/>
              <a:rect r="r" b="b" t="t" l="l"/>
              <a:pathLst>
                <a:path h="252055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B4B8C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028700" y="3317642"/>
            <a:ext cx="1156649" cy="1173721"/>
          </a:xfrm>
          <a:custGeom>
            <a:avLst/>
            <a:gdLst/>
            <a:ahLst/>
            <a:cxnLst/>
            <a:rect r="r" b="b" t="t" l="l"/>
            <a:pathLst>
              <a:path h="1173721" w="1156649">
                <a:moveTo>
                  <a:pt x="0" y="0"/>
                </a:moveTo>
                <a:lnTo>
                  <a:pt x="1156649" y="0"/>
                </a:lnTo>
                <a:lnTo>
                  <a:pt x="1156649" y="1173721"/>
                </a:lnTo>
                <a:lnTo>
                  <a:pt x="0" y="11737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96483" y="5053370"/>
            <a:ext cx="1040371" cy="1165385"/>
          </a:xfrm>
          <a:custGeom>
            <a:avLst/>
            <a:gdLst/>
            <a:ahLst/>
            <a:cxnLst/>
            <a:rect r="r" b="b" t="t" l="l"/>
            <a:pathLst>
              <a:path h="1165385" w="1040371">
                <a:moveTo>
                  <a:pt x="0" y="0"/>
                </a:moveTo>
                <a:lnTo>
                  <a:pt x="1040371" y="0"/>
                </a:lnTo>
                <a:lnTo>
                  <a:pt x="1040371" y="1165385"/>
                </a:lnTo>
                <a:lnTo>
                  <a:pt x="0" y="116538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011850" y="-382701"/>
            <a:ext cx="2947693" cy="4114800"/>
          </a:xfrm>
          <a:custGeom>
            <a:avLst/>
            <a:gdLst/>
            <a:ahLst/>
            <a:cxnLst/>
            <a:rect r="r" b="b" t="t" l="l"/>
            <a:pathLst>
              <a:path h="4114800" w="2947693">
                <a:moveTo>
                  <a:pt x="0" y="0"/>
                </a:moveTo>
                <a:lnTo>
                  <a:pt x="2947693" y="0"/>
                </a:lnTo>
                <a:lnTo>
                  <a:pt x="294769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593765" y="2320699"/>
            <a:ext cx="8138457" cy="6250326"/>
          </a:xfrm>
          <a:custGeom>
            <a:avLst/>
            <a:gdLst/>
            <a:ahLst/>
            <a:cxnLst/>
            <a:rect r="r" b="b" t="t" l="l"/>
            <a:pathLst>
              <a:path h="6250326" w="8138457">
                <a:moveTo>
                  <a:pt x="0" y="0"/>
                </a:moveTo>
                <a:lnTo>
                  <a:pt x="8138457" y="0"/>
                </a:lnTo>
                <a:lnTo>
                  <a:pt x="8138457" y="6250325"/>
                </a:lnTo>
                <a:lnTo>
                  <a:pt x="0" y="6250325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4132" t="-1501" r="-3235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885825"/>
            <a:ext cx="9285175" cy="1434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705"/>
              </a:lnSpc>
            </a:pPr>
            <a:r>
              <a:rPr lang="en-US" sz="8482" spc="831">
                <a:solidFill>
                  <a:srgbClr val="231F20"/>
                </a:solidFill>
                <a:latin typeface="Oswald Bold"/>
              </a:rPr>
              <a:t>ABOUT THE DATA 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5785487" y="-443052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96483" y="6840835"/>
            <a:ext cx="1031101" cy="1074064"/>
          </a:xfrm>
          <a:custGeom>
            <a:avLst/>
            <a:gdLst/>
            <a:ahLst/>
            <a:cxnLst/>
            <a:rect r="r" b="b" t="t" l="l"/>
            <a:pathLst>
              <a:path h="1074064" w="1031101">
                <a:moveTo>
                  <a:pt x="0" y="0"/>
                </a:moveTo>
                <a:lnTo>
                  <a:pt x="1031101" y="0"/>
                </a:lnTo>
                <a:lnTo>
                  <a:pt x="1031101" y="1074064"/>
                </a:lnTo>
                <a:lnTo>
                  <a:pt x="0" y="107406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461584" y="5228062"/>
            <a:ext cx="7132181" cy="768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</a:rPr>
              <a:t>It nice to mention it had some issues, related to the formatting, data types and formating.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461584" y="3337345"/>
            <a:ext cx="7132181" cy="1154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</a:rPr>
              <a:t>This data was a obtained in the UC Irvine Machine Learning Repository, and there is a article published in the subject.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461584" y="6584225"/>
            <a:ext cx="7132181" cy="1539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</a:rPr>
              <a:t>With the cleaning and wrangling done, I divide the set to fit sectors of a manufacturing company, to perform a “proto-server”.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136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24077">
            <a:off x="-8169367" y="-10264537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997081" y="3125575"/>
            <a:ext cx="12293838" cy="1702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948"/>
              </a:lnSpc>
            </a:pPr>
            <a:r>
              <a:rPr lang="en-US" sz="10107" spc="990">
                <a:solidFill>
                  <a:srgbClr val="FFFFFF"/>
                </a:solidFill>
                <a:latin typeface="Oswald Bold"/>
              </a:rPr>
              <a:t>MISSION NUMBER 1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4014859" y="-2984316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577909" y="5095875"/>
            <a:ext cx="7132181" cy="2283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50"/>
              </a:lnSpc>
            </a:pPr>
            <a:r>
              <a:rPr lang="en-US" sz="2210" spc="216">
                <a:solidFill>
                  <a:srgbClr val="FFFBFB"/>
                </a:solidFill>
                <a:latin typeface="DM Sans"/>
              </a:rPr>
              <a:t>It is good to mention the goals of the whole project and each role related to the whole. Moreover there is a clear priority here.</a:t>
            </a:r>
          </a:p>
          <a:p>
            <a:pPr algn="ctr">
              <a:lnSpc>
                <a:spcPts val="3050"/>
              </a:lnSpc>
            </a:pPr>
            <a:r>
              <a:rPr lang="en-US" sz="2210" spc="216">
                <a:solidFill>
                  <a:srgbClr val="FFFBFB"/>
                </a:solidFill>
                <a:latin typeface="DM Sans"/>
              </a:rPr>
              <a:t>So I’ll leave mission number 2 for the website part.</a:t>
            </a:r>
          </a:p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FFFBFB"/>
                </a:solidFill>
                <a:latin typeface="DM Sans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407869">
            <a:off x="12052165" y="1118883"/>
            <a:ext cx="12471670" cy="5351480"/>
          </a:xfrm>
          <a:custGeom>
            <a:avLst/>
            <a:gdLst/>
            <a:ahLst/>
            <a:cxnLst/>
            <a:rect r="r" b="b" t="t" l="l"/>
            <a:pathLst>
              <a:path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04905" y="7962246"/>
            <a:ext cx="4876482" cy="516424"/>
          </a:xfrm>
          <a:custGeom>
            <a:avLst/>
            <a:gdLst/>
            <a:ahLst/>
            <a:cxnLst/>
            <a:rect r="r" b="b" t="t" l="l"/>
            <a:pathLst>
              <a:path h="516424" w="4876482">
                <a:moveTo>
                  <a:pt x="0" y="0"/>
                </a:moveTo>
                <a:lnTo>
                  <a:pt x="4876483" y="0"/>
                </a:lnTo>
                <a:lnTo>
                  <a:pt x="4876483" y="516423"/>
                </a:lnTo>
                <a:lnTo>
                  <a:pt x="0" y="51642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04905" y="3167432"/>
            <a:ext cx="4858949" cy="4794814"/>
            <a:chOff x="0" y="0"/>
            <a:chExt cx="1279723" cy="126283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79723" cy="1262832"/>
            </a:xfrm>
            <a:custGeom>
              <a:avLst/>
              <a:gdLst/>
              <a:ahLst/>
              <a:cxnLst/>
              <a:rect r="r" b="b" t="t" l="l"/>
              <a:pathLst>
                <a:path h="1262832" w="1279723">
                  <a:moveTo>
                    <a:pt x="0" y="0"/>
                  </a:moveTo>
                  <a:lnTo>
                    <a:pt x="1279723" y="0"/>
                  </a:lnTo>
                  <a:lnTo>
                    <a:pt x="1279723" y="1262832"/>
                  </a:lnTo>
                  <a:lnTo>
                    <a:pt x="0" y="1262832"/>
                  </a:lnTo>
                  <a:close/>
                </a:path>
              </a:pathLst>
            </a:custGeom>
            <a:solidFill>
              <a:srgbClr val="29136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1279723" cy="13199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3407869">
            <a:off x="-4696947" y="10150458"/>
            <a:ext cx="12471670" cy="5351480"/>
          </a:xfrm>
          <a:custGeom>
            <a:avLst/>
            <a:gdLst/>
            <a:ahLst/>
            <a:cxnLst/>
            <a:rect r="r" b="b" t="t" l="l"/>
            <a:pathLst>
              <a:path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538280" y="3659042"/>
            <a:ext cx="4209733" cy="3811594"/>
          </a:xfrm>
          <a:custGeom>
            <a:avLst/>
            <a:gdLst/>
            <a:ahLst/>
            <a:cxnLst/>
            <a:rect r="r" b="b" t="t" l="l"/>
            <a:pathLst>
              <a:path h="3811594" w="4209733">
                <a:moveTo>
                  <a:pt x="0" y="0"/>
                </a:moveTo>
                <a:lnTo>
                  <a:pt x="4209733" y="0"/>
                </a:lnTo>
                <a:lnTo>
                  <a:pt x="4209733" y="3811594"/>
                </a:lnTo>
                <a:lnTo>
                  <a:pt x="0" y="381159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538888" y="760025"/>
            <a:ext cx="7407177" cy="2560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903"/>
              </a:lnSpc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PEARSON X SPEARMAN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008951" y="3756523"/>
            <a:ext cx="6162866" cy="4386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4517" indent="-247259" lvl="1">
              <a:lnSpc>
                <a:spcPts val="3160"/>
              </a:lnSpc>
              <a:buFont typeface="Arial"/>
              <a:buChar char="•"/>
            </a:pPr>
            <a:r>
              <a:rPr lang="en-US" sz="2290" spc="224">
                <a:solidFill>
                  <a:srgbClr val="231F20"/>
                </a:solidFill>
                <a:latin typeface="DM Sans"/>
              </a:rPr>
              <a:t>Low correlation with the Target.</a:t>
            </a:r>
          </a:p>
          <a:p>
            <a:pPr algn="l">
              <a:lnSpc>
                <a:spcPts val="3160"/>
              </a:lnSpc>
            </a:pPr>
          </a:p>
          <a:p>
            <a:pPr algn="l" marL="494517" indent="-247259" lvl="1">
              <a:lnSpc>
                <a:spcPts val="3160"/>
              </a:lnSpc>
              <a:buFont typeface="Arial"/>
              <a:buChar char="•"/>
            </a:pPr>
            <a:r>
              <a:rPr lang="en-US" sz="2290" spc="224">
                <a:solidFill>
                  <a:srgbClr val="231F20"/>
                </a:solidFill>
                <a:latin typeface="DM Sans"/>
              </a:rPr>
              <a:t>Spearman with 0.1%-2.0% edge.</a:t>
            </a:r>
          </a:p>
          <a:p>
            <a:pPr algn="l">
              <a:lnSpc>
                <a:spcPts val="3160"/>
              </a:lnSpc>
            </a:pPr>
          </a:p>
          <a:p>
            <a:pPr algn="l" marL="494517" indent="-247259" lvl="1">
              <a:lnSpc>
                <a:spcPts val="3160"/>
              </a:lnSpc>
              <a:buFont typeface="Arial"/>
              <a:buChar char="•"/>
            </a:pPr>
            <a:r>
              <a:rPr lang="en-US" sz="2290" spc="224">
                <a:solidFill>
                  <a:srgbClr val="231F20"/>
                </a:solidFill>
                <a:latin typeface="DM Sans"/>
              </a:rPr>
              <a:t>Non-Linear.</a:t>
            </a:r>
          </a:p>
          <a:p>
            <a:pPr algn="l">
              <a:lnSpc>
                <a:spcPts val="3160"/>
              </a:lnSpc>
            </a:pPr>
          </a:p>
          <a:p>
            <a:pPr algn="l" marL="494517" indent="-247259" lvl="1">
              <a:lnSpc>
                <a:spcPts val="3160"/>
              </a:lnSpc>
              <a:buFont typeface="Arial"/>
              <a:buChar char="•"/>
            </a:pPr>
            <a:r>
              <a:rPr lang="en-US" sz="2290" spc="224">
                <a:solidFill>
                  <a:srgbClr val="231F20"/>
                </a:solidFill>
                <a:latin typeface="DM Sans"/>
              </a:rPr>
              <a:t>Target Productivity = 45%.</a:t>
            </a:r>
          </a:p>
          <a:p>
            <a:pPr algn="l">
              <a:lnSpc>
                <a:spcPts val="3160"/>
              </a:lnSpc>
            </a:pPr>
          </a:p>
          <a:p>
            <a:pPr algn="l" marL="494517" indent="-247259" lvl="1">
              <a:lnSpc>
                <a:spcPts val="3160"/>
              </a:lnSpc>
              <a:buFont typeface="Arial"/>
              <a:buChar char="•"/>
            </a:pPr>
            <a:r>
              <a:rPr lang="en-US" sz="2290" spc="224">
                <a:solidFill>
                  <a:srgbClr val="231F20"/>
                </a:solidFill>
                <a:latin typeface="DM Sans"/>
              </a:rPr>
              <a:t>Amount of Style Chg. = 27%.</a:t>
            </a:r>
          </a:p>
          <a:p>
            <a:pPr algn="l">
              <a:lnSpc>
                <a:spcPts val="3160"/>
              </a:lnSpc>
            </a:pPr>
          </a:p>
          <a:p>
            <a:pPr algn="l" marL="494517" indent="-247259" lvl="1">
              <a:lnSpc>
                <a:spcPts val="3160"/>
              </a:lnSpc>
              <a:buFont typeface="Arial"/>
              <a:buChar char="•"/>
            </a:pPr>
            <a:r>
              <a:rPr lang="en-US" sz="2290" spc="224">
                <a:solidFill>
                  <a:srgbClr val="231F20"/>
                </a:solidFill>
                <a:latin typeface="DM Sans"/>
              </a:rPr>
              <a:t>Incentive = 22%.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9136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6893475" y="3510391"/>
            <a:ext cx="9034431" cy="2808103"/>
            <a:chOff x="0" y="0"/>
            <a:chExt cx="1744696" cy="54229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744696" cy="542290"/>
            </a:xfrm>
            <a:custGeom>
              <a:avLst/>
              <a:gdLst/>
              <a:ahLst/>
              <a:cxnLst/>
              <a:rect r="r" b="b" t="t" l="l"/>
              <a:pathLst>
                <a:path h="542290" w="1744696">
                  <a:moveTo>
                    <a:pt x="0" y="0"/>
                  </a:moveTo>
                  <a:lnTo>
                    <a:pt x="1744696" y="0"/>
                  </a:lnTo>
                  <a:lnTo>
                    <a:pt x="1744696" y="542290"/>
                  </a:lnTo>
                  <a:lnTo>
                    <a:pt x="0" y="5422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291369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1744696" cy="5613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163000" y="6747120"/>
            <a:ext cx="9034431" cy="2808103"/>
            <a:chOff x="0" y="0"/>
            <a:chExt cx="1744696" cy="54229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744696" cy="542290"/>
            </a:xfrm>
            <a:custGeom>
              <a:avLst/>
              <a:gdLst/>
              <a:ahLst/>
              <a:cxnLst/>
              <a:rect r="r" b="b" t="t" l="l"/>
              <a:pathLst>
                <a:path h="542290" w="1744696">
                  <a:moveTo>
                    <a:pt x="0" y="0"/>
                  </a:moveTo>
                  <a:lnTo>
                    <a:pt x="1744696" y="0"/>
                  </a:lnTo>
                  <a:lnTo>
                    <a:pt x="1744696" y="542290"/>
                  </a:lnTo>
                  <a:lnTo>
                    <a:pt x="0" y="5422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291369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19050"/>
              <a:ext cx="1744696" cy="5613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1410691" y="6978523"/>
            <a:ext cx="4733873" cy="2930198"/>
          </a:xfrm>
          <a:custGeom>
            <a:avLst/>
            <a:gdLst/>
            <a:ahLst/>
            <a:cxnLst/>
            <a:rect r="r" b="b" t="t" l="l"/>
            <a:pathLst>
              <a:path h="2930198" w="4733873">
                <a:moveTo>
                  <a:pt x="0" y="0"/>
                </a:moveTo>
                <a:lnTo>
                  <a:pt x="4733873" y="0"/>
                </a:lnTo>
                <a:lnTo>
                  <a:pt x="4733873" y="2930197"/>
                </a:lnTo>
                <a:lnTo>
                  <a:pt x="0" y="293019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20100" r="0" b="-5494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1410691" y="6504266"/>
            <a:ext cx="4733873" cy="636748"/>
            <a:chOff x="0" y="0"/>
            <a:chExt cx="1246781" cy="16770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46781" cy="167703"/>
            </a:xfrm>
            <a:custGeom>
              <a:avLst/>
              <a:gdLst/>
              <a:ahLst/>
              <a:cxnLst/>
              <a:rect r="r" b="b" t="t" l="l"/>
              <a:pathLst>
                <a:path h="167703" w="1246781">
                  <a:moveTo>
                    <a:pt x="0" y="0"/>
                  </a:moveTo>
                  <a:lnTo>
                    <a:pt x="1246781" y="0"/>
                  </a:lnTo>
                  <a:lnTo>
                    <a:pt x="1246781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291369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57150"/>
              <a:ext cx="1246781" cy="2248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Italics"/>
                </a:rPr>
                <a:t>Act</a:t>
              </a: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973811" y="3692419"/>
            <a:ext cx="4662927" cy="2902162"/>
          </a:xfrm>
          <a:custGeom>
            <a:avLst/>
            <a:gdLst/>
            <a:ahLst/>
            <a:cxnLst/>
            <a:rect r="r" b="b" t="t" l="l"/>
            <a:pathLst>
              <a:path h="2902162" w="4662927">
                <a:moveTo>
                  <a:pt x="0" y="0"/>
                </a:moveTo>
                <a:lnTo>
                  <a:pt x="4662928" y="0"/>
                </a:lnTo>
                <a:lnTo>
                  <a:pt x="4662928" y="2902162"/>
                </a:lnTo>
                <a:lnTo>
                  <a:pt x="0" y="290216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730" t="0" r="0" b="-5204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1973811" y="3184915"/>
            <a:ext cx="4662927" cy="636748"/>
            <a:chOff x="0" y="0"/>
            <a:chExt cx="1228096" cy="16770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228096" cy="167703"/>
            </a:xfrm>
            <a:custGeom>
              <a:avLst/>
              <a:gdLst/>
              <a:ahLst/>
              <a:cxnLst/>
              <a:rect r="r" b="b" t="t" l="l"/>
              <a:pathLst>
                <a:path h="167703" w="1228096">
                  <a:moveTo>
                    <a:pt x="0" y="0"/>
                  </a:moveTo>
                  <a:lnTo>
                    <a:pt x="1228096" y="0"/>
                  </a:lnTo>
                  <a:lnTo>
                    <a:pt x="1228096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291369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57150"/>
              <a:ext cx="1228096" cy="2248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Italics"/>
                </a:rPr>
                <a:t>Seek</a:t>
              </a: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3690980" y="1232286"/>
            <a:ext cx="10906040" cy="134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VALUES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027573" y="4041740"/>
            <a:ext cx="8900334" cy="1707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27769" indent="-213884" lvl="1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231F20"/>
                </a:solidFill>
                <a:latin typeface="DM Sans"/>
              </a:rPr>
              <a:t>Regression to Classification.</a:t>
            </a:r>
          </a:p>
          <a:p>
            <a:pPr algn="l">
              <a:lnSpc>
                <a:spcPts val="2734"/>
              </a:lnSpc>
            </a:pPr>
          </a:p>
          <a:p>
            <a:pPr algn="l" marL="427769" indent="-213884" lvl="1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231F20"/>
                </a:solidFill>
                <a:latin typeface="DM Sans"/>
              </a:rPr>
              <a:t>Function to Flag High Frequency Values.</a:t>
            </a:r>
          </a:p>
          <a:p>
            <a:pPr algn="l">
              <a:lnSpc>
                <a:spcPts val="2734"/>
              </a:lnSpc>
            </a:pPr>
          </a:p>
          <a:p>
            <a:pPr algn="l" marL="427769" indent="-213884" lvl="1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231F20"/>
                </a:solidFill>
                <a:latin typeface="DM Sans"/>
              </a:rPr>
              <a:t>Confirm that HFV had behavioral Patterns.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424000" y="6985106"/>
            <a:ext cx="8512431" cy="2383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27768" indent="-213884" lvl="1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231F20"/>
                </a:solidFill>
                <a:latin typeface="DM Sans"/>
              </a:rPr>
              <a:t>Then it is green light create boolean feature based on the pattern.</a:t>
            </a:r>
          </a:p>
          <a:p>
            <a:pPr algn="l">
              <a:lnSpc>
                <a:spcPts val="2734"/>
              </a:lnSpc>
            </a:pPr>
          </a:p>
          <a:p>
            <a:pPr algn="l">
              <a:lnSpc>
                <a:spcPts val="2734"/>
              </a:lnSpc>
            </a:pPr>
          </a:p>
          <a:p>
            <a:pPr algn="l" marL="427768" indent="-213884" lvl="1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231F20"/>
                </a:solidFill>
                <a:latin typeface="DM Sans"/>
              </a:rPr>
              <a:t>The model reacted positivilly with the new features, despite the function logic not being inputed to the model.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57863">
            <a:off x="-571305" y="6150994"/>
            <a:ext cx="21273218" cy="9128145"/>
          </a:xfrm>
          <a:custGeom>
            <a:avLst/>
            <a:gdLst/>
            <a:ahLst/>
            <a:cxnLst/>
            <a:rect r="r" b="b" t="t" l="l"/>
            <a:pathLst>
              <a:path h="9128145" w="21273218">
                <a:moveTo>
                  <a:pt x="0" y="0"/>
                </a:moveTo>
                <a:lnTo>
                  <a:pt x="21273219" y="0"/>
                </a:lnTo>
                <a:lnTo>
                  <a:pt x="21273219" y="9128145"/>
                </a:lnTo>
                <a:lnTo>
                  <a:pt x="0" y="9128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885510" y="8765585"/>
            <a:ext cx="4128022" cy="437161"/>
          </a:xfrm>
          <a:custGeom>
            <a:avLst/>
            <a:gdLst/>
            <a:ahLst/>
            <a:cxnLst/>
            <a:rect r="r" b="b" t="t" l="l"/>
            <a:pathLst>
              <a:path h="437161" w="4128022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1900353" y="4678112"/>
            <a:ext cx="4113179" cy="4087473"/>
            <a:chOff x="0" y="0"/>
            <a:chExt cx="1279723" cy="127172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79723" cy="1271725"/>
            </a:xfrm>
            <a:custGeom>
              <a:avLst/>
              <a:gdLst/>
              <a:ahLst/>
              <a:cxnLst/>
              <a:rect r="r" b="b" t="t" l="l"/>
              <a:pathLst>
                <a:path h="1271725" w="1279723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29136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1279723" cy="1328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7080191" y="8765585"/>
            <a:ext cx="4128022" cy="437161"/>
          </a:xfrm>
          <a:custGeom>
            <a:avLst/>
            <a:gdLst/>
            <a:ahLst/>
            <a:cxnLst/>
            <a:rect r="r" b="b" t="t" l="l"/>
            <a:pathLst>
              <a:path h="437161" w="4128022">
                <a:moveTo>
                  <a:pt x="0" y="0"/>
                </a:moveTo>
                <a:lnTo>
                  <a:pt x="4128021" y="0"/>
                </a:lnTo>
                <a:lnTo>
                  <a:pt x="4128021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7095033" y="4678112"/>
            <a:ext cx="4113179" cy="4087473"/>
            <a:chOff x="0" y="0"/>
            <a:chExt cx="1279723" cy="127172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79723" cy="1271725"/>
            </a:xfrm>
            <a:custGeom>
              <a:avLst/>
              <a:gdLst/>
              <a:ahLst/>
              <a:cxnLst/>
              <a:rect r="r" b="b" t="t" l="l"/>
              <a:pathLst>
                <a:path h="1271725" w="1279723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291369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1279723" cy="1328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2274468" y="8765585"/>
            <a:ext cx="4128022" cy="437161"/>
          </a:xfrm>
          <a:custGeom>
            <a:avLst/>
            <a:gdLst/>
            <a:ahLst/>
            <a:cxnLst/>
            <a:rect r="r" b="b" t="t" l="l"/>
            <a:pathLst>
              <a:path h="437161" w="4128022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2289311" y="4678112"/>
            <a:ext cx="4113179" cy="4087473"/>
            <a:chOff x="0" y="0"/>
            <a:chExt cx="1279723" cy="127172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279723" cy="1271725"/>
            </a:xfrm>
            <a:custGeom>
              <a:avLst/>
              <a:gdLst/>
              <a:ahLst/>
              <a:cxnLst/>
              <a:rect r="r" b="b" t="t" l="l"/>
              <a:pathLst>
                <a:path h="1271725" w="1279723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291369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1279723" cy="1328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3321316" y="3653528"/>
            <a:ext cx="2049168" cy="2049168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91369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8119617" y="3653528"/>
            <a:ext cx="2049168" cy="2049168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91369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2933709" y="3653528"/>
            <a:ext cx="2049168" cy="2049168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91369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3732628" y="4016965"/>
            <a:ext cx="1211702" cy="1322294"/>
          </a:xfrm>
          <a:custGeom>
            <a:avLst/>
            <a:gdLst/>
            <a:ahLst/>
            <a:cxnLst/>
            <a:rect r="r" b="b" t="t" l="l"/>
            <a:pathLst>
              <a:path h="1322294" w="1211702">
                <a:moveTo>
                  <a:pt x="0" y="0"/>
                </a:moveTo>
                <a:lnTo>
                  <a:pt x="1211702" y="0"/>
                </a:lnTo>
                <a:lnTo>
                  <a:pt x="1211702" y="1322294"/>
                </a:lnTo>
                <a:lnTo>
                  <a:pt x="0" y="13222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8378567" y="4016965"/>
            <a:ext cx="1548400" cy="1528694"/>
          </a:xfrm>
          <a:custGeom>
            <a:avLst/>
            <a:gdLst/>
            <a:ahLst/>
            <a:cxnLst/>
            <a:rect r="r" b="b" t="t" l="l"/>
            <a:pathLst>
              <a:path h="1528694" w="1548400">
                <a:moveTo>
                  <a:pt x="0" y="0"/>
                </a:moveTo>
                <a:lnTo>
                  <a:pt x="1548400" y="0"/>
                </a:lnTo>
                <a:lnTo>
                  <a:pt x="1548400" y="1528694"/>
                </a:lnTo>
                <a:lnTo>
                  <a:pt x="0" y="152869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3230815" y="4016965"/>
            <a:ext cx="1463337" cy="1439392"/>
          </a:xfrm>
          <a:custGeom>
            <a:avLst/>
            <a:gdLst/>
            <a:ahLst/>
            <a:cxnLst/>
            <a:rect r="r" b="b" t="t" l="l"/>
            <a:pathLst>
              <a:path h="1439392" w="1463337">
                <a:moveTo>
                  <a:pt x="0" y="0"/>
                </a:moveTo>
                <a:lnTo>
                  <a:pt x="1463338" y="0"/>
                </a:lnTo>
                <a:lnTo>
                  <a:pt x="1463338" y="1439392"/>
                </a:lnTo>
                <a:lnTo>
                  <a:pt x="0" y="14393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2343797" y="1155414"/>
            <a:ext cx="13617940" cy="1594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PERFORMANCE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574589" y="5624704"/>
            <a:ext cx="3542623" cy="1751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7"/>
              </a:lnSpc>
            </a:pPr>
            <a:r>
              <a:rPr lang="en-US" sz="1722" spc="168">
                <a:solidFill>
                  <a:srgbClr val="FFFBFB"/>
                </a:solidFill>
                <a:latin typeface="DM Sans"/>
              </a:rPr>
              <a:t>BEST PURE REGRESSION</a:t>
            </a:r>
          </a:p>
          <a:p>
            <a:pPr algn="ctr">
              <a:lnSpc>
                <a:spcPts val="2377"/>
              </a:lnSpc>
            </a:pPr>
            <a:r>
              <a:rPr lang="en-US" sz="1722" spc="168">
                <a:solidFill>
                  <a:srgbClr val="FFFBFB"/>
                </a:solidFill>
                <a:latin typeface="DM Sans"/>
              </a:rPr>
              <a:t>RMSE: 0.10820</a:t>
            </a:r>
          </a:p>
          <a:p>
            <a:pPr algn="ctr">
              <a:lnSpc>
                <a:spcPts val="2377"/>
              </a:lnSpc>
            </a:pPr>
            <a:r>
              <a:rPr lang="en-US" sz="1722" spc="168">
                <a:solidFill>
                  <a:srgbClr val="FFFBFB"/>
                </a:solidFill>
                <a:latin typeface="DM Sans"/>
              </a:rPr>
              <a:t>RMSE on Train: 0.08542</a:t>
            </a:r>
          </a:p>
          <a:p>
            <a:pPr algn="ctr">
              <a:lnSpc>
                <a:spcPts val="2377"/>
              </a:lnSpc>
            </a:pPr>
            <a:r>
              <a:rPr lang="en-US" sz="1722" spc="168">
                <a:solidFill>
                  <a:srgbClr val="FFFBFB"/>
                </a:solidFill>
                <a:latin typeface="DM Sans"/>
              </a:rPr>
              <a:t>R2 score: 0.63508</a:t>
            </a:r>
          </a:p>
          <a:p>
            <a:pPr algn="ctr">
              <a:lnSpc>
                <a:spcPts val="2377"/>
              </a:lnSpc>
            </a:pPr>
            <a:r>
              <a:rPr lang="en-US" sz="1722" spc="168">
                <a:solidFill>
                  <a:srgbClr val="FFFBFB"/>
                </a:solidFill>
                <a:latin typeface="DM Sans"/>
              </a:rPr>
              <a:t>R2 score on Train: 0.75713</a:t>
            </a:r>
          </a:p>
          <a:p>
            <a:pPr algn="ctr">
              <a:lnSpc>
                <a:spcPts val="2377"/>
              </a:lnSpc>
            </a:pPr>
            <a:r>
              <a:rPr lang="en-US" sz="1722" spc="168">
                <a:solidFill>
                  <a:srgbClr val="FFFBFB"/>
                </a:solidFill>
                <a:latin typeface="DM Sans"/>
              </a:rPr>
              <a:t>Difference: 0.12205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7372688" y="5624704"/>
            <a:ext cx="3542623" cy="1751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7"/>
              </a:lnSpc>
            </a:pPr>
            <a:r>
              <a:rPr lang="en-US" sz="1722" spc="168">
                <a:solidFill>
                  <a:srgbClr val="FFFBFB"/>
                </a:solidFill>
                <a:latin typeface="DM Sans"/>
              </a:rPr>
              <a:t>BEST FLAGED CLASSIFIER</a:t>
            </a:r>
          </a:p>
          <a:p>
            <a:pPr algn="ctr">
              <a:lnSpc>
                <a:spcPts val="2377"/>
              </a:lnSpc>
            </a:pPr>
            <a:r>
              <a:rPr lang="en-US" sz="1722" spc="168">
                <a:solidFill>
                  <a:srgbClr val="FFFBFB"/>
                </a:solidFill>
                <a:latin typeface="DM Sans"/>
              </a:rPr>
              <a:t>R2 score: 0.63333</a:t>
            </a:r>
          </a:p>
          <a:p>
            <a:pPr algn="ctr">
              <a:lnSpc>
                <a:spcPts val="2377"/>
              </a:lnSpc>
            </a:pPr>
            <a:r>
              <a:rPr lang="en-US" sz="1722" spc="168">
                <a:solidFill>
                  <a:srgbClr val="FFFBFB"/>
                </a:solidFill>
                <a:latin typeface="DM Sans"/>
              </a:rPr>
              <a:t>R2 score on Train: 0.64566</a:t>
            </a:r>
          </a:p>
          <a:p>
            <a:pPr algn="ctr">
              <a:lnSpc>
                <a:spcPts val="2377"/>
              </a:lnSpc>
            </a:pPr>
            <a:r>
              <a:rPr lang="en-US" sz="1722" spc="168">
                <a:solidFill>
                  <a:srgbClr val="FFFBFB"/>
                </a:solidFill>
                <a:latin typeface="DM Sans"/>
              </a:rPr>
              <a:t>Difference: 0.012331</a:t>
            </a:r>
          </a:p>
          <a:p>
            <a:pPr algn="ctr">
              <a:lnSpc>
                <a:spcPts val="2377"/>
              </a:lnSpc>
            </a:pPr>
            <a:r>
              <a:rPr lang="en-US" sz="1722" spc="168">
                <a:solidFill>
                  <a:srgbClr val="FFFBFB"/>
                </a:solidFill>
                <a:latin typeface="DM Sans"/>
              </a:rPr>
              <a:t>High: P:0.67 R:0.76</a:t>
            </a:r>
          </a:p>
          <a:p>
            <a:pPr algn="ctr">
              <a:lnSpc>
                <a:spcPts val="2377"/>
              </a:lnSpc>
            </a:pPr>
            <a:r>
              <a:rPr lang="en-US" sz="1722" spc="168">
                <a:solidFill>
                  <a:srgbClr val="FFFBFB"/>
                </a:solidFill>
                <a:latin typeface="DM Sans"/>
              </a:rPr>
              <a:t>Mid: P:0.42 R:0.38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2178209" y="5624704"/>
            <a:ext cx="3542623" cy="1751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7"/>
              </a:lnSpc>
            </a:pPr>
            <a:r>
              <a:rPr lang="en-US" sz="1722" spc="168">
                <a:solidFill>
                  <a:srgbClr val="FFFBFB"/>
                </a:solidFill>
                <a:latin typeface="DM Sans"/>
              </a:rPr>
              <a:t>REGRESSING THE CLASSIFIER</a:t>
            </a:r>
          </a:p>
          <a:p>
            <a:pPr algn="ctr">
              <a:lnSpc>
                <a:spcPts val="2377"/>
              </a:lnSpc>
            </a:pPr>
            <a:r>
              <a:rPr lang="en-US" sz="1722" spc="168">
                <a:solidFill>
                  <a:srgbClr val="FFFBFB"/>
                </a:solidFill>
                <a:latin typeface="DM Sans"/>
              </a:rPr>
              <a:t>RMSE: 0.03269</a:t>
            </a:r>
          </a:p>
          <a:p>
            <a:pPr algn="ctr">
              <a:lnSpc>
                <a:spcPts val="2377"/>
              </a:lnSpc>
            </a:pPr>
            <a:r>
              <a:rPr lang="en-US" sz="1722" spc="168">
                <a:solidFill>
                  <a:srgbClr val="FFFBFB"/>
                </a:solidFill>
                <a:latin typeface="DM Sans"/>
              </a:rPr>
              <a:t>RMSE train: 0.03107</a:t>
            </a:r>
          </a:p>
          <a:p>
            <a:pPr algn="ctr">
              <a:lnSpc>
                <a:spcPts val="2377"/>
              </a:lnSpc>
            </a:pPr>
            <a:r>
              <a:rPr lang="en-US" sz="1722" spc="168">
                <a:solidFill>
                  <a:srgbClr val="FFFBFB"/>
                </a:solidFill>
                <a:latin typeface="DM Sans"/>
              </a:rPr>
              <a:t>R2 score: 0.96536</a:t>
            </a:r>
          </a:p>
          <a:p>
            <a:pPr algn="ctr">
              <a:lnSpc>
                <a:spcPts val="2377"/>
              </a:lnSpc>
            </a:pPr>
            <a:r>
              <a:rPr lang="en-US" sz="1722" spc="168">
                <a:solidFill>
                  <a:srgbClr val="FFFBFB"/>
                </a:solidFill>
                <a:latin typeface="DM Sans"/>
              </a:rPr>
              <a:t>R2 score on Train: 0.96816</a:t>
            </a:r>
          </a:p>
          <a:p>
            <a:pPr algn="ctr">
              <a:lnSpc>
                <a:spcPts val="2377"/>
              </a:lnSpc>
            </a:pPr>
            <a:r>
              <a:rPr lang="en-US" sz="1722" spc="168">
                <a:solidFill>
                  <a:srgbClr val="FFFBFB"/>
                </a:solidFill>
                <a:latin typeface="DM Sans"/>
              </a:rPr>
              <a:t>Difference: 0.00280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2858454" y="7781814"/>
            <a:ext cx="2974893" cy="520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8"/>
              </a:lnSpc>
              <a:spcBef>
                <a:spcPct val="0"/>
              </a:spcBef>
            </a:pPr>
            <a:r>
              <a:rPr lang="en-US" sz="3049" spc="298">
                <a:solidFill>
                  <a:srgbClr val="FDFBFB"/>
                </a:solidFill>
                <a:latin typeface="Oswald"/>
                <a:ea typeface="Oswald"/>
              </a:rPr>
              <a:t>STRATEGY N°1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7665320" y="7781814"/>
            <a:ext cx="2974893" cy="520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8"/>
              </a:lnSpc>
              <a:spcBef>
                <a:spcPct val="0"/>
              </a:spcBef>
            </a:pPr>
            <a:r>
              <a:rPr lang="en-US" sz="3049" spc="298">
                <a:solidFill>
                  <a:srgbClr val="FDFBFB"/>
                </a:solidFill>
                <a:latin typeface="Oswald"/>
                <a:ea typeface="Oswald"/>
              </a:rPr>
              <a:t>STRATEGY N°2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2475037" y="7781814"/>
            <a:ext cx="2974893" cy="520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8"/>
              </a:lnSpc>
              <a:spcBef>
                <a:spcPct val="0"/>
              </a:spcBef>
            </a:pPr>
            <a:r>
              <a:rPr lang="en-US" sz="3049" spc="298">
                <a:solidFill>
                  <a:srgbClr val="FDFBFB"/>
                </a:solidFill>
                <a:latin typeface="Oswald"/>
                <a:ea typeface="Oswald"/>
              </a:rPr>
              <a:t>STRATEGY N°3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DAGHZL1PzmQ</dc:identifier>
  <dcterms:modified xsi:type="dcterms:W3CDTF">2011-08-01T06:04:30Z</dcterms:modified>
  <cp:revision>1</cp:revision>
  <dc:title>Productivity</dc:title>
</cp:coreProperties>
</file>