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da0b177e5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da0b177e5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dba3567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dba3567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da0b177e5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da0b177e5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da0b17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da0b17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da0b177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da0b177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a0b177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a0b177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z-test is a statistical test for comparing the proportions from two populations.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da0b177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da0b177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dcdca6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dcdca6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80611" y="717225"/>
            <a:ext cx="8778082" cy="152400"/>
            <a:chOff x="1346429" y="1011300"/>
            <a:chExt cx="6452100" cy="152400"/>
          </a:xfrm>
        </p:grpSpPr>
        <p:cxnSp>
          <p:nvCxnSpPr>
            <p:cNvPr id="11" name="Google Shape;11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11700" y="3030575"/>
            <a:ext cx="8520600" cy="8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AB Testing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390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PT" sz="2000"/>
              <a:t>Eliel</a:t>
            </a:r>
            <a:endParaRPr sz="20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PT" sz="2000"/>
              <a:t>José</a:t>
            </a:r>
            <a:endParaRPr sz="20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PT" sz="2000"/>
              <a:t>Rui</a:t>
            </a:r>
            <a:endParaRPr sz="20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175" y="1334900"/>
            <a:ext cx="40671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510450" y="48425"/>
            <a:ext cx="81231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>
                <a:solidFill>
                  <a:srgbClr val="CC0000"/>
                </a:solidFill>
              </a:rPr>
              <a:t>Vanguard background</a:t>
            </a:r>
            <a:endParaRPr sz="2520">
              <a:solidFill>
                <a:srgbClr val="CC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510450" y="1484474"/>
            <a:ext cx="8123100" cy="3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500"/>
              <a:buChar char="-"/>
            </a:pPr>
            <a:r>
              <a:rPr lang="pt-PT" sz="1500">
                <a:solidFill>
                  <a:srgbClr val="222529"/>
                </a:solidFill>
              </a:rPr>
              <a:t>Vanguard is one of the largest investment management funds in the world.</a:t>
            </a:r>
            <a:endParaRPr sz="1500">
              <a:solidFill>
                <a:srgbClr val="222529"/>
              </a:solidFill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529"/>
              </a:solidFill>
            </a:endParaRPr>
          </a:p>
          <a:p>
            <a:pPr indent="-3238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500"/>
              <a:buChar char="-"/>
            </a:pPr>
            <a:r>
              <a:rPr lang="pt-PT" sz="1500">
                <a:solidFill>
                  <a:srgbClr val="222529"/>
                </a:solidFill>
              </a:rPr>
              <a:t>Its model is based on an investor friendly practices with focus on the long term capitals.</a:t>
            </a:r>
            <a:endParaRPr sz="1500">
              <a:solidFill>
                <a:srgbClr val="222529"/>
              </a:solidFill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529"/>
              </a:solidFill>
            </a:endParaRPr>
          </a:p>
          <a:p>
            <a:pPr indent="-3238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500"/>
              <a:buChar char="-"/>
            </a:pPr>
            <a:r>
              <a:rPr lang="pt-PT" sz="1500">
                <a:solidFill>
                  <a:srgbClr val="222529"/>
                </a:solidFill>
              </a:rPr>
              <a:t>With all the competitors and </a:t>
            </a:r>
            <a:r>
              <a:rPr lang="pt-PT" sz="1500">
                <a:solidFill>
                  <a:srgbClr val="222529"/>
                </a:solidFill>
              </a:rPr>
              <a:t>challenges</a:t>
            </a:r>
            <a:r>
              <a:rPr lang="pt-PT" sz="1500">
                <a:solidFill>
                  <a:srgbClr val="222529"/>
                </a:solidFill>
              </a:rPr>
              <a:t> of the new digital area, new design and new features of the web services needed to be evaluated and tested.</a:t>
            </a:r>
            <a:endParaRPr sz="1500">
              <a:solidFill>
                <a:srgbClr val="22252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1004150" y="2000558"/>
            <a:ext cx="7136700" cy="17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Descriptive s</a:t>
            </a:r>
            <a:r>
              <a:rPr lang="pt-PT">
                <a:solidFill>
                  <a:srgbClr val="CC0000"/>
                </a:solidFill>
              </a:rPr>
              <a:t>tatistics</a:t>
            </a:r>
            <a:endParaRPr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CC0000"/>
                </a:solidFill>
              </a:rPr>
              <a:t> </a:t>
            </a:r>
            <a:r>
              <a:rPr lang="pt-PT" sz="4066">
                <a:solidFill>
                  <a:srgbClr val="CC0000"/>
                </a:solidFill>
              </a:rPr>
              <a:t>Tableau</a:t>
            </a:r>
            <a:endParaRPr sz="4066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510450" y="-38100"/>
            <a:ext cx="81231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PT" sz="2020">
                <a:solidFill>
                  <a:srgbClr val="CC0000"/>
                </a:solidFill>
              </a:rPr>
              <a:t>KPI’s</a:t>
            </a:r>
            <a:endParaRPr b="1" sz="2020">
              <a:solidFill>
                <a:srgbClr val="CC0000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726550" y="1380800"/>
            <a:ext cx="75654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400"/>
              <a:buChar char="-"/>
            </a:pPr>
            <a:r>
              <a:rPr b="1" lang="pt-PT" sz="1400">
                <a:solidFill>
                  <a:srgbClr val="222529"/>
                </a:solidFill>
              </a:rPr>
              <a:t>Completion Rate</a:t>
            </a:r>
            <a:endParaRPr b="1" sz="140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222529"/>
                </a:solidFill>
              </a:rPr>
              <a:t>	</a:t>
            </a:r>
            <a:r>
              <a:rPr lang="pt-PT" sz="1400">
                <a:solidFill>
                  <a:srgbClr val="222529"/>
                </a:solidFill>
              </a:rPr>
              <a:t>Test </a:t>
            </a:r>
            <a:r>
              <a:rPr lang="pt-PT" sz="1400">
                <a:solidFill>
                  <a:srgbClr val="222529"/>
                </a:solidFill>
              </a:rPr>
              <a:t>dependency</a:t>
            </a:r>
            <a:r>
              <a:rPr lang="pt-PT" sz="1400">
                <a:solidFill>
                  <a:srgbClr val="222529"/>
                </a:solidFill>
              </a:rPr>
              <a:t> of the group type and </a:t>
            </a:r>
            <a:r>
              <a:rPr lang="pt-PT" sz="1400">
                <a:solidFill>
                  <a:srgbClr val="222529"/>
                </a:solidFill>
              </a:rPr>
              <a:t>successful</a:t>
            </a:r>
            <a:r>
              <a:rPr lang="pt-PT" sz="1400">
                <a:solidFill>
                  <a:srgbClr val="222529"/>
                </a:solidFill>
              </a:rPr>
              <a:t> operation</a:t>
            </a:r>
            <a:endParaRPr sz="140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529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400"/>
              <a:buChar char="-"/>
            </a:pPr>
            <a:r>
              <a:rPr b="1" lang="pt-PT" sz="1400">
                <a:solidFill>
                  <a:srgbClr val="222529"/>
                </a:solidFill>
              </a:rPr>
              <a:t>Time Spent on a successful operation</a:t>
            </a:r>
            <a:endParaRPr b="1" sz="1400">
              <a:solidFill>
                <a:srgbClr val="222529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222529"/>
                </a:solidFill>
              </a:rPr>
              <a:t>Test group spends less time than control group</a:t>
            </a:r>
            <a:endParaRPr sz="140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529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529"/>
              </a:buClr>
              <a:buSzPts val="1400"/>
              <a:buChar char="-"/>
            </a:pPr>
            <a:r>
              <a:rPr b="1" lang="pt-PT" sz="1400">
                <a:solidFill>
                  <a:srgbClr val="222529"/>
                </a:solidFill>
              </a:rPr>
              <a:t>Error</a:t>
            </a:r>
            <a:endParaRPr b="1" sz="1400">
              <a:solidFill>
                <a:srgbClr val="222529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222529"/>
                </a:solidFill>
              </a:rPr>
              <a:t>- </a:t>
            </a:r>
            <a:r>
              <a:rPr lang="pt-PT" sz="1400">
                <a:solidFill>
                  <a:srgbClr val="222529"/>
                </a:solidFill>
              </a:rPr>
              <a:t>We define error when client return to “start”</a:t>
            </a:r>
            <a:endParaRPr sz="1400">
              <a:solidFill>
                <a:srgbClr val="222529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222529"/>
                </a:solidFill>
              </a:rPr>
              <a:t>- When steps don’t follow the correct order </a:t>
            </a:r>
            <a:r>
              <a:rPr lang="pt-PT" sz="1400">
                <a:solidFill>
                  <a:srgbClr val="222529"/>
                </a:solidFill>
              </a:rPr>
              <a:t>timewise</a:t>
            </a:r>
            <a:endParaRPr sz="1400">
              <a:solidFill>
                <a:srgbClr val="222529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-850"/>
            <a:ext cx="85206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>
                <a:solidFill>
                  <a:srgbClr val="CC0000"/>
                </a:solidFill>
              </a:rPr>
              <a:t>Completion Rate</a:t>
            </a:r>
            <a:endParaRPr sz="2520">
              <a:solidFill>
                <a:srgbClr val="CC0000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864050" y="910075"/>
            <a:ext cx="3767400" cy="23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222529"/>
                </a:solidFill>
              </a:rPr>
              <a:t>H0:</a:t>
            </a:r>
            <a:r>
              <a:rPr lang="pt-PT" sz="1400">
                <a:solidFill>
                  <a:srgbClr val="222529"/>
                </a:solidFill>
              </a:rPr>
              <a:t> The "group type" and the success of the operation is independent</a:t>
            </a:r>
            <a:endParaRPr sz="140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222529"/>
                </a:solidFill>
              </a:rPr>
              <a:t>H1:</a:t>
            </a:r>
            <a:r>
              <a:rPr lang="pt-PT" sz="1400">
                <a:solidFill>
                  <a:srgbClr val="222529"/>
                </a:solidFill>
              </a:rPr>
              <a:t> The "group type" and the success of the operation is dependent</a:t>
            </a:r>
            <a:endParaRPr sz="140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222529"/>
                </a:solidFill>
              </a:rPr>
              <a:t>α</a:t>
            </a:r>
            <a:r>
              <a:rPr lang="pt-PT" sz="1400">
                <a:solidFill>
                  <a:srgbClr val="222529"/>
                </a:solidFill>
              </a:rPr>
              <a:t> = 0.05</a:t>
            </a:r>
            <a:endParaRPr sz="1400">
              <a:solidFill>
                <a:srgbClr val="222529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911450" y="3300500"/>
            <a:ext cx="26919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Chi Square Test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p-value = 7.97E-21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Cramer’s-V-effect size : 0,036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0" y="1556850"/>
            <a:ext cx="4281325" cy="2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261050" y="-3400"/>
            <a:ext cx="8520600" cy="6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PT" sz="2500">
                <a:solidFill>
                  <a:srgbClr val="CC0000"/>
                </a:solidFill>
              </a:rPr>
              <a:t>Average t</a:t>
            </a:r>
            <a:r>
              <a:rPr b="1" lang="pt-PT" sz="2500">
                <a:solidFill>
                  <a:srgbClr val="CC0000"/>
                </a:solidFill>
              </a:rPr>
              <a:t>ime spent on a successful operation</a:t>
            </a:r>
            <a:endParaRPr b="1" sz="2500">
              <a:solidFill>
                <a:srgbClr val="CC0000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4311700" y="1253100"/>
            <a:ext cx="3861600" cy="21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222529"/>
                </a:solidFill>
              </a:rPr>
              <a:t>H0: </a:t>
            </a:r>
            <a:r>
              <a:rPr lang="pt-PT" sz="1400">
                <a:solidFill>
                  <a:srgbClr val="222529"/>
                </a:solidFill>
              </a:rPr>
              <a:t>Average time spent on a successful op. on: TEST &gt;= CONTROL</a:t>
            </a:r>
            <a:endParaRPr sz="1400">
              <a:solidFill>
                <a:srgbClr val="2225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5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222529"/>
                </a:solidFill>
              </a:rPr>
              <a:t>H1:</a:t>
            </a:r>
            <a:r>
              <a:rPr lang="pt-PT" sz="1400">
                <a:solidFill>
                  <a:srgbClr val="222529"/>
                </a:solidFill>
              </a:rPr>
              <a:t> Average time spent on a successful op. on: TEST &lt; CONTROL</a:t>
            </a:r>
            <a:endParaRPr sz="1400">
              <a:solidFill>
                <a:srgbClr val="2225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400">
                <a:solidFill>
                  <a:srgbClr val="222529"/>
                </a:solidFill>
              </a:rPr>
              <a:t>α </a:t>
            </a:r>
            <a:r>
              <a:rPr lang="pt-PT" sz="1400">
                <a:solidFill>
                  <a:srgbClr val="222529"/>
                </a:solidFill>
              </a:rPr>
              <a:t>= 0,05</a:t>
            </a:r>
            <a:endParaRPr sz="1400">
              <a:solidFill>
                <a:srgbClr val="222529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72825" y="3817250"/>
            <a:ext cx="8361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311700" y="3514800"/>
            <a:ext cx="30588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Two sample T-test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p-value= 0,07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500" y="2969800"/>
            <a:ext cx="234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500" y="924549"/>
            <a:ext cx="2340000" cy="1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11700" y="0"/>
            <a:ext cx="85206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CC0000"/>
                </a:solidFill>
              </a:rPr>
              <a:t>Error “return to start”</a:t>
            </a:r>
            <a:endParaRPr b="1" sz="2400">
              <a:solidFill>
                <a:srgbClr val="CC0000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5115575" y="1263000"/>
            <a:ext cx="3792900" cy="22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5925">
                <a:solidFill>
                  <a:srgbClr val="222529"/>
                </a:solidFill>
              </a:rPr>
              <a:t>H0: </a:t>
            </a:r>
            <a:r>
              <a:rPr lang="pt-PT" sz="5925">
                <a:solidFill>
                  <a:srgbClr val="222529"/>
                </a:solidFill>
              </a:rPr>
              <a:t>Ratio of errors "return to 'start'": CONTROL &gt;= TEST</a:t>
            </a:r>
            <a:endParaRPr sz="5925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25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5925">
                <a:solidFill>
                  <a:srgbClr val="222529"/>
                </a:solidFill>
              </a:rPr>
              <a:t>H1:</a:t>
            </a:r>
            <a:r>
              <a:rPr lang="pt-PT" sz="5925">
                <a:solidFill>
                  <a:srgbClr val="222529"/>
                </a:solidFill>
              </a:rPr>
              <a:t> Ratio of errors "return to 'start'": CONTROL &lt; TEST</a:t>
            </a:r>
            <a:endParaRPr sz="5925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5925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PT" sz="5925">
                <a:solidFill>
                  <a:srgbClr val="222529"/>
                </a:solidFill>
              </a:rPr>
              <a:t>α</a:t>
            </a:r>
            <a:r>
              <a:rPr lang="pt-PT" sz="5925">
                <a:solidFill>
                  <a:srgbClr val="222529"/>
                </a:solidFill>
              </a:rPr>
              <a:t> = 0,05</a:t>
            </a:r>
            <a:endParaRPr sz="5925">
              <a:solidFill>
                <a:srgbClr val="22252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187925" y="3689975"/>
            <a:ext cx="19842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z-test for proportions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p-value= 4,66E-70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63325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075" y="1043400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5450" y="3508100"/>
            <a:ext cx="1994613" cy="5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311700" y="-17425"/>
            <a:ext cx="8520600" cy="5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PT" sz="2520">
                <a:solidFill>
                  <a:srgbClr val="CC0000"/>
                </a:solidFill>
              </a:rPr>
              <a:t>Error “timestamp readings”</a:t>
            </a:r>
            <a:endParaRPr b="1" sz="2520">
              <a:solidFill>
                <a:srgbClr val="CC0000"/>
              </a:solidFill>
            </a:endParaRPr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5202475" y="1234650"/>
            <a:ext cx="37374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pt-PT" sz="1450">
                <a:solidFill>
                  <a:srgbClr val="222529"/>
                </a:solidFill>
              </a:rPr>
              <a:t>H0:</a:t>
            </a:r>
            <a:r>
              <a:rPr lang="pt-PT" sz="1450">
                <a:solidFill>
                  <a:srgbClr val="222529"/>
                </a:solidFill>
              </a:rPr>
              <a:t> Ratio of 'Timestamp' readings errors: CONTROL &lt;= TEST</a:t>
            </a:r>
            <a:endParaRPr sz="145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85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pt-PT" sz="1450">
                <a:solidFill>
                  <a:srgbClr val="222529"/>
                </a:solidFill>
              </a:rPr>
              <a:t>H1:</a:t>
            </a:r>
            <a:r>
              <a:rPr lang="pt-PT" sz="1450">
                <a:solidFill>
                  <a:srgbClr val="222529"/>
                </a:solidFill>
              </a:rPr>
              <a:t> Ratio of 'Timestamp' readings errors: CONTROL &gt; TEST</a:t>
            </a:r>
            <a:endParaRPr sz="145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850">
              <a:solidFill>
                <a:srgbClr val="22252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50">
                <a:solidFill>
                  <a:srgbClr val="222529"/>
                </a:solidFill>
              </a:rPr>
              <a:t>α </a:t>
            </a:r>
            <a:r>
              <a:rPr lang="pt-PT" sz="1450">
                <a:solidFill>
                  <a:srgbClr val="222529"/>
                </a:solidFill>
              </a:rPr>
              <a:t>= 0,05</a:t>
            </a:r>
            <a:endParaRPr sz="1450">
              <a:solidFill>
                <a:srgbClr val="222529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247350" y="3660775"/>
            <a:ext cx="23676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z-test for proportions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22529"/>
                </a:solidFill>
                <a:latin typeface="Proxima Nova"/>
                <a:ea typeface="Proxima Nova"/>
                <a:cs typeface="Proxima Nova"/>
                <a:sym typeface="Proxima Nova"/>
              </a:rPr>
              <a:t>p-value = 1.54E-28</a:t>
            </a:r>
            <a:endParaRPr>
              <a:solidFill>
                <a:srgbClr val="2225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50" y="1073625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250" y="1073625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8450" y="3500575"/>
            <a:ext cx="1994400" cy="5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1004150" y="75370"/>
            <a:ext cx="7136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60">
                <a:solidFill>
                  <a:srgbClr val="CC0000"/>
                </a:solidFill>
              </a:rPr>
              <a:t>Conclusions</a:t>
            </a:r>
            <a:endParaRPr sz="2560">
              <a:solidFill>
                <a:srgbClr val="CC0000"/>
              </a:solidFill>
            </a:endParaRP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599700" y="1314700"/>
            <a:ext cx="7899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/>
              <a:t>From the results we obtained, we can see that there are </a:t>
            </a:r>
            <a:r>
              <a:rPr lang="pt-PT" sz="1400"/>
              <a:t>differences</a:t>
            </a:r>
            <a:r>
              <a:rPr lang="pt-PT" sz="1400"/>
              <a:t> between test and group control.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/>
              <a:t>For completion rate we verified that there is a </a:t>
            </a:r>
            <a:r>
              <a:rPr lang="pt-PT" sz="1400"/>
              <a:t>dependency</a:t>
            </a:r>
            <a:r>
              <a:rPr lang="pt-PT" sz="1400"/>
              <a:t> between test and control group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/>
              <a:t>For timestamp error, test group have statistically better results than the control group.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/>
              <a:t>For time spent and return to start error, control group have statistically better results.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/>
              <a:t>With this insights, the product needs to be improved and more data is necessary to evaluate the efficiency of the new </a:t>
            </a:r>
            <a:r>
              <a:rPr lang="pt-PT" sz="1400"/>
              <a:t>product</a:t>
            </a:r>
            <a:r>
              <a:rPr lang="pt-PT" sz="1400"/>
              <a:t>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