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w Roman" charset="1" panose="02030502070405020303"/>
      <p:regular r:id="rId10"/>
    </p:embeddedFont>
    <p:embeddedFont>
      <p:font typeface="Times New Roman Bold" charset="1" panose="02030802070405020303"/>
      <p:regular r:id="rId11"/>
    </p:embeddedFont>
    <p:embeddedFont>
      <p:font typeface="Times New Roman Italics" charset="1" panose="02030502070405090303"/>
      <p:regular r:id="rId12"/>
    </p:embeddedFont>
    <p:embeddedFont>
      <p:font typeface="Times New Roman Bold Italics" charset="1" panose="02030802070405090303"/>
      <p:regular r:id="rId13"/>
    </p:embeddedFont>
    <p:embeddedFont>
      <p:font typeface="Times New Roman Medium" charset="1" panose="02030502070405020303"/>
      <p:regular r:id="rId14"/>
    </p:embeddedFont>
    <p:embeddedFont>
      <p:font typeface="Times New Roman Medium Italics" charset="1" panose="02030502070405090303"/>
      <p:regular r:id="rId15"/>
    </p:embeddedFont>
    <p:embeddedFont>
      <p:font typeface="Times New Roman Semi-Bold" charset="1" panose="02030702070405020303"/>
      <p:regular r:id="rId16"/>
    </p:embeddedFont>
    <p:embeddedFont>
      <p:font typeface="Times New Roman Semi-Bold Italics" charset="1" panose="02030702070405090303"/>
      <p:regular r:id="rId17"/>
    </p:embeddedFont>
    <p:embeddedFont>
      <p:font typeface="Times New Roman Ultra-Bold" charset="1" panose="02030902070405020303"/>
      <p:regular r:id="rId18"/>
    </p:embeddedFont>
    <p:embeddedFont>
      <p:font typeface="Open Sauce" charset="1" panose="00000500000000000000"/>
      <p:regular r:id="rId19"/>
    </p:embeddedFont>
    <p:embeddedFont>
      <p:font typeface="Open Sauce Bold" charset="1" panose="00000800000000000000"/>
      <p:regular r:id="rId20"/>
    </p:embeddedFont>
    <p:embeddedFont>
      <p:font typeface="Open Sauce Italics" charset="1" panose="00000500000000000000"/>
      <p:regular r:id="rId21"/>
    </p:embeddedFont>
    <p:embeddedFont>
      <p:font typeface="Open Sauce Bold Italics" charset="1" panose="00000800000000000000"/>
      <p:regular r:id="rId22"/>
    </p:embeddedFont>
    <p:embeddedFont>
      <p:font typeface="Open Sauce Light" charset="1" panose="00000400000000000000"/>
      <p:regular r:id="rId23"/>
    </p:embeddedFont>
    <p:embeddedFont>
      <p:font typeface="Open Sauce Light Italics" charset="1" panose="00000400000000000000"/>
      <p:regular r:id="rId24"/>
    </p:embeddedFont>
    <p:embeddedFont>
      <p:font typeface="Open Sauce Medium" charset="1" panose="00000600000000000000"/>
      <p:regular r:id="rId25"/>
    </p:embeddedFont>
    <p:embeddedFont>
      <p:font typeface="Open Sauce Medium Italics" charset="1" panose="00000600000000000000"/>
      <p:regular r:id="rId26"/>
    </p:embeddedFont>
    <p:embeddedFont>
      <p:font typeface="Open Sauce Semi-Bold" charset="1" panose="00000700000000000000"/>
      <p:regular r:id="rId27"/>
    </p:embeddedFont>
    <p:embeddedFont>
      <p:font typeface="Open Sauce Semi-Bold Italics" charset="1" panose="00000700000000000000"/>
      <p:regular r:id="rId28"/>
    </p:embeddedFont>
    <p:embeddedFont>
      <p:font typeface="Open Sauce Heavy" charset="1" panose="00000A00000000000000"/>
      <p:regular r:id="rId29"/>
    </p:embeddedFont>
    <p:embeddedFont>
      <p:font typeface="Open Sauce Heavy Italics" charset="1" panose="00000A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36" Target="slides/slide6.xml" Type="http://schemas.openxmlformats.org/officeDocument/2006/relationships/slide"/><Relationship Id="rId37" Target="slides/slide7.xml" Type="http://schemas.openxmlformats.org/officeDocument/2006/relationships/slide"/><Relationship Id="rId38" Target="slides/slide8.xml" Type="http://schemas.openxmlformats.org/officeDocument/2006/relationships/slide"/><Relationship Id="rId39" Target="slides/slide9.xml" Type="http://schemas.openxmlformats.org/officeDocument/2006/relationships/slide"/><Relationship Id="rId4" Target="theme/theme1.xml" Type="http://schemas.openxmlformats.org/officeDocument/2006/relationships/theme"/><Relationship Id="rId40" Target="slides/slide10.xml" Type="http://schemas.openxmlformats.org/officeDocument/2006/relationships/slide"/><Relationship Id="rId41" Target="slides/slide11.xml" Type="http://schemas.openxmlformats.org/officeDocument/2006/relationships/slide"/><Relationship Id="rId42" Target="slides/slide12.xml" Type="http://schemas.openxmlformats.org/officeDocument/2006/relationships/slide"/><Relationship Id="rId43" Target="slides/slide13.xml" Type="http://schemas.openxmlformats.org/officeDocument/2006/relationships/slide"/><Relationship Id="rId44" Target="slides/slide1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9.pn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1.png" Type="http://schemas.openxmlformats.org/officeDocument/2006/relationships/image"/><Relationship Id="rId8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jpe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3267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959151" y="2458803"/>
            <a:ext cx="4628123" cy="4466240"/>
          </a:xfrm>
          <a:custGeom>
            <a:avLst/>
            <a:gdLst/>
            <a:ahLst/>
            <a:cxnLst/>
            <a:rect r="r" b="b" t="t" l="l"/>
            <a:pathLst>
              <a:path h="4466240" w="4628123">
                <a:moveTo>
                  <a:pt x="0" y="0"/>
                </a:moveTo>
                <a:lnTo>
                  <a:pt x="4628123" y="0"/>
                </a:lnTo>
                <a:lnTo>
                  <a:pt x="4628123" y="4466240"/>
                </a:lnTo>
                <a:lnTo>
                  <a:pt x="0" y="4466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348162"/>
            <a:ext cx="8295772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405">
                <a:solidFill>
                  <a:srgbClr val="000000"/>
                </a:solidFill>
                <a:latin typeface="Times New Roman Bold"/>
              </a:rPr>
              <a:t>DOCE SABOR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34826" r="0" b="-88089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386617">
            <a:off x="15514932" y="7930164"/>
            <a:ext cx="4438873" cy="2219437"/>
          </a:xfrm>
          <a:custGeom>
            <a:avLst/>
            <a:gdLst/>
            <a:ahLst/>
            <a:cxnLst/>
            <a:rect r="r" b="b" t="t" l="l"/>
            <a:pathLst>
              <a:path h="2219437" w="4438873">
                <a:moveTo>
                  <a:pt x="0" y="0"/>
                </a:moveTo>
                <a:lnTo>
                  <a:pt x="4438873" y="0"/>
                </a:lnTo>
                <a:lnTo>
                  <a:pt x="4438873" y="2219437"/>
                </a:lnTo>
                <a:lnTo>
                  <a:pt x="0" y="2219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8876" y="1509871"/>
            <a:ext cx="11670249" cy="8197989"/>
          </a:xfrm>
          <a:custGeom>
            <a:avLst/>
            <a:gdLst/>
            <a:ahLst/>
            <a:cxnLst/>
            <a:rect r="r" b="b" t="t" l="l"/>
            <a:pathLst>
              <a:path h="8197989" w="11670249">
                <a:moveTo>
                  <a:pt x="0" y="0"/>
                </a:moveTo>
                <a:lnTo>
                  <a:pt x="11670248" y="0"/>
                </a:lnTo>
                <a:lnTo>
                  <a:pt x="11670248" y="8197989"/>
                </a:lnTo>
                <a:lnTo>
                  <a:pt x="0" y="81979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40770">
            <a:off x="-1538656" y="260285"/>
            <a:ext cx="4438873" cy="2219437"/>
          </a:xfrm>
          <a:custGeom>
            <a:avLst/>
            <a:gdLst/>
            <a:ahLst/>
            <a:cxnLst/>
            <a:rect r="r" b="b" t="t" l="l"/>
            <a:pathLst>
              <a:path h="2219437" w="4438873">
                <a:moveTo>
                  <a:pt x="0" y="0"/>
                </a:moveTo>
                <a:lnTo>
                  <a:pt x="4438873" y="0"/>
                </a:lnTo>
                <a:lnTo>
                  <a:pt x="4438873" y="2219437"/>
                </a:lnTo>
                <a:lnTo>
                  <a:pt x="0" y="2219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4930" r="0" b="-5289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207471" y="440608"/>
            <a:ext cx="13863533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 Bold"/>
              </a:rPr>
              <a:t>PREVISÃO DE DEMANDA PARA OS PRÓXIMOS MESES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9238" y="4343746"/>
            <a:ext cx="9525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308876" y="9781727"/>
            <a:ext cx="4429996" cy="33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0"/>
              </a:lnSpc>
              <a:spcBef>
                <a:spcPct val="0"/>
              </a:spcBef>
            </a:pPr>
            <a:r>
              <a:rPr lang="en-US" sz="1900">
                <a:solidFill>
                  <a:srgbClr val="231F20"/>
                </a:solidFill>
                <a:latin typeface="Times New Roman Bold"/>
              </a:rPr>
              <a:t>FONTE : PRÓPRIOS AUTORES (2024)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1640" y="2888495"/>
            <a:ext cx="10658392" cy="5349986"/>
          </a:xfrm>
          <a:custGeom>
            <a:avLst/>
            <a:gdLst/>
            <a:ahLst/>
            <a:cxnLst/>
            <a:rect r="r" b="b" t="t" l="l"/>
            <a:pathLst>
              <a:path h="5349986" w="10658392">
                <a:moveTo>
                  <a:pt x="0" y="0"/>
                </a:moveTo>
                <a:lnTo>
                  <a:pt x="10658392" y="0"/>
                </a:lnTo>
                <a:lnTo>
                  <a:pt x="10658392" y="5349986"/>
                </a:lnTo>
                <a:lnTo>
                  <a:pt x="0" y="5349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28173" y="3474021"/>
            <a:ext cx="6920586" cy="4178934"/>
          </a:xfrm>
          <a:custGeom>
            <a:avLst/>
            <a:gdLst/>
            <a:ahLst/>
            <a:cxnLst/>
            <a:rect r="r" b="b" t="t" l="l"/>
            <a:pathLst>
              <a:path h="4178934" w="6920586">
                <a:moveTo>
                  <a:pt x="0" y="0"/>
                </a:moveTo>
                <a:lnTo>
                  <a:pt x="6920587" y="0"/>
                </a:lnTo>
                <a:lnTo>
                  <a:pt x="6920587" y="4178934"/>
                </a:lnTo>
                <a:lnTo>
                  <a:pt x="0" y="4178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0" t="0" r="-21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52816" y="671513"/>
            <a:ext cx="9926986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 Bold"/>
              </a:rPr>
              <a:t>TABELA DE VENDAS E MÉDIA MÓVEL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2386617">
            <a:off x="15514932" y="7930164"/>
            <a:ext cx="4438873" cy="2219437"/>
          </a:xfrm>
          <a:custGeom>
            <a:avLst/>
            <a:gdLst/>
            <a:ahLst/>
            <a:cxnLst/>
            <a:rect r="r" b="b" t="t" l="l"/>
            <a:pathLst>
              <a:path h="2219437" w="4438873">
                <a:moveTo>
                  <a:pt x="0" y="0"/>
                </a:moveTo>
                <a:lnTo>
                  <a:pt x="4438873" y="0"/>
                </a:lnTo>
                <a:lnTo>
                  <a:pt x="4438873" y="2219437"/>
                </a:lnTo>
                <a:lnTo>
                  <a:pt x="0" y="2219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40770">
            <a:off x="-1538656" y="260285"/>
            <a:ext cx="4438873" cy="2219437"/>
          </a:xfrm>
          <a:custGeom>
            <a:avLst/>
            <a:gdLst/>
            <a:ahLst/>
            <a:cxnLst/>
            <a:rect r="r" b="b" t="t" l="l"/>
            <a:pathLst>
              <a:path h="2219437" w="4438873">
                <a:moveTo>
                  <a:pt x="0" y="0"/>
                </a:moveTo>
                <a:lnTo>
                  <a:pt x="4438873" y="0"/>
                </a:lnTo>
                <a:lnTo>
                  <a:pt x="4438873" y="2219437"/>
                </a:lnTo>
                <a:lnTo>
                  <a:pt x="0" y="2219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8259" r="0" b="-49564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391640" y="8498725"/>
            <a:ext cx="4463180" cy="33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0"/>
              </a:lnSpc>
              <a:spcBef>
                <a:spcPct val="0"/>
              </a:spcBef>
            </a:pPr>
            <a:r>
              <a:rPr lang="en-US" sz="1900">
                <a:solidFill>
                  <a:srgbClr val="231F20"/>
                </a:solidFill>
                <a:latin typeface="Times New Roman Bold"/>
              </a:rPr>
              <a:t>FONTE : PRÓPRIOS AUTORES (2024)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9603" y="6581079"/>
            <a:ext cx="11226099" cy="3226226"/>
          </a:xfrm>
          <a:custGeom>
            <a:avLst/>
            <a:gdLst/>
            <a:ahLst/>
            <a:cxnLst/>
            <a:rect r="r" b="b" t="t" l="l"/>
            <a:pathLst>
              <a:path h="3226226" w="11226099">
                <a:moveTo>
                  <a:pt x="0" y="0"/>
                </a:moveTo>
                <a:lnTo>
                  <a:pt x="11226098" y="0"/>
                </a:lnTo>
                <a:lnTo>
                  <a:pt x="11226098" y="3226226"/>
                </a:lnTo>
                <a:lnTo>
                  <a:pt x="0" y="3226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69603" y="1117713"/>
            <a:ext cx="8685260" cy="5417048"/>
          </a:xfrm>
          <a:custGeom>
            <a:avLst/>
            <a:gdLst/>
            <a:ahLst/>
            <a:cxnLst/>
            <a:rect r="r" b="b" t="t" l="l"/>
            <a:pathLst>
              <a:path h="5417048" w="8685260">
                <a:moveTo>
                  <a:pt x="0" y="0"/>
                </a:moveTo>
                <a:lnTo>
                  <a:pt x="8685259" y="0"/>
                </a:lnTo>
                <a:lnTo>
                  <a:pt x="8685259" y="5417047"/>
                </a:lnTo>
                <a:lnTo>
                  <a:pt x="0" y="54170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2" t="0" r="-292" b="-57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3792" y="279400"/>
            <a:ext cx="11649686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 Bold"/>
              </a:rPr>
              <a:t>PORCENTAGEM DA MÉDIA MÓVEL AO REAL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2386617">
            <a:off x="15514932" y="7930164"/>
            <a:ext cx="4438873" cy="2219437"/>
          </a:xfrm>
          <a:custGeom>
            <a:avLst/>
            <a:gdLst/>
            <a:ahLst/>
            <a:cxnLst/>
            <a:rect r="r" b="b" t="t" l="l"/>
            <a:pathLst>
              <a:path h="2219437" w="4438873">
                <a:moveTo>
                  <a:pt x="0" y="0"/>
                </a:moveTo>
                <a:lnTo>
                  <a:pt x="4438873" y="0"/>
                </a:lnTo>
                <a:lnTo>
                  <a:pt x="4438873" y="2219437"/>
                </a:lnTo>
                <a:lnTo>
                  <a:pt x="0" y="2219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40770">
            <a:off x="-1538656" y="260285"/>
            <a:ext cx="4438873" cy="2219437"/>
          </a:xfrm>
          <a:custGeom>
            <a:avLst/>
            <a:gdLst/>
            <a:ahLst/>
            <a:cxnLst/>
            <a:rect r="r" b="b" t="t" l="l"/>
            <a:pathLst>
              <a:path h="2219437" w="4438873">
                <a:moveTo>
                  <a:pt x="0" y="0"/>
                </a:moveTo>
                <a:lnTo>
                  <a:pt x="4438873" y="0"/>
                </a:lnTo>
                <a:lnTo>
                  <a:pt x="4438873" y="2219437"/>
                </a:lnTo>
                <a:lnTo>
                  <a:pt x="0" y="2219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0270" r="0" b="-57554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3069603" y="9835880"/>
            <a:ext cx="4512956" cy="33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0"/>
              </a:lnSpc>
              <a:spcBef>
                <a:spcPct val="0"/>
              </a:spcBef>
            </a:pPr>
            <a:r>
              <a:rPr lang="en-US" sz="1900">
                <a:solidFill>
                  <a:srgbClr val="231F20"/>
                </a:solidFill>
                <a:latin typeface="Times New Roman Bold"/>
              </a:rPr>
              <a:t>FONTE : PRÓPRIOS AUTORES (2024)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98256" y="1626470"/>
            <a:ext cx="11691489" cy="7034060"/>
          </a:xfrm>
          <a:custGeom>
            <a:avLst/>
            <a:gdLst/>
            <a:ahLst/>
            <a:cxnLst/>
            <a:rect r="r" b="b" t="t" l="l"/>
            <a:pathLst>
              <a:path h="7034060" w="11691489">
                <a:moveTo>
                  <a:pt x="0" y="0"/>
                </a:moveTo>
                <a:lnTo>
                  <a:pt x="11691488" y="0"/>
                </a:lnTo>
                <a:lnTo>
                  <a:pt x="11691488" y="7034060"/>
                </a:lnTo>
                <a:lnTo>
                  <a:pt x="0" y="7034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0613" y="279400"/>
            <a:ext cx="6488930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 Bold"/>
              </a:rPr>
              <a:t>COMPARATIVO 2023/2024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386617">
            <a:off x="15514932" y="7930164"/>
            <a:ext cx="4438873" cy="2219437"/>
          </a:xfrm>
          <a:custGeom>
            <a:avLst/>
            <a:gdLst/>
            <a:ahLst/>
            <a:cxnLst/>
            <a:rect r="r" b="b" t="t" l="l"/>
            <a:pathLst>
              <a:path h="2219437" w="4438873">
                <a:moveTo>
                  <a:pt x="0" y="0"/>
                </a:moveTo>
                <a:lnTo>
                  <a:pt x="4438873" y="0"/>
                </a:lnTo>
                <a:lnTo>
                  <a:pt x="4438873" y="2219437"/>
                </a:lnTo>
                <a:lnTo>
                  <a:pt x="0" y="2219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40770">
            <a:off x="-1538656" y="260285"/>
            <a:ext cx="4438873" cy="2219437"/>
          </a:xfrm>
          <a:custGeom>
            <a:avLst/>
            <a:gdLst/>
            <a:ahLst/>
            <a:cxnLst/>
            <a:rect r="r" b="b" t="t" l="l"/>
            <a:pathLst>
              <a:path h="2219437" w="4438873">
                <a:moveTo>
                  <a:pt x="0" y="0"/>
                </a:moveTo>
                <a:lnTo>
                  <a:pt x="4438873" y="0"/>
                </a:lnTo>
                <a:lnTo>
                  <a:pt x="4438873" y="2219437"/>
                </a:lnTo>
                <a:lnTo>
                  <a:pt x="0" y="2219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4264" r="0" b="-53559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298256" y="9637315"/>
            <a:ext cx="4413404" cy="33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0"/>
              </a:lnSpc>
              <a:spcBef>
                <a:spcPct val="0"/>
              </a:spcBef>
            </a:pPr>
            <a:r>
              <a:rPr lang="en-US" sz="1900">
                <a:solidFill>
                  <a:srgbClr val="231F20"/>
                </a:solidFill>
                <a:latin typeface="Times New Roman Bold"/>
              </a:rPr>
              <a:t>FONTE : PRÓPRIOS AUTORES (2024)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728616"/>
            <a:ext cx="18288000" cy="1404938"/>
          </a:xfrm>
          <a:prstGeom prst="rect">
            <a:avLst/>
          </a:prstGeom>
          <a:solidFill>
            <a:srgbClr val="F1EEE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487135" y="-10461873"/>
            <a:ext cx="13313729" cy="1331372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3267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388285" y="111847"/>
            <a:ext cx="7511429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Times New Roman Bold"/>
              </a:rPr>
              <a:t>REFERÊNCIAS DE PESQUISA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083647"/>
            <a:ext cx="17109975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600" strike="noStrike" u="none">
                <a:solidFill>
                  <a:srgbClr val="000000"/>
                </a:solidFill>
                <a:latin typeface="Times New Roman"/>
              </a:rPr>
              <a:t>https://www.pontotel.com.br/previsao-de-demanda/#:~:text=A%20previs%C3%A3o%20de%20demanda%20%C3%A9,do%20que%20ainda%20vai%20acontecer.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7558" y="4760681"/>
            <a:ext cx="15904982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 https://geofusion.com.br/blog/importancia-da-previsao-de-vendas/#:~:text=Qual%20a%20import%C3%A2ncia%20da%20previs%C3%A3o,facilitem%20essas%20decis%C3%B5es%20de%20neg%C3%B3cios.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558" y="6752093"/>
            <a:ext cx="17035321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 spc="-54">
                <a:solidFill>
                  <a:srgbClr val="000000"/>
                </a:solidFill>
                <a:latin typeface="Times New Roman"/>
              </a:rPr>
              <a:t>https://indicesdee.ufv.br/ict-ipt/mas-afinal-o-que-e-media-movel/#:~:text=Como%20o%20pr%C3%B3prio%20nome%20sugere,cair%20ou%20se%20permanecer%C3%A1%20estacion%C3%A1rio.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81216" y="2990057"/>
            <a:ext cx="3183395" cy="2681238"/>
            <a:chOff x="0" y="0"/>
            <a:chExt cx="4244526" cy="357498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890753" y="0"/>
              <a:ext cx="2463021" cy="246302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3267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l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64344" y="173591"/>
              <a:ext cx="2115839" cy="2115839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0" r="0" b="-77777"/>
                </a:stretch>
              </a:blip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1437972" y="3051955"/>
              <a:ext cx="1368582" cy="523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Times New Roman"/>
                </a:rPr>
                <a:t>Priscila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471072"/>
              <a:ext cx="4244526" cy="603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Times New Roman Bold"/>
                </a:rPr>
                <a:t>SCRUM MASTER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0" y="9728616"/>
            <a:ext cx="18288000" cy="1404938"/>
          </a:xfrm>
          <a:prstGeom prst="rect">
            <a:avLst/>
          </a:prstGeom>
          <a:solidFill>
            <a:srgbClr val="F1EEEE"/>
          </a:solidFill>
        </p:spPr>
      </p:sp>
      <p:grpSp>
        <p:nvGrpSpPr>
          <p:cNvPr name="Group 11" id="11"/>
          <p:cNvGrpSpPr/>
          <p:nvPr/>
        </p:nvGrpSpPr>
        <p:grpSpPr>
          <a:xfrm rot="0">
            <a:off x="2487135" y="-10461873"/>
            <a:ext cx="13313729" cy="1331372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3267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2878726" y="6380611"/>
            <a:ext cx="1847266" cy="1847266"/>
            <a:chOff x="0" y="0"/>
            <a:chExt cx="2463021" cy="246302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463021" cy="2463021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3267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73591" y="173591"/>
              <a:ext cx="2115839" cy="2115839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5983" t="0" r="-5983" b="0"/>
                </a:stretch>
              </a:blipFill>
            </p:spPr>
          </p:sp>
        </p:grpSp>
      </p:grpSp>
      <p:grpSp>
        <p:nvGrpSpPr>
          <p:cNvPr name="Group 19" id="19"/>
          <p:cNvGrpSpPr/>
          <p:nvPr/>
        </p:nvGrpSpPr>
        <p:grpSpPr>
          <a:xfrm rot="0">
            <a:off x="6457749" y="6380611"/>
            <a:ext cx="1847266" cy="1847266"/>
            <a:chOff x="0" y="0"/>
            <a:chExt cx="2463021" cy="2463021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2463021" cy="246302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3267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173591" y="173591"/>
              <a:ext cx="2115839" cy="2115839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-156" r="0" b="-156"/>
                </a:stretch>
              </a:blipFill>
            </p:spPr>
          </p:sp>
        </p:grpSp>
      </p:grpSp>
      <p:grpSp>
        <p:nvGrpSpPr>
          <p:cNvPr name="Group 25" id="25"/>
          <p:cNvGrpSpPr/>
          <p:nvPr/>
        </p:nvGrpSpPr>
        <p:grpSpPr>
          <a:xfrm rot="0">
            <a:off x="9749280" y="6380611"/>
            <a:ext cx="1847266" cy="184726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26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30408" lIns="30408" bIns="30408" rIns="30408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879474" y="6510804"/>
            <a:ext cx="1586879" cy="1586879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6666" r="0" b="-16666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073055" y="6380611"/>
            <a:ext cx="1847266" cy="1847266"/>
            <a:chOff x="0" y="0"/>
            <a:chExt cx="2463021" cy="2463021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2463021" cy="2463021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3267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173591" y="173591"/>
              <a:ext cx="2115839" cy="2115839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0" r="0" b="0"/>
                </a:stretch>
              </a:blipFill>
            </p:spPr>
          </p:sp>
        </p:grpSp>
      </p:grpSp>
      <p:sp>
        <p:nvSpPr>
          <p:cNvPr name="Freeform 36" id="36"/>
          <p:cNvSpPr/>
          <p:nvPr/>
        </p:nvSpPr>
        <p:spPr>
          <a:xfrm flipH="false" flipV="false" rot="0">
            <a:off x="13421309" y="2162183"/>
            <a:ext cx="2811830" cy="2713477"/>
          </a:xfrm>
          <a:custGeom>
            <a:avLst/>
            <a:gdLst/>
            <a:ahLst/>
            <a:cxnLst/>
            <a:rect r="r" b="b" t="t" l="l"/>
            <a:pathLst>
              <a:path h="2713477" w="2811830">
                <a:moveTo>
                  <a:pt x="0" y="0"/>
                </a:moveTo>
                <a:lnTo>
                  <a:pt x="2811830" y="0"/>
                </a:lnTo>
                <a:lnTo>
                  <a:pt x="2811830" y="2713478"/>
                </a:lnTo>
                <a:lnTo>
                  <a:pt x="0" y="27134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5388285" y="3021492"/>
            <a:ext cx="3986193" cy="2618367"/>
            <a:chOff x="0" y="0"/>
            <a:chExt cx="5314925" cy="3491156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1425952" y="0"/>
              <a:ext cx="2463021" cy="2463021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3267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1599543" y="173591"/>
              <a:ext cx="2115839" cy="2115839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-6417" r="0" b="-18964"/>
                </a:stretch>
              </a:blip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1942378" y="2968128"/>
              <a:ext cx="1430169" cy="523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Times New Roman"/>
                </a:rPr>
                <a:t>Renato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0" y="2386821"/>
              <a:ext cx="5314925" cy="603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Times New Roman Bold"/>
                </a:rPr>
                <a:t>PRODUCT OWNER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7266143" y="449615"/>
            <a:ext cx="2727011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Times New Roman Bold"/>
              </a:rPr>
              <a:t>Equipe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172693" y="8932981"/>
            <a:ext cx="1458435" cy="408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Elielma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636744" y="8465388"/>
            <a:ext cx="2530333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Times New Roman Bold"/>
              </a:rPr>
              <a:t>SCRUM TEAM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404602" y="8870518"/>
            <a:ext cx="1953560" cy="408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Maria  </a:t>
            </a:r>
            <a:r>
              <a:rPr lang="en-US" sz="2300">
                <a:solidFill>
                  <a:srgbClr val="000000"/>
                </a:solidFill>
                <a:latin typeface="Times New Roman"/>
              </a:rPr>
              <a:t>Cristina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157040" y="8428099"/>
            <a:ext cx="2448685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Times New Roman Bold"/>
              </a:rPr>
              <a:t>SCRUM TEAM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591826" y="8928430"/>
            <a:ext cx="2162175" cy="408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Rodrigo Moreira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402790" y="8389974"/>
            <a:ext cx="254024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Times New Roman Bold"/>
              </a:rPr>
              <a:t>SCRUM TEAM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966253" y="8932981"/>
            <a:ext cx="2259973" cy="408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Times New Roman"/>
              </a:rPr>
              <a:t>Rodrigo </a:t>
            </a:r>
            <a:r>
              <a:rPr lang="en-US" sz="2300">
                <a:solidFill>
                  <a:srgbClr val="000000"/>
                </a:solidFill>
                <a:latin typeface="Times New Roman"/>
              </a:rPr>
              <a:t>Teixeira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863070" y="8465388"/>
            <a:ext cx="246633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Times New Roman Bold"/>
              </a:rPr>
              <a:t>SCRUM TEAM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29029" y="-2732565"/>
            <a:ext cx="15752129" cy="157521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3267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0105880" y="5102049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563855" y="4575838"/>
            <a:ext cx="3478684" cy="4114800"/>
          </a:xfrm>
          <a:custGeom>
            <a:avLst/>
            <a:gdLst/>
            <a:ahLst/>
            <a:cxnLst/>
            <a:rect r="r" b="b" t="t" l="l"/>
            <a:pathLst>
              <a:path h="4114800" w="3478684">
                <a:moveTo>
                  <a:pt x="0" y="0"/>
                </a:moveTo>
                <a:lnTo>
                  <a:pt x="3478684" y="0"/>
                </a:lnTo>
                <a:lnTo>
                  <a:pt x="34786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61458" r="0" b="-61458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47558" y="2895600"/>
            <a:ext cx="7056855" cy="436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Times New Roman Bold"/>
              </a:rPr>
              <a:t>PREVISÃO DE DEMANDA E QUAL A SUA IMPORTÂNCIA!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434308" y="3121380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34826" r="0" b="-88089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113982"/>
            <a:ext cx="11841475" cy="8059035"/>
            <a:chOff x="0" y="0"/>
            <a:chExt cx="15788634" cy="1074538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5126047" y="2025145"/>
              <a:ext cx="6465127" cy="6465127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13366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8" id="8"/>
            <p:cNvGrpSpPr/>
            <p:nvPr/>
          </p:nvGrpSpPr>
          <p:grpSpPr>
            <a:xfrm rot="-1946427">
              <a:off x="4511548" y="455971"/>
              <a:ext cx="1381005" cy="1300223"/>
              <a:chOff x="0" y="0"/>
              <a:chExt cx="655334" cy="617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55334" cy="617000"/>
              </a:xfrm>
              <a:custGeom>
                <a:avLst/>
                <a:gdLst/>
                <a:ahLst/>
                <a:cxnLst/>
                <a:rect r="r" b="b" t="t" l="l"/>
                <a:pathLst>
                  <a:path h="617000" w="655334">
                    <a:moveTo>
                      <a:pt x="655334" y="308500"/>
                    </a:moveTo>
                    <a:lnTo>
                      <a:pt x="248934" y="0"/>
                    </a:lnTo>
                    <a:lnTo>
                      <a:pt x="248934" y="203200"/>
                    </a:lnTo>
                    <a:lnTo>
                      <a:pt x="0" y="203200"/>
                    </a:lnTo>
                    <a:lnTo>
                      <a:pt x="0" y="413800"/>
                    </a:lnTo>
                    <a:lnTo>
                      <a:pt x="248934" y="413800"/>
                    </a:lnTo>
                    <a:lnTo>
                      <a:pt x="248934" y="617000"/>
                    </a:lnTo>
                    <a:lnTo>
                      <a:pt x="655334" y="308500"/>
                    </a:lnTo>
                    <a:close/>
                  </a:path>
                </a:pathLst>
              </a:custGeom>
              <a:solidFill>
                <a:srgbClr val="003267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4455386" y="3511559"/>
              <a:ext cx="8209291" cy="3397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6"/>
                </a:lnSpc>
              </a:pPr>
              <a:r>
                <a:rPr lang="en-US" sz="3051">
                  <a:solidFill>
                    <a:srgbClr val="FFFFFF"/>
                  </a:solidFill>
                  <a:latin typeface="Times New Roman Bold"/>
                </a:rPr>
                <a:t>QUALIDADE</a:t>
              </a:r>
            </a:p>
            <a:p>
              <a:pPr algn="ctr">
                <a:lnSpc>
                  <a:spcPts val="3966"/>
                </a:lnSpc>
              </a:pPr>
              <a:r>
                <a:rPr lang="en-US" sz="3051">
                  <a:solidFill>
                    <a:srgbClr val="FFFFFF"/>
                  </a:solidFill>
                  <a:latin typeface="Times New Roman Bold"/>
                </a:rPr>
                <a:t>ACESSIBILIDADE</a:t>
              </a:r>
            </a:p>
            <a:p>
              <a:pPr algn="ctr">
                <a:lnSpc>
                  <a:spcPts val="3966"/>
                </a:lnSpc>
              </a:pPr>
              <a:r>
                <a:rPr lang="en-US" sz="3051">
                  <a:solidFill>
                    <a:srgbClr val="FFFFFF"/>
                  </a:solidFill>
                  <a:latin typeface="Times New Roman Bold"/>
                </a:rPr>
                <a:t>EFICIÊNCIA</a:t>
              </a:r>
            </a:p>
            <a:p>
              <a:pPr algn="ctr">
                <a:lnSpc>
                  <a:spcPts val="3966"/>
                </a:lnSpc>
              </a:pPr>
              <a:r>
                <a:rPr lang="en-US" sz="3051">
                  <a:solidFill>
                    <a:srgbClr val="FFFFFF"/>
                  </a:solidFill>
                  <a:latin typeface="Times New Roman Bold"/>
                </a:rPr>
                <a:t>CUSTOS</a:t>
              </a:r>
            </a:p>
            <a:p>
              <a:pPr algn="ctr">
                <a:lnSpc>
                  <a:spcPts val="3966"/>
                </a:lnSpc>
                <a:spcBef>
                  <a:spcPct val="0"/>
                </a:spcBef>
              </a:pPr>
              <a:r>
                <a:rPr lang="en-US" sz="3051">
                  <a:solidFill>
                    <a:srgbClr val="FFFFFF"/>
                  </a:solidFill>
                  <a:latin typeface="Times New Roman Bold"/>
                </a:rPr>
                <a:t>ESTRATÉGIAS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052430" y="-76200"/>
              <a:ext cx="6215766" cy="1091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3"/>
                </a:lnSpc>
                <a:spcBef>
                  <a:spcPct val="0"/>
                </a:spcBef>
              </a:pPr>
              <a:r>
                <a:rPr lang="en-US" sz="2403">
                  <a:solidFill>
                    <a:srgbClr val="013366"/>
                  </a:solidFill>
                  <a:latin typeface="Times New Roman Bold"/>
                </a:rPr>
                <a:t>OBJETIVO E NÍVEL DE SERVIÇO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2154547">
              <a:off x="11067926" y="557539"/>
              <a:ext cx="1344683" cy="1300223"/>
              <a:chOff x="0" y="0"/>
              <a:chExt cx="638098" cy="617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8098" cy="617000"/>
              </a:xfrm>
              <a:custGeom>
                <a:avLst/>
                <a:gdLst/>
                <a:ahLst/>
                <a:cxnLst/>
                <a:rect r="r" b="b" t="t" l="l"/>
                <a:pathLst>
                  <a:path h="617000" w="638098">
                    <a:moveTo>
                      <a:pt x="638098" y="308500"/>
                    </a:moveTo>
                    <a:lnTo>
                      <a:pt x="231698" y="0"/>
                    </a:lnTo>
                    <a:lnTo>
                      <a:pt x="231698" y="203200"/>
                    </a:lnTo>
                    <a:lnTo>
                      <a:pt x="0" y="203200"/>
                    </a:lnTo>
                    <a:lnTo>
                      <a:pt x="0" y="413800"/>
                    </a:lnTo>
                    <a:lnTo>
                      <a:pt x="231698" y="413800"/>
                    </a:lnTo>
                    <a:lnTo>
                      <a:pt x="231698" y="617000"/>
                    </a:lnTo>
                    <a:lnTo>
                      <a:pt x="638098" y="308500"/>
                    </a:lnTo>
                    <a:close/>
                  </a:path>
                </a:pathLst>
              </a:custGeom>
              <a:solidFill>
                <a:srgbClr val="003267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1268196" y="2278020"/>
              <a:ext cx="4520438" cy="1091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3"/>
                </a:lnSpc>
                <a:spcBef>
                  <a:spcPct val="0"/>
                </a:spcBef>
              </a:pPr>
              <a:r>
                <a:rPr lang="en-US" sz="2403">
                  <a:solidFill>
                    <a:srgbClr val="003267"/>
                  </a:solidFill>
                  <a:latin typeface="Times New Roman Bold"/>
                </a:rPr>
                <a:t>COLETAR E ANALISAR DADOS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5304526">
              <a:off x="13153543" y="4153162"/>
              <a:ext cx="1336678" cy="1300223"/>
              <a:chOff x="0" y="0"/>
              <a:chExt cx="634299" cy="617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4299" cy="617000"/>
              </a:xfrm>
              <a:custGeom>
                <a:avLst/>
                <a:gdLst/>
                <a:ahLst/>
                <a:cxnLst/>
                <a:rect r="r" b="b" t="t" l="l"/>
                <a:pathLst>
                  <a:path h="617000" w="634299">
                    <a:moveTo>
                      <a:pt x="634299" y="308500"/>
                    </a:moveTo>
                    <a:lnTo>
                      <a:pt x="227899" y="0"/>
                    </a:lnTo>
                    <a:lnTo>
                      <a:pt x="227899" y="203200"/>
                    </a:lnTo>
                    <a:lnTo>
                      <a:pt x="0" y="203200"/>
                    </a:lnTo>
                    <a:lnTo>
                      <a:pt x="0" y="413800"/>
                    </a:lnTo>
                    <a:lnTo>
                      <a:pt x="227899" y="413800"/>
                    </a:lnTo>
                    <a:lnTo>
                      <a:pt x="227899" y="617000"/>
                    </a:lnTo>
                    <a:lnTo>
                      <a:pt x="634299" y="308500"/>
                    </a:lnTo>
                    <a:close/>
                  </a:path>
                </a:pathLst>
              </a:custGeom>
              <a:solidFill>
                <a:srgbClr val="003267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2205272" y="6629346"/>
              <a:ext cx="3583362" cy="1091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3"/>
                </a:lnSpc>
                <a:spcBef>
                  <a:spcPct val="0"/>
                </a:spcBef>
              </a:pPr>
              <a:r>
                <a:rPr lang="en-US" sz="2403">
                  <a:solidFill>
                    <a:srgbClr val="003267"/>
                  </a:solidFill>
                  <a:latin typeface="Times New Roman Bold"/>
                </a:rPr>
                <a:t>PREVER DEMANDA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8022506">
              <a:off x="12845901" y="8372042"/>
              <a:ext cx="1389077" cy="1300223"/>
              <a:chOff x="0" y="0"/>
              <a:chExt cx="659164" cy="6170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59164" cy="617000"/>
              </a:xfrm>
              <a:custGeom>
                <a:avLst/>
                <a:gdLst/>
                <a:ahLst/>
                <a:cxnLst/>
                <a:rect r="r" b="b" t="t" l="l"/>
                <a:pathLst>
                  <a:path h="617000" w="659164">
                    <a:moveTo>
                      <a:pt x="659164" y="308500"/>
                    </a:moveTo>
                    <a:lnTo>
                      <a:pt x="252764" y="0"/>
                    </a:lnTo>
                    <a:lnTo>
                      <a:pt x="252764" y="203200"/>
                    </a:lnTo>
                    <a:lnTo>
                      <a:pt x="0" y="203200"/>
                    </a:lnTo>
                    <a:lnTo>
                      <a:pt x="0" y="413800"/>
                    </a:lnTo>
                    <a:lnTo>
                      <a:pt x="252764" y="413800"/>
                    </a:lnTo>
                    <a:lnTo>
                      <a:pt x="252764" y="617000"/>
                    </a:lnTo>
                    <a:lnTo>
                      <a:pt x="659164" y="308500"/>
                    </a:lnTo>
                    <a:close/>
                  </a:path>
                </a:pathLst>
              </a:custGeom>
              <a:solidFill>
                <a:srgbClr val="003267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7838260" y="9424571"/>
              <a:ext cx="4654007" cy="1091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3"/>
                </a:lnSpc>
                <a:spcBef>
                  <a:spcPct val="0"/>
                </a:spcBef>
              </a:pPr>
              <a:r>
                <a:rPr lang="en-US" sz="2403">
                  <a:solidFill>
                    <a:srgbClr val="003267"/>
                  </a:solidFill>
                  <a:latin typeface="Times New Roman Bold"/>
                </a:rPr>
                <a:t>DIMENSIONAR RECURSOS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-9531969">
              <a:off x="6474146" y="9488981"/>
              <a:ext cx="1211201" cy="1074176"/>
              <a:chOff x="0" y="0"/>
              <a:chExt cx="812800" cy="72084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720847"/>
              </a:xfrm>
              <a:custGeom>
                <a:avLst/>
                <a:gdLst/>
                <a:ahLst/>
                <a:cxnLst/>
                <a:rect r="r" b="b" t="t" l="l"/>
                <a:pathLst>
                  <a:path h="720847" w="812800">
                    <a:moveTo>
                      <a:pt x="812800" y="360423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517647"/>
                    </a:lnTo>
                    <a:lnTo>
                      <a:pt x="406400" y="517647"/>
                    </a:lnTo>
                    <a:lnTo>
                      <a:pt x="406400" y="720847"/>
                    </a:lnTo>
                    <a:lnTo>
                      <a:pt x="812800" y="360423"/>
                    </a:lnTo>
                    <a:close/>
                  </a:path>
                </a:pathLst>
              </a:custGeom>
              <a:solidFill>
                <a:srgbClr val="003267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1912128" y="9125281"/>
              <a:ext cx="4716877" cy="1620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3"/>
                </a:lnSpc>
              </a:pPr>
              <a:r>
                <a:rPr lang="en-US" sz="2403">
                  <a:solidFill>
                    <a:srgbClr val="003267"/>
                  </a:solidFill>
                  <a:latin typeface="Times New Roman Bold"/>
                </a:rPr>
                <a:t>GESTÃO</a:t>
              </a:r>
            </a:p>
            <a:p>
              <a:pPr algn="ctr">
                <a:lnSpc>
                  <a:spcPts val="3123"/>
                </a:lnSpc>
                <a:spcBef>
                  <a:spcPct val="0"/>
                </a:spcBef>
              </a:pPr>
              <a:r>
                <a:rPr lang="en-US" sz="2403">
                  <a:solidFill>
                    <a:srgbClr val="003267"/>
                  </a:solidFill>
                  <a:latin typeface="Times New Roman Bold"/>
                </a:rPr>
                <a:t>ESCALA DE TRABALHO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5857397"/>
              <a:ext cx="4270054" cy="1620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3"/>
                </a:lnSpc>
              </a:pPr>
              <a:r>
                <a:rPr lang="en-US" sz="2403">
                  <a:solidFill>
                    <a:srgbClr val="003267"/>
                  </a:solidFill>
                  <a:latin typeface="Times New Roman Bold"/>
                </a:rPr>
                <a:t>MONITORAR</a:t>
              </a:r>
            </a:p>
            <a:p>
              <a:pPr algn="ctr">
                <a:lnSpc>
                  <a:spcPts val="3123"/>
                </a:lnSpc>
                <a:spcBef>
                  <a:spcPct val="0"/>
                </a:spcBef>
              </a:pPr>
              <a:r>
                <a:rPr lang="en-US" sz="2403">
                  <a:solidFill>
                    <a:srgbClr val="003267"/>
                  </a:solidFill>
                  <a:latin typeface="Times New Roman Bold"/>
                </a:rPr>
                <a:t>EXECUÇÃO E ADERÊNCIA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97741" y="2126460"/>
              <a:ext cx="4604309" cy="1541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86"/>
                </a:lnSpc>
                <a:spcBef>
                  <a:spcPct val="0"/>
                </a:spcBef>
              </a:pPr>
              <a:r>
                <a:rPr lang="en-US" sz="2297">
                  <a:solidFill>
                    <a:srgbClr val="003267"/>
                  </a:solidFill>
                  <a:latin typeface="Times New Roman Bold"/>
                </a:rPr>
                <a:t>AVALIAR DESEMPENHO E AJUSTES</a:t>
              </a:r>
            </a:p>
          </p:txBody>
        </p:sp>
        <p:grpSp>
          <p:nvGrpSpPr>
            <p:cNvPr name="Group 26" id="26"/>
            <p:cNvGrpSpPr/>
            <p:nvPr/>
          </p:nvGrpSpPr>
          <p:grpSpPr>
            <a:xfrm rot="-6435948">
              <a:off x="1974527" y="7597505"/>
              <a:ext cx="1209614" cy="1125963"/>
              <a:chOff x="0" y="0"/>
              <a:chExt cx="812800" cy="75659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756591"/>
              </a:xfrm>
              <a:custGeom>
                <a:avLst/>
                <a:gdLst/>
                <a:ahLst/>
                <a:cxnLst/>
                <a:rect r="r" b="b" t="t" l="l"/>
                <a:pathLst>
                  <a:path h="756591" w="812800">
                    <a:moveTo>
                      <a:pt x="812800" y="378295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553391"/>
                    </a:lnTo>
                    <a:lnTo>
                      <a:pt x="406400" y="553391"/>
                    </a:lnTo>
                    <a:lnTo>
                      <a:pt x="406400" y="756591"/>
                    </a:lnTo>
                    <a:lnTo>
                      <a:pt x="812800" y="378295"/>
                    </a:lnTo>
                    <a:close/>
                  </a:path>
                </a:pathLst>
              </a:custGeom>
              <a:solidFill>
                <a:srgbClr val="003267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28" id="28"/>
            <p:cNvGrpSpPr/>
            <p:nvPr/>
          </p:nvGrpSpPr>
          <p:grpSpPr>
            <a:xfrm rot="-3791395">
              <a:off x="1874544" y="4266185"/>
              <a:ext cx="1211201" cy="1074176"/>
              <a:chOff x="0" y="0"/>
              <a:chExt cx="812800" cy="720847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720847"/>
              </a:xfrm>
              <a:custGeom>
                <a:avLst/>
                <a:gdLst/>
                <a:ahLst/>
                <a:cxnLst/>
                <a:rect r="r" b="b" t="t" l="l"/>
                <a:pathLst>
                  <a:path h="720847" w="812800">
                    <a:moveTo>
                      <a:pt x="812800" y="360423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517647"/>
                    </a:lnTo>
                    <a:lnTo>
                      <a:pt x="406400" y="517647"/>
                    </a:lnTo>
                    <a:lnTo>
                      <a:pt x="406400" y="720847"/>
                    </a:lnTo>
                    <a:lnTo>
                      <a:pt x="812800" y="360423"/>
                    </a:lnTo>
                    <a:close/>
                  </a:path>
                </a:pathLst>
              </a:custGeom>
              <a:solidFill>
                <a:srgbClr val="003267"/>
              </a:solidFill>
              <a:ln w="12700">
                <a:solidFill>
                  <a:srgbClr val="000000"/>
                </a:solidFill>
              </a:ln>
            </p:spPr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808320" y="3073385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39900"/>
            <a:ext cx="12283016" cy="667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Times New Roman Bold"/>
              </a:rPr>
              <a:t>F</a:t>
            </a:r>
            <a:r>
              <a:rPr lang="en-US" sz="3499">
                <a:solidFill>
                  <a:srgbClr val="000000"/>
                </a:solidFill>
                <a:latin typeface="Times New Roman"/>
              </a:rPr>
              <a:t>ornecer informações que facilitam as decisões de negócio da Doce Sabor 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Times New Roman Bold"/>
              </a:rPr>
              <a:t>E os benefícios para a empresa são os mais diversos:</a:t>
            </a:r>
          </a:p>
          <a:p>
            <a:pPr algn="l">
              <a:lnSpc>
                <a:spcPts val="3499"/>
              </a:lnSpc>
            </a:pP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</a:rPr>
              <a:t>Controle de estoque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</a:rPr>
              <a:t>Planejamento financeiro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</a:rPr>
              <a:t>Estabilidade nos preços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</a:rPr>
              <a:t>Oportunidades de marketing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</a:rPr>
              <a:t>Melhora no desempenho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</a:rPr>
              <a:t>Planejamento das vendas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34826" r="0" b="-8808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366712"/>
            <a:ext cx="7064897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Times New Roman Bold"/>
              </a:rPr>
              <a:t>Previsão de Vendas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29029" y="-2732565"/>
            <a:ext cx="15752129" cy="157521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3267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0105880" y="5102049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77824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249947" y="4565379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7558" y="4481512"/>
            <a:ext cx="705685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Times New Roman Bold"/>
              </a:rPr>
              <a:t>MÉDIA MÓVEL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808320" y="2525603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4"/>
                </a:lnTo>
                <a:lnTo>
                  <a:pt x="0" y="5235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-77824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132598"/>
            <a:ext cx="10128901" cy="500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imes New Roman"/>
              </a:rPr>
              <a:t>Média móvel é um recurso utilizado para se identificar a tendência de um conjunto de dados dispostos em uma série de tempo. Dados e informações econômicas e financeiras variam segundo uma série de eventos ao longo do tempo. Embora seja muito difícil identificar exatamente os fatores que afetam o movimento desses dados, quase sempre é possível identificar tendências temporais.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7558" y="529985"/>
            <a:ext cx="9603471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Times New Roman Bold"/>
              </a:rPr>
              <a:t>O que é uma média móvel?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808320" y="2525603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4"/>
                </a:lnTo>
                <a:lnTo>
                  <a:pt x="0" y="5235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-77824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30070" y="2288694"/>
            <a:ext cx="11561831" cy="2270608"/>
          </a:xfrm>
          <a:custGeom>
            <a:avLst/>
            <a:gdLst/>
            <a:ahLst/>
            <a:cxnLst/>
            <a:rect r="r" b="b" t="t" l="l"/>
            <a:pathLst>
              <a:path h="2270608" w="11561831">
                <a:moveTo>
                  <a:pt x="0" y="0"/>
                </a:moveTo>
                <a:lnTo>
                  <a:pt x="11561831" y="0"/>
                </a:lnTo>
                <a:lnTo>
                  <a:pt x="11561831" y="2270608"/>
                </a:lnTo>
                <a:lnTo>
                  <a:pt x="0" y="2270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3868" y="4852236"/>
            <a:ext cx="3896286" cy="4840840"/>
          </a:xfrm>
          <a:custGeom>
            <a:avLst/>
            <a:gdLst/>
            <a:ahLst/>
            <a:cxnLst/>
            <a:rect r="r" b="b" t="t" l="l"/>
            <a:pathLst>
              <a:path h="4840840" w="3896286">
                <a:moveTo>
                  <a:pt x="0" y="0"/>
                </a:moveTo>
                <a:lnTo>
                  <a:pt x="3896285" y="0"/>
                </a:lnTo>
                <a:lnTo>
                  <a:pt x="3896285" y="4840840"/>
                </a:lnTo>
                <a:lnTo>
                  <a:pt x="0" y="48408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30326"/>
            <a:ext cx="6419776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Times New Roman Bold"/>
              </a:rPr>
              <a:t>Aplicabilidade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33053" y="5371866"/>
            <a:ext cx="5221894" cy="291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3267"/>
                </a:solidFill>
                <a:latin typeface="Times New Roman Bold"/>
              </a:rPr>
              <a:t>MÉDIA MÓVEL :  707,174/6 =117,862</a:t>
            </a:r>
          </a:p>
          <a:p>
            <a:pPr algn="ctr">
              <a:lnSpc>
                <a:spcPts val="4550"/>
              </a:lnSpc>
            </a:pPr>
          </a:p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3267"/>
                </a:solidFill>
                <a:latin typeface="Times New Roman Bold"/>
              </a:rPr>
              <a:t>117,862 É a média móvel para Março de 2024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29029" y="-2732565"/>
            <a:ext cx="15752129" cy="157521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3267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0105880" y="5102049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757800" y="95250"/>
            <a:ext cx="2492100" cy="2492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6928" r="0" b="-50896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249947" y="4565379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7558" y="3424238"/>
            <a:ext cx="8715926" cy="330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Times New Roman Bold"/>
              </a:rPr>
              <a:t>ANÁLISE PREVISÃO DE DEMANDA:</a:t>
            </a:r>
          </a:p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Times New Roman Bold"/>
              </a:rPr>
              <a:t>DOCE SABOR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DAGD_XBSGA4</dc:identifier>
  <dcterms:modified xsi:type="dcterms:W3CDTF">2011-08-01T06:04:30Z</dcterms:modified>
  <cp:revision>1</cp:revision>
  <dc:title>SPRINT 2</dc:title>
</cp:coreProperties>
</file>