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5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24094F-F0D0-4061-8AF1-F14B78E8570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F06781-6087-434E-BDFE-C66B04C74A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8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2681-CF43-4B75-8A27-554811F8E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Epidemic Control with Temporal Immunization and Limited Vaccine 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09A9F-8029-42E1-9D94-CFDAA4356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Jiaming Cui and Elie Diaz</a:t>
            </a:r>
          </a:p>
        </p:txBody>
      </p:sp>
    </p:spTree>
    <p:extLst>
      <p:ext uri="{BB962C8B-B14F-4D97-AF65-F5344CB8AC3E}">
        <p14:creationId xmlns:p14="http://schemas.microsoft.com/office/powerpoint/2010/main" val="192937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8E9C-29AE-47F4-B860-95BB535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Experiments: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D976-A42E-4DE3-BB02-222C0FBB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30648" cy="4023360"/>
          </a:xfrm>
        </p:spPr>
        <p:txBody>
          <a:bodyPr/>
          <a:lstStyle/>
          <a:p>
            <a:r>
              <a:rPr lang="en-US" dirty="0"/>
              <a:t>We used two datasets: “Zachary’s Karate Club” and “Oregon-1”.</a:t>
            </a:r>
          </a:p>
          <a:p>
            <a:pPr lvl="1"/>
            <a:r>
              <a:rPr lang="en-US" dirty="0"/>
              <a:t>Zachary’s Karate Club, illustrated on the right, is a small network of 34 nodes and 156 edges, was generated automatically from the </a:t>
            </a:r>
            <a:r>
              <a:rPr lang="en-US" dirty="0" err="1"/>
              <a:t>networkx</a:t>
            </a:r>
            <a:r>
              <a:rPr lang="en-US" dirty="0"/>
              <a:t> library.</a:t>
            </a:r>
          </a:p>
          <a:p>
            <a:pPr lvl="1"/>
            <a:r>
              <a:rPr lang="en-US" dirty="0"/>
              <a:t>Oregon-1 is a large network created from 10670 nodes and 22002 links. This is from Stanford’s SNAP datasets (linked at the bottom of the slide)</a:t>
            </a:r>
          </a:p>
          <a:p>
            <a:r>
              <a:rPr lang="en-US" dirty="0"/>
              <a:t>As our algorithm takes in temporal graphs, we converted the data into temporal graphs by selecting edges in the original graph with p = 0.2 at each timestamp. </a:t>
            </a:r>
          </a:p>
        </p:txBody>
      </p:sp>
      <p:pic>
        <p:nvPicPr>
          <p:cNvPr id="5122" name="Picture 2" descr="Zachary's karate club - Wikipedia">
            <a:extLst>
              <a:ext uri="{FF2B5EF4-FFF2-40B4-BE49-F238E27FC236}">
                <a16:creationId xmlns:a16="http://schemas.microsoft.com/office/drawing/2014/main" id="{2E994B72-B1B0-444C-A492-78EBC20E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73" y="2091520"/>
            <a:ext cx="3311856" cy="33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85F9F-FF52-4B51-8C36-2BBB4FC9C961}"/>
              </a:ext>
            </a:extLst>
          </p:cNvPr>
          <p:cNvSpPr txBox="1"/>
          <p:nvPr/>
        </p:nvSpPr>
        <p:spPr>
          <a:xfrm>
            <a:off x="5923129" y="6427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https://snap.stanford.edu/data/Oregon-1.html</a:t>
            </a:r>
          </a:p>
        </p:txBody>
      </p:sp>
    </p:spTree>
    <p:extLst>
      <p:ext uri="{BB962C8B-B14F-4D97-AF65-F5344CB8AC3E}">
        <p14:creationId xmlns:p14="http://schemas.microsoft.com/office/powerpoint/2010/main" val="384066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B7DC-C99C-4A81-B942-ABBE679D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Experiments: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B298-B6DC-4821-BCF2-7A42095D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7768" cy="4023360"/>
          </a:xfrm>
        </p:spPr>
        <p:txBody>
          <a:bodyPr/>
          <a:lstStyle/>
          <a:p>
            <a:r>
              <a:rPr lang="en-US" dirty="0"/>
              <a:t>We compare our algorithm to three baselines:</a:t>
            </a:r>
          </a:p>
          <a:p>
            <a:pPr lvl="1"/>
            <a:r>
              <a:rPr lang="en-US" dirty="0"/>
              <a:t>No vaccinations, just a standard SI model</a:t>
            </a:r>
          </a:p>
          <a:p>
            <a:pPr lvl="1"/>
            <a:r>
              <a:rPr lang="en-US" dirty="0"/>
              <a:t>Vaccinations distributed randomly</a:t>
            </a:r>
          </a:p>
          <a:p>
            <a:pPr lvl="1"/>
            <a:r>
              <a:rPr lang="en-US" dirty="0"/>
              <a:t>Vaccinations distributed to the nodes with the highest degree in the graph</a:t>
            </a:r>
          </a:p>
          <a:p>
            <a:pPr lvl="1"/>
            <a:endParaRPr lang="en-US" dirty="0"/>
          </a:p>
          <a:p>
            <a:r>
              <a:rPr lang="en-US" dirty="0"/>
              <a:t>We then also run the greedy algorithm in the graph and compare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80E1A-32FE-4ED7-95DD-89498849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27" y="2273681"/>
            <a:ext cx="4141412" cy="316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1AAA-CF60-4347-8C33-A31A4E57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Experiments: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E8CB-CD6B-4FA4-9A83-330E32B4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85239" cy="4023360"/>
          </a:xfrm>
        </p:spPr>
        <p:txBody>
          <a:bodyPr>
            <a:normAutofit/>
          </a:bodyPr>
          <a:lstStyle/>
          <a:p>
            <a:r>
              <a:rPr lang="en-US" dirty="0"/>
              <a:t>Run the experiment for 10 time steps</a:t>
            </a:r>
          </a:p>
          <a:p>
            <a:endParaRPr lang="en-US" dirty="0"/>
          </a:p>
          <a:p>
            <a:r>
              <a:rPr lang="en-US" dirty="0"/>
              <a:t>Set the decay to be linear</a:t>
            </a:r>
          </a:p>
          <a:p>
            <a:pPr lvl="1"/>
            <a:r>
              <a:rPr lang="en-US" dirty="0"/>
              <a:t>R(t) = { 1.0, 0.8, 0.6, 0.4, 0.2, 0 }</a:t>
            </a:r>
          </a:p>
          <a:p>
            <a:endParaRPr lang="en-US" dirty="0"/>
          </a:p>
          <a:p>
            <a:r>
              <a:rPr lang="en-US" dirty="0"/>
              <a:t>Distribute the risk values across the nodes in the graph randomly</a:t>
            </a:r>
          </a:p>
          <a:p>
            <a:endParaRPr lang="en-US" dirty="0"/>
          </a:p>
          <a:p>
            <a:r>
              <a:rPr lang="en-US" dirty="0"/>
              <a:t>Set the budget to 5 vaccinations, one every other time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30B12-6AB2-4BF2-84CF-A26A3BDD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27" y="2273681"/>
            <a:ext cx="4141412" cy="316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D011-1A4F-46B1-B4AD-91EBAB5D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0661-DECC-4A1A-8440-B39A5580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1448"/>
          </a:xfrm>
        </p:spPr>
        <p:txBody>
          <a:bodyPr/>
          <a:lstStyle/>
          <a:p>
            <a:r>
              <a:rPr lang="en-US" dirty="0"/>
              <a:t>The Karate graph (in pink) shows a very good performance of the greedy algorithm over the three baselines. Even when accounting for risk factors, the greedy algorithm continues to outperform the others.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7205EE-B639-492B-BB30-8A72B2F0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07" y="2815988"/>
            <a:ext cx="8446334" cy="33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5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191B-47E6-4FBD-AE0F-71FFA438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130B-A09F-41E6-84C3-1E7D033B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Oregon Graph shows a more intense growth, but also shows the greedy algorithm outperforming the rest of the baselines, this time by a wider margin.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2C2C7C2-A3E2-4918-A70F-949FE042C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59" y="2595639"/>
            <a:ext cx="8120842" cy="31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5979-0EB3-4E98-B472-DD064FFF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BF95-337A-47A0-82EC-914D9609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observing the different graphs, we can see that the greedy algorithm improves on all three baselines. </a:t>
            </a:r>
          </a:p>
          <a:p>
            <a:r>
              <a:rPr lang="en-US" dirty="0"/>
              <a:t>This is especially seen on the larger graphs, as the greedy algorithm continually updates at each time step to control the flow of the epidemic and slow it down.</a:t>
            </a:r>
          </a:p>
        </p:txBody>
      </p:sp>
    </p:spTree>
    <p:extLst>
      <p:ext uri="{BB962C8B-B14F-4D97-AF65-F5344CB8AC3E}">
        <p14:creationId xmlns:p14="http://schemas.microsoft.com/office/powerpoint/2010/main" val="427134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E793-4263-4B84-8B66-3B4513AE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FC9A-8CCB-4F9A-ADEB-3F9DCD1C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a relationship between risk and mortality:</a:t>
            </a:r>
          </a:p>
          <a:p>
            <a:pPr lvl="1"/>
            <a:r>
              <a:rPr lang="en-US" dirty="0"/>
              <a:t>When a high-risk node becomes infected, they do not necessarily continue infecting other nodes at the same rate as a lower-risk node</a:t>
            </a:r>
          </a:p>
          <a:p>
            <a:pPr lvl="1"/>
            <a:endParaRPr lang="en-US" dirty="0"/>
          </a:p>
          <a:p>
            <a:r>
              <a:rPr lang="en-US" dirty="0"/>
              <a:t>Account for unknowns in graphs:</a:t>
            </a:r>
          </a:p>
          <a:p>
            <a:pPr lvl="1"/>
            <a:r>
              <a:rPr lang="en-US" dirty="0"/>
              <a:t>As epidemics spread, plans may change and connections may be severed, changing what a temporal graph would otherwise be</a:t>
            </a:r>
          </a:p>
        </p:txBody>
      </p:sp>
    </p:spTree>
    <p:extLst>
      <p:ext uri="{BB962C8B-B14F-4D97-AF65-F5344CB8AC3E}">
        <p14:creationId xmlns:p14="http://schemas.microsoft.com/office/powerpoint/2010/main" val="45312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F005-7639-4D03-8288-290B70652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659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21ED-A9FF-4198-8ECB-6ECA4CD4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F59C-7A03-4A25-AE8E-B25504DF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7025" cy="4023360"/>
          </a:xfrm>
        </p:spPr>
        <p:txBody>
          <a:bodyPr/>
          <a:lstStyle/>
          <a:p>
            <a:r>
              <a:rPr lang="en-US" dirty="0"/>
              <a:t>With the ongoing effort to create an effective way to distribute vaccines, there is an important factor to account for: the idea that a vaccine may only allow for temporary immunization.</a:t>
            </a:r>
          </a:p>
          <a:p>
            <a:endParaRPr lang="en-US" dirty="0"/>
          </a:p>
          <a:p>
            <a:r>
              <a:rPr lang="en-US" dirty="0"/>
              <a:t>Several vaccines do need to be re-administered over time, and this can range from long to short-time re-vaccination</a:t>
            </a:r>
          </a:p>
          <a:p>
            <a:endParaRPr lang="en-US" dirty="0"/>
          </a:p>
        </p:txBody>
      </p:sp>
      <p:pic>
        <p:nvPicPr>
          <p:cNvPr id="5" name="Picture 2" descr="How long do vaccines last? The surprising answers may help protect people  longer | Science | AAAS">
            <a:extLst>
              <a:ext uri="{FF2B5EF4-FFF2-40B4-BE49-F238E27FC236}">
                <a16:creationId xmlns:a16="http://schemas.microsoft.com/office/drawing/2014/main" id="{F0B3C787-10FF-4B2B-A61F-823D0336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56" y="2184400"/>
            <a:ext cx="4270422" cy="24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EE89-9C5D-44B6-8FD7-A64E2C42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1C9-4D3F-445C-82F5-9820703B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170" y="1845734"/>
            <a:ext cx="5393509" cy="4023360"/>
          </a:xfrm>
        </p:spPr>
        <p:txBody>
          <a:bodyPr/>
          <a:lstStyle/>
          <a:p>
            <a:r>
              <a:rPr lang="en-US" dirty="0"/>
              <a:t>For an ongoing global pandemic, such as the current one with COVID-19, there may also be a very limited budget for vaccinations.</a:t>
            </a:r>
          </a:p>
          <a:p>
            <a:endParaRPr lang="en-US" dirty="0"/>
          </a:p>
          <a:p>
            <a:r>
              <a:rPr lang="en-US" dirty="0"/>
              <a:t>This can be due to distribution or manufacturing delays</a:t>
            </a:r>
          </a:p>
        </p:txBody>
      </p:sp>
      <p:pic>
        <p:nvPicPr>
          <p:cNvPr id="2050" name="Picture 2" descr="Why a vaccine distribution plan is key to saving the US from COVID-19 - ABC  News">
            <a:extLst>
              <a:ext uri="{FF2B5EF4-FFF2-40B4-BE49-F238E27FC236}">
                <a16:creationId xmlns:a16="http://schemas.microsoft.com/office/drawing/2014/main" id="{6E31AB38-B53C-4A66-9DAE-90B558B6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54" y="1911048"/>
            <a:ext cx="4640270" cy="261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E63F-8FA1-437B-B418-DD8CDDD2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48BD-56C8-4504-91D8-E432EEE7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6224" cy="4023360"/>
          </a:xfrm>
        </p:spPr>
        <p:txBody>
          <a:bodyPr/>
          <a:lstStyle/>
          <a:p>
            <a:r>
              <a:rPr lang="en-US" dirty="0"/>
              <a:t>In addition, a vaccine may be more necessary for specific populations, such as those with pre-existing health conditions or that are in an especially at-risk age.</a:t>
            </a:r>
          </a:p>
        </p:txBody>
      </p:sp>
      <p:pic>
        <p:nvPicPr>
          <p:cNvPr id="4098" name="Picture 2" descr="Torey rushed Shelia to the hospital after her Uncle sexually assaulted her  with a knife. Torey also visited … | Doctor games for kids, Free games for  kids, Clip art">
            <a:extLst>
              <a:ext uri="{FF2B5EF4-FFF2-40B4-BE49-F238E27FC236}">
                <a16:creationId xmlns:a16="http://schemas.microsoft.com/office/drawing/2014/main" id="{F386CE0D-609E-44BF-8375-5C309C7C7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4" y="1785258"/>
            <a:ext cx="4750320" cy="395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7D2D-DDC7-4F00-AB2E-E5CC612C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487F-FCC5-4D71-B9BE-A05ABE40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86518" cy="4023360"/>
          </a:xfrm>
        </p:spPr>
        <p:txBody>
          <a:bodyPr/>
          <a:lstStyle/>
          <a:p>
            <a:r>
              <a:rPr lang="en-US" dirty="0"/>
              <a:t>We aim to create an algorithm that takes in a temporal graph, a limited budget for vaccines, a temporal immunization pattern, and a risk factor to continuously update the method by which the vaccine should be administered.</a:t>
            </a:r>
          </a:p>
        </p:txBody>
      </p:sp>
      <p:pic>
        <p:nvPicPr>
          <p:cNvPr id="3074" name="Picture 2" descr="Deep Dive Into Graph Traversals">
            <a:extLst>
              <a:ext uri="{FF2B5EF4-FFF2-40B4-BE49-F238E27FC236}">
                <a16:creationId xmlns:a16="http://schemas.microsoft.com/office/drawing/2014/main" id="{CE4F0EA6-166C-4432-8C68-A8CB0A02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98" y="2327956"/>
            <a:ext cx="4271882" cy="316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0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D7DF-7C5B-4570-80B1-C13FF6D1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B633-BCD0-47C7-A5BE-452F9DB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Temporal Graph can be difficult to perform the analysis and distribute vaccines with limited budget. </a:t>
            </a:r>
          </a:p>
          <a:p>
            <a:r>
              <a:rPr lang="en-US" dirty="0"/>
              <a:t>Therefore we convert the temporal graphs to stable graphs.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173E7-6A6E-4EAE-B8A0-B4931B71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84" y="3317392"/>
            <a:ext cx="5197290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DC21-C7EB-4FDF-9176-FF5A56DF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1362A-4584-4141-8258-A0E426DE7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0811" y="1845733"/>
                <a:ext cx="10311338" cy="4368547"/>
              </a:xfrm>
            </p:spPr>
            <p:txBody>
              <a:bodyPr/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Given: 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temporal network G(V,E)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decay of immunization function R(t), showing rate of decay for time t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risk function D(v), showing the risk of a node v</a:t>
                </a:r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budget of Vaccines at each timestamp, shown by C(t)</a:t>
                </a:r>
              </a:p>
              <a:p>
                <a:pPr lvl="1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the best nodes to give vaccine injections V(t), which satisfy: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𝑎𝑟𝑔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𝑅𝑖𝑠𝑘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𝑅𝑖𝑠𝑘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𝑅𝑖𝑠𝑘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𝑅𝑖𝑠𝑘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(1−(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|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V(t) &lt; C(t) for any 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1362A-4584-4141-8258-A0E426DE7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811" y="1845733"/>
                <a:ext cx="10311338" cy="4368547"/>
              </a:xfrm>
              <a:blipFill>
                <a:blip r:embed="rId2"/>
                <a:stretch>
                  <a:fillRect l="-591" t="-1257" b="-4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13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87EC-BCB2-49C0-882D-D2075E86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C0494-C6DA-4A1C-9E5A-CA5D9EC7A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ant to design our algorithm in a greedy method, such that for each time </a:t>
                </a:r>
                <a:r>
                  <a:rPr lang="en-US" i="1" dirty="0"/>
                  <a:t>t</a:t>
                </a:r>
                <a:r>
                  <a:rPr lang="en-US" dirty="0"/>
                  <a:t>, we find the nodes V(t) at each time t that minimize: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𝑅𝑖𝑠𝑘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𝑅𝑖𝑠𝑘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Specifically, we update the </a:t>
                </a:r>
                <a:r>
                  <a:rPr lang="en-US" i="1" dirty="0" err="1"/>
                  <a:t>GreedyValue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(1−(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|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en-US" dirty="0"/>
                  <a:t>At each timestamp, then pick the priority nodes at each timestamp, then “vaccinate” them.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C0494-C6DA-4A1C-9E5A-CA5D9EC7A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77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B18E-FB7D-400C-B761-CA0E22BF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1BA1-F545-4A64-8BD9-7920170B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038" y="1845734"/>
            <a:ext cx="5359642" cy="4023360"/>
          </a:xfrm>
        </p:spPr>
        <p:txBody>
          <a:bodyPr/>
          <a:lstStyle/>
          <a:p>
            <a:r>
              <a:rPr lang="en-US" dirty="0"/>
              <a:t>We want to show that at each timestamp, by picking the priority nodes as the ones with the highest </a:t>
            </a:r>
            <a:r>
              <a:rPr lang="en-US" i="1" dirty="0" err="1"/>
              <a:t>GreedyValue</a:t>
            </a:r>
            <a:r>
              <a:rPr lang="en-US" i="1" dirty="0"/>
              <a:t> </a:t>
            </a:r>
            <a:r>
              <a:rPr lang="en-US" dirty="0"/>
              <a:t>and “vaccinate them”, we will achieve a 1 – 1/e guarantee over the optimal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A4E8B-533D-425D-9BAF-7A0A044C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75" y="2056937"/>
            <a:ext cx="396295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2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819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Retrospect</vt:lpstr>
      <vt:lpstr>Epidemic Control with Temporal Immunization and Limited Vaccine Budget</vt:lpstr>
      <vt:lpstr>Introduction</vt:lpstr>
      <vt:lpstr>Introduction</vt:lpstr>
      <vt:lpstr>Introduction</vt:lpstr>
      <vt:lpstr>Problem Definitions</vt:lpstr>
      <vt:lpstr>Problem Definitions</vt:lpstr>
      <vt:lpstr>Problem Definitions</vt:lpstr>
      <vt:lpstr>The Algorithm</vt:lpstr>
      <vt:lpstr>The Algorithm</vt:lpstr>
      <vt:lpstr>The Experiments: Data</vt:lpstr>
      <vt:lpstr>The Experiments: Setup</vt:lpstr>
      <vt:lpstr>The Experiments: Setup</vt:lpstr>
      <vt:lpstr>Results</vt:lpstr>
      <vt:lpstr>Results</vt:lpstr>
      <vt:lpstr>Conclusions</vt:lpstr>
      <vt:lpstr>Further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Control with Temporal Immunization and Limited Vaccine Budget</dc:title>
  <dc:creator>Elie Ricardo Diaz</dc:creator>
  <cp:lastModifiedBy>Elie Ricardo Diaz</cp:lastModifiedBy>
  <cp:revision>10</cp:revision>
  <dcterms:created xsi:type="dcterms:W3CDTF">2020-11-16T05:54:48Z</dcterms:created>
  <dcterms:modified xsi:type="dcterms:W3CDTF">2020-11-16T07:17:45Z</dcterms:modified>
</cp:coreProperties>
</file>