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407" r:id="rId2"/>
    <p:sldId id="430" r:id="rId3"/>
    <p:sldId id="465" r:id="rId4"/>
    <p:sldId id="429" r:id="rId5"/>
    <p:sldId id="454" r:id="rId6"/>
    <p:sldId id="413" r:id="rId7"/>
    <p:sldId id="464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08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3" r:id="rId32"/>
    <p:sldId id="490" r:id="rId33"/>
    <p:sldId id="494" r:id="rId34"/>
    <p:sldId id="495" r:id="rId35"/>
    <p:sldId id="496" r:id="rId36"/>
    <p:sldId id="491" r:id="rId37"/>
    <p:sldId id="498" r:id="rId38"/>
    <p:sldId id="497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F60390F0-056A-4271-935B-C04D8AB1F5DB}">
          <p14:sldIdLst>
            <p14:sldId id="407"/>
            <p14:sldId id="430"/>
            <p14:sldId id="465"/>
            <p14:sldId id="429"/>
            <p14:sldId id="454"/>
            <p14:sldId id="413"/>
            <p14:sldId id="464"/>
            <p14:sldId id="466"/>
            <p14:sldId id="467"/>
            <p14:sldId id="468"/>
            <p14:sldId id="469"/>
            <p14:sldId id="470"/>
            <p14:sldId id="471"/>
            <p14:sldId id="472"/>
            <p14:sldId id="40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3"/>
            <p14:sldId id="490"/>
            <p14:sldId id="494"/>
            <p14:sldId id="495"/>
            <p14:sldId id="496"/>
            <p14:sldId id="491"/>
            <p14:sldId id="498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2200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pos="3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菁 王" initials="菁" lastIdx="1" clrIdx="0">
    <p:extLst>
      <p:ext uri="{19B8F6BF-5375-455C-9EA6-DF929625EA0E}">
        <p15:presenceInfo xmlns:p15="http://schemas.microsoft.com/office/powerpoint/2012/main" userId="75e05c874d3193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431FF"/>
    <a:srgbClr val="262686"/>
    <a:srgbClr val="191959"/>
    <a:srgbClr val="3333B2"/>
    <a:srgbClr val="FFF9BB"/>
    <a:srgbClr val="00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2" autoAdjust="0"/>
    <p:restoredTop sz="95507" autoAdjust="0"/>
  </p:normalViewPr>
  <p:slideViewPr>
    <p:cSldViewPr snapToGrid="0">
      <p:cViewPr varScale="1">
        <p:scale>
          <a:sx n="82" d="100"/>
          <a:sy n="82" d="100"/>
        </p:scale>
        <p:origin x="1632" y="96"/>
      </p:cViewPr>
      <p:guideLst>
        <p:guide orient="horz" pos="3770"/>
        <p:guide pos="2200"/>
        <p:guide orient="horz" pos="2659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8E8708-355D-4C3E-BD56-94A5180B07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B7D992-C206-411D-AD9E-14A438F1CF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8AB0F-7B0F-478B-8EE5-575B0172CD0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020F44-5EA1-4BD2-8586-5FB4585B40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53F41-1451-42AC-9FEE-E17140CD5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EAB22-A60F-49D3-BA10-A0CD1E8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8E89-C8AF-4E69-BAB3-E0AFA9BDF82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EE32-BE27-4120-BCEA-698BCC1C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5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5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8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2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3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8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97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68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0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5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69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4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8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77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54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24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23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69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99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63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4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83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62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34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73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00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17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68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23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88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80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5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527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42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26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851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9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5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7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169-B087-4845-B9A8-68F8B29097BA}" type="datetime1">
              <a:rPr lang="zh-CN" altLang="en-US" smtClean="0"/>
              <a:t>2020/12/3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0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7587-6967-4D15-AA25-B518366E55AC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2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4F78-8FFB-4C55-9966-9D3565A5D88A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2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E30-E5B7-4AEF-A4AD-577DA560F59E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1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704-F6B1-4461-8A5A-72608ED61277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5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E0A-C18A-4DE3-A6A5-919F02CACEB1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A3CE-1A0A-49D9-A7E6-77B7F884C18C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6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96F8-D0F1-43A4-86D3-84C559306166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1236-A330-40B5-824F-B2997D99E5AB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7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5FFC-39E6-4A31-A816-E2CC803B4E7B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CC8-5174-4703-BF57-57BE71DABCB1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702A-F512-41F7-8DF0-20A4E01984DB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8A19-F1BF-4058-B2C7-C75C44615F8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28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gi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020421-F506-4066-9DED-C4404BE462F0}"/>
              </a:ext>
            </a:extLst>
          </p:cNvPr>
          <p:cNvSpPr/>
          <p:nvPr/>
        </p:nvSpPr>
        <p:spPr>
          <a:xfrm>
            <a:off x="-524719" y="2790188"/>
            <a:ext cx="95989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720000" algn="ctr" defTabSz="914400"/>
            <a:r>
              <a:rPr lang="en-US" altLang="zh-CN" sz="4400" b="1" kern="100" dirty="0">
                <a:ea typeface="黑体" panose="02010609060101010101" pitchFamily="49" charset="-122"/>
              </a:rPr>
              <a:t>Charged Weak Interactions of Quarks</a:t>
            </a:r>
          </a:p>
        </p:txBody>
      </p:sp>
    </p:spTree>
    <p:extLst>
      <p:ext uri="{BB962C8B-B14F-4D97-AF65-F5344CB8AC3E}">
        <p14:creationId xmlns:p14="http://schemas.microsoft.com/office/powerpoint/2010/main" val="254566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K0 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A3B6690-7E94-482A-AA41-B90C8139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8085"/>
            <a:ext cx="3275452" cy="405658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147F029-4EE2-4A33-8141-5E24C6D5455E}"/>
              </a:ext>
            </a:extLst>
          </p:cNvPr>
          <p:cNvSpPr txBox="1"/>
          <p:nvPr/>
        </p:nvSpPr>
        <p:spPr>
          <a:xfrm>
            <a:off x="130217" y="3553632"/>
            <a:ext cx="30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Cosθ</a:t>
            </a:r>
            <a:r>
              <a:rPr lang="en-US" altLang="zh-CN" b="1" dirty="0"/>
              <a:t>                           </a:t>
            </a:r>
            <a:r>
              <a:rPr lang="en-US" altLang="zh-CN" b="1" dirty="0" err="1"/>
              <a:t>Sinθ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583301" y="6336939"/>
            <a:ext cx="797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Amplitude M should be M1+M2-&gt;   A*</a:t>
            </a:r>
            <a:r>
              <a:rPr lang="en-US" altLang="zh-CN" sz="2400" b="1" dirty="0" err="1">
                <a:solidFill>
                  <a:srgbClr val="C00000"/>
                </a:solidFill>
              </a:rPr>
              <a:t>CosθSinθ</a:t>
            </a:r>
            <a:r>
              <a:rPr lang="en-US" altLang="zh-CN" sz="2400" b="1" dirty="0">
                <a:solidFill>
                  <a:srgbClr val="C00000"/>
                </a:solidFill>
              </a:rPr>
              <a:t> – B*</a:t>
            </a:r>
            <a:r>
              <a:rPr lang="en-US" altLang="zh-CN" sz="2400" b="1" dirty="0" err="1">
                <a:solidFill>
                  <a:srgbClr val="C00000"/>
                </a:solidFill>
              </a:rPr>
              <a:t>CosθSinθ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D6BCF-0785-47C0-B0DF-02348EEA43B7}"/>
              </a:ext>
            </a:extLst>
          </p:cNvPr>
          <p:cNvSpPr txBox="1"/>
          <p:nvPr/>
        </p:nvSpPr>
        <p:spPr>
          <a:xfrm>
            <a:off x="45536" y="710259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1970 GIM mechanism introduce charm quark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57E19A-4DCE-48FC-BC19-070BDBE5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699" y="4570373"/>
            <a:ext cx="4640029" cy="17100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C2F270-6A87-45D3-9916-94DB3ABA2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054" y="1277664"/>
            <a:ext cx="2880610" cy="33759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03F581-46AB-4366-9692-0DE4DF639B40}"/>
              </a:ext>
            </a:extLst>
          </p:cNvPr>
          <p:cNvSpPr txBox="1"/>
          <p:nvPr/>
        </p:nvSpPr>
        <p:spPr>
          <a:xfrm>
            <a:off x="4921740" y="3251604"/>
            <a:ext cx="30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-</a:t>
            </a:r>
            <a:r>
              <a:rPr lang="en-US" altLang="zh-CN" b="1" dirty="0" err="1"/>
              <a:t>Sinθ</a:t>
            </a:r>
            <a:r>
              <a:rPr lang="en-US" altLang="zh-CN" b="1" dirty="0"/>
              <a:t>                          </a:t>
            </a:r>
            <a:r>
              <a:rPr lang="en-US" altLang="zh-CN" b="1" dirty="0" err="1"/>
              <a:t>Cosθ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62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2562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 err="1">
                          <a:ea typeface="黑体" panose="02010609060101010101" pitchFamily="49" charset="-122"/>
                        </a:rPr>
                        <a:t>Cabibbo</a:t>
                      </a:r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-GIM scheme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45536" y="4580717"/>
            <a:ext cx="797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That is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D6BCF-0785-47C0-B0DF-02348EEA43B7}"/>
              </a:ext>
            </a:extLst>
          </p:cNvPr>
          <p:cNvSpPr txBox="1"/>
          <p:nvPr/>
        </p:nvSpPr>
        <p:spPr>
          <a:xfrm>
            <a:off x="45536" y="710259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Weak interaction eigenstates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C0B7DF-D74B-4E53-B558-7A74530C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50" y="1112267"/>
            <a:ext cx="6896698" cy="784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CD6F51-908F-415E-BE8D-678B8D1CD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870" y="2000129"/>
            <a:ext cx="4374259" cy="11278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B947BB2-C1B7-4170-95A9-183798BC15CF}"/>
              </a:ext>
            </a:extLst>
          </p:cNvPr>
          <p:cNvSpPr txBox="1"/>
          <p:nvPr/>
        </p:nvSpPr>
        <p:spPr>
          <a:xfrm>
            <a:off x="45536" y="1666363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matrix form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6656F-E900-4601-9A4F-16AAC0167235}"/>
              </a:ext>
            </a:extLst>
          </p:cNvPr>
          <p:cNvSpPr txBox="1"/>
          <p:nvPr/>
        </p:nvSpPr>
        <p:spPr>
          <a:xfrm>
            <a:off x="45536" y="3066364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 couple with rotated state d’  s’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71F928-7FEE-47C1-A3EC-EBA610F2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81" y="3551928"/>
            <a:ext cx="8276037" cy="10287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C9BB45-FFF7-4654-910B-D128CA07F8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662"/>
          <a:stretch/>
        </p:blipFill>
        <p:spPr>
          <a:xfrm>
            <a:off x="64857" y="5015214"/>
            <a:ext cx="4374259" cy="1761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791AEB-BBD6-4DD6-BADD-F32E829DF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9114" y="5067045"/>
            <a:ext cx="4640029" cy="17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60814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354161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CKM Matrix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AutoShape 2" descr="[公式]">
            <a:extLst>
              <a:ext uri="{FF2B5EF4-FFF2-40B4-BE49-F238E27FC236}">
                <a16:creationId xmlns:a16="http://schemas.microsoft.com/office/drawing/2014/main" id="{68569DC4-5C33-4FE9-9FB5-BA218FB62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DE68A-6243-430F-AA6E-1C9A9A60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98" y="889000"/>
            <a:ext cx="4519052" cy="13107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8A51D4-49E9-4516-8236-84C597A24568}"/>
              </a:ext>
            </a:extLst>
          </p:cNvPr>
          <p:cNvSpPr txBox="1"/>
          <p:nvPr/>
        </p:nvSpPr>
        <p:spPr>
          <a:xfrm>
            <a:off x="-236038" y="658167"/>
            <a:ext cx="232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CKM Matrix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83F956-8007-4EE0-A83B-44574CECA4CA}"/>
              </a:ext>
            </a:extLst>
          </p:cNvPr>
          <p:cNvSpPr txBox="1"/>
          <p:nvPr/>
        </p:nvSpPr>
        <p:spPr>
          <a:xfrm>
            <a:off x="-525976" y="211116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Recall that in group theory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C672DE-9266-4446-9296-79811E6C5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3"/>
          <a:stretch/>
        </p:blipFill>
        <p:spPr>
          <a:xfrm>
            <a:off x="1127461" y="2572826"/>
            <a:ext cx="6889077" cy="2352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512342-12C0-4260-9231-37867E38C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78" y="5100946"/>
            <a:ext cx="6729043" cy="16384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BE8DE5-E46E-424D-95BD-0749D1968E0B}"/>
              </a:ext>
            </a:extLst>
          </p:cNvPr>
          <p:cNvSpPr txBox="1"/>
          <p:nvPr/>
        </p:nvSpPr>
        <p:spPr>
          <a:xfrm>
            <a:off x="-109416" y="4836575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Only 3 generalized </a:t>
            </a:r>
            <a:r>
              <a:rPr lang="en-US" altLang="zh-CN" sz="2400" b="1" dirty="0" err="1"/>
              <a:t>Cabibbo</a:t>
            </a:r>
            <a:r>
              <a:rPr lang="en-US" altLang="zh-CN" sz="2400" b="1" dirty="0"/>
              <a:t> angles required(θ1 θ2 θ3)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17F216-7D2F-48DB-B166-65A702A3D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776" y="3208001"/>
            <a:ext cx="312447" cy="4419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FF25A8-ECA1-4F45-87BF-0754D0F6F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419" y="5487052"/>
            <a:ext cx="1394581" cy="2972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581B23-DA3E-4743-9E20-06985686F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3480" y="5932436"/>
            <a:ext cx="1348857" cy="327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B5DEB2-A0D8-4DE3-948B-0F546DFF364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2275"/>
          <a:stretch/>
        </p:blipFill>
        <p:spPr>
          <a:xfrm>
            <a:off x="7640592" y="6346142"/>
            <a:ext cx="1548459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354161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CKM Matrix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82030" y="2224331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AutoShape 2" descr="[公式]">
            <a:extLst>
              <a:ext uri="{FF2B5EF4-FFF2-40B4-BE49-F238E27FC236}">
                <a16:creationId xmlns:a16="http://schemas.microsoft.com/office/drawing/2014/main" id="{68569DC4-5C33-4FE9-9FB5-BA218FB62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368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512342-12C0-4260-9231-37867E38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8" y="929027"/>
            <a:ext cx="6729043" cy="16384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BE8DE5-E46E-424D-95BD-0749D1968E0B}"/>
              </a:ext>
            </a:extLst>
          </p:cNvPr>
          <p:cNvSpPr txBox="1"/>
          <p:nvPr/>
        </p:nvSpPr>
        <p:spPr>
          <a:xfrm>
            <a:off x="53416" y="690187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If θ2=θ3=0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FF25A8-ECA1-4F45-87BF-0754D0F6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99" y="1315133"/>
            <a:ext cx="1394581" cy="2972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581B23-DA3E-4743-9E20-06985686F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560" y="1760517"/>
            <a:ext cx="1348857" cy="327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B5DEB2-A0D8-4DE3-948B-0F546DFF36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275"/>
          <a:stretch/>
        </p:blipFill>
        <p:spPr>
          <a:xfrm>
            <a:off x="7264672" y="2174223"/>
            <a:ext cx="1548459" cy="4191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2B22513-8EFA-428D-818D-82E591535D4A}"/>
              </a:ext>
            </a:extLst>
          </p:cNvPr>
          <p:cNvSpPr txBox="1"/>
          <p:nvPr/>
        </p:nvSpPr>
        <p:spPr>
          <a:xfrm>
            <a:off x="53416" y="2465611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Cabibbo</a:t>
            </a:r>
            <a:r>
              <a:rPr lang="en-US" altLang="zh-CN" sz="2400" b="1" dirty="0"/>
              <a:t>-GIM scheme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F105A22-4AA2-4216-993E-3B7C613C2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870" y="2927276"/>
            <a:ext cx="4374259" cy="11278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188B5ED-F554-4107-AE02-3208F5DA675F}"/>
              </a:ext>
            </a:extLst>
          </p:cNvPr>
          <p:cNvSpPr txBox="1"/>
          <p:nvPr/>
        </p:nvSpPr>
        <p:spPr>
          <a:xfrm>
            <a:off x="53416" y="3896670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However, experiment shows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58CAD4-F733-4914-93D6-D89C95F25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241" y="4479790"/>
            <a:ext cx="7003515" cy="141573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85915EE-F297-42E7-A327-6ABA8FE6B4C7}"/>
              </a:ext>
            </a:extLst>
          </p:cNvPr>
          <p:cNvSpPr txBox="1"/>
          <p:nvPr/>
        </p:nvSpPr>
        <p:spPr>
          <a:xfrm>
            <a:off x="1505161" y="6004905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Standard model can not predict CKM matrix</a:t>
            </a:r>
          </a:p>
        </p:txBody>
      </p:sp>
    </p:spTree>
    <p:extLst>
      <p:ext uri="{BB962C8B-B14F-4D97-AF65-F5344CB8AC3E}">
        <p14:creationId xmlns:p14="http://schemas.microsoft.com/office/powerpoint/2010/main" val="31414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020421-F506-4066-9DED-C4404BE462F0}"/>
              </a:ext>
            </a:extLst>
          </p:cNvPr>
          <p:cNvSpPr/>
          <p:nvPr/>
        </p:nvSpPr>
        <p:spPr>
          <a:xfrm>
            <a:off x="799429" y="2790188"/>
            <a:ext cx="69506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720000" algn="ctr" defTabSz="914400"/>
            <a:r>
              <a:rPr lang="en-US" altLang="zh-CN" sz="4400" b="1" kern="100" dirty="0">
                <a:ea typeface="黑体" panose="02010609060101010101" pitchFamily="49" charset="-122"/>
              </a:rPr>
              <a:t>Neutral weak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3438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0943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Z</a:t>
                      </a:r>
                      <a:r>
                        <a:rPr lang="en-US" altLang="zh-CN" sz="3600" b="1" kern="100" baseline="30000" dirty="0"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en-US" altLang="zh-CN" sz="3600" b="1" kern="100" baseline="0" dirty="0">
                          <a:ea typeface="黑体" panose="02010609060101010101" pitchFamily="49" charset="-122"/>
                        </a:rPr>
                        <a:t> Boson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E80B743-C578-4242-9954-79801E2EAAA2}"/>
              </a:ext>
            </a:extLst>
          </p:cNvPr>
          <p:cNvSpPr txBox="1"/>
          <p:nvPr/>
        </p:nvSpPr>
        <p:spPr>
          <a:xfrm>
            <a:off x="-342883" y="765721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1985, </a:t>
            </a:r>
            <a:r>
              <a:rPr lang="en-US" altLang="zh-CN" sz="2400" b="1" dirty="0" err="1"/>
              <a:t>Bludman</a:t>
            </a:r>
            <a:r>
              <a:rPr lang="en-US" altLang="zh-CN" sz="2400" b="1" dirty="0"/>
              <a:t> suggested neutral weak interaction by Z0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CA9EBE-BEB8-4F95-B0C8-A08C37D79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297" y="1360504"/>
            <a:ext cx="2141406" cy="16613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209942-3B54-4339-BC80-413138A66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245" y="3414061"/>
            <a:ext cx="1615580" cy="3581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2B79DB1-058A-4784-A1F6-8551BE574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725" y="4255368"/>
            <a:ext cx="1280271" cy="32768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3588856-2431-44F9-BBA3-6DB18F63B2A4}"/>
              </a:ext>
            </a:extLst>
          </p:cNvPr>
          <p:cNvSpPr txBox="1"/>
          <p:nvPr/>
        </p:nvSpPr>
        <p:spPr>
          <a:xfrm>
            <a:off x="3806198" y="3310567"/>
            <a:ext cx="400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Lepton number change</a:t>
            </a:r>
            <a:endParaRPr lang="zh-CN" altLang="en-US" sz="2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98BB84-955A-437C-8EFA-A7861D471A37}"/>
              </a:ext>
            </a:extLst>
          </p:cNvPr>
          <p:cNvSpPr txBox="1"/>
          <p:nvPr/>
        </p:nvSpPr>
        <p:spPr>
          <a:xfrm>
            <a:off x="3806198" y="4195187"/>
            <a:ext cx="400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Quark generation change</a:t>
            </a:r>
            <a:endParaRPr lang="zh-CN" altLang="en-US" sz="2400" b="1" dirty="0"/>
          </a:p>
        </p:txBody>
      </p:sp>
      <p:pic>
        <p:nvPicPr>
          <p:cNvPr id="18" name="图形 17" descr="关闭">
            <a:extLst>
              <a:ext uri="{FF2B5EF4-FFF2-40B4-BE49-F238E27FC236}">
                <a16:creationId xmlns:a16="http://schemas.microsoft.com/office/drawing/2014/main" id="{5771612F-B86C-45EF-AF9D-E79C27B39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762" y="4041567"/>
            <a:ext cx="914400" cy="914400"/>
          </a:xfrm>
          <a:prstGeom prst="rect">
            <a:avLst/>
          </a:prstGeom>
        </p:spPr>
      </p:pic>
      <p:pic>
        <p:nvPicPr>
          <p:cNvPr id="37" name="图形 36" descr="关闭">
            <a:extLst>
              <a:ext uri="{FF2B5EF4-FFF2-40B4-BE49-F238E27FC236}">
                <a16:creationId xmlns:a16="http://schemas.microsoft.com/office/drawing/2014/main" id="{BF4A588E-C296-4798-88C0-6B51A3E1E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762" y="3050357"/>
            <a:ext cx="914400" cy="914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DC356B-069B-4B22-BF5A-8F0E7977C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441" y="4657375"/>
            <a:ext cx="1592718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Z</a:t>
                      </a:r>
                      <a:r>
                        <a:rPr lang="en-US" altLang="zh-CN" sz="3600" b="1" kern="100" baseline="30000" dirty="0"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en-US" altLang="zh-CN" sz="3600" b="1" kern="100" baseline="0" dirty="0">
                          <a:ea typeface="黑体" panose="02010609060101010101" pitchFamily="49" charset="-122"/>
                        </a:rPr>
                        <a:t> Boson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E80B743-C578-4242-9954-79801E2EAAA2}"/>
              </a:ext>
            </a:extLst>
          </p:cNvPr>
          <p:cNvSpPr txBox="1"/>
          <p:nvPr/>
        </p:nvSpPr>
        <p:spPr>
          <a:xfrm>
            <a:off x="135999" y="766338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1973, First evidence in CERN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DE2884-89B3-47F5-81EB-B0D41343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19" y="1381623"/>
            <a:ext cx="3010161" cy="16079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C15286-C3D6-4B27-8EC4-5263B472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775" y="3551857"/>
            <a:ext cx="2880610" cy="17832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B8CEF45-9F82-456F-953A-95180280BDC8}"/>
              </a:ext>
            </a:extLst>
          </p:cNvPr>
          <p:cNvSpPr txBox="1"/>
          <p:nvPr/>
        </p:nvSpPr>
        <p:spPr>
          <a:xfrm>
            <a:off x="135999" y="3039887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W+- only coupling same generation (anti)leptons and all quarks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CC25B-0FF4-459D-AC1B-58AE1FE2FA58}"/>
              </a:ext>
            </a:extLst>
          </p:cNvPr>
          <p:cNvSpPr txBox="1"/>
          <p:nvPr/>
        </p:nvSpPr>
        <p:spPr>
          <a:xfrm>
            <a:off x="135999" y="5304134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High order process is possible (such as box diagram),while 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D2C01-20EC-4F3C-BAFA-9B83E7E56F0E}"/>
              </a:ext>
            </a:extLst>
          </p:cNvPr>
          <p:cNvSpPr/>
          <p:nvPr/>
        </p:nvSpPr>
        <p:spPr>
          <a:xfrm>
            <a:off x="0" y="5860829"/>
            <a:ext cx="924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Their cross sections were about a third as large as those charged events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EFF8F-E0BF-46E6-A316-6CFB2564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08" y="1992271"/>
            <a:ext cx="2118544" cy="800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27DE40-A95C-48CB-A198-EA825F7AD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748" y="1527959"/>
            <a:ext cx="2028852" cy="517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2E2A84-92FE-4D66-B2C9-9A5C2C8C0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194" y="3501552"/>
            <a:ext cx="1938158" cy="170981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22F6D86-1018-46B2-9ED5-AAC93248BEB3}"/>
              </a:ext>
            </a:extLst>
          </p:cNvPr>
          <p:cNvSpPr/>
          <p:nvPr/>
        </p:nvSpPr>
        <p:spPr>
          <a:xfrm>
            <a:off x="1342482" y="6321762"/>
            <a:ext cx="7091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Also help to establish the quark-</a:t>
            </a:r>
            <a:r>
              <a:rPr lang="en-US" sz="2400" b="1" dirty="0" err="1">
                <a:solidFill>
                  <a:srgbClr val="C00000"/>
                </a:solidFill>
              </a:rPr>
              <a:t>parton</a:t>
            </a:r>
            <a:r>
              <a:rPr lang="en-US" sz="2400" b="1" dirty="0">
                <a:solidFill>
                  <a:srgbClr val="C0000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3551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92484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GWS model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E18F210-84EE-4CC0-BB6B-C97400885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09" y="1282348"/>
            <a:ext cx="4587638" cy="7849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6947F9-C7FE-4D23-B058-D03549EFC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10" y="2199356"/>
            <a:ext cx="4846740" cy="73920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0F2A4D0-210D-45A2-8E79-45C40A9600BA}"/>
              </a:ext>
            </a:extLst>
          </p:cNvPr>
          <p:cNvSpPr/>
          <p:nvPr/>
        </p:nvSpPr>
        <p:spPr>
          <a:xfrm>
            <a:off x="1749708" y="2943640"/>
            <a:ext cx="524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gz</a:t>
            </a:r>
            <a:r>
              <a:rPr lang="en-US" dirty="0"/>
              <a:t> is the neutral coupling constant</a:t>
            </a:r>
          </a:p>
          <a:p>
            <a:r>
              <a:rPr lang="en-US" dirty="0" err="1"/>
              <a:t>cV</a:t>
            </a:r>
            <a:r>
              <a:rPr lang="en-US" dirty="0"/>
              <a:t> and </a:t>
            </a:r>
            <a:r>
              <a:rPr lang="en-US" dirty="0" err="1"/>
              <a:t>cA</a:t>
            </a:r>
            <a:r>
              <a:rPr lang="en-US" dirty="0"/>
              <a:t> depend on the quark or lepton involved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B4E5F9-A55F-4D60-8171-3F482DDBFF82}"/>
              </a:ext>
            </a:extLst>
          </p:cNvPr>
          <p:cNvSpPr txBox="1"/>
          <p:nvPr/>
        </p:nvSpPr>
        <p:spPr>
          <a:xfrm>
            <a:off x="135999" y="766338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Compare W and Z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760B1D-4609-43C0-94BC-F56EF799D253}"/>
              </a:ext>
            </a:extLst>
          </p:cNvPr>
          <p:cNvSpPr txBox="1"/>
          <p:nvPr/>
        </p:nvSpPr>
        <p:spPr>
          <a:xfrm>
            <a:off x="222246" y="3679080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GWS model, all determined by “weak mixing angle”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16C26A-A589-4FEF-ACF2-F04A6222B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629" y="4140745"/>
            <a:ext cx="4793395" cy="922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E03714-4ECE-4F33-A456-3857E3AA06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04"/>
          <a:stretch/>
        </p:blipFill>
        <p:spPr>
          <a:xfrm>
            <a:off x="2519508" y="4916317"/>
            <a:ext cx="4145639" cy="19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5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GWS model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BB4E5F9-A55F-4D60-8171-3F482DDBFF82}"/>
              </a:ext>
            </a:extLst>
          </p:cNvPr>
          <p:cNvSpPr txBox="1"/>
          <p:nvPr/>
        </p:nvSpPr>
        <p:spPr>
          <a:xfrm>
            <a:off x="135999" y="766338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Derivation of weak mixing angle is the main challenge of theory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760B1D-4609-43C0-94BC-F56EF799D253}"/>
              </a:ext>
            </a:extLst>
          </p:cNvPr>
          <p:cNvSpPr txBox="1"/>
          <p:nvPr/>
        </p:nvSpPr>
        <p:spPr>
          <a:xfrm>
            <a:off x="222246" y="1228003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 gives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D58A4-AFD2-4EEB-BEB4-9532557A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17" y="1689668"/>
            <a:ext cx="3528366" cy="4115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5D5A16-4D85-49DE-9467-5845965ED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77" y="2490639"/>
            <a:ext cx="2377646" cy="7696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557EC3-55B8-4A15-BB42-E9F647E27DB9}"/>
              </a:ext>
            </a:extLst>
          </p:cNvPr>
          <p:cNvSpPr txBox="1"/>
          <p:nvPr/>
        </p:nvSpPr>
        <p:spPr>
          <a:xfrm>
            <a:off x="222246" y="2101184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Propagator of Z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CF0B04-9022-4BE2-AA6C-B19E1B351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14" y="3698747"/>
            <a:ext cx="1981372" cy="4419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7CF7E2-E1CF-439A-BE96-C0DCE572972E}"/>
              </a:ext>
            </a:extLst>
          </p:cNvPr>
          <p:cNvSpPr txBox="1"/>
          <p:nvPr/>
        </p:nvSpPr>
        <p:spPr>
          <a:xfrm>
            <a:off x="222246" y="3196280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Finally,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4CC706-20E1-4B4C-BB56-736FE4D656C6}"/>
              </a:ext>
            </a:extLst>
          </p:cNvPr>
          <p:cNvSpPr txBox="1"/>
          <p:nvPr/>
        </p:nvSpPr>
        <p:spPr>
          <a:xfrm>
            <a:off x="222246" y="4281470"/>
            <a:ext cx="829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These are the basic prediction of GWS model, giving mixing angle, from Fermi constant we can calculate W and Z mass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3C9AB-F596-4389-A554-3BADB37E5A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780"/>
          <a:stretch/>
        </p:blipFill>
        <p:spPr>
          <a:xfrm>
            <a:off x="839151" y="5253192"/>
            <a:ext cx="7064352" cy="1251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3C562D-EC6A-4D36-9BE8-5D139C9EF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337" y="6264932"/>
            <a:ext cx="4915326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9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41220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D7FBAF2-4BA9-4317-825E-E9907EF5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10" y="807627"/>
            <a:ext cx="3459780" cy="2133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4C3AC9-7F82-42E1-8D8D-A969AF6F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21" y="888907"/>
            <a:ext cx="1828958" cy="350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EB751D-2756-42FF-90E2-9175D4159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68" y="2819050"/>
            <a:ext cx="8359864" cy="4038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065E0A-B381-4E20-8125-3AE7531E03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04"/>
          <a:stretch/>
        </p:blipFill>
        <p:spPr>
          <a:xfrm>
            <a:off x="6289119" y="1239457"/>
            <a:ext cx="2854881" cy="13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14096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V-A Structure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BD9538-7BC4-4DF7-87BD-850EA556BAFB}"/>
              </a:ext>
            </a:extLst>
          </p:cNvPr>
          <p:cNvSpPr txBox="1"/>
          <p:nvPr/>
        </p:nvSpPr>
        <p:spPr>
          <a:xfrm>
            <a:off x="242040" y="621182"/>
            <a:ext cx="6195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Bilinear covariant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669C99-B9E5-44B9-9D7B-2E312FE8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5504"/>
            <a:ext cx="9144000" cy="31254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C47E42-E3DE-403F-8196-502B82A0207C}"/>
              </a:ext>
            </a:extLst>
          </p:cNvPr>
          <p:cNvSpPr txBox="1"/>
          <p:nvPr/>
        </p:nvSpPr>
        <p:spPr>
          <a:xfrm>
            <a:off x="4335515" y="3484880"/>
            <a:ext cx="210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Axial vector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961C3-8AC6-41EB-B9AE-D9E68C0B1C78}"/>
              </a:ext>
            </a:extLst>
          </p:cNvPr>
          <p:cNvSpPr txBox="1"/>
          <p:nvPr/>
        </p:nvSpPr>
        <p:spPr>
          <a:xfrm>
            <a:off x="536680" y="4369485"/>
            <a:ext cx="8607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Interaction corresponding to spin1 particle is a linear combination of </a:t>
            </a:r>
            <a:r>
              <a:rPr lang="en-US" altLang="zh-CN" sz="2800" b="1" dirty="0">
                <a:solidFill>
                  <a:srgbClr val="FF0000"/>
                </a:solidFill>
              </a:rPr>
              <a:t>vector and axial-vector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CF1102-F99A-46F9-92EA-8103843A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40" y="5262988"/>
            <a:ext cx="6092999" cy="10542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DFD3F2-BDD1-467C-B76D-9F119C16B275}"/>
              </a:ext>
            </a:extLst>
          </p:cNvPr>
          <p:cNvSpPr txBox="1"/>
          <p:nvPr/>
        </p:nvSpPr>
        <p:spPr>
          <a:xfrm>
            <a:off x="3024610" y="5873030"/>
            <a:ext cx="16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V  -  A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E9470-9412-43D9-8B6A-C7BC091C2BE3}"/>
              </a:ext>
            </a:extLst>
          </p:cNvPr>
          <p:cNvSpPr txBox="1"/>
          <p:nvPr/>
        </p:nvSpPr>
        <p:spPr>
          <a:xfrm>
            <a:off x="4335515" y="5956616"/>
            <a:ext cx="429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Reason for helicity and parity violation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0BEB751D-2756-42FF-90E2-9175D4159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50"/>
          <a:stretch/>
        </p:blipFill>
        <p:spPr>
          <a:xfrm>
            <a:off x="392068" y="843280"/>
            <a:ext cx="8359864" cy="22961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E4BCE1D-7653-4072-B8BE-B57782DABD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22" b="8307"/>
          <a:stretch/>
        </p:blipFill>
        <p:spPr>
          <a:xfrm>
            <a:off x="1295116" y="3088121"/>
            <a:ext cx="6553768" cy="2029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C56D88-806C-4D29-8C31-A3F8BDBC0DC8}"/>
              </a:ext>
            </a:extLst>
          </p:cNvPr>
          <p:cNvSpPr txBox="1"/>
          <p:nvPr/>
        </p:nvSpPr>
        <p:spPr>
          <a:xfrm>
            <a:off x="107685" y="4897120"/>
            <a:ext cx="554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CM frame and ignore electron mass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FDADD-BB27-4845-8FE2-09D34B3B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891" y="5338466"/>
            <a:ext cx="5982218" cy="9678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4C00C3-6808-4157-8032-EBDCEE0C97C4}"/>
              </a:ext>
            </a:extLst>
          </p:cNvPr>
          <p:cNvSpPr txBox="1"/>
          <p:nvPr/>
        </p:nvSpPr>
        <p:spPr>
          <a:xfrm>
            <a:off x="107685" y="6296130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using the result of two body scattering in CM frame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176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9C56D88-806C-4D29-8C31-A3F8BDBC0DC8}"/>
              </a:ext>
            </a:extLst>
          </p:cNvPr>
          <p:cNvSpPr txBox="1"/>
          <p:nvPr/>
        </p:nvSpPr>
        <p:spPr>
          <a:xfrm>
            <a:off x="107685" y="762000"/>
            <a:ext cx="554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CM frame and ignore electron mass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FDADD-BB27-4845-8FE2-09D34B3B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91" y="1203346"/>
            <a:ext cx="5982218" cy="9678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4C00C3-6808-4157-8032-EBDCEE0C97C4}"/>
              </a:ext>
            </a:extLst>
          </p:cNvPr>
          <p:cNvSpPr txBox="1"/>
          <p:nvPr/>
        </p:nvSpPr>
        <p:spPr>
          <a:xfrm>
            <a:off x="107685" y="215085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using the result of two body scattering in CM frame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F25B93-964A-4A6B-89E7-E9FB4332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78" y="3685100"/>
            <a:ext cx="6508044" cy="8763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7CC8BE-DC7B-4522-B731-882B9685B03F}"/>
              </a:ext>
            </a:extLst>
          </p:cNvPr>
          <p:cNvSpPr txBox="1"/>
          <p:nvPr/>
        </p:nvSpPr>
        <p:spPr>
          <a:xfrm>
            <a:off x="107685" y="3243754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get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E43D8-7275-4246-A9B3-9F5145CA8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247" y="2616537"/>
            <a:ext cx="3063505" cy="8306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8F8AAB-7212-4017-B731-E68F3659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54" y="4941970"/>
            <a:ext cx="4976291" cy="8306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82AAF5E-4537-4C08-A695-ABC4B1097A7B}"/>
              </a:ext>
            </a:extLst>
          </p:cNvPr>
          <p:cNvSpPr txBox="1"/>
          <p:nvPr/>
        </p:nvSpPr>
        <p:spPr>
          <a:xfrm>
            <a:off x="107685" y="462862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Integrating over all angles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3FAAAF-E35A-48A4-8A27-165FF4E97EED}"/>
              </a:ext>
            </a:extLst>
          </p:cNvPr>
          <p:cNvSpPr txBox="1"/>
          <p:nvPr/>
        </p:nvSpPr>
        <p:spPr>
          <a:xfrm>
            <a:off x="107685" y="566917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Insert </a:t>
            </a:r>
            <a:r>
              <a:rPr lang="en-US" altLang="zh-CN" sz="2400" b="1" dirty="0" err="1"/>
              <a:t>cV</a:t>
            </a:r>
            <a:r>
              <a:rPr lang="en-US" altLang="zh-CN" sz="2400" b="1" dirty="0"/>
              <a:t> and </a:t>
            </a:r>
            <a:r>
              <a:rPr lang="en-US" altLang="zh-CN" sz="2400" b="1" dirty="0" err="1"/>
              <a:t>cA</a:t>
            </a:r>
            <a:r>
              <a:rPr lang="en-US" altLang="zh-CN" sz="2400" b="1" dirty="0"/>
              <a:t> of electron, compare with inverse muon decay 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6C3C875-26F8-4BE3-8664-F40713A9F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430" y="6040234"/>
            <a:ext cx="3965138" cy="8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D8F8AAB-7212-4017-B731-E68F3659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54" y="847490"/>
            <a:ext cx="4976291" cy="8306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86DF10-2D92-4EF7-83DC-89F4543F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684" y="3429000"/>
            <a:ext cx="6134632" cy="7392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F3FAAAF-E35A-48A4-8A27-165FF4E97EED}"/>
              </a:ext>
            </a:extLst>
          </p:cNvPr>
          <p:cNvSpPr txBox="1"/>
          <p:nvPr/>
        </p:nvSpPr>
        <p:spPr>
          <a:xfrm>
            <a:off x="107685" y="157469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Insert </a:t>
            </a:r>
            <a:r>
              <a:rPr lang="en-US" altLang="zh-CN" sz="2400" b="1" dirty="0" err="1"/>
              <a:t>cV</a:t>
            </a:r>
            <a:r>
              <a:rPr lang="en-US" altLang="zh-CN" sz="2400" b="1" dirty="0"/>
              <a:t> and </a:t>
            </a:r>
            <a:r>
              <a:rPr lang="en-US" altLang="zh-CN" sz="2400" b="1" dirty="0" err="1"/>
              <a:t>cA</a:t>
            </a:r>
            <a:r>
              <a:rPr lang="en-US" altLang="zh-CN" sz="2400" b="1" dirty="0"/>
              <a:t> of electron, compare with inverse muon decay 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727BC4-54DA-4084-B192-8A78AF9B3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22" y="2032722"/>
            <a:ext cx="4557155" cy="9525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99CCAD6-DF7D-4E59-9DFA-A24E16B2F2D1}"/>
              </a:ext>
            </a:extLst>
          </p:cNvPr>
          <p:cNvSpPr txBox="1"/>
          <p:nvPr/>
        </p:nvSpPr>
        <p:spPr>
          <a:xfrm>
            <a:off x="107685" y="290942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When E is &gt;&gt; mass of muon,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804F9B-EA1C-4D86-B22A-D54608F7D2AB}"/>
              </a:ext>
            </a:extLst>
          </p:cNvPr>
          <p:cNvSpPr txBox="1"/>
          <p:nvPr/>
        </p:nvSpPr>
        <p:spPr>
          <a:xfrm>
            <a:off x="1408165" y="4226117"/>
            <a:ext cx="581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Experiment value is 0.08, good agreement!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784136" y="47924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it takes so many years to observed neutral current?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7462A-A3C3-4F03-A977-D741948A696F}"/>
              </a:ext>
            </a:extLst>
          </p:cNvPr>
          <p:cNvSpPr txBox="1"/>
          <p:nvPr/>
        </p:nvSpPr>
        <p:spPr>
          <a:xfrm>
            <a:off x="784136" y="5318153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1.Masked by competing with QED process</a:t>
            </a:r>
          </a:p>
          <a:p>
            <a:r>
              <a:rPr lang="en-US" altLang="zh-CN" sz="2400" b="1" dirty="0"/>
              <a:t>2.Neutrino experiment is hard</a:t>
            </a:r>
          </a:p>
          <a:p>
            <a:r>
              <a:rPr lang="en-US" altLang="zh-CN" sz="2400" b="1" dirty="0"/>
              <a:t>3.High energy requirement because of the mass of Z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629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784136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it takes so many years to observed neutral current?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7462A-A3C3-4F03-A977-D741948A696F}"/>
              </a:ext>
            </a:extLst>
          </p:cNvPr>
          <p:cNvSpPr txBox="1"/>
          <p:nvPr/>
        </p:nvSpPr>
        <p:spPr>
          <a:xfrm>
            <a:off x="784136" y="1304953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1.Masked by competing with QED process</a:t>
            </a:r>
          </a:p>
          <a:p>
            <a:r>
              <a:rPr lang="en-US" altLang="zh-CN" sz="2400" b="1" dirty="0"/>
              <a:t>2.Neutrino experiment is hard</a:t>
            </a:r>
          </a:p>
          <a:p>
            <a:r>
              <a:rPr lang="en-US" altLang="zh-CN" sz="2400" b="1" dirty="0"/>
              <a:t>3.High energy requirement because of the mass of Z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11BB02-00DC-43A7-B550-BD5A3314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2" y="2569369"/>
            <a:ext cx="8718035" cy="29187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E31270-0A4B-48C5-83B1-09EA30C34D39}"/>
              </a:ext>
            </a:extLst>
          </p:cNvPr>
          <p:cNvSpPr txBox="1"/>
          <p:nvPr/>
        </p:nvSpPr>
        <p:spPr>
          <a:xfrm>
            <a:off x="392067" y="6204115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Every QED process contains weak interaction part!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24BEC6-F4F1-4BE8-B1A7-95DDC7527770}"/>
              </a:ext>
            </a:extLst>
          </p:cNvPr>
          <p:cNvSpPr txBox="1"/>
          <p:nvPr/>
        </p:nvSpPr>
        <p:spPr>
          <a:xfrm>
            <a:off x="392067" y="568596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Z couples everything the photon does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38550E-96C2-4C53-8EBF-46CA6A9AF35A}"/>
              </a:ext>
            </a:extLst>
          </p:cNvPr>
          <p:cNvSpPr/>
          <p:nvPr/>
        </p:nvSpPr>
        <p:spPr>
          <a:xfrm>
            <a:off x="862517" y="1374391"/>
            <a:ext cx="5416363" cy="3324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784136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it takes so many years to observed neutral current?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7462A-A3C3-4F03-A977-D741948A696F}"/>
              </a:ext>
            </a:extLst>
          </p:cNvPr>
          <p:cNvSpPr txBox="1"/>
          <p:nvPr/>
        </p:nvSpPr>
        <p:spPr>
          <a:xfrm>
            <a:off x="784136" y="1304953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1.Masked by competing with QED process</a:t>
            </a:r>
          </a:p>
          <a:p>
            <a:r>
              <a:rPr lang="en-US" altLang="zh-CN" sz="2400" b="1" dirty="0"/>
              <a:t>2.Neutrino experiment is hard</a:t>
            </a:r>
          </a:p>
          <a:p>
            <a:r>
              <a:rPr lang="en-US" altLang="zh-CN" sz="2400" b="1" dirty="0"/>
              <a:t>3.High energy requirement because of the mass of Z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24BEC6-F4F1-4BE8-B1A7-95DDC7527770}"/>
              </a:ext>
            </a:extLst>
          </p:cNvPr>
          <p:cNvSpPr txBox="1"/>
          <p:nvPr/>
        </p:nvSpPr>
        <p:spPr>
          <a:xfrm>
            <a:off x="5492387" y="3198167"/>
            <a:ext cx="161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If q=</a:t>
            </a:r>
            <a:r>
              <a:rPr lang="en-US" altLang="zh-CN" sz="2400" b="1" dirty="0" err="1"/>
              <a:t>Mz</a:t>
            </a:r>
            <a:r>
              <a:rPr lang="en-US" altLang="zh-CN" sz="2400" b="1" dirty="0"/>
              <a:t>?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90F5566-A700-47CE-BF00-2F7C1795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77" y="3044157"/>
            <a:ext cx="2377646" cy="76968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E87054B-C282-460A-A9B8-24AD826F8198}"/>
              </a:ext>
            </a:extLst>
          </p:cNvPr>
          <p:cNvSpPr txBox="1"/>
          <p:nvPr/>
        </p:nvSpPr>
        <p:spPr>
          <a:xfrm>
            <a:off x="222246" y="2654702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Propagator of Z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A43BF2-CDB2-450C-914A-CFF260BFAAC3}"/>
              </a:ext>
            </a:extLst>
          </p:cNvPr>
          <p:cNvSpPr txBox="1"/>
          <p:nvPr/>
        </p:nvSpPr>
        <p:spPr>
          <a:xfrm>
            <a:off x="929002" y="5322214"/>
            <a:ext cx="728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Next time, Electron-Positron Scattering Near the Z° Pole 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1AA333-EA2D-40AD-A00C-A3C055003727}"/>
              </a:ext>
            </a:extLst>
          </p:cNvPr>
          <p:cNvSpPr/>
          <p:nvPr/>
        </p:nvSpPr>
        <p:spPr>
          <a:xfrm>
            <a:off x="862517" y="2111825"/>
            <a:ext cx="6645723" cy="3324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0F3D26-DA63-4EC2-83E5-0E28550086B5}"/>
              </a:ext>
            </a:extLst>
          </p:cNvPr>
          <p:cNvSpPr txBox="1"/>
          <p:nvPr/>
        </p:nvSpPr>
        <p:spPr>
          <a:xfrm>
            <a:off x="3002686" y="4067235"/>
            <a:ext cx="273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Requires 90GeV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00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84141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Consider electron-positron scattering around Z0 pole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534CDB-05F7-452B-99B2-75506BE2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36" y="1168021"/>
            <a:ext cx="2527594" cy="39611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4D08FA-7542-452B-A5F3-62559801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62" y="1342746"/>
            <a:ext cx="5660379" cy="17434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E87054B-C282-460A-A9B8-24AD826F8198}"/>
              </a:ext>
            </a:extLst>
          </p:cNvPr>
          <p:cNvSpPr txBox="1"/>
          <p:nvPr/>
        </p:nvSpPr>
        <p:spPr>
          <a:xfrm>
            <a:off x="160545" y="3276684"/>
            <a:ext cx="829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Because q is large, so we can neglect lepton </a:t>
            </a:r>
          </a:p>
          <a:p>
            <a:r>
              <a:rPr lang="en-US" altLang="zh-CN" sz="2400" b="1" dirty="0"/>
              <a:t>     and quark mass, in this case, the second term is 0 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47F0D1-598F-4DD0-A2C2-4AF9EDF34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9" y="4111681"/>
            <a:ext cx="2979896" cy="67287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D111E08-3352-40E7-8734-DD9583010C31}"/>
              </a:ext>
            </a:extLst>
          </p:cNvPr>
          <p:cNvSpPr/>
          <p:nvPr/>
        </p:nvSpPr>
        <p:spPr>
          <a:xfrm>
            <a:off x="2692888" y="2334662"/>
            <a:ext cx="341235" cy="341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60B85-3829-4409-BDF3-95A2604D0029}"/>
              </a:ext>
            </a:extLst>
          </p:cNvPr>
          <p:cNvSpPr/>
          <p:nvPr/>
        </p:nvSpPr>
        <p:spPr>
          <a:xfrm>
            <a:off x="3555453" y="1588683"/>
            <a:ext cx="2855507" cy="482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FFA536-78E4-45B3-8933-38F772F758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603"/>
          <a:stretch/>
        </p:blipFill>
        <p:spPr>
          <a:xfrm>
            <a:off x="2334729" y="5152621"/>
            <a:ext cx="1670714" cy="410292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FB4B7E72-E582-4233-A2D0-250A45FA2814}"/>
              </a:ext>
            </a:extLst>
          </p:cNvPr>
          <p:cNvSpPr/>
          <p:nvPr/>
        </p:nvSpPr>
        <p:spPr>
          <a:xfrm>
            <a:off x="3040810" y="4730337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CDB426-02B7-4022-B1EB-4D17EB5CB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3598" y="5301823"/>
            <a:ext cx="4713450" cy="105893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B7E521C-000F-4063-80AD-869E2BDD4499}"/>
              </a:ext>
            </a:extLst>
          </p:cNvPr>
          <p:cNvSpPr txBox="1"/>
          <p:nvPr/>
        </p:nvSpPr>
        <p:spPr>
          <a:xfrm>
            <a:off x="160544" y="5498530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From Dirac equation, we find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1063AD-09E3-46B9-88EE-D8E7FC41B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52" y="6360757"/>
            <a:ext cx="4642833" cy="4421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60A4C08-CAAE-49AA-A32F-E6B0B6FDE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4107" y="6034631"/>
            <a:ext cx="1221244" cy="3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amplitude can be simplified as</a:t>
            </a:r>
            <a:endParaRPr lang="zh-CN" altLang="en-US" sz="2400" b="1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B4B7E72-E582-4233-A2D0-250A45FA2814}"/>
              </a:ext>
            </a:extLst>
          </p:cNvPr>
          <p:cNvSpPr/>
          <p:nvPr/>
        </p:nvSpPr>
        <p:spPr>
          <a:xfrm>
            <a:off x="5103290" y="3309031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AE415A-E1B0-415B-8143-29682D9F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1" y="1198641"/>
            <a:ext cx="5598400" cy="12206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46C518-CFE0-4E4D-A199-F95784AAE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936" y="1168021"/>
            <a:ext cx="2527594" cy="396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228C3B-81A2-4CA9-8E1D-D5B69184B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0" y="2881987"/>
            <a:ext cx="6723424" cy="98508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92AFFB3-92AA-4614-B50F-3311AAA95154}"/>
              </a:ext>
            </a:extLst>
          </p:cNvPr>
          <p:cNvSpPr txBox="1"/>
          <p:nvPr/>
        </p:nvSpPr>
        <p:spPr>
          <a:xfrm>
            <a:off x="160545" y="238492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Apply trace theorem 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9C98D3-BEF3-4569-A27E-EC0244BE3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0" y="4444698"/>
            <a:ext cx="6004035" cy="1516699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72D0CEB3-E7CC-4713-AEBF-E3850FE3C926}"/>
              </a:ext>
            </a:extLst>
          </p:cNvPr>
          <p:cNvSpPr/>
          <p:nvPr/>
        </p:nvSpPr>
        <p:spPr>
          <a:xfrm>
            <a:off x="3204741" y="4010519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286190" y="230645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the CM frame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3152DA-4375-48CD-A7FB-80738E79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0" y="830333"/>
            <a:ext cx="6004035" cy="15166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D126D30-BB91-4CDF-92E5-B84B025D4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0" y="2768118"/>
            <a:ext cx="7488883" cy="12319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497129-AD66-49D4-AC04-D44FC0F73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0" y="4385794"/>
            <a:ext cx="7776602" cy="12319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10F74E-8CDE-4217-89AB-8107E1616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0" y="5775591"/>
            <a:ext cx="7699607" cy="8579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F72F289-EDF3-4BBF-B9FE-B0C019EEC1FC}"/>
              </a:ext>
            </a:extLst>
          </p:cNvPr>
          <p:cNvSpPr txBox="1"/>
          <p:nvPr/>
        </p:nvSpPr>
        <p:spPr>
          <a:xfrm>
            <a:off x="286190" y="402554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Finally, the differential cross section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E6EB52-C445-4DEE-B050-180E88C852B5}"/>
              </a:ext>
            </a:extLst>
          </p:cNvPr>
          <p:cNvSpPr txBox="1"/>
          <p:nvPr/>
        </p:nvSpPr>
        <p:spPr>
          <a:xfrm>
            <a:off x="286190" y="546780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 the total cross section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329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211345" y="177318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As it shows, when 2E= Mc^2, it goes to infinity 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5A0B33-54CC-4BE5-B169-8027D46F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0" y="794649"/>
            <a:ext cx="7699607" cy="85795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EF60B85-3829-4409-BDF3-95A2604D0029}"/>
              </a:ext>
            </a:extLst>
          </p:cNvPr>
          <p:cNvSpPr/>
          <p:nvPr/>
        </p:nvSpPr>
        <p:spPr>
          <a:xfrm>
            <a:off x="1253689" y="1270771"/>
            <a:ext cx="2251511" cy="36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191E07-CA5F-4082-9632-4E0F0B4DAEA2}"/>
              </a:ext>
            </a:extLst>
          </p:cNvPr>
          <p:cNvSpPr txBox="1"/>
          <p:nvPr/>
        </p:nvSpPr>
        <p:spPr>
          <a:xfrm>
            <a:off x="211345" y="2292002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But Z boson is not a stable particle, so it is not always on the mass shell so we can modify the propagator: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EDD39C-3129-45A6-BAD6-98F382FC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8" y="3122999"/>
            <a:ext cx="4553410" cy="8309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5549F3-B6B4-4F96-AE0D-52E393966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72" y="3953996"/>
            <a:ext cx="2653896" cy="2984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A851A9-6B66-4C5B-91E6-A3712FC39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555" y="4574712"/>
            <a:ext cx="5785444" cy="9722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2BB69E-2B76-4A69-A3D4-50FC6456F56E}"/>
              </a:ext>
            </a:extLst>
          </p:cNvPr>
          <p:cNvSpPr txBox="1"/>
          <p:nvPr/>
        </p:nvSpPr>
        <p:spPr>
          <a:xfrm>
            <a:off x="211345" y="411304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cross section becomes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E06F9-8A0D-407C-9715-972A1DFA1F1F}"/>
              </a:ext>
            </a:extLst>
          </p:cNvPr>
          <p:cNvSpPr txBox="1"/>
          <p:nvPr/>
        </p:nvSpPr>
        <p:spPr>
          <a:xfrm>
            <a:off x="833428" y="583251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correction term is negligible only when E=Mc^2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58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92F36F-0A7E-472D-A8CA-3BEC9FFC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3" y="4998704"/>
            <a:ext cx="7031336" cy="172055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2050633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the previous chapter, we calculate the cross section of electron-positron scattering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A7DED-C833-40C4-A1F5-D17A1151F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555" y="924659"/>
            <a:ext cx="5785444" cy="972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DF6A1BC-C228-4063-BB59-8C04C5254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60" y="2466131"/>
            <a:ext cx="1911417" cy="29942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2281C0-81F5-47AC-A191-BD88D9F67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192" y="2891956"/>
            <a:ext cx="2094569" cy="8309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A36090-0255-4A3C-AE0F-4A2A1A42E360}"/>
              </a:ext>
            </a:extLst>
          </p:cNvPr>
          <p:cNvSpPr txBox="1"/>
          <p:nvPr/>
        </p:nvSpPr>
        <p:spPr>
          <a:xfrm>
            <a:off x="160545" y="3760664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Where Q denotes the charge, the only difference is the meditator, so we can write the ratio of the two process</a:t>
            </a:r>
          </a:p>
          <a:p>
            <a:r>
              <a:rPr lang="en-US" altLang="zh-CN" sz="2400" b="1" dirty="0"/>
              <a:t>Which has same products-muon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69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V-A Structure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BD9538-7BC4-4DF7-87BD-850EA556BAFB}"/>
              </a:ext>
            </a:extLst>
          </p:cNvPr>
          <p:cNvSpPr txBox="1"/>
          <p:nvPr/>
        </p:nvSpPr>
        <p:spPr>
          <a:xfrm>
            <a:off x="990070" y="3333717"/>
            <a:ext cx="28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Vertex is no clear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961C3-8AC6-41EB-B9AE-D9E68C0B1C78}"/>
              </a:ext>
            </a:extLst>
          </p:cNvPr>
          <p:cNvSpPr txBox="1"/>
          <p:nvPr/>
        </p:nvSpPr>
        <p:spPr>
          <a:xfrm>
            <a:off x="349620" y="3815720"/>
            <a:ext cx="860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From many experiment,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CF1102-F99A-46F9-92EA-8103843A4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67"/>
          <a:stretch/>
        </p:blipFill>
        <p:spPr>
          <a:xfrm>
            <a:off x="5825129" y="910087"/>
            <a:ext cx="2591522" cy="105421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958E040-018F-4406-B187-EB0A933BA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" y="859531"/>
            <a:ext cx="4417378" cy="25163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8CA5F9-DE87-4C7B-9A0F-88B5E1457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048" y="3301897"/>
            <a:ext cx="3586363" cy="5868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03F285-B3A3-41F7-B2F3-1098C4BD7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973" y="4428653"/>
            <a:ext cx="5258256" cy="5258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A1A36D-3DB9-492F-9A8D-22BE13A00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677" y="5976015"/>
            <a:ext cx="3119413" cy="6460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82C1D-6ABD-45AE-8FD8-8681A6B438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7203" y="5780711"/>
            <a:ext cx="2895851" cy="9221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CE7ED3D-AE27-45E1-AF4B-06622C9D10C1}"/>
              </a:ext>
            </a:extLst>
          </p:cNvPr>
          <p:cNvSpPr txBox="1"/>
          <p:nvPr/>
        </p:nvSpPr>
        <p:spPr>
          <a:xfrm>
            <a:off x="349620" y="5395226"/>
            <a:ext cx="860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Cause a factor on lifetime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2FD2BB-510A-4A0C-B433-AF09912806CA}"/>
              </a:ext>
            </a:extLst>
          </p:cNvPr>
          <p:cNvSpPr txBox="1"/>
          <p:nvPr/>
        </p:nvSpPr>
        <p:spPr>
          <a:xfrm>
            <a:off x="621982" y="4955276"/>
            <a:ext cx="860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Conserved Vector Current(CAC)         Partially Conserved Axial Current(PCAC)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5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factor in the curly bracket is approximately 2 if we use the weak mixing angle, and if the energy is &lt;&lt; Mc^2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0FAF87-32D4-4DB9-95F0-F92BA134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320" y="1749320"/>
            <a:ext cx="1943360" cy="8560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FB5338-D8A5-4FA4-B603-D6A802C6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920" y="3030688"/>
            <a:ext cx="1828856" cy="9035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E10D34-93D4-4738-AC45-C95FD5302632}"/>
              </a:ext>
            </a:extLst>
          </p:cNvPr>
          <p:cNvSpPr txBox="1"/>
          <p:nvPr/>
        </p:nvSpPr>
        <p:spPr>
          <a:xfrm>
            <a:off x="160545" y="256902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electromagnetic route dominates, but right on the Z pole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D2201-4A08-4DD9-93A9-B77A6B89E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776" y="2975525"/>
            <a:ext cx="3547354" cy="3744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D1DE22-D06A-492D-A459-D3381865C38D}"/>
                  </a:ext>
                </a:extLst>
              </p:cNvPr>
              <p:cNvSpPr txBox="1"/>
              <p:nvPr/>
            </p:nvSpPr>
            <p:spPr>
              <a:xfrm>
                <a:off x="282416" y="4940770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dirty="0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is around 2.5GeV, so the ratio is 200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D1DE22-D06A-492D-A459-D3381865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6" y="4940770"/>
                <a:ext cx="8359864" cy="461665"/>
              </a:xfrm>
              <a:prstGeom prst="rect">
                <a:avLst/>
              </a:prstGeom>
              <a:blipFill>
                <a:blip r:embed="rId6"/>
                <a:stretch>
                  <a:fillRect l="-2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72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48821C-DD9F-4A7C-A882-2E5472A410B3}"/>
              </a:ext>
            </a:extLst>
          </p:cNvPr>
          <p:cNvSpPr txBox="1"/>
          <p:nvPr/>
        </p:nvSpPr>
        <p:spPr>
          <a:xfrm>
            <a:off x="431800" y="3013501"/>
            <a:ext cx="828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kern="100" dirty="0">
                <a:ea typeface="黑体" panose="02010609060101010101" pitchFamily="49" charset="-122"/>
              </a:rPr>
              <a:t>Electroweak Unification</a:t>
            </a:r>
          </a:p>
        </p:txBody>
      </p:sp>
    </p:spTree>
    <p:extLst>
      <p:ext uri="{BB962C8B-B14F-4D97-AF65-F5344CB8AC3E}">
        <p14:creationId xmlns:p14="http://schemas.microsoft.com/office/powerpoint/2010/main" val="1832705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82670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Glashow’s difficulty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6A477D-F6C8-408D-88A6-DF0D565F63F8}"/>
              </a:ext>
            </a:extLst>
          </p:cNvPr>
          <p:cNvSpPr txBox="1"/>
          <p:nvPr/>
        </p:nvSpPr>
        <p:spPr>
          <a:xfrm>
            <a:off x="320948" y="1240866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Enormous disparity in strength between weak and electroweak interaction?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1001E8-5A24-4CCA-893B-BB9F8CCE80E8}"/>
              </a:ext>
            </a:extLst>
          </p:cNvPr>
          <p:cNvSpPr txBox="1"/>
          <p:nvPr/>
        </p:nvSpPr>
        <p:spPr>
          <a:xfrm>
            <a:off x="961028" y="211550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Because of the extremely massive mediator</a:t>
            </a:r>
            <a:endParaRPr lang="zh-CN" altLang="en-US" sz="2400" b="1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9528DE9-DD2E-4E10-9C9A-71DB87104DDE}"/>
              </a:ext>
            </a:extLst>
          </p:cNvPr>
          <p:cNvSpPr/>
          <p:nvPr/>
        </p:nvSpPr>
        <p:spPr>
          <a:xfrm>
            <a:off x="3896948" y="2672650"/>
            <a:ext cx="443529" cy="776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89C348-E88F-4D40-BEF1-673A8F54B966}"/>
              </a:ext>
            </a:extLst>
          </p:cNvPr>
          <p:cNvSpPr txBox="1"/>
          <p:nvPr/>
        </p:nvSpPr>
        <p:spPr>
          <a:xfrm>
            <a:off x="320948" y="349575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Why the two mediators differ from each other so much?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D9CD93-DBCB-4AF6-BDC6-CFA8E11431CF}"/>
              </a:ext>
            </a:extLst>
          </p:cNvPr>
          <p:cNvSpPr txBox="1"/>
          <p:nvPr/>
        </p:nvSpPr>
        <p:spPr>
          <a:xfrm>
            <a:off x="961028" y="400106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Higgs mechanism 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DC9F0C-9459-4D99-B292-06B8B6A14A17}"/>
              </a:ext>
            </a:extLst>
          </p:cNvPr>
          <p:cNvSpPr txBox="1"/>
          <p:nvPr/>
        </p:nvSpPr>
        <p:spPr>
          <a:xfrm>
            <a:off x="320948" y="470873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The structure difference between the vertex factors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94B4A0-2F36-4212-92DA-1E4BA0E826A7}"/>
                  </a:ext>
                </a:extLst>
              </p:cNvPr>
              <p:cNvSpPr txBox="1"/>
              <p:nvPr/>
            </p:nvSpPr>
            <p:spPr>
              <a:xfrm>
                <a:off x="961028" y="5381314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Absorbing the matrix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into the particle spinor itself.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94B4A0-2F36-4212-92DA-1E4BA0E8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8" y="5381314"/>
                <a:ext cx="8359864" cy="461665"/>
              </a:xfrm>
              <a:prstGeom prst="rect">
                <a:avLst/>
              </a:prstGeom>
              <a:blipFill>
                <a:blip r:embed="rId3"/>
                <a:stretch>
                  <a:fillRect l="-1167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68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Specifically, we define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6A477D-F6C8-408D-88A6-DF0D565F63F8}"/>
              </a:ext>
            </a:extLst>
          </p:cNvPr>
          <p:cNvSpPr txBox="1"/>
          <p:nvPr/>
        </p:nvSpPr>
        <p:spPr>
          <a:xfrm>
            <a:off x="320948" y="2137642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Chirality, which is different from “Helicity” we  learned before,</a:t>
            </a:r>
          </a:p>
          <a:p>
            <a:r>
              <a:rPr lang="en-US" altLang="zh-CN" sz="2400" b="1" dirty="0"/>
              <a:t>It is easily to show that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9480A3-EF27-4F99-BCB1-180698CD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25" y="1240866"/>
            <a:ext cx="2925301" cy="9197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69B095-C6F0-4A8F-8267-896340EE4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013" y="2957392"/>
            <a:ext cx="4220927" cy="1355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/>
              <p:nvPr/>
            </p:nvSpPr>
            <p:spPr>
              <a:xfrm>
                <a:off x="115262" y="4338681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If the particle is massless, 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b="1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2" y="4338681"/>
                <a:ext cx="8359864" cy="461665"/>
              </a:xfrm>
              <a:prstGeom prst="rect">
                <a:avLst/>
              </a:prstGeom>
              <a:blipFill>
                <a:blip r:embed="rId5"/>
                <a:stretch>
                  <a:fillRect l="-116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9D76FC2-636C-4D6A-86E6-581E231F2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106" y="4797841"/>
            <a:ext cx="2834738" cy="6239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7E0A4C5-79B6-4B79-B36E-897F9DB1F55A}"/>
              </a:ext>
            </a:extLst>
          </p:cNvPr>
          <p:cNvSpPr txBox="1"/>
          <p:nvPr/>
        </p:nvSpPr>
        <p:spPr>
          <a:xfrm>
            <a:off x="115262" y="53863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Where 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8BB02A-5908-4349-9E60-B81C24799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1943" y="5648591"/>
            <a:ext cx="1805208" cy="10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3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/>
              <p:nvPr/>
            </p:nvSpPr>
            <p:spPr>
              <a:xfrm>
                <a:off x="115262" y="774387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If the particle is massless, 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b="1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2" y="774387"/>
                <a:ext cx="8359864" cy="461665"/>
              </a:xfrm>
              <a:prstGeom prst="rect">
                <a:avLst/>
              </a:prstGeom>
              <a:blipFill>
                <a:blip r:embed="rId3"/>
                <a:stretch>
                  <a:fillRect l="-11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9D76FC2-636C-4D6A-86E6-581E231F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106" y="1233547"/>
            <a:ext cx="2834738" cy="6239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31BD4E-4DA7-4AD5-B99F-0FD6B07F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03" y="2021068"/>
            <a:ext cx="7763994" cy="8226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C2305B-07BC-49E8-93CC-C2C380AB0E96}"/>
              </a:ext>
            </a:extLst>
          </p:cNvPr>
          <p:cNvSpPr txBox="1"/>
          <p:nvPr/>
        </p:nvSpPr>
        <p:spPr>
          <a:xfrm>
            <a:off x="160543" y="170843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Accordingly,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B8FAA1-14FB-4BE9-8733-87F1371890B5}"/>
                  </a:ext>
                </a:extLst>
              </p:cNvPr>
              <p:cNvSpPr txBox="1"/>
              <p:nvPr/>
            </p:nvSpPr>
            <p:spPr>
              <a:xfrm>
                <a:off x="160543" y="2983207"/>
                <a:ext cx="8359864" cy="9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400" b="1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is projection operator which pick out only left hand component, for antiparticles,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B8FAA1-14FB-4BE9-8733-87F137189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3" y="2983207"/>
                <a:ext cx="8359864" cy="983218"/>
              </a:xfrm>
              <a:prstGeom prst="rect">
                <a:avLst/>
              </a:prstGeom>
              <a:blipFill>
                <a:blip r:embed="rId6"/>
                <a:stretch>
                  <a:fillRect l="-109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382C2FB-D2DE-40EA-BB5D-5CB855C72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040" y="4105889"/>
            <a:ext cx="4202308" cy="485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712BD1-1AE3-49F6-9A36-D738899F9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9084" y="4887426"/>
            <a:ext cx="2892219" cy="8226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02E49B-8B6E-4857-9E2B-6FDE9A1EE0A2}"/>
              </a:ext>
            </a:extLst>
          </p:cNvPr>
          <p:cNvSpPr txBox="1"/>
          <p:nvPr/>
        </p:nvSpPr>
        <p:spPr>
          <a:xfrm>
            <a:off x="115262" y="459163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define</a:t>
            </a:r>
            <a:endParaRPr lang="zh-CN" altLang="en-US" sz="24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92ED93-9292-44F9-BEEA-EC8F61F4E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8557" y="6072513"/>
            <a:ext cx="4963836" cy="71632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56A6F87-3622-4755-AE26-CF496B8628A6}"/>
              </a:ext>
            </a:extLst>
          </p:cNvPr>
          <p:cNvSpPr txBox="1"/>
          <p:nvPr/>
        </p:nvSpPr>
        <p:spPr>
          <a:xfrm>
            <a:off x="115262" y="561084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corresponding right-handed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3049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8192ED93-9292-44F9-BEEA-EC8F61F4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57" y="1248586"/>
            <a:ext cx="4963836" cy="71632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56A6F87-3622-4755-AE26-CF496B8628A6}"/>
              </a:ext>
            </a:extLst>
          </p:cNvPr>
          <p:cNvSpPr txBox="1"/>
          <p:nvPr/>
        </p:nvSpPr>
        <p:spPr>
          <a:xfrm>
            <a:off x="115262" y="78692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corresponding right-handed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84BF9D-D278-4252-A071-A94F2FA8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35" y="2426577"/>
            <a:ext cx="7011679" cy="8764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69098E-6C7E-4525-8703-4510F4200DB6}"/>
              </a:ext>
            </a:extLst>
          </p:cNvPr>
          <p:cNvSpPr txBox="1"/>
          <p:nvPr/>
        </p:nvSpPr>
        <p:spPr>
          <a:xfrm>
            <a:off x="115262" y="196491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Also for Dirac adjoint spinors, we have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A33B7-92FC-4F23-B192-1007CB78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84" y="3554964"/>
            <a:ext cx="6242020" cy="715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2D3B67-55CF-4C57-A52C-2A29B5CF2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630" y="4214393"/>
            <a:ext cx="3924739" cy="26436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AACA1BE-9B34-41D1-9092-F122495CEAAD}"/>
              </a:ext>
            </a:extLst>
          </p:cNvPr>
          <p:cNvSpPr txBox="1"/>
          <p:nvPr/>
        </p:nvSpPr>
        <p:spPr>
          <a:xfrm>
            <a:off x="115262" y="436927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As summarized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6957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420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Consider, to begin with, the coupling of an electron and a neutrino to the W-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B4117D-933E-4EF8-810E-66C85B72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14" y="1379988"/>
            <a:ext cx="3117972" cy="23347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C76CC7-F086-4D21-9D9C-09666F14E141}"/>
              </a:ext>
            </a:extLst>
          </p:cNvPr>
          <p:cNvSpPr txBox="1"/>
          <p:nvPr/>
        </p:nvSpPr>
        <p:spPr>
          <a:xfrm>
            <a:off x="160545" y="3802370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contribution to M from this vertex is given by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DAC6C6-0780-44BC-8096-60C8D1334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29" y="4172762"/>
            <a:ext cx="2324096" cy="9058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F4C4F65-CE00-4D3D-B476-AC9CAD555A84}"/>
              </a:ext>
            </a:extLst>
          </p:cNvPr>
          <p:cNvSpPr txBox="1"/>
          <p:nvPr/>
        </p:nvSpPr>
        <p:spPr>
          <a:xfrm>
            <a:off x="160545" y="507488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This quantity is called the (negatively charged) weak </a:t>
            </a:r>
            <a:r>
              <a:rPr lang="en-US" altLang="zh-CN" sz="2400" b="1" dirty="0" err="1"/>
              <a:t>current,and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D0BEF2-80DC-40E5-928B-8BED7EA51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862" y="5815672"/>
            <a:ext cx="5402275" cy="8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6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6457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4C4F65-CE00-4D3D-B476-AC9CAD555A84}"/>
                  </a:ext>
                </a:extLst>
              </p:cNvPr>
              <p:cNvSpPr txBox="1"/>
              <p:nvPr/>
            </p:nvSpPr>
            <p:spPr>
              <a:xfrm>
                <a:off x="392067" y="1665145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By using the property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4C4F65-CE00-4D3D-B476-AC9CAD555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67" y="1665145"/>
                <a:ext cx="8359864" cy="461665"/>
              </a:xfrm>
              <a:prstGeom prst="rect">
                <a:avLst/>
              </a:prstGeom>
              <a:blipFill>
                <a:blip r:embed="rId3"/>
                <a:stretch>
                  <a:fillRect l="-109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AD0BEF2-80DC-40E5-928B-8BED7EA51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862" y="833124"/>
            <a:ext cx="5402275" cy="8320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AA2853-A4B0-4CB5-A974-DF6204834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376" y="2266282"/>
            <a:ext cx="3710444" cy="13850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ADABEA5-C00C-4DE5-BF6D-CF2D066A18C8}"/>
              </a:ext>
            </a:extLst>
          </p:cNvPr>
          <p:cNvSpPr txBox="1"/>
          <p:nvPr/>
        </p:nvSpPr>
        <p:spPr>
          <a:xfrm>
            <a:off x="392067" y="307406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get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42085-B040-4C32-937A-BD0E3F16D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134" y="4598637"/>
            <a:ext cx="1777058" cy="5782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1CA1F5-830F-4D31-B20C-6F5D39A54B97}"/>
              </a:ext>
            </a:extLst>
          </p:cNvPr>
          <p:cNvSpPr txBox="1"/>
          <p:nvPr/>
        </p:nvSpPr>
        <p:spPr>
          <a:xfrm>
            <a:off x="392067" y="366334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According to previous discussion of chirality,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6FEF34-F9F2-4C74-84D6-8F0168C8B9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60" t="17463" r="53011" b="23895"/>
          <a:stretch/>
        </p:blipFill>
        <p:spPr>
          <a:xfrm>
            <a:off x="6072558" y="4252616"/>
            <a:ext cx="2401157" cy="23060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5180490-3613-4091-A8A1-FC157FB1FF15}"/>
              </a:ext>
            </a:extLst>
          </p:cNvPr>
          <p:cNvSpPr txBox="1"/>
          <p:nvPr/>
        </p:nvSpPr>
        <p:spPr>
          <a:xfrm>
            <a:off x="392067" y="5563211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Now the vertex is purely </a:t>
            </a:r>
            <a:r>
              <a:rPr lang="en-US" altLang="zh-CN" sz="2400" b="1" dirty="0" err="1"/>
              <a:t>vectorial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but only </a:t>
            </a:r>
          </a:p>
          <a:p>
            <a:r>
              <a:rPr lang="en-US" altLang="zh-CN" sz="2400" b="1" dirty="0"/>
              <a:t>Only left handed left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0058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16213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F4C4F65-CE00-4D3D-B476-AC9CAD555A84}"/>
              </a:ext>
            </a:extLst>
          </p:cNvPr>
          <p:cNvSpPr txBox="1"/>
          <p:nvPr/>
        </p:nvSpPr>
        <p:spPr>
          <a:xfrm>
            <a:off x="392067" y="140283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 QED can couple both left and right handed component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DABEA5-C00C-4DE5-BF6D-CF2D066A18C8}"/>
              </a:ext>
            </a:extLst>
          </p:cNvPr>
          <p:cNvSpPr txBox="1"/>
          <p:nvPr/>
        </p:nvSpPr>
        <p:spPr>
          <a:xfrm>
            <a:off x="392067" y="1864497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However, we can play a same trick to spinors:</a:t>
            </a:r>
          </a:p>
          <a:p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42085-B040-4C32-937A-BD0E3F16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70" y="824583"/>
            <a:ext cx="1777058" cy="578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B28AAA-33EA-4DE9-A320-2D9BADD05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09" y="2279995"/>
            <a:ext cx="4318999" cy="83099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06B2DC6-50F6-47B9-AB3A-E32DEF930E98}"/>
              </a:ext>
            </a:extLst>
          </p:cNvPr>
          <p:cNvSpPr txBox="1"/>
          <p:nvPr/>
        </p:nvSpPr>
        <p:spPr>
          <a:xfrm>
            <a:off x="392067" y="3069003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 the electromagnetic current can be written in terms of chiral spinors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F65C6B-7559-4D47-B245-EB3B64E18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48" y="3900000"/>
            <a:ext cx="9148448" cy="6400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4914675-5E68-4354-8A07-70000A3B8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693" y="4913589"/>
            <a:ext cx="7161229" cy="83099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16E64E-CD7C-4DD3-94CD-1FB9418CDE48}"/>
              </a:ext>
            </a:extLst>
          </p:cNvPr>
          <p:cNvSpPr txBox="1"/>
          <p:nvPr/>
        </p:nvSpPr>
        <p:spPr>
          <a:xfrm>
            <a:off x="392067" y="4500164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cross term disappear because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97FA20-7935-4776-B857-C69BF293FD96}"/>
              </a:ext>
            </a:extLst>
          </p:cNvPr>
          <p:cNvSpPr txBox="1"/>
          <p:nvPr/>
        </p:nvSpPr>
        <p:spPr>
          <a:xfrm>
            <a:off x="389844" y="634474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moved one step forward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D53A577-67B5-4372-A0BE-F6C2F7B53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1583" y="5842838"/>
            <a:ext cx="3754499" cy="5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5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81359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Weak isospin and Hypercharge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297FA20-7935-4776-B857-C69BF293FD96}"/>
              </a:ext>
            </a:extLst>
          </p:cNvPr>
          <p:cNvSpPr txBox="1"/>
          <p:nvPr/>
        </p:nvSpPr>
        <p:spPr>
          <a:xfrm>
            <a:off x="389844" y="261046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can express them into one left-handed doublet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E3E2F6-9C9C-4207-B95D-ED2BBA86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48" y="982167"/>
            <a:ext cx="3730654" cy="16282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13ECB9-6027-436A-B511-0C328B181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54" y="781424"/>
            <a:ext cx="3730654" cy="1793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D2CB5E-8365-4D9C-82CD-51A601DDF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248" y="3072128"/>
            <a:ext cx="1439055" cy="9476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2C4767-F52D-46AB-985D-598FFAF85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299" y="4236898"/>
            <a:ext cx="3730654" cy="133482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E3F63AD-1717-4E50-AABC-679315DFFD3D}"/>
              </a:ext>
            </a:extLst>
          </p:cNvPr>
          <p:cNvSpPr txBox="1"/>
          <p:nvPr/>
        </p:nvSpPr>
        <p:spPr>
          <a:xfrm>
            <a:off x="389844" y="389054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 2x2 matrices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4F0334-7AA1-4F67-B6EF-7D411F96257D}"/>
              </a:ext>
            </a:extLst>
          </p:cNvPr>
          <p:cNvSpPr txBox="1"/>
          <p:nvPr/>
        </p:nvSpPr>
        <p:spPr>
          <a:xfrm>
            <a:off x="389844" y="555798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These two matrices are linear combination of two Pauli matrices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04936D-703F-49C2-AE66-AE3EF1271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335" y="6166444"/>
            <a:ext cx="1894733" cy="5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2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5038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Weak interaction of Quarks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7B5C4-6027-4744-A41F-6F144E8BD6FE}"/>
              </a:ext>
            </a:extLst>
          </p:cNvPr>
          <p:cNvSpPr txBox="1"/>
          <p:nvPr/>
        </p:nvSpPr>
        <p:spPr>
          <a:xfrm>
            <a:off x="295549" y="6299710"/>
            <a:ext cx="870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Weak interaction of leptons take place strictly within a generation </a:t>
            </a:r>
            <a:endParaRPr lang="zh-CN" altLang="en-US" sz="2400" dirty="0"/>
          </a:p>
        </p:txBody>
      </p:sp>
      <p:pic>
        <p:nvPicPr>
          <p:cNvPr id="1032" name="Picture 8" descr="File:Standard Model of Elementary Particles Anti.svg - Wikipedia">
            <a:extLst>
              <a:ext uri="{FF2B5EF4-FFF2-40B4-BE49-F238E27FC236}">
                <a16:creationId xmlns:a16="http://schemas.microsoft.com/office/drawing/2014/main" id="{51826295-B1FB-4578-A766-567A9CD02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664"/>
            <a:ext cx="7787076" cy="4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0E7ADDE-5DC1-4946-B45D-893BC80DD870}"/>
              </a:ext>
            </a:extLst>
          </p:cNvPr>
          <p:cNvSpPr/>
          <p:nvPr/>
        </p:nvSpPr>
        <p:spPr>
          <a:xfrm>
            <a:off x="350975" y="3563599"/>
            <a:ext cx="5434005" cy="1828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F8B27F-7AD5-4DEC-9E55-EA51265F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29" y="5691995"/>
            <a:ext cx="2194479" cy="3928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2308E1D-FA81-42E7-BCC8-4A7928159890}"/>
              </a:ext>
            </a:extLst>
          </p:cNvPr>
          <p:cNvSpPr txBox="1"/>
          <p:nvPr/>
        </p:nvSpPr>
        <p:spPr>
          <a:xfrm>
            <a:off x="4864279" y="5632982"/>
            <a:ext cx="398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Lepton number conservation</a:t>
            </a:r>
            <a:endParaRPr lang="zh-CN" altLang="en-US" sz="2400" dirty="0"/>
          </a:p>
        </p:txBody>
      </p:sp>
      <p:pic>
        <p:nvPicPr>
          <p:cNvPr id="18" name="图形 17" descr="关闭">
            <a:extLst>
              <a:ext uri="{FF2B5EF4-FFF2-40B4-BE49-F238E27FC236}">
                <a16:creationId xmlns:a16="http://schemas.microsoft.com/office/drawing/2014/main" id="{0F72E6A1-8736-4CA5-A3A9-1517D15C9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8403" y="5431244"/>
            <a:ext cx="914400" cy="914400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689C93F7-8B5D-4A82-BC72-707E82455904}"/>
              </a:ext>
            </a:extLst>
          </p:cNvPr>
          <p:cNvSpPr/>
          <p:nvPr/>
        </p:nvSpPr>
        <p:spPr>
          <a:xfrm rot="16200000">
            <a:off x="4098343" y="5374661"/>
            <a:ext cx="321360" cy="984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CA602B8-57B0-4C49-A661-5A469AF21C27}"/>
              </a:ext>
            </a:extLst>
          </p:cNvPr>
          <p:cNvSpPr/>
          <p:nvPr/>
        </p:nvSpPr>
        <p:spPr>
          <a:xfrm>
            <a:off x="350975" y="1751788"/>
            <a:ext cx="5434005" cy="1828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479CDB-644E-47C0-8803-C96A1B439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32" y="1650865"/>
            <a:ext cx="3180544" cy="226073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E0DDD5F-EEF7-41F6-B193-623C9BC747CB}"/>
              </a:ext>
            </a:extLst>
          </p:cNvPr>
          <p:cNvSpPr txBox="1"/>
          <p:nvPr/>
        </p:nvSpPr>
        <p:spPr>
          <a:xfrm>
            <a:off x="131006" y="6144197"/>
            <a:ext cx="886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Cross-generational coupling happens to quark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CDEF8F5-E75C-451C-913C-29512A58AC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119" y="5680923"/>
            <a:ext cx="2243880" cy="3824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8F39860-87DD-4C94-BB83-E7BD03FA3E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968" y="5689671"/>
            <a:ext cx="1878327" cy="364983"/>
          </a:xfrm>
          <a:prstGeom prst="rect">
            <a:avLst/>
          </a:prstGeom>
        </p:spPr>
      </p:pic>
      <p:pic>
        <p:nvPicPr>
          <p:cNvPr id="1034" name="Picture 10" descr="Examples of the use of Feynman vertices to describe processes">
            <a:extLst>
              <a:ext uri="{FF2B5EF4-FFF2-40B4-BE49-F238E27FC236}">
                <a16:creationId xmlns:a16="http://schemas.microsoft.com/office/drawing/2014/main" id="{27DDA7E3-1383-49CE-99B1-0DFD92AC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46" y="3908717"/>
            <a:ext cx="3359020" cy="169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45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animBg="1"/>
      <p:bldP spid="12" grpId="1" animBg="1"/>
      <p:bldP spid="17" grpId="0"/>
      <p:bldP spid="17" grpId="1"/>
      <p:bldP spid="20" grpId="0" animBg="1"/>
      <p:bldP spid="20" grpId="1" animBg="1"/>
      <p:bldP spid="21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Weak isospin and Hypercharge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52C4767-F52D-46AB-985D-598FFAF85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99" y="737919"/>
            <a:ext cx="3730654" cy="133482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C4F0334-7AA1-4F67-B6EF-7D411F96257D}"/>
              </a:ext>
            </a:extLst>
          </p:cNvPr>
          <p:cNvSpPr txBox="1"/>
          <p:nvPr/>
        </p:nvSpPr>
        <p:spPr>
          <a:xfrm>
            <a:off x="389844" y="2059007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reason of using </a:t>
            </a:r>
            <a:r>
              <a:rPr lang="el-GR" altLang="zh-CN" sz="2400" b="1" dirty="0"/>
              <a:t>τ</a:t>
            </a:r>
            <a:r>
              <a:rPr lang="en-US" altLang="zh-CN" sz="2400" b="1" dirty="0"/>
              <a:t> instead of </a:t>
            </a:r>
            <a:r>
              <a:rPr lang="el-GR" altLang="zh-CN" sz="2400" b="1" dirty="0"/>
              <a:t>σ</a:t>
            </a:r>
            <a:r>
              <a:rPr lang="en-US" altLang="zh-CN" sz="2400" b="1" dirty="0"/>
              <a:t> is that we are talking about isospin now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04936D-703F-49C2-AE66-AE3EF1271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335" y="2667465"/>
            <a:ext cx="1894733" cy="5300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D2A0C1D-3783-42C9-910E-536F4CE3C30D}"/>
              </a:ext>
            </a:extLst>
          </p:cNvPr>
          <p:cNvSpPr txBox="1"/>
          <p:nvPr/>
        </p:nvSpPr>
        <p:spPr>
          <a:xfrm>
            <a:off x="389844" y="319753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have a </a:t>
            </a:r>
            <a:r>
              <a:rPr lang="el-GR" altLang="zh-CN" sz="2400" b="1" dirty="0"/>
              <a:t>τ</a:t>
            </a:r>
            <a:r>
              <a:rPr lang="en-US" altLang="zh-CN" sz="2400" b="1" dirty="0"/>
              <a:t>3 left and the neutral current left, so….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9AA6A2-6056-4941-B263-D55FC322C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34" y="3616795"/>
            <a:ext cx="4855534" cy="5942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32ACF4-B974-4DDA-A89F-93D0BD8CDD9E}"/>
              </a:ext>
            </a:extLst>
          </p:cNvPr>
          <p:cNvSpPr txBox="1"/>
          <p:nvPr/>
        </p:nvSpPr>
        <p:spPr>
          <a:xfrm>
            <a:off x="389844" y="4216940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One question is that Z boson couples both left and right components, but this “current” only involves left one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4297-331A-45F4-97DC-C1A57D3A4DD6}"/>
              </a:ext>
            </a:extLst>
          </p:cNvPr>
          <p:cNvSpPr txBox="1"/>
          <p:nvPr/>
        </p:nvSpPr>
        <p:spPr>
          <a:xfrm>
            <a:off x="389844" y="5457912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Building on the parallel with isospin, we are led to consider a weak analog of hypercharge (Y)</a:t>
            </a:r>
          </a:p>
        </p:txBody>
      </p:sp>
    </p:spTree>
    <p:extLst>
      <p:ext uri="{BB962C8B-B14F-4D97-AF65-F5344CB8AC3E}">
        <p14:creationId xmlns:p14="http://schemas.microsoft.com/office/powerpoint/2010/main" val="2181293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981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Hypercharge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C6A4297-331A-45F4-97DC-C1A57D3A4DD6}"/>
              </a:ext>
            </a:extLst>
          </p:cNvPr>
          <p:cNvSpPr txBox="1"/>
          <p:nvPr/>
        </p:nvSpPr>
        <p:spPr>
          <a:xfrm>
            <a:off x="389844" y="71796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Gell-Mann </a:t>
            </a:r>
            <a:r>
              <a:rPr lang="en-US" altLang="zh-CN" sz="2400" b="1" dirty="0" err="1"/>
              <a:t>Nishijima</a:t>
            </a:r>
            <a:r>
              <a:rPr lang="en-US" altLang="zh-CN" sz="2400" b="1" dirty="0"/>
              <a:t> formula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768F25-F1BE-4825-9C5F-487EB788F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499" y="1179626"/>
            <a:ext cx="1663880" cy="5777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532EE1-4789-4736-9433-EC9500F96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1" y="2050941"/>
            <a:ext cx="6041116" cy="5777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6CCD48-C233-4B9A-A549-A5F9F3BD4482}"/>
              </a:ext>
            </a:extLst>
          </p:cNvPr>
          <p:cNvSpPr txBox="1"/>
          <p:nvPr/>
        </p:nvSpPr>
        <p:spPr>
          <a:xfrm>
            <a:off x="389844" y="158927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From this, we introduce the weak hyper charge current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78E580-4188-4473-A51D-AD219494F3C8}"/>
                  </a:ext>
                </a:extLst>
              </p:cNvPr>
              <p:cNvSpPr txBox="1"/>
              <p:nvPr/>
            </p:nvSpPr>
            <p:spPr>
              <a:xfrm>
                <a:off x="389844" y="2674843"/>
                <a:ext cx="83598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This is an invariant construct, The underlying symmetry is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𝑆𝑈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represent weak isospin,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1" dirty="0"/>
                  <a:t> represent weak hypercharge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78E580-4188-4473-A51D-AD219494F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4" y="2674843"/>
                <a:ext cx="8359864" cy="1200329"/>
              </a:xfrm>
              <a:prstGeom prst="rect">
                <a:avLst/>
              </a:prstGeom>
              <a:blipFill>
                <a:blip r:embed="rId5"/>
                <a:stretch>
                  <a:fillRect l="-1167" t="-4061" r="-138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86D2605-2B0F-49B3-B295-C86355C10137}"/>
              </a:ext>
            </a:extLst>
          </p:cNvPr>
          <p:cNvSpPr txBox="1"/>
          <p:nvPr/>
        </p:nvSpPr>
        <p:spPr>
          <a:xfrm>
            <a:off x="389844" y="3928875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Extend it to the other leptons and quarks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435401-7A5C-40CF-A40B-C7169CE25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150" y="4441913"/>
            <a:ext cx="5689252" cy="8268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A5E7B4-0FC0-42F4-AF5B-BE4F6B299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729" y="2510963"/>
            <a:ext cx="4196741" cy="16375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CAB333-3E1D-4673-8757-4577CA17AF81}"/>
              </a:ext>
            </a:extLst>
          </p:cNvPr>
          <p:cNvSpPr txBox="1"/>
          <p:nvPr/>
        </p:nvSpPr>
        <p:spPr>
          <a:xfrm>
            <a:off x="389844" y="5281850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construct three weak isospin currents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C1E435-C501-4D30-8E96-B0356EE09EC0}"/>
              </a:ext>
            </a:extLst>
          </p:cNvPr>
          <p:cNvSpPr txBox="1"/>
          <p:nvPr/>
        </p:nvSpPr>
        <p:spPr>
          <a:xfrm>
            <a:off x="389844" y="6160034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 a weak hypercharge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617CE0-4338-4D0F-ADFB-105E7D76D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3126" y="5682207"/>
            <a:ext cx="1910253" cy="54919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D722ED-4E88-490D-A1C9-BF18DD20B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3293" y="6140039"/>
            <a:ext cx="1997966" cy="5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68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40252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C6A4297-331A-45F4-97DC-C1A57D3A4DD6}"/>
              </a:ext>
            </a:extLst>
          </p:cNvPr>
          <p:cNvSpPr txBox="1"/>
          <p:nvPr/>
        </p:nvSpPr>
        <p:spPr>
          <a:xfrm>
            <a:off x="389844" y="717961"/>
            <a:ext cx="8359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Three weak isospin currents couple, with strength </a:t>
            </a:r>
            <a:r>
              <a:rPr lang="en-US" altLang="zh-CN" sz="2400" b="1" dirty="0" err="1"/>
              <a:t>gw</a:t>
            </a:r>
            <a:r>
              <a:rPr lang="en-US" altLang="zh-CN" sz="2400" b="1" dirty="0"/>
              <a:t>, to a weak </a:t>
            </a:r>
            <a:r>
              <a:rPr lang="en-US" altLang="zh-CN" sz="2400" b="1" dirty="0" err="1"/>
              <a:t>isotriplet</a:t>
            </a:r>
            <a:r>
              <a:rPr lang="en-US" altLang="zh-CN" sz="2400" b="1" dirty="0"/>
              <a:t> of intermediate vector bosons, W, </a:t>
            </a:r>
          </a:p>
          <a:p>
            <a:r>
              <a:rPr lang="en-US" altLang="zh-CN" sz="2400" b="1" dirty="0"/>
              <a:t>whereas the weak hypercharge current couples with strength g'/ 2 to an </a:t>
            </a:r>
            <a:r>
              <a:rPr lang="en-US" altLang="zh-CN" sz="2400" b="1" dirty="0" err="1"/>
              <a:t>isosinglet</a:t>
            </a:r>
            <a:r>
              <a:rPr lang="en-US" altLang="zh-CN" sz="2400" b="1" dirty="0"/>
              <a:t> intermediate vector boson, В: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1CC0B4-2939-48A0-BE5D-05F15B03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7" y="2365503"/>
            <a:ext cx="2919718" cy="86341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E6FD0A5-BD85-41FD-8C77-31903E1B62B0}"/>
              </a:ext>
            </a:extLst>
          </p:cNvPr>
          <p:cNvSpPr txBox="1"/>
          <p:nvPr/>
        </p:nvSpPr>
        <p:spPr>
          <a:xfrm>
            <a:off x="389844" y="3142815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Within this fundamental structure is contained all of electrodynamics and all of the weak interactions.</a:t>
            </a:r>
          </a:p>
          <a:p>
            <a:r>
              <a:rPr lang="en-US" altLang="zh-CN" sz="2400" b="1" dirty="0"/>
              <a:t>The dot product can be written out: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798795-4475-493E-99D3-3D297C09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557" y="4334343"/>
            <a:ext cx="4338438" cy="5164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E8CCF98-A5F0-436E-8299-CE9EC24DA8C4}"/>
              </a:ext>
            </a:extLst>
          </p:cNvPr>
          <p:cNvSpPr txBox="1"/>
          <p:nvPr/>
        </p:nvSpPr>
        <p:spPr>
          <a:xfrm>
            <a:off x="389844" y="486509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or, in terms of the charged currents,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0C0FC6-FE5C-4D03-8A9B-67A94A806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823" y="4929263"/>
            <a:ext cx="1659172" cy="4117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67302E-333A-43C4-AE70-0788F3DD3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804" y="5405198"/>
            <a:ext cx="5333944" cy="9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3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E1CC0B4-2939-48A0-BE5D-05F15B03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7" y="1216682"/>
            <a:ext cx="2919718" cy="8634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E8CCF98-A5F0-436E-8299-CE9EC24DA8C4}"/>
              </a:ext>
            </a:extLst>
          </p:cNvPr>
          <p:cNvSpPr txBox="1"/>
          <p:nvPr/>
        </p:nvSpPr>
        <p:spPr>
          <a:xfrm>
            <a:off x="389844" y="75501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or, in terms of the charged currents,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12940-2A2A-4438-8453-E48832257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750" y="2063526"/>
            <a:ext cx="5838050" cy="7858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D01EF9-D1C3-4B40-9409-EAE8BBF2E770}"/>
              </a:ext>
            </a:extLst>
          </p:cNvPr>
          <p:cNvSpPr txBox="1"/>
          <p:nvPr/>
        </p:nvSpPr>
        <p:spPr>
          <a:xfrm>
            <a:off x="389843" y="2779920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vertex factor is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3F5C6-5DD0-4F66-AA9C-0EDB06CA9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553" y="3124759"/>
            <a:ext cx="2124443" cy="98331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6587156-208E-4638-BBC7-76D20BE04D07}"/>
              </a:ext>
            </a:extLst>
          </p:cNvPr>
          <p:cNvSpPr txBox="1"/>
          <p:nvPr/>
        </p:nvSpPr>
        <p:spPr>
          <a:xfrm>
            <a:off x="389843" y="4108072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But the symmetry is broken in GWS theory, the two neutral states W3 and B mix, producing one massless linear combination(photon) and a massive combination Z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229F68-9362-4FA9-BA08-8E4D5D325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534" y="5467907"/>
            <a:ext cx="4052932" cy="9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6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D01EF9-D1C3-4B40-9409-EAE8BBF2E770}"/>
              </a:ext>
            </a:extLst>
          </p:cNvPr>
          <p:cNvSpPr txBox="1"/>
          <p:nvPr/>
        </p:nvSpPr>
        <p:spPr>
          <a:xfrm>
            <a:off x="392068" y="189351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This is why θ is called mixing angle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229F68-9362-4FA9-BA08-8E4D5D32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79" y="839924"/>
            <a:ext cx="4052932" cy="9769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76330A-0243-4C6A-9C29-0F0B5157D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95" y="2631081"/>
            <a:ext cx="7140505" cy="15958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A16B3C-90FE-4686-ADAB-7F5B8CEED3E8}"/>
              </a:ext>
            </a:extLst>
          </p:cNvPr>
          <p:cNvSpPr txBox="1"/>
          <p:nvPr/>
        </p:nvSpPr>
        <p:spPr>
          <a:xfrm>
            <a:off x="392068" y="226229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 the neutral portion of the electro-weak interaction reads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BA5272-C063-4A61-9213-56C863FF1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015" y="4595400"/>
            <a:ext cx="1641252" cy="5891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27CC3EB-6657-45B1-88A2-F6F89455117C}"/>
              </a:ext>
            </a:extLst>
          </p:cNvPr>
          <p:cNvSpPr txBox="1"/>
          <p:nvPr/>
        </p:nvSpPr>
        <p:spPr>
          <a:xfrm>
            <a:off x="392068" y="414883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electromagnetic coupling in the present language is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2BA741-9367-4F9D-8095-33A764926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922" y="5420962"/>
            <a:ext cx="1971437" cy="4616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043AA13-4C7F-4997-A05A-BF4E22248708}"/>
              </a:ext>
            </a:extLst>
          </p:cNvPr>
          <p:cNvSpPr txBox="1"/>
          <p:nvPr/>
        </p:nvSpPr>
        <p:spPr>
          <a:xfrm>
            <a:off x="392068" y="499305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Comparing with the previous one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800CE7-4EC3-4DF4-B921-9FBDBFD49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0179" y="6141688"/>
            <a:ext cx="3202663" cy="51493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CCA5016-A8A7-4AE7-8085-B9B44974F54B}"/>
              </a:ext>
            </a:extLst>
          </p:cNvPr>
          <p:cNvSpPr txBox="1"/>
          <p:nvPr/>
        </p:nvSpPr>
        <p:spPr>
          <a:xfrm>
            <a:off x="6165800" y="6287294"/>
            <a:ext cx="35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They are 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2722076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D01EF9-D1C3-4B40-9409-EAE8BBF2E770}"/>
              </a:ext>
            </a:extLst>
          </p:cNvPr>
          <p:cNvSpPr txBox="1"/>
          <p:nvPr/>
        </p:nvSpPr>
        <p:spPr>
          <a:xfrm>
            <a:off x="392068" y="775435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the 3 following equations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76330A-0243-4C6A-9C29-0F0B5157D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5" y="1295637"/>
            <a:ext cx="7140505" cy="1595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2BA741-9367-4F9D-8095-33A764926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922" y="2950012"/>
            <a:ext cx="1971437" cy="4616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800CE7-4EC3-4DF4-B921-9FBDBFD4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179" y="3670738"/>
            <a:ext cx="3202663" cy="51493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8157714-701D-49EF-8969-96BF0BA717F1}"/>
              </a:ext>
            </a:extLst>
          </p:cNvPr>
          <p:cNvSpPr txBox="1"/>
          <p:nvPr/>
        </p:nvSpPr>
        <p:spPr>
          <a:xfrm>
            <a:off x="392068" y="428374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get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543DED-50A1-4039-AB7E-EAC44D3F6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163" y="4813389"/>
            <a:ext cx="3550694" cy="14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98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D01EF9-D1C3-4B40-9409-EAE8BBF2E770}"/>
              </a:ext>
            </a:extLst>
          </p:cNvPr>
          <p:cNvSpPr txBox="1"/>
          <p:nvPr/>
        </p:nvSpPr>
        <p:spPr>
          <a:xfrm>
            <a:off x="209529" y="238314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From this, we have the neutral current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543DED-50A1-4039-AB7E-EAC44D3F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14" y="885201"/>
            <a:ext cx="3550694" cy="14979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46DC61-15BC-46B0-8B97-C1A768066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526" y="2926254"/>
            <a:ext cx="5112947" cy="8409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07FFE80-BF2A-4D75-8767-BDC7779A4C92}"/>
              </a:ext>
            </a:extLst>
          </p:cNvPr>
          <p:cNvSpPr txBox="1"/>
          <p:nvPr/>
        </p:nvSpPr>
        <p:spPr>
          <a:xfrm>
            <a:off x="0" y="4771970"/>
            <a:ext cx="953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the underlying symmetry of the electroweak interactions “broken”</a:t>
            </a:r>
          </a:p>
          <a:p>
            <a:r>
              <a:rPr lang="en-US" altLang="zh-CN" sz="2400" b="1" dirty="0"/>
              <a:t>Why do the В and W3 states “mix” and form the Z° and the photon? </a:t>
            </a:r>
          </a:p>
        </p:txBody>
      </p:sp>
    </p:spTree>
    <p:extLst>
      <p:ext uri="{BB962C8B-B14F-4D97-AF65-F5344CB8AC3E}">
        <p14:creationId xmlns:p14="http://schemas.microsoft.com/office/powerpoint/2010/main" val="156087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4151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 err="1">
                          <a:ea typeface="黑体" panose="02010609060101010101" pitchFamily="49" charset="-122"/>
                        </a:rPr>
                        <a:t>Cabibbo</a:t>
                      </a:r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 Angle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1874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7B5C4-6027-4744-A41F-6F144E8BD6FE}"/>
              </a:ext>
            </a:extLst>
          </p:cNvPr>
          <p:cNvSpPr txBox="1"/>
          <p:nvPr/>
        </p:nvSpPr>
        <p:spPr>
          <a:xfrm>
            <a:off x="1707885" y="940253"/>
            <a:ext cx="572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When coupling with quark, carries a factor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D4F486-D63B-42D4-9B0B-2A6F1C614D01}"/>
              </a:ext>
            </a:extLst>
          </p:cNvPr>
          <p:cNvSpPr txBox="1"/>
          <p:nvPr/>
        </p:nvSpPr>
        <p:spPr>
          <a:xfrm>
            <a:off x="4282375" y="4775099"/>
            <a:ext cx="518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Generation changing one is weaker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037AB8-FF88-46EB-A345-B14879DFC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29" y="1621236"/>
            <a:ext cx="7088142" cy="30919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9E136F-9DA7-4741-A352-C7A80CE33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067" y="5456816"/>
            <a:ext cx="1554615" cy="4343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75201B-B133-4752-BD5C-9043EF87C1CA}"/>
              </a:ext>
            </a:extLst>
          </p:cNvPr>
          <p:cNvSpPr txBox="1"/>
          <p:nvPr/>
        </p:nvSpPr>
        <p:spPr>
          <a:xfrm>
            <a:off x="1707885" y="6163313"/>
            <a:ext cx="518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Cosθ</a:t>
            </a:r>
            <a:r>
              <a:rPr lang="en-US" altLang="zh-CN" sz="2400" b="1" dirty="0"/>
              <a:t>=0.97          </a:t>
            </a:r>
            <a:r>
              <a:rPr lang="en-US" altLang="zh-CN" sz="2400" b="1" dirty="0" err="1"/>
              <a:t>Sinθ</a:t>
            </a:r>
            <a:r>
              <a:rPr lang="en-US" altLang="zh-CN" sz="2400" b="1" dirty="0"/>
              <a:t>=0.23</a:t>
            </a:r>
            <a:endParaRPr lang="zh-CN" altLang="en-US" sz="2400" dirty="0"/>
          </a:p>
          <a:p>
            <a:pPr algn="ctr"/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DB203E-13A9-4766-BB09-84A002523F53}"/>
              </a:ext>
            </a:extLst>
          </p:cNvPr>
          <p:cNvSpPr txBox="1"/>
          <p:nvPr/>
        </p:nvSpPr>
        <p:spPr>
          <a:xfrm>
            <a:off x="1373612" y="5429529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Experimentally,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5CA000-C143-4825-8FBD-E48F80E5C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35" y="5322922"/>
            <a:ext cx="2842506" cy="9678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EF846C-B166-4967-BFA0-70364A1BF40F}"/>
              </a:ext>
            </a:extLst>
          </p:cNvPr>
          <p:cNvSpPr txBox="1"/>
          <p:nvPr/>
        </p:nvSpPr>
        <p:spPr>
          <a:xfrm>
            <a:off x="7041885" y="6135509"/>
            <a:ext cx="210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 lifetime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2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69627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C817B25-C164-486A-8590-A096DBC46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00"/>
          <a:stretch/>
        </p:blipFill>
        <p:spPr>
          <a:xfrm>
            <a:off x="5779003" y="3654263"/>
            <a:ext cx="3364997" cy="29476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4DF1C6-C3BA-4124-A46C-EBE2E41F2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55"/>
          <a:stretch/>
        </p:blipFill>
        <p:spPr>
          <a:xfrm>
            <a:off x="1879709" y="3586031"/>
            <a:ext cx="3798744" cy="30158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9A9344-1FBF-4C0B-AE1A-49E14615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574" y="799106"/>
            <a:ext cx="1519014" cy="25673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92A2FE-0123-4247-886F-CAFB278C510A}"/>
              </a:ext>
            </a:extLst>
          </p:cNvPr>
          <p:cNvSpPr txBox="1"/>
          <p:nvPr/>
        </p:nvSpPr>
        <p:spPr>
          <a:xfrm>
            <a:off x="615686" y="1680933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Leptonic decays</a:t>
            </a:r>
            <a:endParaRPr lang="zh-CN" altLang="en-US" sz="2400" dirty="0"/>
          </a:p>
        </p:txBody>
      </p:sp>
      <p:pic>
        <p:nvPicPr>
          <p:cNvPr id="2050" name="Picture 2" descr="leptonic decay in nLab">
            <a:extLst>
              <a:ext uri="{FF2B5EF4-FFF2-40B4-BE49-F238E27FC236}">
                <a16:creationId xmlns:a16="http://schemas.microsoft.com/office/drawing/2014/main" id="{245CAE4E-3EF6-44BD-A3CB-81696F06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278352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F410BB-5E6A-4293-BF17-F77D56CC2F60}"/>
              </a:ext>
            </a:extLst>
          </p:cNvPr>
          <p:cNvSpPr txBox="1"/>
          <p:nvPr/>
        </p:nvSpPr>
        <p:spPr>
          <a:xfrm>
            <a:off x="4905044" y="1680933"/>
            <a:ext cx="71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F8E8CC-BD94-46B5-9B7B-AC1375AE3B65}"/>
              </a:ext>
            </a:extLst>
          </p:cNvPr>
          <p:cNvSpPr txBox="1"/>
          <p:nvPr/>
        </p:nvSpPr>
        <p:spPr>
          <a:xfrm>
            <a:off x="172720" y="4868801"/>
            <a:ext cx="290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Semileptonic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decays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85C188-AE94-45AE-9DB4-10148F15911B}"/>
              </a:ext>
            </a:extLst>
          </p:cNvPr>
          <p:cNvSpPr txBox="1"/>
          <p:nvPr/>
        </p:nvSpPr>
        <p:spPr>
          <a:xfrm>
            <a:off x="4649206" y="4868801"/>
            <a:ext cx="290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Nonleptonic </a:t>
            </a:r>
          </a:p>
          <a:p>
            <a:r>
              <a:rPr lang="en-US" altLang="zh-CN" sz="2400" b="1" dirty="0"/>
              <a:t>decays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209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25669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Leptonic 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5E9A9344-1FBF-4C0B-AE1A-49E14615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74" y="799106"/>
            <a:ext cx="1519014" cy="25673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92A2FE-0123-4247-886F-CAFB278C510A}"/>
              </a:ext>
            </a:extLst>
          </p:cNvPr>
          <p:cNvSpPr txBox="1"/>
          <p:nvPr/>
        </p:nvSpPr>
        <p:spPr>
          <a:xfrm>
            <a:off x="615686" y="1680933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Leptonic decays</a:t>
            </a:r>
            <a:endParaRPr lang="zh-CN" altLang="en-US" sz="2400" dirty="0"/>
          </a:p>
        </p:txBody>
      </p:sp>
      <p:pic>
        <p:nvPicPr>
          <p:cNvPr id="2050" name="Picture 2" descr="leptonic decay in nLab">
            <a:extLst>
              <a:ext uri="{FF2B5EF4-FFF2-40B4-BE49-F238E27FC236}">
                <a16:creationId xmlns:a16="http://schemas.microsoft.com/office/drawing/2014/main" id="{245CAE4E-3EF6-44BD-A3CB-81696F06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278352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F410BB-5E6A-4293-BF17-F77D56CC2F60}"/>
              </a:ext>
            </a:extLst>
          </p:cNvPr>
          <p:cNvSpPr txBox="1"/>
          <p:nvPr/>
        </p:nvSpPr>
        <p:spPr>
          <a:xfrm>
            <a:off x="4905044" y="1680933"/>
            <a:ext cx="71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798505-0B63-4EA9-B999-F35278082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86" y="3817846"/>
            <a:ext cx="5204911" cy="10745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558A41-7AD0-4050-B9BD-0A3B90C82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037" y="4084568"/>
            <a:ext cx="548688" cy="5410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A86AF0-5FA2-441E-BD90-CD9D61877C53}"/>
              </a:ext>
            </a:extLst>
          </p:cNvPr>
          <p:cNvSpPr txBox="1"/>
          <p:nvPr/>
        </p:nvSpPr>
        <p:spPr>
          <a:xfrm>
            <a:off x="6459645" y="4124268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Decay constant 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B52998-A4CF-42B2-A63D-B6C83E534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617" y="4816014"/>
            <a:ext cx="7216765" cy="16079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7995FDA-1E47-451F-98D6-EAF8C22BDE15}"/>
              </a:ext>
            </a:extLst>
          </p:cNvPr>
          <p:cNvSpPr txBox="1"/>
          <p:nvPr/>
        </p:nvSpPr>
        <p:spPr>
          <a:xfrm>
            <a:off x="3082554" y="3344216"/>
            <a:ext cx="5420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Cosθ</a:t>
            </a:r>
            <a:r>
              <a:rPr lang="en-US" altLang="zh-CN" sz="2400" b="1" dirty="0"/>
              <a:t>=0.97                                       </a:t>
            </a:r>
            <a:r>
              <a:rPr lang="en-US" altLang="zh-CN" sz="2400" b="1" dirty="0" err="1"/>
              <a:t>Sinθ</a:t>
            </a:r>
            <a:r>
              <a:rPr lang="en-US" altLang="zh-CN" sz="2400" b="1" dirty="0"/>
              <a:t>=0.23</a:t>
            </a:r>
            <a:endParaRPr lang="zh-CN" altLang="en-US" sz="2400" dirty="0"/>
          </a:p>
          <a:p>
            <a:pPr algn="ctr"/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1980984" y="6293701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 gives </a:t>
            </a:r>
            <a:r>
              <a:rPr lang="en-US" altLang="zh-CN" sz="2400" b="1" dirty="0" err="1"/>
              <a:t>Cabibbo</a:t>
            </a:r>
            <a:r>
              <a:rPr lang="en-US" altLang="zh-CN" sz="2400" b="1" dirty="0"/>
              <a:t> angle 15.4°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4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15180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       </a:t>
                      </a:r>
                      <a:r>
                        <a:rPr lang="en-US" altLang="zh-CN" sz="3600" b="1" dirty="0" err="1"/>
                        <a:t>Semileptonic</a:t>
                      </a:r>
                      <a:r>
                        <a:rPr lang="en-US" altLang="zh-CN" sz="3600" b="1" dirty="0"/>
                        <a:t> decays</a:t>
                      </a:r>
                      <a:endParaRPr lang="zh-CN" altLang="en-US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F1CE6C5-1CA9-4020-ACA0-C084930A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20" y="666750"/>
            <a:ext cx="7270110" cy="6401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29D259-749C-4354-8C9E-371F874FB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04" y="4773036"/>
            <a:ext cx="2796782" cy="5867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BB34C2-21BE-41A1-BCEB-D3E2E45EF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03" y="1220106"/>
            <a:ext cx="5191977" cy="36904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C0BFA4-CB4D-4112-B066-34AFFEA78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40" y="5359827"/>
            <a:ext cx="8314140" cy="131075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B6AB72-CCB8-4BE2-BCD7-36AA14B773C3}"/>
              </a:ext>
            </a:extLst>
          </p:cNvPr>
          <p:cNvSpPr/>
          <p:nvPr/>
        </p:nvSpPr>
        <p:spPr>
          <a:xfrm>
            <a:off x="822960" y="6299200"/>
            <a:ext cx="1087120" cy="4425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64302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K0 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A3B6690-7E94-482A-AA41-B90C8139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879"/>
            <a:ext cx="3275452" cy="405658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147F029-4EE2-4A33-8141-5E24C6D5455E}"/>
              </a:ext>
            </a:extLst>
          </p:cNvPr>
          <p:cNvSpPr txBox="1"/>
          <p:nvPr/>
        </p:nvSpPr>
        <p:spPr>
          <a:xfrm>
            <a:off x="130217" y="3176426"/>
            <a:ext cx="30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Cosθ</a:t>
            </a:r>
            <a:r>
              <a:rPr lang="en-US" altLang="zh-CN" b="1" dirty="0"/>
              <a:t>                           </a:t>
            </a:r>
            <a:r>
              <a:rPr lang="en-US" altLang="zh-CN" b="1" dirty="0" err="1"/>
              <a:t>Sinθ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3025882" y="1614740"/>
            <a:ext cx="6199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Amplitude M should be proportional to </a:t>
            </a:r>
            <a:r>
              <a:rPr lang="en-US" altLang="zh-CN" sz="2400" b="1" dirty="0" err="1">
                <a:solidFill>
                  <a:srgbClr val="C00000"/>
                </a:solidFill>
              </a:rPr>
              <a:t>CosθSinθ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8483FB-1B97-416F-A90C-976F5E1C6B07}"/>
              </a:ext>
            </a:extLst>
          </p:cNvPr>
          <p:cNvSpPr txBox="1"/>
          <p:nvPr/>
        </p:nvSpPr>
        <p:spPr>
          <a:xfrm>
            <a:off x="4031722" y="3046312"/>
            <a:ext cx="429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 result is far lower?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8587003-EDD2-43C1-81C4-307B125C53B4}"/>
              </a:ext>
            </a:extLst>
          </p:cNvPr>
          <p:cNvSpPr/>
          <p:nvPr/>
        </p:nvSpPr>
        <p:spPr>
          <a:xfrm>
            <a:off x="8087360" y="2901635"/>
            <a:ext cx="487680" cy="75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D6BCF-0785-47C0-B0DF-02348EEA43B7}"/>
              </a:ext>
            </a:extLst>
          </p:cNvPr>
          <p:cNvSpPr txBox="1"/>
          <p:nvPr/>
        </p:nvSpPr>
        <p:spPr>
          <a:xfrm>
            <a:off x="1472301" y="4616090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1970 GIM mechanism introduce charm quark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8D44DDA-7DD9-49B5-BC63-D99E54C6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985" y="5117052"/>
            <a:ext cx="4640029" cy="17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55840</TotalTime>
  <Words>1558</Words>
  <Application>Microsoft Office PowerPoint</Application>
  <PresentationFormat>全屏显示(4:3)</PresentationFormat>
  <Paragraphs>276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菁 王</dc:creator>
  <cp:lastModifiedBy>wangjing</cp:lastModifiedBy>
  <cp:revision>723</cp:revision>
  <dcterms:created xsi:type="dcterms:W3CDTF">2019-04-24T06:30:25Z</dcterms:created>
  <dcterms:modified xsi:type="dcterms:W3CDTF">2020-12-17T10:54:32Z</dcterms:modified>
</cp:coreProperties>
</file>