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RobotoLigh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19" Type="http://schemas.openxmlformats.org/officeDocument/2006/relationships/font" Target="fonts/Oswald-regular.fntdata"/><Relationship Id="rId18" Type="http://schemas.openxmlformats.org/officeDocument/2006/relationships/font" Target="fonts/Robot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f65589c0c_6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f65589c0c_6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tested out three specific industries - technology, retail and finance to observe which specific states were dominating in those industries.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outputs were provided: for technology, California is leading with 296 companies, followed by Virginia New York, Texas and New Jersey.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 five industries in the United States are hospital and healthcare, higher education, information technology and services, education management, and financial services.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6d6cd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f6d6cd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retail, California is again taking the lead followed by New York, Texas, Ohio and Florida.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f6d6cd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f6d6cd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Lastly, for Finance, New York is again taking a lead followed by California, Texas, Illinois and Georgia.</a:t>
            </a:r>
            <a:endParaRPr sz="1200">
              <a:solidFill>
                <a:schemeClr val="dk1"/>
              </a:solidFill>
              <a:highlight>
                <a:srgbClr val="CCCC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in conclusion, California, New York and Texas are consistently leading in every industry and that remained true for hospital and healthcare, information technology and services and various other industries. Therefore, for a startup or an early careerist, states such as California, New York and Texas seem like an ideal fit. It can be seen as a negative and a positive - with entering a market which is dense, competition is high but for individuals looking for jobs in a dense market, there is an abundance of options and opportunities. Next, Eliesha will speak about the trend in new founded companies in the past 5 years.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f6d6cd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f6d6cd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77325" y="1268075"/>
            <a:ext cx="77880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1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5"/>
          <p:cNvCxnSpPr/>
          <p:nvPr/>
        </p:nvCxnSpPr>
        <p:spPr>
          <a:xfrm rot="10800000">
            <a:off x="-6860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59325" y="376550"/>
            <a:ext cx="8424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6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9" name="Google Shape;79;p16"/>
          <p:cNvSpPr txBox="1"/>
          <p:nvPr>
            <p:ph idx="3" type="title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0" name="Google Shape;80;p16"/>
          <p:cNvSpPr txBox="1"/>
          <p:nvPr>
            <p:ph idx="4" type="title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1" name="Google Shape;81;p16"/>
          <p:cNvSpPr txBox="1"/>
          <p:nvPr>
            <p:ph idx="5" type="title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2" name="Google Shape;82;p16"/>
          <p:cNvSpPr txBox="1"/>
          <p:nvPr>
            <p:ph idx="6" type="subTitle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7" type="subTitle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8" type="subTitle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9" type="title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3" type="subTitle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6"/>
          <p:cNvSpPr txBox="1"/>
          <p:nvPr>
            <p:ph idx="14" type="subTitle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6"/>
          <p:cNvSpPr txBox="1"/>
          <p:nvPr>
            <p:ph idx="15" type="subTitle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7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8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9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9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9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9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9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1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21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2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150" y="258000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6244163" y="1843325"/>
            <a:ext cx="2191200" cy="259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2" type="subTitle"/>
          </p:nvPr>
        </p:nvSpPr>
        <p:spPr>
          <a:xfrm>
            <a:off x="3476463" y="1843325"/>
            <a:ext cx="2191200" cy="259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3" type="subTitle"/>
          </p:nvPr>
        </p:nvSpPr>
        <p:spPr>
          <a:xfrm>
            <a:off x="693575" y="1843325"/>
            <a:ext cx="2191200" cy="259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854850" y="29808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622500" y="29808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6" type="subTitle"/>
          </p:nvPr>
        </p:nvSpPr>
        <p:spPr>
          <a:xfrm>
            <a:off x="6390150" y="29808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62" name="Google Shape;162;p2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4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4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2465450" y="374538"/>
            <a:ext cx="4213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402150" y="292875"/>
            <a:ext cx="41079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015975" y="2023975"/>
            <a:ext cx="1111800" cy="11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4572000" y="-181350"/>
            <a:ext cx="0" cy="2419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6"/>
          <p:cNvSpPr txBox="1"/>
          <p:nvPr>
            <p:ph type="title"/>
          </p:nvPr>
        </p:nvSpPr>
        <p:spPr>
          <a:xfrm>
            <a:off x="2212175" y="3410125"/>
            <a:ext cx="4719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76" name="Google Shape;176;p2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6"/>
          <p:cNvSpPr txBox="1"/>
          <p:nvPr>
            <p:ph idx="2" type="title"/>
          </p:nvPr>
        </p:nvSpPr>
        <p:spPr>
          <a:xfrm>
            <a:off x="3797100" y="2119500"/>
            <a:ext cx="15498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8" name="Google Shape;178;p26"/>
          <p:cNvSpPr/>
          <p:nvPr/>
        </p:nvSpPr>
        <p:spPr>
          <a:xfrm>
            <a:off x="720000" y="1461175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938625" y="1164125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3658925" y="16570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578625" y="20322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hasCustomPrompt="1" type="title"/>
          </p:nvPr>
        </p:nvSpPr>
        <p:spPr>
          <a:xfrm>
            <a:off x="1905675" y="1316800"/>
            <a:ext cx="5332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185" name="Google Shape;185;p27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7"/>
          <p:cNvSpPr/>
          <p:nvPr/>
        </p:nvSpPr>
        <p:spPr>
          <a:xfrm>
            <a:off x="720000" y="721500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868100" y="1526600"/>
            <a:ext cx="555900" cy="5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275896" y="313293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6578625" y="9174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720000" y="3607225"/>
            <a:ext cx="7704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8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8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9"/>
          <p:cNvSpPr txBox="1"/>
          <p:nvPr>
            <p:ph idx="2" type="subTitle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3" type="title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3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30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1080675" y="299104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2" type="subTitle"/>
          </p:nvPr>
        </p:nvSpPr>
        <p:spPr>
          <a:xfrm>
            <a:off x="3607975" y="299104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3" type="subTitle"/>
          </p:nvPr>
        </p:nvSpPr>
        <p:spPr>
          <a:xfrm>
            <a:off x="6097725" y="299104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4" type="subTitle"/>
          </p:nvPr>
        </p:nvSpPr>
        <p:spPr>
          <a:xfrm>
            <a:off x="1080675" y="132947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5" type="subTitle"/>
          </p:nvPr>
        </p:nvSpPr>
        <p:spPr>
          <a:xfrm>
            <a:off x="3607975" y="132947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6" type="subTitle"/>
          </p:nvPr>
        </p:nvSpPr>
        <p:spPr>
          <a:xfrm>
            <a:off x="6097725" y="132947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2465450" y="380975"/>
            <a:ext cx="421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7" type="subTitle"/>
          </p:nvPr>
        </p:nvSpPr>
        <p:spPr>
          <a:xfrm>
            <a:off x="1168975" y="1867367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8" type="subTitle"/>
          </p:nvPr>
        </p:nvSpPr>
        <p:spPr>
          <a:xfrm>
            <a:off x="3677400" y="1867367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9" type="subTitle"/>
          </p:nvPr>
        </p:nvSpPr>
        <p:spPr>
          <a:xfrm>
            <a:off x="6185825" y="1867367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13" type="subTitle"/>
          </p:nvPr>
        </p:nvSpPr>
        <p:spPr>
          <a:xfrm>
            <a:off x="1168975" y="3544025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14" type="subTitle"/>
          </p:nvPr>
        </p:nvSpPr>
        <p:spPr>
          <a:xfrm>
            <a:off x="3677400" y="3544025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15" type="subTitle"/>
          </p:nvPr>
        </p:nvSpPr>
        <p:spPr>
          <a:xfrm>
            <a:off x="6185825" y="3544025"/>
            <a:ext cx="178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"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720000" y="39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disordered 2">
  <p:cSld name="TITLE_AND_TWO_COLUMNS_1_1_2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2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2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1080675" y="3721900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32"/>
          <p:cNvSpPr txBox="1"/>
          <p:nvPr>
            <p:ph idx="2" type="subTitle"/>
          </p:nvPr>
        </p:nvSpPr>
        <p:spPr>
          <a:xfrm>
            <a:off x="2900100" y="3024100"/>
            <a:ext cx="1893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32"/>
          <p:cNvSpPr txBox="1"/>
          <p:nvPr>
            <p:ph idx="3" type="subTitle"/>
          </p:nvPr>
        </p:nvSpPr>
        <p:spPr>
          <a:xfrm>
            <a:off x="4722800" y="2345043"/>
            <a:ext cx="1893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32"/>
          <p:cNvSpPr txBox="1"/>
          <p:nvPr>
            <p:ph idx="4" type="subTitle"/>
          </p:nvPr>
        </p:nvSpPr>
        <p:spPr>
          <a:xfrm>
            <a:off x="6539650" y="1648077"/>
            <a:ext cx="1924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32"/>
          <p:cNvSpPr txBox="1"/>
          <p:nvPr>
            <p:ph idx="5" type="subTitle"/>
          </p:nvPr>
        </p:nvSpPr>
        <p:spPr>
          <a:xfrm>
            <a:off x="1080525" y="3387924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2"/>
          <p:cNvSpPr txBox="1"/>
          <p:nvPr>
            <p:ph idx="6" type="subTitle"/>
          </p:nvPr>
        </p:nvSpPr>
        <p:spPr>
          <a:xfrm>
            <a:off x="2940450" y="2682825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subTitle"/>
          </p:nvPr>
        </p:nvSpPr>
        <p:spPr>
          <a:xfrm>
            <a:off x="4722800" y="2014557"/>
            <a:ext cx="1893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subTitle"/>
          </p:nvPr>
        </p:nvSpPr>
        <p:spPr>
          <a:xfrm>
            <a:off x="6554800" y="1316940"/>
            <a:ext cx="1893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2465450" y="445025"/>
            <a:ext cx="42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solidFill>
          <a:srgbClr val="000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4495800" y="3841325"/>
            <a:ext cx="3837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1C23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</a:t>
            </a:r>
            <a:endParaRPr b="0" i="0" sz="1000" u="none" cap="none" strike="noStrike">
              <a:solidFill>
                <a:srgbClr val="F1C2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4495800" y="1133875"/>
            <a:ext cx="4045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5" name="Google Shape;255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>
            <p:ph idx="1" type="subTitle"/>
          </p:nvPr>
        </p:nvSpPr>
        <p:spPr>
          <a:xfrm>
            <a:off x="4495800" y="4173649"/>
            <a:ext cx="4204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33"/>
          <p:cNvSpPr txBox="1"/>
          <p:nvPr>
            <p:ph idx="2" type="subTitle"/>
          </p:nvPr>
        </p:nvSpPr>
        <p:spPr>
          <a:xfrm>
            <a:off x="4495800" y="1962175"/>
            <a:ext cx="38520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4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34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1519238" y="373725"/>
            <a:ext cx="6111300" cy="69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3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080675" y="2918188"/>
            <a:ext cx="3491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5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4" type="body"/>
          </p:nvPr>
        </p:nvSpPr>
        <p:spPr>
          <a:xfrm>
            <a:off x="4572000" y="2740188"/>
            <a:ext cx="38520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2470600" y="381150"/>
            <a:ext cx="4213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81" name="Google Shape;281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36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36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6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6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36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1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app.flourish.studio/visualisation/3412967/edit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flourish.studio/visualisation/3412858/ed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 Companies by State</a:t>
            </a:r>
            <a:endParaRPr sz="3200"/>
          </a:p>
        </p:txBody>
      </p:sp>
      <p:sp>
        <p:nvSpPr>
          <p:cNvPr id="297" name="Google Shape;297;p38"/>
          <p:cNvSpPr txBox="1"/>
          <p:nvPr/>
        </p:nvSpPr>
        <p:spPr>
          <a:xfrm>
            <a:off x="1425425" y="209327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26" y="1088101"/>
            <a:ext cx="5325102" cy="3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725200" y="4830750"/>
            <a:ext cx="504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https://app.flourish.studio/visualisation/3412967/edit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5">
            <a:alphaModFix/>
          </a:blip>
          <a:srcRect b="0" l="0" r="0" t="5838"/>
          <a:stretch/>
        </p:blipFill>
        <p:spPr>
          <a:xfrm>
            <a:off x="6465250" y="1257600"/>
            <a:ext cx="2380375" cy="34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Retail Companies</a:t>
            </a:r>
            <a:r>
              <a:rPr lang="en" sz="3000"/>
              <a:t> by State</a:t>
            </a:r>
            <a:endParaRPr sz="3000"/>
          </a:p>
        </p:txBody>
      </p:sp>
      <p:sp>
        <p:nvSpPr>
          <p:cNvPr id="307" name="Google Shape;307;p39"/>
          <p:cNvSpPr txBox="1"/>
          <p:nvPr/>
        </p:nvSpPr>
        <p:spPr>
          <a:xfrm>
            <a:off x="1425425" y="209327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725200" y="4850475"/>
            <a:ext cx="504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https://app.flourish.studio/visualisation/3412858/edit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075" y="1124303"/>
            <a:ext cx="2127900" cy="37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400" y="1384551"/>
            <a:ext cx="5578974" cy="332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Finance</a:t>
            </a:r>
            <a:r>
              <a:rPr lang="en" sz="2900"/>
              <a:t> Companies by State</a:t>
            </a:r>
            <a:endParaRPr sz="2900"/>
          </a:p>
        </p:txBody>
      </p:sp>
      <p:sp>
        <p:nvSpPr>
          <p:cNvPr id="317" name="Google Shape;317;p40"/>
          <p:cNvSpPr txBox="1"/>
          <p:nvPr/>
        </p:nvSpPr>
        <p:spPr>
          <a:xfrm>
            <a:off x="1425425" y="209327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725200" y="4811000"/>
            <a:ext cx="504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https://app.flourish.studio/visualisation/3413072/edit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25" y="1051174"/>
            <a:ext cx="2099513" cy="37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925" y="1242850"/>
            <a:ext cx="5477427" cy="33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Top 10</a:t>
            </a:r>
            <a:r>
              <a:rPr lang="en" sz="3100"/>
              <a:t> Companies by State</a:t>
            </a:r>
            <a:endParaRPr sz="3100"/>
          </a:p>
        </p:txBody>
      </p:sp>
      <p:sp>
        <p:nvSpPr>
          <p:cNvPr id="327" name="Google Shape;327;p41"/>
          <p:cNvSpPr txBox="1"/>
          <p:nvPr/>
        </p:nvSpPr>
        <p:spPr>
          <a:xfrm>
            <a:off x="1425425" y="209327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725200" y="4827925"/>
            <a:ext cx="5043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https://app.flourish.studio/visualisation/3395333/edit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50" y="1164225"/>
            <a:ext cx="5254048" cy="32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750" y="1114850"/>
            <a:ext cx="2394900" cy="37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Pitch Deck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C232"/>
      </a:accent1>
      <a:accent2>
        <a:srgbClr val="BF9000"/>
      </a:accent2>
      <a:accent3>
        <a:srgbClr val="7F6000"/>
      </a:accent3>
      <a:accent4>
        <a:srgbClr val="FFD966"/>
      </a:accent4>
      <a:accent5>
        <a:srgbClr val="FFE599"/>
      </a:accent5>
      <a:accent6>
        <a:srgbClr val="D9D9D9"/>
      </a:accent6>
      <a:hlink>
        <a:srgbClr val="7F6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