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2" r:id="rId3"/>
    <p:sldId id="259" r:id="rId4"/>
    <p:sldId id="293" r:id="rId5"/>
    <p:sldId id="294" r:id="rId6"/>
    <p:sldId id="288" r:id="rId7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008A"/>
    <a:srgbClr val="2B0096"/>
    <a:srgbClr val="0C00AC"/>
    <a:srgbClr val="270585"/>
    <a:srgbClr val="2A0591"/>
    <a:srgbClr val="23007A"/>
    <a:srgbClr val="1A008A"/>
    <a:srgbClr val="1500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996" autoAdjust="0"/>
    <p:restoredTop sz="94660"/>
  </p:normalViewPr>
  <p:slideViewPr>
    <p:cSldViewPr snapToGrid="0">
      <p:cViewPr varScale="1">
        <p:scale>
          <a:sx n="85" d="100"/>
          <a:sy n="85" d="100"/>
        </p:scale>
        <p:origin x="269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C78D24-2606-4045-89F2-5E1AAD7B88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470FB5-C442-4BC2-8AEB-100B090C08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39521BA-8749-4339-B347-0288675AC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9BA8-4C76-4423-866C-004D3B6E592C}" type="datetimeFigureOut">
              <a:rPr lang="es-MX" smtClean="0"/>
              <a:t>24/04/2023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C012DED-B5E9-48E7-B127-C45F4F311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DB77C52-FDAA-44BA-B15F-C7DB3F026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7956-2636-4281-A5F1-50D64FBC8EC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61844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7EE906-46D8-4569-A11B-4335859CB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6B642B7-17DB-4E32-A594-3935415C05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04D851C-6EE5-407A-9EAA-4F8EB87D1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9BA8-4C76-4423-866C-004D3B6E592C}" type="datetimeFigureOut">
              <a:rPr lang="es-MX" smtClean="0"/>
              <a:t>24/04/2023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F5EEAF6-11DD-4F66-BD57-8416838E9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94DAD50-9E0C-4483-8D7E-CC01393A6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7956-2636-4281-A5F1-50D64FBC8EC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03076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AAFC7A3-C1D4-4B9C-8C2C-F0A1CC2812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5FB3F70-68F6-45BE-8E66-056B00BD9C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BD1844A-1BBC-492E-B515-2A6EFEA1D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9BA8-4C76-4423-866C-004D3B6E592C}" type="datetimeFigureOut">
              <a:rPr lang="es-MX" smtClean="0"/>
              <a:t>24/04/2023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4CEA02C-1CCA-4AF5-A0E0-5AABC672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EF4E72F-546F-4402-9C51-47DB39B26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7956-2636-4281-A5F1-50D64FBC8EC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8365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B8EF67-4432-4D82-9BF8-133E7CEBF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155CF5A-0B12-4C09-9433-E68C179909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E60380D-5044-47E9-A413-E6C22610E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9BA8-4C76-4423-866C-004D3B6E592C}" type="datetimeFigureOut">
              <a:rPr lang="es-MX" smtClean="0"/>
              <a:t>24/04/2023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55FA05D-896A-4D9F-A536-0CB1CA303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CBDABF5-3483-4344-AA6C-CAFCDA1F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7956-2636-4281-A5F1-50D64FBC8EC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57226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59956C-A446-41F0-ADEF-AC6EA696B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C0DB606-389F-4DFE-956D-79EE6FAE17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F8775BC-4CE5-4F7D-BF5F-74061570C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9BA8-4C76-4423-866C-004D3B6E592C}" type="datetimeFigureOut">
              <a:rPr lang="es-MX" smtClean="0"/>
              <a:t>24/04/2023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2274CE6-D22E-40FA-88E6-A3DCCE507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40ABB15-9CC7-400C-9589-1B5E2FD0E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7956-2636-4281-A5F1-50D64FBC8EC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24005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681FCC-CD56-46E1-BD14-E3C2CC4F8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3EB9A9D-EDCF-4DCD-AB14-E726B0FFCE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331FFF1-0571-4230-B8FD-2A8ACAA56E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43B2680-4BB2-4414-91F7-45F1247C4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9BA8-4C76-4423-866C-004D3B6E592C}" type="datetimeFigureOut">
              <a:rPr lang="es-MX" smtClean="0"/>
              <a:t>24/04/2023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4168F07-FBE1-4072-B040-E2EB8D409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F1F78AE-0228-4782-A966-C32F3CE20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7956-2636-4281-A5F1-50D64FBC8EC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6431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7CB702-A002-4E34-AEBB-F2AB3794D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9913E92-6EB8-4A63-B6F4-CB60FEF1C9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1714977-9D72-4C24-BF76-0EFF0BFADA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5E72F80-5001-4F12-BB14-7C23628F85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B172FAA-3F6E-44A0-B1F4-080AAE23A3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825D075-BEA3-4646-8496-439C595BF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9BA8-4C76-4423-866C-004D3B6E592C}" type="datetimeFigureOut">
              <a:rPr lang="es-MX" smtClean="0"/>
              <a:t>24/04/2023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E005215-E310-4AD4-9A41-584A4C1A6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951F949-AF72-44E0-BB9A-AEACE3B61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7956-2636-4281-A5F1-50D64FBC8EC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55967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39DA04-D0D2-4911-9F82-6538AB1A0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35A392C-3427-4C6A-B45F-288B9CBE9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9BA8-4C76-4423-866C-004D3B6E592C}" type="datetimeFigureOut">
              <a:rPr lang="es-MX" smtClean="0"/>
              <a:t>24/04/2023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40B0AE0-70F3-43DD-8B90-A3EF8D014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72E7212-4AA9-4905-80AA-9A1B5ADD1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7956-2636-4281-A5F1-50D64FBC8EC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51103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04931A3-93F9-41E2-AB27-6058DA9D6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9BA8-4C76-4423-866C-004D3B6E592C}" type="datetimeFigureOut">
              <a:rPr lang="es-MX" smtClean="0"/>
              <a:t>24/04/2023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3573A8F-2CDC-4113-A9EB-E52E3851E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224D726-9E86-4F4E-B8A0-3326720C4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7956-2636-4281-A5F1-50D64FBC8EC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5649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87F67B-49E9-439B-82A4-0070C6EE4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9A5A236-AEFC-4C5F-9050-C2E7ECED7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98809F1-6BAF-4A5B-9AED-3DC74804BC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6F9F478-E862-4CC1-9928-77BF76D6E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9BA8-4C76-4423-866C-004D3B6E592C}" type="datetimeFigureOut">
              <a:rPr lang="es-MX" smtClean="0"/>
              <a:t>24/04/2023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AFEE95B-5975-4006-AF08-81FB2B481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133448A-6F55-4D8A-9836-0BF866AF7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7956-2636-4281-A5F1-50D64FBC8EC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72649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6AE657-0895-4C3B-86B5-CEFCA521D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45C6917-1487-4250-86EB-EA6C48ADDD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2576F0D-30C4-4CCC-9C0B-EE4DA897CB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F22E53D-C922-406F-9682-6EB716ACA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9BA8-4C76-4423-866C-004D3B6E592C}" type="datetimeFigureOut">
              <a:rPr lang="es-MX" smtClean="0"/>
              <a:t>24/04/2023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A941363-BD76-42FF-92AF-2025CBDA4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DCA3388-2AFE-4707-8002-D59E84368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7956-2636-4281-A5F1-50D64FBC8EC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98217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0942F7D-035B-485C-858A-2C6359A1D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D5D72D9-5209-45C1-9E19-593016B803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D1FD9DF-4A68-4195-AE64-078FE47E17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99BA8-4C76-4423-866C-004D3B6E592C}" type="datetimeFigureOut">
              <a:rPr lang="es-MX" smtClean="0"/>
              <a:t>24/04/2023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CDA4203-86FE-454C-B4BA-8A63388715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F278F18-AF84-41D6-8E45-CE3657329F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C37956-2636-4281-A5F1-50D64FBC8EC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93817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FEEDEA6C-ACFD-4393-9374-4862C67AB63A}"/>
              </a:ext>
            </a:extLst>
          </p:cNvPr>
          <p:cNvSpPr/>
          <p:nvPr/>
        </p:nvSpPr>
        <p:spPr>
          <a:xfrm rot="18349919">
            <a:off x="385622" y="4741770"/>
            <a:ext cx="865146" cy="3366954"/>
          </a:xfrm>
          <a:prstGeom prst="rect">
            <a:avLst/>
          </a:prstGeom>
          <a:solidFill>
            <a:srgbClr val="0C00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B6C9DE51-43B5-480D-9358-260FBE0C18AE}"/>
              </a:ext>
            </a:extLst>
          </p:cNvPr>
          <p:cNvSpPr/>
          <p:nvPr/>
        </p:nvSpPr>
        <p:spPr>
          <a:xfrm rot="18366752">
            <a:off x="1233029" y="3199427"/>
            <a:ext cx="820097" cy="500661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763654E-DA3C-A74C-BC5B-DB067CFA560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8" t="18142" r="1078" b="22796"/>
          <a:stretch/>
        </p:blipFill>
        <p:spPr>
          <a:xfrm>
            <a:off x="1102603" y="166697"/>
            <a:ext cx="5574898" cy="3387823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DFE46922-B07F-424F-BFD7-13E094DC6162}"/>
              </a:ext>
            </a:extLst>
          </p:cNvPr>
          <p:cNvSpPr/>
          <p:nvPr/>
        </p:nvSpPr>
        <p:spPr>
          <a:xfrm>
            <a:off x="4169506" y="5548084"/>
            <a:ext cx="4422749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endParaRPr lang="es-MX" sz="4000" b="1" dirty="0">
              <a:solidFill>
                <a:srgbClr val="0C00AC"/>
              </a:solidFill>
              <a:cs typeface="Arial" panose="020B0604020202020204" pitchFamily="34" charset="0"/>
            </a:endParaRPr>
          </a:p>
          <a:p>
            <a:pPr algn="r"/>
            <a:r>
              <a:rPr lang="es-MX" sz="2800" b="1" dirty="0">
                <a:solidFill>
                  <a:srgbClr val="0C00AC"/>
                </a:solidFill>
                <a:cs typeface="Arial" panose="020B0604020202020204" pitchFamily="34" charset="0"/>
              </a:rPr>
              <a:t>Cloud </a:t>
            </a:r>
            <a:r>
              <a:rPr lang="es-MX" sz="2800" b="1" dirty="0" err="1">
                <a:solidFill>
                  <a:srgbClr val="0C00AC"/>
                </a:solidFill>
                <a:cs typeface="Arial" panose="020B0604020202020204" pitchFamily="34" charset="0"/>
              </a:rPr>
              <a:t>Systems</a:t>
            </a:r>
            <a:r>
              <a:rPr lang="es-MX" sz="2800" b="1" dirty="0">
                <a:solidFill>
                  <a:srgbClr val="0C00AC"/>
                </a:solidFill>
                <a:cs typeface="Arial" panose="020B0604020202020204" pitchFamily="34" charset="0"/>
              </a:rPr>
              <a:t> &amp; </a:t>
            </a:r>
            <a:r>
              <a:rPr lang="es-MX" sz="2800" b="1" dirty="0" err="1">
                <a:solidFill>
                  <a:srgbClr val="0C00AC"/>
                </a:solidFill>
                <a:cs typeface="Arial" panose="020B0604020202020204" pitchFamily="34" charset="0"/>
              </a:rPr>
              <a:t>Technology</a:t>
            </a:r>
            <a:endParaRPr lang="es-MX" sz="2800" b="1" dirty="0">
              <a:solidFill>
                <a:srgbClr val="0C00AC"/>
              </a:solidFill>
              <a:cs typeface="Arial" panose="020B0604020202020204" pitchFamily="34" charset="0"/>
            </a:endParaRPr>
          </a:p>
          <a:p>
            <a:pPr algn="r"/>
            <a:endParaRPr lang="es-MX" sz="4000" b="1" i="1" dirty="0">
              <a:solidFill>
                <a:schemeClr val="bg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EE1180C1-35A5-89F5-3698-561C33CE416E}"/>
              </a:ext>
            </a:extLst>
          </p:cNvPr>
          <p:cNvSpPr/>
          <p:nvPr/>
        </p:nvSpPr>
        <p:spPr>
          <a:xfrm>
            <a:off x="6677501" y="1027896"/>
            <a:ext cx="550459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3200" b="1" dirty="0">
                <a:solidFill>
                  <a:srgbClr val="0C00AC"/>
                </a:solidFill>
              </a:rPr>
              <a:t>Curso Developing </a:t>
            </a:r>
            <a:r>
              <a:rPr lang="es-ES" sz="3200" b="1" dirty="0" err="1">
                <a:solidFill>
                  <a:srgbClr val="0C00AC"/>
                </a:solidFill>
              </a:rPr>
              <a:t>Applications</a:t>
            </a:r>
            <a:r>
              <a:rPr lang="es-ES" sz="3200" b="1" dirty="0">
                <a:solidFill>
                  <a:srgbClr val="0C00AC"/>
                </a:solidFill>
              </a:rPr>
              <a:t> for the Java EE.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AF141006-DF17-B47B-EC1A-7DF663C6969F}"/>
              </a:ext>
            </a:extLst>
          </p:cNvPr>
          <p:cNvSpPr/>
          <p:nvPr/>
        </p:nvSpPr>
        <p:spPr>
          <a:xfrm>
            <a:off x="6687404" y="2109849"/>
            <a:ext cx="55045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2400" b="1" dirty="0">
                <a:solidFill>
                  <a:srgbClr val="0C00AC"/>
                </a:solidFill>
              </a:rPr>
              <a:t>Instructor: Ing. Ezequiel </a:t>
            </a:r>
            <a:r>
              <a:rPr lang="es-ES" sz="2400" b="1" dirty="0" err="1">
                <a:solidFill>
                  <a:srgbClr val="0C00AC"/>
                </a:solidFill>
              </a:rPr>
              <a:t>Sanchez</a:t>
            </a:r>
            <a:r>
              <a:rPr lang="es-ES" sz="2400" b="1" dirty="0">
                <a:solidFill>
                  <a:srgbClr val="0C00AC"/>
                </a:solidFill>
              </a:rPr>
              <a:t> Morales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5BD22567-1BA9-CBF8-2004-FDED96E9C250}"/>
              </a:ext>
            </a:extLst>
          </p:cNvPr>
          <p:cNvSpPr/>
          <p:nvPr/>
        </p:nvSpPr>
        <p:spPr>
          <a:xfrm>
            <a:off x="6677501" y="2630925"/>
            <a:ext cx="55045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b="1" dirty="0">
                <a:solidFill>
                  <a:srgbClr val="0C00AC"/>
                </a:solidFill>
              </a:rPr>
              <a:t>Curso Teórico - Practico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01C40A5B-5B59-4E3C-3D37-3BFB0CF5E2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8630" y="3369410"/>
            <a:ext cx="2667000" cy="2667000"/>
          </a:xfrm>
          <a:prstGeom prst="rect">
            <a:avLst/>
          </a:prstGeom>
        </p:spPr>
      </p:pic>
      <p:pic>
        <p:nvPicPr>
          <p:cNvPr id="1026" name="Picture 2" descr="Jakarta EE - Wikipedia">
            <a:extLst>
              <a:ext uri="{FF2B5EF4-FFF2-40B4-BE49-F238E27FC236}">
                <a16:creationId xmlns:a16="http://schemas.microsoft.com/office/drawing/2014/main" id="{20F0B427-D227-C5B2-DACF-EB4EA77755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1265" y="3216892"/>
            <a:ext cx="3438437" cy="2613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Java EE · GitHub">
            <a:extLst>
              <a:ext uri="{FF2B5EF4-FFF2-40B4-BE49-F238E27FC236}">
                <a16:creationId xmlns:a16="http://schemas.microsoft.com/office/drawing/2014/main" id="{82371691-B2A5-928A-3785-39474C3B13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9799" y="3683292"/>
            <a:ext cx="26670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7631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499A34D-A74D-48CD-8DAC-67507865D4F1}"/>
              </a:ext>
            </a:extLst>
          </p:cNvPr>
          <p:cNvSpPr/>
          <p:nvPr/>
        </p:nvSpPr>
        <p:spPr>
          <a:xfrm>
            <a:off x="2786139" y="991705"/>
            <a:ext cx="584524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3200" b="1" dirty="0">
                <a:solidFill>
                  <a:srgbClr val="0C00AC"/>
                </a:solidFill>
              </a:rPr>
              <a:t>Curso Developing </a:t>
            </a:r>
            <a:r>
              <a:rPr lang="es-ES" sz="3200" b="1" dirty="0" err="1">
                <a:solidFill>
                  <a:srgbClr val="0C00AC"/>
                </a:solidFill>
              </a:rPr>
              <a:t>Applications</a:t>
            </a:r>
            <a:r>
              <a:rPr lang="es-ES" sz="3200" b="1" dirty="0">
                <a:solidFill>
                  <a:srgbClr val="0C00AC"/>
                </a:solidFill>
              </a:rPr>
              <a:t> for the Java EE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6257AA01-DDA1-43D3-9F69-00712BDE5997}"/>
              </a:ext>
            </a:extLst>
          </p:cNvPr>
          <p:cNvSpPr/>
          <p:nvPr/>
        </p:nvSpPr>
        <p:spPr>
          <a:xfrm>
            <a:off x="9973964" y="-134816"/>
            <a:ext cx="865146" cy="7268308"/>
          </a:xfrm>
          <a:prstGeom prst="rect">
            <a:avLst/>
          </a:prstGeom>
          <a:solidFill>
            <a:srgbClr val="0C00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DB0814D3-1656-40A5-A101-6386EBD484F2}"/>
              </a:ext>
            </a:extLst>
          </p:cNvPr>
          <p:cNvSpPr/>
          <p:nvPr/>
        </p:nvSpPr>
        <p:spPr>
          <a:xfrm>
            <a:off x="11098789" y="-134816"/>
            <a:ext cx="820097" cy="726830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36CE5251-B685-C44C-BE7E-8989A9A1EEC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8" t="18142" r="1078" b="22796"/>
          <a:stretch/>
        </p:blipFill>
        <p:spPr>
          <a:xfrm>
            <a:off x="343267" y="238468"/>
            <a:ext cx="2019245" cy="1227080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5F2E1143-61B9-AE13-50D5-C4138471D6F9}"/>
              </a:ext>
            </a:extLst>
          </p:cNvPr>
          <p:cNvSpPr txBox="1"/>
          <p:nvPr/>
        </p:nvSpPr>
        <p:spPr>
          <a:xfrm>
            <a:off x="1352890" y="2208066"/>
            <a:ext cx="83613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b="1" dirty="0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Introducción </a:t>
            </a:r>
          </a:p>
          <a:p>
            <a:pPr algn="ctr"/>
            <a:endParaRPr lang="es-MX" sz="2400" b="1" dirty="0">
              <a:solidFill>
                <a:srgbClr val="1C1D1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612ECC5A-0BE0-7016-A430-3367991E59AA}"/>
              </a:ext>
            </a:extLst>
          </p:cNvPr>
          <p:cNvSpPr txBox="1"/>
          <p:nvPr/>
        </p:nvSpPr>
        <p:spPr>
          <a:xfrm>
            <a:off x="1228603" y="3178207"/>
            <a:ext cx="836139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s-MX" sz="2000" b="1" dirty="0" err="1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ntroduccion</a:t>
            </a:r>
            <a:r>
              <a:rPr lang="es-MX" sz="2000" b="1" dirty="0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Java</a:t>
            </a:r>
          </a:p>
          <a:p>
            <a:r>
              <a:rPr lang="es-MX" sz="2000" b="1" dirty="0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JSE, JEE Y JME</a:t>
            </a:r>
          </a:p>
          <a:p>
            <a:r>
              <a:rPr lang="es-MX" sz="2000" b="1" dirty="0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Fundamentos de Java EE 7, 8 7 9</a:t>
            </a:r>
          </a:p>
          <a:p>
            <a:r>
              <a:rPr lang="es-MX" sz="2000" b="1" dirty="0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Protocolo Http</a:t>
            </a:r>
          </a:p>
          <a:p>
            <a:r>
              <a:rPr lang="es-MX" sz="2000" b="1" dirty="0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Uso en </a:t>
            </a:r>
            <a:r>
              <a:rPr lang="es-MX" sz="2000" b="1" dirty="0" err="1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Servlest</a:t>
            </a:r>
            <a:endParaRPr lang="es-MX" sz="2000" b="1" dirty="0">
              <a:solidFill>
                <a:srgbClr val="1C1D1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MX" sz="2000" b="1" dirty="0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Uso en EJB, JPA Y JSF</a:t>
            </a:r>
          </a:p>
          <a:p>
            <a:endParaRPr lang="es-MX" sz="2000" b="1" dirty="0">
              <a:solidFill>
                <a:srgbClr val="1C1D1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7989387C-A0DD-148E-26F4-9955326F9E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2711" y="2967318"/>
            <a:ext cx="4290883" cy="3032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695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499A34D-A74D-48CD-8DAC-67507865D4F1}"/>
              </a:ext>
            </a:extLst>
          </p:cNvPr>
          <p:cNvSpPr/>
          <p:nvPr/>
        </p:nvSpPr>
        <p:spPr>
          <a:xfrm>
            <a:off x="2786139" y="991705"/>
            <a:ext cx="584524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3200" b="1" dirty="0">
                <a:solidFill>
                  <a:srgbClr val="0C00AC"/>
                </a:solidFill>
              </a:rPr>
              <a:t>Curso Developing </a:t>
            </a:r>
            <a:r>
              <a:rPr lang="es-ES" sz="3200" b="1" dirty="0" err="1">
                <a:solidFill>
                  <a:srgbClr val="0C00AC"/>
                </a:solidFill>
              </a:rPr>
              <a:t>Applications</a:t>
            </a:r>
            <a:r>
              <a:rPr lang="es-ES" sz="3200" b="1" dirty="0">
                <a:solidFill>
                  <a:srgbClr val="0C00AC"/>
                </a:solidFill>
              </a:rPr>
              <a:t> for the Java EE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6257AA01-DDA1-43D3-9F69-00712BDE5997}"/>
              </a:ext>
            </a:extLst>
          </p:cNvPr>
          <p:cNvSpPr/>
          <p:nvPr/>
        </p:nvSpPr>
        <p:spPr>
          <a:xfrm>
            <a:off x="9973964" y="-134816"/>
            <a:ext cx="865146" cy="7268308"/>
          </a:xfrm>
          <a:prstGeom prst="rect">
            <a:avLst/>
          </a:prstGeom>
          <a:solidFill>
            <a:srgbClr val="0C00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DB0814D3-1656-40A5-A101-6386EBD484F2}"/>
              </a:ext>
            </a:extLst>
          </p:cNvPr>
          <p:cNvSpPr/>
          <p:nvPr/>
        </p:nvSpPr>
        <p:spPr>
          <a:xfrm>
            <a:off x="11098789" y="-134816"/>
            <a:ext cx="820097" cy="726830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36CE5251-B685-C44C-BE7E-8989A9A1EEC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8" t="18142" r="1078" b="22796"/>
          <a:stretch/>
        </p:blipFill>
        <p:spPr>
          <a:xfrm>
            <a:off x="343267" y="238468"/>
            <a:ext cx="2019245" cy="1227080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5F2E1143-61B9-AE13-50D5-C4138471D6F9}"/>
              </a:ext>
            </a:extLst>
          </p:cNvPr>
          <p:cNvSpPr txBox="1"/>
          <p:nvPr/>
        </p:nvSpPr>
        <p:spPr>
          <a:xfrm>
            <a:off x="1138518" y="2296087"/>
            <a:ext cx="8659905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b="1" dirty="0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Objetivo</a:t>
            </a:r>
          </a:p>
          <a:p>
            <a:pPr algn="ctr"/>
            <a:endParaRPr lang="es-MX" sz="2400" b="1" dirty="0">
              <a:solidFill>
                <a:srgbClr val="1C1D1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Consolidar el conocimiento en el desarrollo de aplicaciones empresariales con el standard Java  EE (</a:t>
            </a:r>
            <a:r>
              <a:rPr lang="es-MX" sz="2000" dirty="0" err="1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Jakarta</a:t>
            </a:r>
            <a:r>
              <a:rPr lang="es-MX" sz="2000" dirty="0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)por medio de la realización de ejercicios prácticos basados en la versión actual del compilador.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 el participante pueda desarrollar una aplicaciones en Java EE orientadas a Objetos, Servicios y Web de manera dinámica y funcional.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 el participante pueda interactuar con los Componentes Principales dentro del Estándar Java EE (</a:t>
            </a:r>
            <a:r>
              <a:rPr lang="es-MX" sz="2000" dirty="0" err="1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Jakarta</a:t>
            </a:r>
            <a:r>
              <a:rPr lang="es-MX" sz="2000" dirty="0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endParaRPr lang="es-MX" sz="2000" dirty="0">
              <a:solidFill>
                <a:srgbClr val="1C1D1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40933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499A34D-A74D-48CD-8DAC-67507865D4F1}"/>
              </a:ext>
            </a:extLst>
          </p:cNvPr>
          <p:cNvSpPr/>
          <p:nvPr/>
        </p:nvSpPr>
        <p:spPr>
          <a:xfrm>
            <a:off x="2786139" y="991705"/>
            <a:ext cx="584524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3200" b="1" dirty="0">
                <a:solidFill>
                  <a:srgbClr val="0C00AC"/>
                </a:solidFill>
              </a:rPr>
              <a:t>Curso Developing </a:t>
            </a:r>
            <a:r>
              <a:rPr lang="es-ES" sz="3200" b="1" dirty="0" err="1">
                <a:solidFill>
                  <a:srgbClr val="0C00AC"/>
                </a:solidFill>
              </a:rPr>
              <a:t>Applications</a:t>
            </a:r>
            <a:r>
              <a:rPr lang="es-ES" sz="3200" b="1" dirty="0">
                <a:solidFill>
                  <a:srgbClr val="0C00AC"/>
                </a:solidFill>
              </a:rPr>
              <a:t> for the Java EE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6257AA01-DDA1-43D3-9F69-00712BDE5997}"/>
              </a:ext>
            </a:extLst>
          </p:cNvPr>
          <p:cNvSpPr/>
          <p:nvPr/>
        </p:nvSpPr>
        <p:spPr>
          <a:xfrm>
            <a:off x="9973964" y="-134816"/>
            <a:ext cx="865146" cy="7268308"/>
          </a:xfrm>
          <a:prstGeom prst="rect">
            <a:avLst/>
          </a:prstGeom>
          <a:solidFill>
            <a:srgbClr val="0C00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DB0814D3-1656-40A5-A101-6386EBD484F2}"/>
              </a:ext>
            </a:extLst>
          </p:cNvPr>
          <p:cNvSpPr/>
          <p:nvPr/>
        </p:nvSpPr>
        <p:spPr>
          <a:xfrm>
            <a:off x="11098789" y="-134816"/>
            <a:ext cx="820097" cy="726830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36CE5251-B685-C44C-BE7E-8989A9A1EEC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8" t="18142" r="1078" b="22796"/>
          <a:stretch/>
        </p:blipFill>
        <p:spPr>
          <a:xfrm>
            <a:off x="343267" y="238468"/>
            <a:ext cx="2019245" cy="1227080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5F2E1143-61B9-AE13-50D5-C4138471D6F9}"/>
              </a:ext>
            </a:extLst>
          </p:cNvPr>
          <p:cNvSpPr txBox="1"/>
          <p:nvPr/>
        </p:nvSpPr>
        <p:spPr>
          <a:xfrm>
            <a:off x="1352890" y="2259449"/>
            <a:ext cx="836139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b="1" dirty="0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Bases</a:t>
            </a:r>
          </a:p>
          <a:p>
            <a:pPr algn="ctr"/>
            <a:endParaRPr lang="es-MX" sz="2400" b="1" dirty="0">
              <a:solidFill>
                <a:srgbClr val="1C1D1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MX" sz="2000" dirty="0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Conocimiento sobre desarrollo de software o ingeniería de software.</a:t>
            </a:r>
          </a:p>
          <a:p>
            <a:r>
              <a:rPr lang="es-MX" sz="2000" dirty="0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Conocimientos en Desarrollo Web.</a:t>
            </a:r>
          </a:p>
          <a:p>
            <a:r>
              <a:rPr lang="es-MX" sz="2000" dirty="0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Conocimiento de Programación Orientada a Objetos/Aspectos.</a:t>
            </a:r>
          </a:p>
          <a:p>
            <a:r>
              <a:rPr lang="es-MX" sz="2000" dirty="0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Conocimientos en Java.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E3C686F-97C1-5171-C452-9B18180B15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574" y="3624118"/>
            <a:ext cx="4853812" cy="3233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719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499A34D-A74D-48CD-8DAC-67507865D4F1}"/>
              </a:ext>
            </a:extLst>
          </p:cNvPr>
          <p:cNvSpPr/>
          <p:nvPr/>
        </p:nvSpPr>
        <p:spPr>
          <a:xfrm>
            <a:off x="2786139" y="991705"/>
            <a:ext cx="584524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3200" b="1" dirty="0">
                <a:solidFill>
                  <a:srgbClr val="0C00AC"/>
                </a:solidFill>
              </a:rPr>
              <a:t>Curso Developing </a:t>
            </a:r>
            <a:r>
              <a:rPr lang="es-ES" sz="3200" b="1" dirty="0" err="1">
                <a:solidFill>
                  <a:srgbClr val="0C00AC"/>
                </a:solidFill>
              </a:rPr>
              <a:t>Applications</a:t>
            </a:r>
            <a:r>
              <a:rPr lang="es-ES" sz="3200" b="1" dirty="0">
                <a:solidFill>
                  <a:srgbClr val="0C00AC"/>
                </a:solidFill>
              </a:rPr>
              <a:t> for the Java EE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6257AA01-DDA1-43D3-9F69-00712BDE5997}"/>
              </a:ext>
            </a:extLst>
          </p:cNvPr>
          <p:cNvSpPr/>
          <p:nvPr/>
        </p:nvSpPr>
        <p:spPr>
          <a:xfrm>
            <a:off x="9973964" y="-134816"/>
            <a:ext cx="865146" cy="7268308"/>
          </a:xfrm>
          <a:prstGeom prst="rect">
            <a:avLst/>
          </a:prstGeom>
          <a:solidFill>
            <a:srgbClr val="0C00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DB0814D3-1656-40A5-A101-6386EBD484F2}"/>
              </a:ext>
            </a:extLst>
          </p:cNvPr>
          <p:cNvSpPr/>
          <p:nvPr/>
        </p:nvSpPr>
        <p:spPr>
          <a:xfrm>
            <a:off x="11098789" y="-134816"/>
            <a:ext cx="820097" cy="726830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36CE5251-B685-C44C-BE7E-8989A9A1EEC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8" t="18142" r="1078" b="22796"/>
          <a:stretch/>
        </p:blipFill>
        <p:spPr>
          <a:xfrm>
            <a:off x="343267" y="238468"/>
            <a:ext cx="2019245" cy="1227080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5F2E1143-61B9-AE13-50D5-C4138471D6F9}"/>
              </a:ext>
            </a:extLst>
          </p:cNvPr>
          <p:cNvSpPr txBox="1"/>
          <p:nvPr/>
        </p:nvSpPr>
        <p:spPr>
          <a:xfrm>
            <a:off x="348842" y="2049070"/>
            <a:ext cx="773732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Esquema del Curso</a:t>
            </a:r>
          </a:p>
          <a:p>
            <a:r>
              <a:rPr lang="es-MX" sz="2400" b="1" dirty="0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“Fundamentos en Java”</a:t>
            </a:r>
          </a:p>
          <a:p>
            <a:endParaRPr lang="es-MX" sz="2400" b="1" dirty="0">
              <a:solidFill>
                <a:srgbClr val="1C1D1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MX" sz="2000" dirty="0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Sección 1: </a:t>
            </a:r>
            <a:r>
              <a:rPr lang="es-MX" sz="2000" b="1" dirty="0">
                <a:latin typeface="Arial" panose="020B0604020202020204" pitchFamily="34" charset="0"/>
                <a:cs typeface="Arial" panose="020B0604020202020204" pitchFamily="34" charset="0"/>
              </a:rPr>
              <a:t>“Introducción a Java EE”</a:t>
            </a:r>
            <a:endParaRPr lang="es-MX" sz="2000" dirty="0">
              <a:solidFill>
                <a:srgbClr val="1C1D1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MX" sz="2000" dirty="0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Sección 2: </a:t>
            </a:r>
            <a:r>
              <a:rPr lang="es-MX" sz="2000" b="1" dirty="0">
                <a:latin typeface="Arial" panose="020B0604020202020204" pitchFamily="34" charset="0"/>
                <a:cs typeface="Arial" panose="020B0604020202020204" pitchFamily="34" charset="0"/>
              </a:rPr>
              <a:t>“Java EE – Api Servlet”</a:t>
            </a:r>
          </a:p>
          <a:p>
            <a:r>
              <a:rPr lang="es-MX" sz="2000" dirty="0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Sección 3: </a:t>
            </a:r>
            <a:r>
              <a:rPr lang="es-MX" sz="2000" b="1" dirty="0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“Java EE – CDI Inyección de Dependencias”</a:t>
            </a:r>
          </a:p>
          <a:p>
            <a:r>
              <a:rPr lang="es-MX" sz="2000" dirty="0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Sección 4: </a:t>
            </a:r>
            <a:r>
              <a:rPr lang="es-MX" sz="2000" b="1" dirty="0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“Java EE – JPA e </a:t>
            </a:r>
            <a:r>
              <a:rPr lang="es-MX" sz="2000" b="1" dirty="0" err="1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Hibernate</a:t>
            </a:r>
            <a:r>
              <a:rPr lang="es-MX" sz="2000" b="1" dirty="0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”</a:t>
            </a:r>
          </a:p>
          <a:p>
            <a:r>
              <a:rPr lang="es-MX" sz="2000" dirty="0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Sección 5: </a:t>
            </a:r>
            <a:r>
              <a:rPr lang="es-MX" sz="2000" b="1" dirty="0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“Java EE – Enterprise Java </a:t>
            </a:r>
            <a:r>
              <a:rPr lang="es-MX" sz="2000" b="1" dirty="0" err="1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Beans</a:t>
            </a:r>
            <a:r>
              <a:rPr lang="es-MX" sz="2000" b="1" dirty="0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EJB”</a:t>
            </a:r>
          </a:p>
          <a:p>
            <a:r>
              <a:rPr lang="es-MX" sz="2000" dirty="0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Sección 6: </a:t>
            </a:r>
            <a:r>
              <a:rPr lang="es-MX" sz="2000" b="1" dirty="0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“Java EE – JSF3 (Introducción a Java Server Faces)”</a:t>
            </a:r>
          </a:p>
          <a:p>
            <a:r>
              <a:rPr lang="es-MX" sz="2000" dirty="0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Sección 7: </a:t>
            </a:r>
            <a:r>
              <a:rPr lang="es-MX" sz="2000" b="1" dirty="0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“Java EE – WebServices SOAP (JAX-WS)  y </a:t>
            </a:r>
            <a:r>
              <a:rPr lang="es-MX" sz="2000" b="1" dirty="0" err="1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Restful</a:t>
            </a:r>
            <a:r>
              <a:rPr lang="es-MX" sz="2000" b="1" dirty="0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(JAX-RS)”</a:t>
            </a:r>
          </a:p>
          <a:p>
            <a:r>
              <a:rPr lang="es-MX" sz="2000" dirty="0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Sección 8: </a:t>
            </a:r>
            <a:r>
              <a:rPr lang="es-MX" sz="2000" b="1" dirty="0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“Java EE – Seguridad JAAS (</a:t>
            </a:r>
            <a:r>
              <a:rPr lang="es-MX" sz="2000" b="1" dirty="0" err="1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Introduccion</a:t>
            </a:r>
            <a:r>
              <a:rPr lang="es-MX" sz="2000" b="1" dirty="0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)”</a:t>
            </a:r>
          </a:p>
          <a:p>
            <a:endParaRPr lang="es-MX" sz="2000" dirty="0">
              <a:solidFill>
                <a:srgbClr val="1C1D1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057E2E87-8E41-5F1B-0B61-C0F9903586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276" y="3409048"/>
            <a:ext cx="3288834" cy="3437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574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499A34D-A74D-48CD-8DAC-67507865D4F1}"/>
              </a:ext>
            </a:extLst>
          </p:cNvPr>
          <p:cNvSpPr/>
          <p:nvPr/>
        </p:nvSpPr>
        <p:spPr>
          <a:xfrm>
            <a:off x="1597898" y="1692910"/>
            <a:ext cx="7210697" cy="1862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11500" b="1" dirty="0">
                <a:solidFill>
                  <a:srgbClr val="0C00AC"/>
                </a:solidFill>
              </a:rPr>
              <a:t>“GRACIAS”</a:t>
            </a:r>
            <a:endParaRPr lang="es-MX" sz="11500" b="1" dirty="0">
              <a:solidFill>
                <a:srgbClr val="0C00AC"/>
              </a:solidFill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6257AA01-DDA1-43D3-9F69-00712BDE5997}"/>
              </a:ext>
            </a:extLst>
          </p:cNvPr>
          <p:cNvSpPr/>
          <p:nvPr/>
        </p:nvSpPr>
        <p:spPr>
          <a:xfrm>
            <a:off x="9973964" y="-134816"/>
            <a:ext cx="865146" cy="7268308"/>
          </a:xfrm>
          <a:prstGeom prst="rect">
            <a:avLst/>
          </a:prstGeom>
          <a:solidFill>
            <a:srgbClr val="0C00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DB0814D3-1656-40A5-A101-6386EBD484F2}"/>
              </a:ext>
            </a:extLst>
          </p:cNvPr>
          <p:cNvSpPr/>
          <p:nvPr/>
        </p:nvSpPr>
        <p:spPr>
          <a:xfrm>
            <a:off x="11098789" y="-134816"/>
            <a:ext cx="820097" cy="726830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36CE5251-B685-C44C-BE7E-8989A9A1EEC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8" t="18142" r="1078" b="22796"/>
          <a:stretch/>
        </p:blipFill>
        <p:spPr>
          <a:xfrm>
            <a:off x="343267" y="238468"/>
            <a:ext cx="2019245" cy="1227080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8D52C6CF-3E63-04F1-0FCF-1CF5073D4D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6222" y="3290046"/>
            <a:ext cx="2851377" cy="3567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42263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3857</TotalTime>
  <Words>295</Words>
  <Application>Microsoft Office PowerPoint</Application>
  <PresentationFormat>Panorámica</PresentationFormat>
  <Paragraphs>39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Jesus Mucino</dc:creator>
  <cp:lastModifiedBy>Eliezer Santiago F</cp:lastModifiedBy>
  <cp:revision>143</cp:revision>
  <dcterms:created xsi:type="dcterms:W3CDTF">2019-02-09T17:39:01Z</dcterms:created>
  <dcterms:modified xsi:type="dcterms:W3CDTF">2023-04-24T14:40:39Z</dcterms:modified>
</cp:coreProperties>
</file>