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41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hyperlink" Target="http://client.p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hyperlink" Target="http://server.py" TargetMode="External"/><Relationship Id="rId10" Type="http://schemas.openxmlformats.org/officeDocument/2006/relationships/hyperlink" Target="https://gamma.app" TargetMode="External"/><Relationship Id="rId4" Type="http://schemas.openxmlformats.org/officeDocument/2006/relationships/image" Target="../media/image6.png"/><Relationship Id="rId9" Type="http://schemas.openxmlformats.org/officeDocument/2006/relationships/hyperlink" Target="http://gui.p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80190" y="2784991"/>
            <a:ext cx="7556421" cy="1956435"/>
          </a:xfrm>
          <a:prstGeom prst="rect">
            <a:avLst/>
          </a:prstGeom>
          <a:noFill/>
          <a:ln/>
        </p:spPr>
        <p:txBody>
          <a:bodyPr wrap="square" rtlCol="0" anchor="t"/>
          <a:lstStyle/>
          <a:p>
            <a:pPr marL="0" indent="0">
              <a:lnSpc>
                <a:spcPts val="7702"/>
              </a:lnSpc>
              <a:buNone/>
            </a:pPr>
            <a:r>
              <a:rPr lang="en-US" sz="6162" b="1" kern="0" spc="-185" dirty="0">
                <a:solidFill>
                  <a:srgbClr val="000000"/>
                </a:solidFill>
                <a:latin typeface="Inter" pitchFamily="34" charset="0"/>
                <a:ea typeface="Inter" pitchFamily="34" charset="-122"/>
                <a:cs typeface="Inter" pitchFamily="34" charset="-120"/>
              </a:rPr>
              <a:t>Çevrimiçi Sohbet Uygulaması</a:t>
            </a:r>
            <a:endParaRPr lang="en-US" sz="6162" dirty="0"/>
          </a:p>
        </p:txBody>
      </p:sp>
      <p:sp>
        <p:nvSpPr>
          <p:cNvPr id="6" name="Text 3"/>
          <p:cNvSpPr/>
          <p:nvPr/>
        </p:nvSpPr>
        <p:spPr>
          <a:xfrm>
            <a:off x="6280190" y="5081588"/>
            <a:ext cx="7556421" cy="362903"/>
          </a:xfrm>
          <a:prstGeom prst="rect">
            <a:avLst/>
          </a:prstGeom>
          <a:noFill/>
          <a:ln/>
        </p:spPr>
        <p:txBody>
          <a:bodyPr wrap="non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PYTHON İLE TCP CHAT UYGULAMASI </a:t>
            </a:r>
            <a:endParaRPr lang="en-US" sz="1786"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80190" y="2335768"/>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Proje Tanıtımı</a:t>
            </a:r>
            <a:endParaRPr lang="en-US" sz="4465" dirty="0"/>
          </a:p>
        </p:txBody>
      </p:sp>
      <p:sp>
        <p:nvSpPr>
          <p:cNvPr id="6" name="Text 3"/>
          <p:cNvSpPr/>
          <p:nvPr/>
        </p:nvSpPr>
        <p:spPr>
          <a:xfrm>
            <a:off x="6280190" y="3384709"/>
            <a:ext cx="2835235" cy="354330"/>
          </a:xfrm>
          <a:prstGeom prst="rect">
            <a:avLst/>
          </a:prstGeom>
          <a:noFill/>
          <a:ln/>
        </p:spPr>
        <p:txBody>
          <a:bodyPr wrap="none" rtlCol="0" anchor="t"/>
          <a:lstStyle/>
          <a:p>
            <a:pPr marL="0" indent="0">
              <a:lnSpc>
                <a:spcPts val="2791"/>
              </a:lnSpc>
              <a:buNone/>
            </a:pPr>
            <a:endParaRPr lang="en-US" sz="2233" dirty="0"/>
          </a:p>
        </p:txBody>
      </p:sp>
      <p:sp>
        <p:nvSpPr>
          <p:cNvPr id="7" name="Text 4"/>
          <p:cNvSpPr/>
          <p:nvPr/>
        </p:nvSpPr>
        <p:spPr>
          <a:xfrm>
            <a:off x="6280190" y="4079200"/>
            <a:ext cx="7556421" cy="1814513"/>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Python, bilgisayar ağları için mükemmel bir programlama dilidir. Bu dil, sağlam uygulamaları hızlı ve kolay bir şekilde oluşturma imkanı sunar. Bu projede, tamamen işlevsel bir TCP sohbet uygulaması geliştirdik. Uygulamada bir sunucu, sohbeti barındıracak ve birden fazla istemci bu sunucuya bağlanarak birbirleriyle iletişim kuracak.</a:t>
            </a:r>
            <a:endParaRPr lang="en-US" sz="1786"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5" name="Text 2"/>
          <p:cNvSpPr/>
          <p:nvPr/>
        </p:nvSpPr>
        <p:spPr>
          <a:xfrm>
            <a:off x="793790" y="4453652"/>
            <a:ext cx="5682853"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Kullanılan Teknolojiler</a:t>
            </a:r>
            <a:endParaRPr lang="en-US" sz="4465" dirty="0"/>
          </a:p>
        </p:txBody>
      </p:sp>
      <p:sp>
        <p:nvSpPr>
          <p:cNvPr id="6" name="Shape 3"/>
          <p:cNvSpPr/>
          <p:nvPr/>
        </p:nvSpPr>
        <p:spPr>
          <a:xfrm>
            <a:off x="793790" y="5757743"/>
            <a:ext cx="510302" cy="510302"/>
          </a:xfrm>
          <a:prstGeom prst="roundRect">
            <a:avLst>
              <a:gd name="adj" fmla="val 18669"/>
            </a:avLst>
          </a:prstGeom>
          <a:solidFill>
            <a:srgbClr val="DADBF1"/>
          </a:solidFill>
          <a:ln w="7620">
            <a:solidFill>
              <a:srgbClr val="C0C1D7"/>
            </a:solidFill>
            <a:prstDash val="solid"/>
          </a:ln>
        </p:spPr>
        <p:txBody>
          <a:bodyPr/>
          <a:lstStyle/>
          <a:p>
            <a:endParaRPr lang="tr-TR"/>
          </a:p>
        </p:txBody>
      </p:sp>
      <p:sp>
        <p:nvSpPr>
          <p:cNvPr id="7" name="Text 4"/>
          <p:cNvSpPr/>
          <p:nvPr/>
        </p:nvSpPr>
        <p:spPr>
          <a:xfrm>
            <a:off x="970717" y="5842754"/>
            <a:ext cx="156329"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1</a:t>
            </a:r>
            <a:endParaRPr lang="en-US" sz="2679" dirty="0"/>
          </a:p>
        </p:txBody>
      </p:sp>
      <p:sp>
        <p:nvSpPr>
          <p:cNvPr id="8" name="Text 5"/>
          <p:cNvSpPr/>
          <p:nvPr/>
        </p:nvSpPr>
        <p:spPr>
          <a:xfrm>
            <a:off x="1530906" y="5757743"/>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Programlama Dili</a:t>
            </a:r>
            <a:endParaRPr lang="en-US" sz="2233" dirty="0"/>
          </a:p>
        </p:txBody>
      </p:sp>
      <p:sp>
        <p:nvSpPr>
          <p:cNvPr id="9" name="Text 6"/>
          <p:cNvSpPr/>
          <p:nvPr/>
        </p:nvSpPr>
        <p:spPr>
          <a:xfrm>
            <a:off x="1530906" y="6248162"/>
            <a:ext cx="3459242" cy="362903"/>
          </a:xfrm>
          <a:prstGeom prst="rect">
            <a:avLst/>
          </a:prstGeom>
          <a:noFill/>
          <a:ln/>
        </p:spPr>
        <p:txBody>
          <a:bodyPr wrap="non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Python</a:t>
            </a:r>
            <a:endParaRPr lang="en-US" sz="1786" dirty="0"/>
          </a:p>
        </p:txBody>
      </p:sp>
      <p:sp>
        <p:nvSpPr>
          <p:cNvPr id="10" name="Shape 7"/>
          <p:cNvSpPr/>
          <p:nvPr/>
        </p:nvSpPr>
        <p:spPr>
          <a:xfrm>
            <a:off x="5216962" y="5757743"/>
            <a:ext cx="510302" cy="510302"/>
          </a:xfrm>
          <a:prstGeom prst="roundRect">
            <a:avLst>
              <a:gd name="adj" fmla="val 18669"/>
            </a:avLst>
          </a:prstGeom>
          <a:solidFill>
            <a:srgbClr val="DADBF1"/>
          </a:solidFill>
          <a:ln w="7620">
            <a:solidFill>
              <a:srgbClr val="C0C1D7"/>
            </a:solidFill>
            <a:prstDash val="solid"/>
          </a:ln>
        </p:spPr>
        <p:txBody>
          <a:bodyPr/>
          <a:lstStyle/>
          <a:p>
            <a:endParaRPr lang="tr-TR"/>
          </a:p>
        </p:txBody>
      </p:sp>
      <p:sp>
        <p:nvSpPr>
          <p:cNvPr id="11" name="Text 8"/>
          <p:cNvSpPr/>
          <p:nvPr/>
        </p:nvSpPr>
        <p:spPr>
          <a:xfrm>
            <a:off x="5369957" y="5842754"/>
            <a:ext cx="204192"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2</a:t>
            </a:r>
            <a:endParaRPr lang="en-US" sz="2679" dirty="0"/>
          </a:p>
        </p:txBody>
      </p:sp>
      <p:sp>
        <p:nvSpPr>
          <p:cNvPr id="12" name="Text 9"/>
          <p:cNvSpPr/>
          <p:nvPr/>
        </p:nvSpPr>
        <p:spPr>
          <a:xfrm>
            <a:off x="5954078" y="5757743"/>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Kütüphaneler</a:t>
            </a:r>
            <a:endParaRPr lang="en-US" sz="2233" dirty="0"/>
          </a:p>
        </p:txBody>
      </p:sp>
      <p:sp>
        <p:nvSpPr>
          <p:cNvPr id="13" name="Text 10"/>
          <p:cNvSpPr/>
          <p:nvPr/>
        </p:nvSpPr>
        <p:spPr>
          <a:xfrm>
            <a:off x="5954078" y="6248162"/>
            <a:ext cx="3459242" cy="362903"/>
          </a:xfrm>
          <a:prstGeom prst="rect">
            <a:avLst/>
          </a:prstGeom>
          <a:noFill/>
          <a:ln/>
        </p:spPr>
        <p:txBody>
          <a:bodyPr wrap="non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socket, threading, customtkinter</a:t>
            </a:r>
            <a:endParaRPr lang="en-US" sz="1786" dirty="0"/>
          </a:p>
        </p:txBody>
      </p:sp>
      <p:sp>
        <p:nvSpPr>
          <p:cNvPr id="14" name="Shape 11"/>
          <p:cNvSpPr/>
          <p:nvPr/>
        </p:nvSpPr>
        <p:spPr>
          <a:xfrm>
            <a:off x="9640133" y="5757743"/>
            <a:ext cx="510302" cy="510302"/>
          </a:xfrm>
          <a:prstGeom prst="roundRect">
            <a:avLst>
              <a:gd name="adj" fmla="val 18669"/>
            </a:avLst>
          </a:prstGeom>
          <a:solidFill>
            <a:srgbClr val="DADBF1"/>
          </a:solidFill>
          <a:ln w="7620">
            <a:solidFill>
              <a:srgbClr val="C0C1D7"/>
            </a:solidFill>
            <a:prstDash val="solid"/>
          </a:ln>
        </p:spPr>
        <p:txBody>
          <a:bodyPr/>
          <a:lstStyle/>
          <a:p>
            <a:endParaRPr lang="tr-TR"/>
          </a:p>
        </p:txBody>
      </p:sp>
      <p:sp>
        <p:nvSpPr>
          <p:cNvPr id="15" name="Text 12"/>
          <p:cNvSpPr/>
          <p:nvPr/>
        </p:nvSpPr>
        <p:spPr>
          <a:xfrm>
            <a:off x="9788128" y="5842754"/>
            <a:ext cx="214193"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3</a:t>
            </a:r>
            <a:endParaRPr lang="en-US" sz="2679" dirty="0"/>
          </a:p>
        </p:txBody>
      </p:sp>
      <p:sp>
        <p:nvSpPr>
          <p:cNvPr id="16" name="Text 13"/>
          <p:cNvSpPr/>
          <p:nvPr/>
        </p:nvSpPr>
        <p:spPr>
          <a:xfrm>
            <a:off x="10377249" y="5757743"/>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Inter" pitchFamily="34" charset="0"/>
                <a:ea typeface="Inter" pitchFamily="34" charset="-122"/>
                <a:cs typeface="Inter" pitchFamily="34" charset="-120"/>
              </a:rPr>
              <a:t>Arayüz</a:t>
            </a:r>
            <a:endParaRPr lang="en-US" sz="2233" dirty="0"/>
          </a:p>
        </p:txBody>
      </p:sp>
      <p:sp>
        <p:nvSpPr>
          <p:cNvPr id="17" name="Text 14"/>
          <p:cNvSpPr/>
          <p:nvPr/>
        </p:nvSpPr>
        <p:spPr>
          <a:xfrm>
            <a:off x="10377249" y="6248162"/>
            <a:ext cx="3459242" cy="362903"/>
          </a:xfrm>
          <a:prstGeom prst="rect">
            <a:avLst/>
          </a:prstGeom>
          <a:noFill/>
          <a:ln/>
        </p:spPr>
        <p:txBody>
          <a:bodyPr wrap="non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customtkinter</a:t>
            </a:r>
            <a:endParaRPr lang="en-US" sz="1786"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719"/>
          </a:xfrm>
          <a:prstGeom prst="rect">
            <a:avLst/>
          </a:prstGeom>
          <a:solidFill>
            <a:srgbClr val="FFFFFF"/>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14630400" cy="2206109"/>
          </a:xfrm>
          <a:prstGeom prst="rect">
            <a:avLst/>
          </a:prstGeom>
        </p:spPr>
      </p:pic>
      <p:sp>
        <p:nvSpPr>
          <p:cNvPr id="5" name="Text 2"/>
          <p:cNvSpPr/>
          <p:nvPr/>
        </p:nvSpPr>
        <p:spPr>
          <a:xfrm>
            <a:off x="1479828" y="2691408"/>
            <a:ext cx="4412337" cy="551498"/>
          </a:xfrm>
          <a:prstGeom prst="rect">
            <a:avLst/>
          </a:prstGeom>
          <a:noFill/>
          <a:ln/>
        </p:spPr>
        <p:txBody>
          <a:bodyPr wrap="none" rtlCol="0" anchor="t"/>
          <a:lstStyle/>
          <a:p>
            <a:pPr marL="0" indent="0">
              <a:lnSpc>
                <a:spcPts val="4343"/>
              </a:lnSpc>
              <a:buNone/>
            </a:pPr>
            <a:r>
              <a:rPr lang="en-US" sz="3474" b="1" kern="0" spc="-104" dirty="0">
                <a:solidFill>
                  <a:srgbClr val="000000"/>
                </a:solidFill>
                <a:latin typeface="Inter" pitchFamily="34" charset="0"/>
                <a:ea typeface="Inter" pitchFamily="34" charset="-122"/>
                <a:cs typeface="Inter" pitchFamily="34" charset="-120"/>
              </a:rPr>
              <a:t>Ana Bileşenler</a:t>
            </a:r>
            <a:endParaRPr lang="en-US" sz="3474" dirty="0"/>
          </a:p>
        </p:txBody>
      </p:sp>
      <p:pic>
        <p:nvPicPr>
          <p:cNvPr id="6" name="Image 1" descr="preencoded.png"/>
          <p:cNvPicPr>
            <a:picLocks noChangeAspect="1"/>
          </p:cNvPicPr>
          <p:nvPr/>
        </p:nvPicPr>
        <p:blipFill>
          <a:blip r:embed="rId4"/>
          <a:stretch>
            <a:fillRect/>
          </a:stretch>
        </p:blipFill>
        <p:spPr>
          <a:xfrm>
            <a:off x="1479828" y="3507581"/>
            <a:ext cx="3890129" cy="705922"/>
          </a:xfrm>
          <a:prstGeom prst="rect">
            <a:avLst/>
          </a:prstGeom>
        </p:spPr>
      </p:pic>
      <p:sp>
        <p:nvSpPr>
          <p:cNvPr id="7" name="Text 3"/>
          <p:cNvSpPr/>
          <p:nvPr/>
        </p:nvSpPr>
        <p:spPr>
          <a:xfrm>
            <a:off x="1656278" y="4478179"/>
            <a:ext cx="2206109" cy="275749"/>
          </a:xfrm>
          <a:prstGeom prst="rect">
            <a:avLst/>
          </a:prstGeom>
          <a:noFill/>
          <a:ln/>
        </p:spPr>
        <p:txBody>
          <a:bodyPr wrap="none" rtlCol="0" anchor="t"/>
          <a:lstStyle/>
          <a:p>
            <a:pPr marL="0" indent="0" algn="l">
              <a:lnSpc>
                <a:spcPts val="2171"/>
              </a:lnSpc>
              <a:buNone/>
            </a:pPr>
            <a:r>
              <a:rPr lang="en-US" sz="1737" b="1" kern="0" spc="-52" dirty="0">
                <a:solidFill>
                  <a:srgbClr val="272525"/>
                </a:solidFill>
                <a:latin typeface="Inter" pitchFamily="34" charset="0"/>
                <a:ea typeface="Inter" pitchFamily="34" charset="-122"/>
                <a:cs typeface="Inter" pitchFamily="34" charset="-120"/>
              </a:rPr>
              <a:t>Sunucu (</a:t>
            </a:r>
            <a:r>
              <a:rPr lang="en-US" sz="1737" b="1" u="sng" kern="0" spc="-52"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server.py</a:t>
            </a:r>
            <a:r>
              <a:rPr lang="en-US" sz="1737" b="1" kern="0" spc="-52" dirty="0">
                <a:solidFill>
                  <a:srgbClr val="272525"/>
                </a:solidFill>
                <a:latin typeface="Inter" pitchFamily="34" charset="0"/>
                <a:ea typeface="Inter" pitchFamily="34" charset="-122"/>
                <a:cs typeface="Inter" pitchFamily="34" charset="-120"/>
              </a:rPr>
              <a:t>)</a:t>
            </a:r>
            <a:endParaRPr lang="en-US" sz="1737" dirty="0"/>
          </a:p>
        </p:txBody>
      </p:sp>
      <p:sp>
        <p:nvSpPr>
          <p:cNvPr id="8" name="Text 4"/>
          <p:cNvSpPr/>
          <p:nvPr/>
        </p:nvSpPr>
        <p:spPr>
          <a:xfrm>
            <a:off x="1938457" y="4859774"/>
            <a:ext cx="3255050" cy="564594"/>
          </a:xfrm>
          <a:prstGeom prst="rect">
            <a:avLst/>
          </a:prstGeom>
          <a:noFill/>
          <a:ln/>
        </p:spPr>
        <p:txBody>
          <a:bodyPr wrap="squar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Bağlantıları dinler ve mesajları tüm istemcilere iletir.</a:t>
            </a:r>
            <a:endParaRPr lang="en-US" sz="1390" dirty="0"/>
          </a:p>
        </p:txBody>
      </p:sp>
      <p:sp>
        <p:nvSpPr>
          <p:cNvPr id="9" name="Text 5"/>
          <p:cNvSpPr/>
          <p:nvPr/>
        </p:nvSpPr>
        <p:spPr>
          <a:xfrm>
            <a:off x="1938457" y="5486043"/>
            <a:ext cx="3255050" cy="564594"/>
          </a:xfrm>
          <a:prstGeom prst="rect">
            <a:avLst/>
          </a:prstGeom>
          <a:noFill/>
          <a:ln/>
        </p:spPr>
        <p:txBody>
          <a:bodyPr wrap="squar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İstemci bağlantılarını yönetir ve istemcilerin çıkış yapmasını işler.</a:t>
            </a:r>
            <a:endParaRPr lang="en-US" sz="1390" dirty="0"/>
          </a:p>
        </p:txBody>
      </p:sp>
      <p:pic>
        <p:nvPicPr>
          <p:cNvPr id="10" name="Image 2" descr="preencoded.png"/>
          <p:cNvPicPr>
            <a:picLocks noChangeAspect="1"/>
          </p:cNvPicPr>
          <p:nvPr/>
        </p:nvPicPr>
        <p:blipFill>
          <a:blip r:embed="rId6"/>
          <a:stretch>
            <a:fillRect/>
          </a:stretch>
        </p:blipFill>
        <p:spPr>
          <a:xfrm>
            <a:off x="5369957" y="3507581"/>
            <a:ext cx="3890248" cy="705922"/>
          </a:xfrm>
          <a:prstGeom prst="rect">
            <a:avLst/>
          </a:prstGeom>
        </p:spPr>
      </p:pic>
      <p:sp>
        <p:nvSpPr>
          <p:cNvPr id="11" name="Text 6"/>
          <p:cNvSpPr/>
          <p:nvPr/>
        </p:nvSpPr>
        <p:spPr>
          <a:xfrm>
            <a:off x="5546408" y="4478179"/>
            <a:ext cx="2206109" cy="275749"/>
          </a:xfrm>
          <a:prstGeom prst="rect">
            <a:avLst/>
          </a:prstGeom>
          <a:noFill/>
          <a:ln/>
        </p:spPr>
        <p:txBody>
          <a:bodyPr wrap="none" rtlCol="0" anchor="t"/>
          <a:lstStyle/>
          <a:p>
            <a:pPr marL="0" indent="0" algn="l">
              <a:lnSpc>
                <a:spcPts val="2171"/>
              </a:lnSpc>
              <a:buNone/>
            </a:pPr>
            <a:r>
              <a:rPr lang="en-US" sz="1737" b="1" kern="0" spc="-52" dirty="0">
                <a:solidFill>
                  <a:srgbClr val="272525"/>
                </a:solidFill>
                <a:latin typeface="Inter" pitchFamily="34" charset="0"/>
                <a:ea typeface="Inter" pitchFamily="34" charset="-122"/>
                <a:cs typeface="Inter" pitchFamily="34" charset="-120"/>
              </a:rPr>
              <a:t>İstemci (</a:t>
            </a:r>
            <a:r>
              <a:rPr lang="en-US" sz="1737" b="1" u="sng" kern="0" spc="-52" dirty="0">
                <a:solidFill>
                  <a:srgbClr val="4950BC"/>
                </a:solidFill>
                <a:latin typeface="Inter" pitchFamily="34" charset="0"/>
                <a:ea typeface="Inter" pitchFamily="34" charset="-122"/>
                <a:cs typeface="Inter" pitchFamily="34" charset="-120"/>
                <a:hlinkClick r:id="rId7">
                  <a:extLst>
                    <a:ext uri="{A12FA001-AC4F-418D-AE19-62706E023703}">
                      <ahyp:hlinkClr xmlns:ahyp="http://schemas.microsoft.com/office/drawing/2018/hyperlinkcolor" val="tx"/>
                    </a:ext>
                  </a:extLst>
                </a:hlinkClick>
              </a:rPr>
              <a:t>client.py</a:t>
            </a:r>
            <a:r>
              <a:rPr lang="en-US" sz="1737" b="1" kern="0" spc="-52" dirty="0">
                <a:solidFill>
                  <a:srgbClr val="272525"/>
                </a:solidFill>
                <a:latin typeface="Inter" pitchFamily="34" charset="0"/>
                <a:ea typeface="Inter" pitchFamily="34" charset="-122"/>
                <a:cs typeface="Inter" pitchFamily="34" charset="-120"/>
              </a:rPr>
              <a:t>)</a:t>
            </a:r>
            <a:endParaRPr lang="en-US" sz="1737" dirty="0"/>
          </a:p>
        </p:txBody>
      </p:sp>
      <p:sp>
        <p:nvSpPr>
          <p:cNvPr id="12" name="Text 7"/>
          <p:cNvSpPr/>
          <p:nvPr/>
        </p:nvSpPr>
        <p:spPr>
          <a:xfrm>
            <a:off x="5546408" y="4859774"/>
            <a:ext cx="3537347" cy="1693783"/>
          </a:xfrm>
          <a:prstGeom prst="rect">
            <a:avLst/>
          </a:prstGeom>
          <a:noFill/>
          <a:ln/>
        </p:spPr>
        <p:txBody>
          <a:bodyPr wrap="square" rtlCol="0" anchor="t"/>
          <a:lstStyle/>
          <a:p>
            <a:pPr marL="0" indent="0" algn="l">
              <a:lnSpc>
                <a:spcPts val="2224"/>
              </a:lnSpc>
              <a:buNone/>
            </a:pPr>
            <a:r>
              <a:rPr lang="en-US" sz="1390" kern="0" spc="-28" dirty="0">
                <a:solidFill>
                  <a:srgbClr val="272525"/>
                </a:solidFill>
                <a:latin typeface="Inter" pitchFamily="34" charset="0"/>
                <a:ea typeface="Inter" pitchFamily="34" charset="-122"/>
                <a:cs typeface="Inter" pitchFamily="34" charset="-120"/>
              </a:rPr>
              <a:t>Uygulamamız için </a:t>
            </a:r>
            <a:r>
              <a:rPr lang="en-US" sz="1390" b="1" kern="0" spc="-28" dirty="0">
                <a:solidFill>
                  <a:srgbClr val="272525"/>
                </a:solidFill>
                <a:latin typeface="Inter" pitchFamily="34" charset="0"/>
                <a:ea typeface="Inter" pitchFamily="34" charset="-122"/>
                <a:cs typeface="Inter" pitchFamily="34" charset="-120"/>
              </a:rPr>
              <a:t>istemci-sunucu mimarisini</a:t>
            </a:r>
            <a:r>
              <a:rPr lang="en-US" sz="1390" kern="0" spc="-28" dirty="0">
                <a:solidFill>
                  <a:srgbClr val="272525"/>
                </a:solidFill>
                <a:latin typeface="Inter" pitchFamily="34" charset="0"/>
                <a:ea typeface="Inter" pitchFamily="34" charset="-122"/>
                <a:cs typeface="Inter" pitchFamily="34" charset="-120"/>
              </a:rPr>
              <a:t> kullandık. Bu, birden fazla istemciye (kullanıcılara) ve her şeyi barındıran ve bu istemcilere veri sağlayan bir merkezi sunucuya sahip olacağımız anlamına gelir.</a:t>
            </a:r>
            <a:endParaRPr lang="en-US" sz="1390" dirty="0"/>
          </a:p>
        </p:txBody>
      </p:sp>
      <p:sp>
        <p:nvSpPr>
          <p:cNvPr id="13" name="Text 8"/>
          <p:cNvSpPr/>
          <p:nvPr/>
        </p:nvSpPr>
        <p:spPr>
          <a:xfrm>
            <a:off x="5828586" y="6659404"/>
            <a:ext cx="3255169" cy="564594"/>
          </a:xfrm>
          <a:prstGeom prst="rect">
            <a:avLst/>
          </a:prstGeom>
          <a:noFill/>
          <a:ln/>
        </p:spPr>
        <p:txBody>
          <a:bodyPr wrap="squar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Kullanıcının takma adını alır ve mesajları sunucuya gönderir.</a:t>
            </a:r>
            <a:endParaRPr lang="en-US" sz="1390" dirty="0"/>
          </a:p>
        </p:txBody>
      </p:sp>
      <p:sp>
        <p:nvSpPr>
          <p:cNvPr id="14" name="Text 9"/>
          <p:cNvSpPr/>
          <p:nvPr/>
        </p:nvSpPr>
        <p:spPr>
          <a:xfrm>
            <a:off x="5828586" y="7285673"/>
            <a:ext cx="3255169" cy="282297"/>
          </a:xfrm>
          <a:prstGeom prst="rect">
            <a:avLst/>
          </a:prstGeom>
          <a:noFill/>
          <a:ln/>
        </p:spPr>
        <p:txBody>
          <a:bodyPr wrap="non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Gelen mesajları ekrana yazdırır.</a:t>
            </a:r>
            <a:endParaRPr lang="en-US" sz="1390" dirty="0"/>
          </a:p>
        </p:txBody>
      </p:sp>
      <p:pic>
        <p:nvPicPr>
          <p:cNvPr id="15" name="Image 3" descr="preencoded.png"/>
          <p:cNvPicPr>
            <a:picLocks noChangeAspect="1"/>
          </p:cNvPicPr>
          <p:nvPr/>
        </p:nvPicPr>
        <p:blipFill>
          <a:blip r:embed="rId8"/>
          <a:stretch>
            <a:fillRect/>
          </a:stretch>
        </p:blipFill>
        <p:spPr>
          <a:xfrm>
            <a:off x="9260205" y="3507581"/>
            <a:ext cx="3890248" cy="705922"/>
          </a:xfrm>
          <a:prstGeom prst="rect">
            <a:avLst/>
          </a:prstGeom>
        </p:spPr>
      </p:pic>
      <p:sp>
        <p:nvSpPr>
          <p:cNvPr id="16" name="Text 10"/>
          <p:cNvSpPr/>
          <p:nvPr/>
        </p:nvSpPr>
        <p:spPr>
          <a:xfrm>
            <a:off x="9436656" y="4478179"/>
            <a:ext cx="2206109" cy="275749"/>
          </a:xfrm>
          <a:prstGeom prst="rect">
            <a:avLst/>
          </a:prstGeom>
          <a:noFill/>
          <a:ln/>
        </p:spPr>
        <p:txBody>
          <a:bodyPr wrap="none" rtlCol="0" anchor="t"/>
          <a:lstStyle/>
          <a:p>
            <a:pPr marL="0" indent="0" algn="l">
              <a:lnSpc>
                <a:spcPts val="2171"/>
              </a:lnSpc>
              <a:buNone/>
            </a:pPr>
            <a:r>
              <a:rPr lang="en-US" sz="1737" b="1" kern="0" spc="-52" dirty="0">
                <a:solidFill>
                  <a:srgbClr val="272525"/>
                </a:solidFill>
                <a:latin typeface="Inter" pitchFamily="34" charset="0"/>
                <a:ea typeface="Inter" pitchFamily="34" charset="-122"/>
                <a:cs typeface="Inter" pitchFamily="34" charset="-120"/>
              </a:rPr>
              <a:t>GUI (client_</a:t>
            </a:r>
            <a:r>
              <a:rPr lang="en-US" sz="1737" b="1" u="sng" kern="0" spc="-52" dirty="0">
                <a:solidFill>
                  <a:srgbClr val="4950BC"/>
                </a:solidFill>
                <a:latin typeface="Inter" pitchFamily="34" charset="0"/>
                <a:ea typeface="Inter" pitchFamily="34" charset="-122"/>
                <a:cs typeface="Inter" pitchFamily="34" charset="-120"/>
                <a:hlinkClick r:id="rId9">
                  <a:extLst>
                    <a:ext uri="{A12FA001-AC4F-418D-AE19-62706E023703}">
                      <ahyp:hlinkClr xmlns:ahyp="http://schemas.microsoft.com/office/drawing/2018/hyperlinkcolor" val="tx"/>
                    </a:ext>
                  </a:extLst>
                </a:hlinkClick>
              </a:rPr>
              <a:t>gui.py</a:t>
            </a:r>
            <a:r>
              <a:rPr lang="en-US" sz="1737" b="1" kern="0" spc="-52" dirty="0">
                <a:solidFill>
                  <a:srgbClr val="272525"/>
                </a:solidFill>
                <a:latin typeface="Inter" pitchFamily="34" charset="0"/>
                <a:ea typeface="Inter" pitchFamily="34" charset="-122"/>
                <a:cs typeface="Inter" pitchFamily="34" charset="-120"/>
              </a:rPr>
              <a:t>):</a:t>
            </a:r>
            <a:endParaRPr lang="en-US" sz="1737" dirty="0"/>
          </a:p>
        </p:txBody>
      </p:sp>
      <p:sp>
        <p:nvSpPr>
          <p:cNvPr id="17" name="Text 11"/>
          <p:cNvSpPr/>
          <p:nvPr/>
        </p:nvSpPr>
        <p:spPr>
          <a:xfrm>
            <a:off x="9718834" y="4859774"/>
            <a:ext cx="3255169" cy="282297"/>
          </a:xfrm>
          <a:prstGeom prst="rect">
            <a:avLst/>
          </a:prstGeom>
          <a:noFill/>
          <a:ln/>
        </p:spPr>
        <p:txBody>
          <a:bodyPr wrap="non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Modern bir kullanıcı arayüzü sağlar.</a:t>
            </a:r>
            <a:endParaRPr lang="en-US" sz="1390" dirty="0"/>
          </a:p>
        </p:txBody>
      </p:sp>
      <p:sp>
        <p:nvSpPr>
          <p:cNvPr id="18" name="Text 12"/>
          <p:cNvSpPr/>
          <p:nvPr/>
        </p:nvSpPr>
        <p:spPr>
          <a:xfrm>
            <a:off x="9718834" y="5203746"/>
            <a:ext cx="3255169" cy="282297"/>
          </a:xfrm>
          <a:prstGeom prst="rect">
            <a:avLst/>
          </a:prstGeom>
          <a:noFill/>
          <a:ln/>
        </p:spPr>
        <p:txBody>
          <a:bodyPr wrap="non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Mesajları gösterir ve yeni mesaj gönderir.</a:t>
            </a:r>
            <a:endParaRPr lang="en-US" sz="1390" dirty="0"/>
          </a:p>
        </p:txBody>
      </p:sp>
      <p:sp>
        <p:nvSpPr>
          <p:cNvPr id="19" name="Text 13"/>
          <p:cNvSpPr/>
          <p:nvPr/>
        </p:nvSpPr>
        <p:spPr>
          <a:xfrm>
            <a:off x="9718834" y="5547717"/>
            <a:ext cx="3255169" cy="564594"/>
          </a:xfrm>
          <a:prstGeom prst="rect">
            <a:avLst/>
          </a:prstGeom>
          <a:noFill/>
          <a:ln/>
        </p:spPr>
        <p:txBody>
          <a:bodyPr wrap="square" rtlCol="0" anchor="t"/>
          <a:lstStyle/>
          <a:p>
            <a:pPr marL="342900" indent="-342900" algn="l">
              <a:lnSpc>
                <a:spcPts val="2224"/>
              </a:lnSpc>
              <a:buSzPct val="100000"/>
              <a:buChar char="•"/>
            </a:pPr>
            <a:r>
              <a:rPr lang="en-US" sz="1390" kern="0" spc="-28" dirty="0">
                <a:solidFill>
                  <a:srgbClr val="272525"/>
                </a:solidFill>
                <a:latin typeface="Inter" pitchFamily="34" charset="0"/>
                <a:ea typeface="Inter" pitchFamily="34" charset="-122"/>
                <a:cs typeface="Inter" pitchFamily="34" charset="-120"/>
              </a:rPr>
              <a:t>Hata yönetimi ve bağlantı kontrolleri içerir.</a:t>
            </a:r>
            <a:endParaRPr lang="en-US" sz="1390" dirty="0"/>
          </a:p>
        </p:txBody>
      </p:sp>
      <p:pic>
        <p:nvPicPr>
          <p:cNvPr id="20" name="Image 4" descr="preencoded.png">
            <a:hlinkClick r:id="rId10"/>
          </p:cNvPr>
          <p:cNvPicPr>
            <a:picLocks noChangeAspect="1"/>
          </p:cNvPicPr>
          <p:nvPr/>
        </p:nvPicPr>
        <p:blipFill>
          <a:blip r:embed="rId1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864870" y="1649730"/>
            <a:ext cx="3756660" cy="4930140"/>
          </a:xfrm>
          <a:prstGeom prst="rect">
            <a:avLst/>
          </a:prstGeom>
        </p:spPr>
      </p:pic>
      <p:sp>
        <p:nvSpPr>
          <p:cNvPr id="6" name="Text 2"/>
          <p:cNvSpPr/>
          <p:nvPr/>
        </p:nvSpPr>
        <p:spPr>
          <a:xfrm>
            <a:off x="6280190" y="868561"/>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Kullanım</a:t>
            </a:r>
            <a:endParaRPr lang="en-US" sz="4465" dirty="0"/>
          </a:p>
        </p:txBody>
      </p:sp>
      <p:pic>
        <p:nvPicPr>
          <p:cNvPr id="7" name="Image 2" descr="preencoded.png"/>
          <p:cNvPicPr>
            <a:picLocks noChangeAspect="1"/>
          </p:cNvPicPr>
          <p:nvPr/>
        </p:nvPicPr>
        <p:blipFill>
          <a:blip r:embed="rId5"/>
          <a:stretch>
            <a:fillRect/>
          </a:stretch>
        </p:blipFill>
        <p:spPr>
          <a:xfrm>
            <a:off x="6280190" y="1917502"/>
            <a:ext cx="1134070" cy="1814513"/>
          </a:xfrm>
          <a:prstGeom prst="rect">
            <a:avLst/>
          </a:prstGeom>
        </p:spPr>
      </p:pic>
      <p:sp>
        <p:nvSpPr>
          <p:cNvPr id="8" name="Text 3"/>
          <p:cNvSpPr/>
          <p:nvPr/>
        </p:nvSpPr>
        <p:spPr>
          <a:xfrm>
            <a:off x="7754422" y="2144316"/>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Sunucuyu Başlatma:</a:t>
            </a:r>
            <a:endParaRPr lang="en-US" sz="2233" dirty="0"/>
          </a:p>
        </p:txBody>
      </p:sp>
      <p:sp>
        <p:nvSpPr>
          <p:cNvPr id="9" name="Text 4"/>
          <p:cNvSpPr/>
          <p:nvPr/>
        </p:nvSpPr>
        <p:spPr>
          <a:xfrm>
            <a:off x="7754422" y="2634734"/>
            <a:ext cx="6082189" cy="362903"/>
          </a:xfrm>
          <a:prstGeom prst="rect">
            <a:avLst/>
          </a:prstGeom>
          <a:noFill/>
          <a:ln/>
        </p:spPr>
        <p:txBody>
          <a:bodyPr wrap="non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 python server.py</a:t>
            </a:r>
            <a:endParaRPr lang="en-US" sz="1786" dirty="0"/>
          </a:p>
        </p:txBody>
      </p:sp>
      <p:pic>
        <p:nvPicPr>
          <p:cNvPr id="10" name="Image 3" descr="preencoded.png"/>
          <p:cNvPicPr>
            <a:picLocks noChangeAspect="1"/>
          </p:cNvPicPr>
          <p:nvPr/>
        </p:nvPicPr>
        <p:blipFill>
          <a:blip r:embed="rId6"/>
          <a:stretch>
            <a:fillRect/>
          </a:stretch>
        </p:blipFill>
        <p:spPr>
          <a:xfrm>
            <a:off x="6280190" y="3732014"/>
            <a:ext cx="1134070" cy="1814513"/>
          </a:xfrm>
          <a:prstGeom prst="rect">
            <a:avLst/>
          </a:prstGeom>
        </p:spPr>
      </p:pic>
      <p:sp>
        <p:nvSpPr>
          <p:cNvPr id="11" name="Text 5"/>
          <p:cNvSpPr/>
          <p:nvPr/>
        </p:nvSpPr>
        <p:spPr>
          <a:xfrm>
            <a:off x="7754422" y="3958828"/>
            <a:ext cx="3804999"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İstemci Arayüzünü Başlatma:</a:t>
            </a:r>
            <a:endParaRPr lang="en-US" sz="2233" dirty="0"/>
          </a:p>
        </p:txBody>
      </p:sp>
      <p:sp>
        <p:nvSpPr>
          <p:cNvPr id="12" name="Text 6"/>
          <p:cNvSpPr/>
          <p:nvPr/>
        </p:nvSpPr>
        <p:spPr>
          <a:xfrm>
            <a:off x="7754422" y="4449247"/>
            <a:ext cx="6082189" cy="362903"/>
          </a:xfrm>
          <a:prstGeom prst="rect">
            <a:avLst/>
          </a:prstGeom>
          <a:noFill/>
          <a:ln/>
        </p:spPr>
        <p:txBody>
          <a:bodyPr wrap="non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 python client_gui.py</a:t>
            </a:r>
            <a:endParaRPr lang="en-US" sz="1786" dirty="0"/>
          </a:p>
        </p:txBody>
      </p:sp>
      <p:pic>
        <p:nvPicPr>
          <p:cNvPr id="13" name="Image 4" descr="preencoded.png"/>
          <p:cNvPicPr>
            <a:picLocks noChangeAspect="1"/>
          </p:cNvPicPr>
          <p:nvPr/>
        </p:nvPicPr>
        <p:blipFill>
          <a:blip r:embed="rId7"/>
          <a:stretch>
            <a:fillRect/>
          </a:stretch>
        </p:blipFill>
        <p:spPr>
          <a:xfrm>
            <a:off x="6280190" y="5546527"/>
            <a:ext cx="1134070" cy="1814513"/>
          </a:xfrm>
          <a:prstGeom prst="rect">
            <a:avLst/>
          </a:prstGeom>
        </p:spPr>
      </p:pic>
      <p:sp>
        <p:nvSpPr>
          <p:cNvPr id="14" name="Text 7"/>
          <p:cNvSpPr/>
          <p:nvPr/>
        </p:nvSpPr>
        <p:spPr>
          <a:xfrm>
            <a:off x="7754422" y="5773341"/>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Inter" pitchFamily="34" charset="0"/>
                <a:ea typeface="Inter" pitchFamily="34" charset="-122"/>
                <a:cs typeface="Inter" pitchFamily="34" charset="-120"/>
              </a:rPr>
              <a:t>Sohbet Etme</a:t>
            </a:r>
            <a:endParaRPr lang="en-US" sz="2233" dirty="0"/>
          </a:p>
        </p:txBody>
      </p:sp>
      <p:sp>
        <p:nvSpPr>
          <p:cNvPr id="15" name="Text 8"/>
          <p:cNvSpPr/>
          <p:nvPr/>
        </p:nvSpPr>
        <p:spPr>
          <a:xfrm>
            <a:off x="7754422" y="6263759"/>
            <a:ext cx="6082189" cy="362903"/>
          </a:xfrm>
          <a:prstGeom prst="rect">
            <a:avLst/>
          </a:prstGeom>
          <a:noFill/>
          <a:ln/>
        </p:spPr>
        <p:txBody>
          <a:bodyPr wrap="none" rtlCol="0" anchor="t"/>
          <a:lstStyle/>
          <a:p>
            <a:pPr marL="0" indent="0" algn="l">
              <a:lnSpc>
                <a:spcPts val="2858"/>
              </a:lnSpc>
              <a:buNone/>
            </a:pPr>
            <a:r>
              <a:rPr lang="en-US" sz="1786" kern="0" spc="-36" dirty="0">
                <a:solidFill>
                  <a:srgbClr val="272525"/>
                </a:solidFill>
                <a:latin typeface="Inter" pitchFamily="34" charset="0"/>
                <a:ea typeface="Inter" pitchFamily="34" charset="-122"/>
                <a:cs typeface="Inter" pitchFamily="34" charset="-120"/>
              </a:rPr>
              <a:t>Kullanıcılar takma adlarını girip mesaj gönderip alabilirler.</a:t>
            </a:r>
            <a:endParaRPr lang="en-US" sz="1786" dirty="0"/>
          </a:p>
        </p:txBody>
      </p:sp>
      <p:pic>
        <p:nvPicPr>
          <p:cNvPr id="16"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sp>
        <p:nvSpPr>
          <p:cNvPr id="4" name="Text 2"/>
          <p:cNvSpPr/>
          <p:nvPr/>
        </p:nvSpPr>
        <p:spPr>
          <a:xfrm>
            <a:off x="793790" y="2790825"/>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Özellikler</a:t>
            </a:r>
            <a:endParaRPr lang="en-US" sz="4465" dirty="0"/>
          </a:p>
        </p:txBody>
      </p:sp>
      <p:pic>
        <p:nvPicPr>
          <p:cNvPr id="5" name="Image 0" descr="preencoded.png"/>
          <p:cNvPicPr>
            <a:picLocks noChangeAspect="1"/>
          </p:cNvPicPr>
          <p:nvPr/>
        </p:nvPicPr>
        <p:blipFill>
          <a:blip r:embed="rId3"/>
          <a:stretch>
            <a:fillRect/>
          </a:stretch>
        </p:blipFill>
        <p:spPr>
          <a:xfrm>
            <a:off x="7031712" y="3839766"/>
            <a:ext cx="566976" cy="566976"/>
          </a:xfrm>
          <a:prstGeom prst="rect">
            <a:avLst/>
          </a:prstGeom>
        </p:spPr>
      </p:pic>
      <p:sp>
        <p:nvSpPr>
          <p:cNvPr id="6" name="Text 3"/>
          <p:cNvSpPr/>
          <p:nvPr/>
        </p:nvSpPr>
        <p:spPr>
          <a:xfrm>
            <a:off x="1156692" y="4633555"/>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Gerçek Zamanlı Mesajlaşma:</a:t>
            </a:r>
            <a:r>
              <a:rPr lang="en-US" sz="1786" kern="0" spc="-36" dirty="0">
                <a:solidFill>
                  <a:srgbClr val="272525"/>
                </a:solidFill>
                <a:latin typeface="Inter" pitchFamily="34" charset="0"/>
                <a:ea typeface="Inter" pitchFamily="34" charset="-122"/>
                <a:cs typeface="Inter" pitchFamily="34" charset="-120"/>
              </a:rPr>
              <a:t> Mesajlar anında tüm bağlı istemcilere iletilir.</a:t>
            </a:r>
            <a:endParaRPr lang="en-US" sz="1786" dirty="0"/>
          </a:p>
        </p:txBody>
      </p:sp>
      <p:sp>
        <p:nvSpPr>
          <p:cNvPr id="7" name="Text 4"/>
          <p:cNvSpPr/>
          <p:nvPr/>
        </p:nvSpPr>
        <p:spPr>
          <a:xfrm>
            <a:off x="1156692" y="5075753"/>
            <a:ext cx="12679918" cy="362903"/>
          </a:xfrm>
          <a:prstGeom prst="rect">
            <a:avLst/>
          </a:prstGeom>
          <a:noFill/>
          <a:ln/>
        </p:spPr>
        <p:txBody>
          <a:bodyPr wrap="none" rtlCol="0" anchor="t"/>
          <a:lstStyle/>
          <a:p>
            <a:pPr marL="342900" indent="-342900" algn="l">
              <a:lnSpc>
                <a:spcPts val="2858"/>
              </a:lnSpc>
              <a:buSzPct val="100000"/>
              <a:buChar char="•"/>
            </a:pPr>
            <a:r>
              <a:rPr lang="en-US" sz="1786" b="1" kern="0" spc="-36" dirty="0">
                <a:solidFill>
                  <a:srgbClr val="272525"/>
                </a:solidFill>
                <a:latin typeface="Inter" pitchFamily="34" charset="0"/>
                <a:ea typeface="Inter" pitchFamily="34" charset="-122"/>
                <a:cs typeface="Inter" pitchFamily="34" charset="-120"/>
              </a:rPr>
              <a:t>Modern Arayüz:</a:t>
            </a:r>
            <a:r>
              <a:rPr lang="en-US" sz="1786" kern="0" spc="-36" dirty="0">
                <a:solidFill>
                  <a:srgbClr val="272525"/>
                </a:solidFill>
                <a:latin typeface="Inter" pitchFamily="34" charset="0"/>
                <a:ea typeface="Inter" pitchFamily="34" charset="-122"/>
                <a:cs typeface="Inter" pitchFamily="34" charset="-120"/>
              </a:rPr>
              <a:t> </a:t>
            </a:r>
            <a:r>
              <a:rPr lang="en-US" sz="1786" kern="0" spc="-36" dirty="0">
                <a:solidFill>
                  <a:srgbClr val="204C8E"/>
                </a:solidFill>
                <a:latin typeface="Inter" pitchFamily="34" charset="0"/>
                <a:ea typeface="Inter" pitchFamily="34" charset="-122"/>
                <a:cs typeface="Inter" pitchFamily="34" charset="-120"/>
              </a:rPr>
              <a:t>customtkinter</a:t>
            </a:r>
            <a:r>
              <a:rPr lang="en-US" sz="1786" kern="0" spc="-36" dirty="0">
                <a:solidFill>
                  <a:srgbClr val="4D4D4D"/>
                </a:solidFill>
                <a:latin typeface="Inter" pitchFamily="34" charset="0"/>
                <a:ea typeface="Inter" pitchFamily="34" charset="-122"/>
                <a:cs typeface="Inter" pitchFamily="34" charset="-120"/>
              </a:rPr>
              <a:t> </a:t>
            </a:r>
            <a:r>
              <a:rPr lang="en-US" sz="1786" kern="0" spc="-36" dirty="0">
                <a:solidFill>
                  <a:srgbClr val="272525"/>
                </a:solidFill>
                <a:latin typeface="Inter" pitchFamily="34" charset="0"/>
                <a:ea typeface="Inter" pitchFamily="34" charset="-122"/>
                <a:cs typeface="Inter" pitchFamily="34" charset="-120"/>
              </a:rPr>
              <a:t>kullanılarak modern ve estetik bir arayüz sağlanmıştır.</a:t>
            </a:r>
            <a:endParaRPr lang="en-US" sz="1786"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tr-TR"/>
          </a:p>
        </p:txBody>
      </p:sp>
      <p:sp>
        <p:nvSpPr>
          <p:cNvPr id="3" name="Shape 1"/>
          <p:cNvSpPr/>
          <p:nvPr/>
        </p:nvSpPr>
        <p:spPr>
          <a:xfrm>
            <a:off x="0" y="0"/>
            <a:ext cx="14630400" cy="8229600"/>
          </a:xfrm>
          <a:prstGeom prst="rect">
            <a:avLst/>
          </a:prstGeom>
          <a:solidFill>
            <a:srgbClr val="FFFFFF"/>
          </a:solidFill>
          <a:ln/>
        </p:spPr>
        <p:txBody>
          <a:bodyPr/>
          <a:lstStyle/>
          <a:p>
            <a:endParaRPr lang="tr-TR"/>
          </a:p>
        </p:txBody>
      </p:sp>
      <p:sp>
        <p:nvSpPr>
          <p:cNvPr id="4" name="Text 2"/>
          <p:cNvSpPr/>
          <p:nvPr/>
        </p:nvSpPr>
        <p:spPr>
          <a:xfrm>
            <a:off x="793790" y="3227427"/>
            <a:ext cx="567059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Sonuç</a:t>
            </a:r>
            <a:endParaRPr lang="en-US" sz="4465" dirty="0"/>
          </a:p>
        </p:txBody>
      </p:sp>
      <p:sp>
        <p:nvSpPr>
          <p:cNvPr id="5" name="Text 3"/>
          <p:cNvSpPr/>
          <p:nvPr/>
        </p:nvSpPr>
        <p:spPr>
          <a:xfrm>
            <a:off x="793790" y="4276368"/>
            <a:ext cx="13042821"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Inter" pitchFamily="34" charset="0"/>
                <a:ea typeface="Inter" pitchFamily="34" charset="-122"/>
                <a:cs typeface="Inter" pitchFamily="34" charset="-120"/>
              </a:rPr>
              <a:t>Bu uygulama, temel bir sohbet sisteminin nasıl çalıştığını gösterir ve Python ile ağ programlama becerilerini geliştirmek için kullanılabilir.</a:t>
            </a:r>
            <a:endParaRPr lang="en-US" sz="1786"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Custom</PresentationFormat>
  <Paragraphs>45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اسامة الحسين</cp:lastModifiedBy>
  <cp:revision>1</cp:revision>
  <dcterms:created xsi:type="dcterms:W3CDTF">2024-07-19T07:55:17Z</dcterms:created>
  <dcterms:modified xsi:type="dcterms:W3CDTF">2024-07-19T07:56:30Z</dcterms:modified>
</cp:coreProperties>
</file>