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6" r:id="rId8"/>
    <p:sldId id="268" r:id="rId9"/>
    <p:sldId id="261" r:id="rId10"/>
    <p:sldId id="263" r:id="rId11"/>
    <p:sldId id="267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5ED60-2EA6-D526-6EC9-68432DF2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D75DD7-B7FB-9CD1-6676-0D71D4BE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DDB306-A687-577C-7EE6-A294F47D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13F0E9-4EEE-0273-3400-1F88CE8B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837326-6A99-3798-DAF1-BB14468C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640653-A43C-8EC3-D814-CC9C26FA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F40F63-C51B-E029-8E3F-23BED560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3DB362-E0FE-2348-074E-B76A325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6630FA-2EF4-1E8B-B9A8-82E812C5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DC3DEC-06DE-DE71-5E2C-B549A366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4ADE84-0F8E-5F5B-47D3-DF04A2EE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A960C60-4050-7642-F2BA-0A661B9D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FEFA74-88A0-364E-7398-2E5F1E60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680826-500F-DA45-286D-25F5C24D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BF5D95-B8F7-20A3-87E8-446D7E3B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DAE3E8-0B23-FAC5-0073-2A7E6F1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C570D-6DFF-D6BE-5831-8B781719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E3B639-A7A4-A6B8-BCBD-3558CC3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1B98B7-5B5E-C109-7BB2-369BF72A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E1898E-C7E2-2B7F-7FE6-8EE4CD15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B4E86E-085B-E0F2-7042-D4975D63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126251-A1ED-A402-DA29-371FAFF5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06D8EA-17BC-CB9B-B5EE-725687A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4AD5F9-C967-9ADE-7D1C-CEB07178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AB6E31-0ED8-E950-7AA4-E6C1522D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D0524-D15B-439A-9C46-9AAF8B9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3A8ED5-B6CE-6B61-D7C7-4843346A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3FFC9C-AC2A-B9BF-E1E3-80A77E62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256EB2-74B6-4B3F-325B-125C5904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C79CBE-AE97-1D37-0CA8-4546A2A7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73EF88-3C23-F62C-EE2B-22C2E390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CFD99-34C2-BC4A-BEB1-3B44F369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3E58FA-CE54-949F-9342-8DE2E630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4B9D9C-449A-0B12-A984-6FA512F7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38EFFB7-08EA-6F6B-03E0-860607CD8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1A5476-F3A5-C8EB-F970-DEC500B46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D2C1596-BCED-CBE1-7347-571969B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19A14FB-DB2C-4160-9A2C-46866AF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CDE80A-5274-8EE3-41C2-51D1C6D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86F3A-FC6C-68CC-AF64-539D0389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05F69C-B21F-D0E6-CF2D-59EDBC47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E5560A-47F5-BF8E-7DB6-497FDAAE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006433C-8F07-A53D-4DA1-4372722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1E7729C-8397-AAF2-4088-6F7AA05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468443-3033-5669-9403-FB55C4EE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DB7E084-871B-A1AA-C496-B908448F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E5E4B-55B3-7B7C-4665-0B6042E2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B9B4A4-AB3B-006D-B849-7FA631D0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2A2A6E-BBBC-941B-05CD-CA1F2679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EE9E7C-0F6C-B144-420C-96C345A4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DB8BD4-6504-0511-004E-C01D08B7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E0C24A-3C65-D26D-932D-1EFEDD4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A756B-604A-B6F2-D469-FE737C1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EC9C76-2359-A8C4-95CA-899B8D8D8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6E7F37-8B67-AC00-D43D-19EB798D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67ADCD-5F9B-163C-243E-CBB3D2AC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313DF7-3874-C4DC-67FE-7AAA6AA8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C7E1B0-638C-23EC-3CFF-6C75F4F6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4DC2F1F-2DED-DEBC-A9C6-6F341A8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CE4E82-2388-5AD1-83A6-B1BACBC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515056-D8E3-B5C7-A13D-818BA9BD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CCE3-F135-42AC-B39C-1879E17484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222AE9-6AAD-453D-AE08-2AF983F6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F5FF13-B6BA-848B-1A7B-07DF7911A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81F2-F14D-451F-8216-1E000186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F2E18-0D14-6BE4-EBF6-037C5C43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tr-TR" sz="3800"/>
              <a:t>MLP,RBF ve WAVELET Kullanılarak Irıs Çiçeği sınıflandırması</a:t>
            </a:r>
            <a:endParaRPr lang="en-US" sz="38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0A44AA6-1D93-7689-7E8B-F101067D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tr-TR" sz="2000"/>
              <a:t>Elif Seher  Serinken</a:t>
            </a:r>
          </a:p>
          <a:p>
            <a:pPr algn="l"/>
            <a:r>
              <a:rPr lang="tr-TR" sz="2000"/>
              <a:t>18014033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Çiçek açan manolya ağacı">
            <a:extLst>
              <a:ext uri="{FF2B5EF4-FFF2-40B4-BE49-F238E27FC236}">
                <a16:creationId xmlns:a16="http://schemas.microsoft.com/office/drawing/2014/main" id="{2C6ED31B-B4AE-D614-DAD8-88ED91CAB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8" r="2151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404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62553F-2B58-A4E0-C594-F3DB8AF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3341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Gradient Descent</a:t>
            </a:r>
            <a: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confusion</a:t>
            </a:r>
            <a: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matrix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50FB6C-EEC8-8758-CDDC-4692A416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4413"/>
            <a:ext cx="5181600" cy="516255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Spread =5,lr=0.1;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CCBC85-44C1-9553-493F-5A859506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0977" y="1049095"/>
            <a:ext cx="2429116" cy="390617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Spread=50,lr=0.1;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64908F2-3123-7D53-FF7A-FD534658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05030"/>
            <a:ext cx="3340874" cy="352173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9B4E659-8F7D-4036-61CC-EAC550B0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63" y="1437353"/>
            <a:ext cx="3335819" cy="348941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E3AF5C4-DC98-82C3-83C5-ED515472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564" y="1405030"/>
            <a:ext cx="3497266" cy="3471998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270DE129-00AE-EC12-631D-CDB1BC69134D}"/>
              </a:ext>
            </a:extLst>
          </p:cNvPr>
          <p:cNvSpPr txBox="1"/>
          <p:nvPr/>
        </p:nvSpPr>
        <p:spPr>
          <a:xfrm>
            <a:off x="7965309" y="10412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Spread=5,lr=0.01;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3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9D34B53-60FA-A3EA-A8DC-397092E8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gd</a:t>
            </a:r>
            <a:r>
              <a:rPr lang="tr-TR" dirty="0"/>
              <a:t>, spread=5,lr=0.1,max_neurons=200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57C56C-AFE6-581A-2035-91905870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" y="934918"/>
            <a:ext cx="2961916" cy="294179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9C71E80-7A0A-8F64-5F0A-456AF905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54" y="3709501"/>
            <a:ext cx="3635205" cy="278337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E898F83-9930-CB7F-6ACD-7CCCDE7FE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94" y="1144874"/>
            <a:ext cx="5354285" cy="53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1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59D132-0A44-237A-2B90-0137CAF3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</a:rPr>
              <a:t>ROC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FE9C03-42BF-10C9-CA40-6A045BF5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28" y="640080"/>
            <a:ext cx="543934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5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F5A86E6B-A390-E1A0-2322-5CB9D08E68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84275"/>
            <a:ext cx="3586163" cy="4486275"/>
          </a:xfr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6461C586-12D3-7A31-6297-03E4E644B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325" y="1184275"/>
            <a:ext cx="3675063" cy="1506538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5DFA5D4-5D2A-A229-9590-F780CAA8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WAVELET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2E582B-053C-D4E8-1866-892C91E5E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965" y="2867025"/>
            <a:ext cx="4216835" cy="33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5779DA-BAAB-5D82-BCDC-73535204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1257AD8-A976-A1D9-DBD5-CC2C8E904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 err="1"/>
              <a:t>Doğruluk</a:t>
            </a:r>
            <a:r>
              <a:rPr lang="en-US" sz="1500" dirty="0"/>
              <a:t>(Accuracy), </a:t>
            </a:r>
            <a:r>
              <a:rPr lang="en-US" sz="1500" dirty="0" err="1"/>
              <a:t>doğru</a:t>
            </a:r>
            <a:r>
              <a:rPr lang="en-US" sz="1500" dirty="0"/>
              <a:t> </a:t>
            </a:r>
            <a:r>
              <a:rPr lang="en-US" sz="1500" dirty="0" err="1"/>
              <a:t>olarak</a:t>
            </a:r>
            <a:r>
              <a:rPr lang="en-US" sz="1500" dirty="0"/>
              <a:t> </a:t>
            </a:r>
            <a:r>
              <a:rPr lang="en-US" sz="1500" dirty="0" err="1"/>
              <a:t>sınıflandırılan</a:t>
            </a:r>
            <a:r>
              <a:rPr lang="en-US" sz="1500" dirty="0"/>
              <a:t> </a:t>
            </a:r>
            <a:r>
              <a:rPr lang="en-US" sz="1500" dirty="0" err="1"/>
              <a:t>örneklerin</a:t>
            </a:r>
            <a:r>
              <a:rPr lang="en-US" sz="1500" dirty="0"/>
              <a:t> </a:t>
            </a:r>
            <a:r>
              <a:rPr lang="en-US" sz="1500" dirty="0" err="1"/>
              <a:t>yüzdesidir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Duyarlılık</a:t>
            </a:r>
            <a:r>
              <a:rPr lang="en-US" sz="1500" dirty="0"/>
              <a:t>(Recall), </a:t>
            </a:r>
            <a:r>
              <a:rPr lang="en-US" sz="1500" dirty="0" err="1"/>
              <a:t>pozitif</a:t>
            </a:r>
            <a:r>
              <a:rPr lang="en-US" sz="1500" dirty="0"/>
              <a:t> </a:t>
            </a:r>
            <a:r>
              <a:rPr lang="en-US" sz="1500" dirty="0" err="1"/>
              <a:t>olarak</a:t>
            </a:r>
            <a:r>
              <a:rPr lang="en-US" sz="1500" dirty="0"/>
              <a:t> </a:t>
            </a:r>
            <a:r>
              <a:rPr lang="en-US" sz="1500" dirty="0" err="1"/>
              <a:t>tahmin</a:t>
            </a:r>
            <a:r>
              <a:rPr lang="en-US" sz="1500" dirty="0"/>
              <a:t> </a:t>
            </a:r>
            <a:r>
              <a:rPr lang="en-US" sz="1500" dirty="0" err="1"/>
              <a:t>etmemiz</a:t>
            </a:r>
            <a:r>
              <a:rPr lang="en-US" sz="1500" dirty="0"/>
              <a:t> </a:t>
            </a:r>
            <a:r>
              <a:rPr lang="en-US" sz="1500" dirty="0" err="1"/>
              <a:t>gereken</a:t>
            </a:r>
            <a:r>
              <a:rPr lang="en-US" sz="1500" dirty="0"/>
              <a:t> </a:t>
            </a:r>
            <a:r>
              <a:rPr lang="en-US" sz="1500" dirty="0" err="1"/>
              <a:t>işlemlerin</a:t>
            </a:r>
            <a:r>
              <a:rPr lang="en-US" sz="1500" dirty="0"/>
              <a:t> ne </a:t>
            </a:r>
            <a:r>
              <a:rPr lang="en-US" sz="1500" dirty="0" err="1"/>
              <a:t>kadarını</a:t>
            </a:r>
            <a:r>
              <a:rPr lang="en-US" sz="1500" dirty="0"/>
              <a:t> </a:t>
            </a:r>
            <a:r>
              <a:rPr lang="en-US" sz="1500" dirty="0" err="1"/>
              <a:t>pozitif</a:t>
            </a:r>
            <a:r>
              <a:rPr lang="en-US" sz="1500" dirty="0"/>
              <a:t> </a:t>
            </a:r>
            <a:r>
              <a:rPr lang="en-US" sz="1500" dirty="0" err="1"/>
              <a:t>olarak</a:t>
            </a:r>
            <a:r>
              <a:rPr lang="en-US" sz="1500" dirty="0"/>
              <a:t> </a:t>
            </a:r>
            <a:r>
              <a:rPr lang="en-US" sz="1500" dirty="0" err="1"/>
              <a:t>tahmin</a:t>
            </a:r>
            <a:r>
              <a:rPr lang="en-US" sz="1500" dirty="0"/>
              <a:t> </a:t>
            </a:r>
            <a:r>
              <a:rPr lang="en-US" sz="1500" dirty="0" err="1"/>
              <a:t>ettiğimizi</a:t>
            </a:r>
            <a:r>
              <a:rPr lang="en-US" sz="1500" dirty="0"/>
              <a:t> </a:t>
            </a:r>
            <a:r>
              <a:rPr lang="en-US" sz="1500" dirty="0" err="1"/>
              <a:t>gösteren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metriktir</a:t>
            </a:r>
            <a:r>
              <a:rPr lang="en-US" sz="1500" dirty="0"/>
              <a:t>. “</a:t>
            </a:r>
            <a:r>
              <a:rPr lang="en-US" sz="1500" dirty="0" err="1"/>
              <a:t>Gerçek</a:t>
            </a:r>
            <a:r>
              <a:rPr lang="en-US" sz="1500" dirty="0"/>
              <a:t> </a:t>
            </a:r>
            <a:r>
              <a:rPr lang="en-US" sz="1500" dirty="0" err="1"/>
              <a:t>pozitiflerin</a:t>
            </a:r>
            <a:r>
              <a:rPr lang="en-US" sz="1500" dirty="0"/>
              <a:t> ne </a:t>
            </a:r>
            <a:r>
              <a:rPr lang="en-US" sz="1500" dirty="0" err="1"/>
              <a:t>kadarı</a:t>
            </a:r>
            <a:r>
              <a:rPr lang="en-US" sz="1500" dirty="0"/>
              <a:t> </a:t>
            </a:r>
            <a:r>
              <a:rPr lang="en-US" sz="1500" dirty="0" err="1"/>
              <a:t>doğru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şekilde</a:t>
            </a:r>
            <a:r>
              <a:rPr lang="en-US" sz="1500" dirty="0"/>
              <a:t> </a:t>
            </a:r>
            <a:r>
              <a:rPr lang="en-US" sz="1500" dirty="0" err="1"/>
              <a:t>tanımlandı</a:t>
            </a:r>
            <a:r>
              <a:rPr lang="en-US" sz="1500" dirty="0"/>
              <a:t>?”</a:t>
            </a:r>
          </a:p>
          <a:p>
            <a:r>
              <a:rPr lang="en-US" sz="1500" dirty="0" err="1"/>
              <a:t>Kesinlik</a:t>
            </a:r>
            <a:r>
              <a:rPr lang="en-US" sz="1500" dirty="0"/>
              <a:t>(precision), </a:t>
            </a:r>
            <a:r>
              <a:rPr lang="en-US" sz="1500" dirty="0" err="1"/>
              <a:t>pozitif</a:t>
            </a:r>
            <a:r>
              <a:rPr lang="en-US" sz="1500" dirty="0"/>
              <a:t> </a:t>
            </a:r>
            <a:r>
              <a:rPr lang="en-US" sz="1500" dirty="0" err="1"/>
              <a:t>olarak</a:t>
            </a:r>
            <a:r>
              <a:rPr lang="en-US" sz="1500" dirty="0"/>
              <a:t> </a:t>
            </a:r>
            <a:r>
              <a:rPr lang="en-US" sz="1500" dirty="0" err="1"/>
              <a:t>tahminlediğimiz</a:t>
            </a:r>
            <a:r>
              <a:rPr lang="en-US" sz="1500" dirty="0"/>
              <a:t> </a:t>
            </a:r>
            <a:r>
              <a:rPr lang="en-US" sz="1500" dirty="0" err="1"/>
              <a:t>değerlerin</a:t>
            </a:r>
            <a:r>
              <a:rPr lang="en-US" sz="1500" dirty="0"/>
              <a:t> </a:t>
            </a:r>
            <a:r>
              <a:rPr lang="en-US" sz="1500" dirty="0" err="1"/>
              <a:t>gerçekten</a:t>
            </a:r>
            <a:r>
              <a:rPr lang="en-US" sz="1500" dirty="0"/>
              <a:t> </a:t>
            </a:r>
            <a:r>
              <a:rPr lang="en-US" sz="1500" dirty="0" err="1"/>
              <a:t>kaç</a:t>
            </a:r>
            <a:r>
              <a:rPr lang="en-US" sz="1500" dirty="0"/>
              <a:t> </a:t>
            </a:r>
            <a:r>
              <a:rPr lang="en-US" sz="1500" dirty="0" err="1"/>
              <a:t>adedinin</a:t>
            </a:r>
            <a:r>
              <a:rPr lang="en-US" sz="1500" dirty="0"/>
              <a:t> </a:t>
            </a:r>
            <a:r>
              <a:rPr lang="en-US" sz="1500" dirty="0" err="1"/>
              <a:t>pozitif</a:t>
            </a:r>
            <a:r>
              <a:rPr lang="en-US" sz="1500" dirty="0"/>
              <a:t> </a:t>
            </a:r>
            <a:r>
              <a:rPr lang="en-US" sz="1500" dirty="0" err="1"/>
              <a:t>olduğunu</a:t>
            </a:r>
            <a:r>
              <a:rPr lang="en-US" sz="1500" dirty="0"/>
              <a:t> </a:t>
            </a:r>
            <a:r>
              <a:rPr lang="en-US" sz="1500" dirty="0" err="1"/>
              <a:t>göstermektedir</a:t>
            </a:r>
            <a:r>
              <a:rPr lang="en-US" sz="1500" dirty="0"/>
              <a:t>.</a:t>
            </a:r>
            <a:endParaRPr lang="tr-TR" sz="1500" dirty="0"/>
          </a:p>
          <a:p>
            <a:r>
              <a:rPr lang="en-US" sz="1500" dirty="0"/>
              <a:t>F1 </a:t>
            </a:r>
            <a:r>
              <a:rPr lang="en-US" sz="1500" dirty="0" err="1"/>
              <a:t>skoru</a:t>
            </a:r>
            <a:r>
              <a:rPr lang="en-US" sz="1500" dirty="0"/>
              <a:t>,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testin</a:t>
            </a:r>
            <a:r>
              <a:rPr lang="en-US" sz="1500" dirty="0"/>
              <a:t> </a:t>
            </a:r>
            <a:r>
              <a:rPr lang="en-US" sz="1500" dirty="0" err="1"/>
              <a:t>doğruluğunun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ölçüsüdür</a:t>
            </a:r>
            <a:r>
              <a:rPr lang="en-US" sz="1500" dirty="0"/>
              <a:t> —</a:t>
            </a:r>
            <a:r>
              <a:rPr lang="en-US" sz="1500" dirty="0" err="1"/>
              <a:t>kesinlik</a:t>
            </a:r>
            <a:r>
              <a:rPr lang="en-US" sz="1500" dirty="0"/>
              <a:t> </a:t>
            </a:r>
            <a:r>
              <a:rPr lang="en-US" sz="1500" dirty="0" err="1"/>
              <a:t>ve</a:t>
            </a:r>
            <a:r>
              <a:rPr lang="en-US" sz="1500" dirty="0"/>
              <a:t> </a:t>
            </a:r>
            <a:r>
              <a:rPr lang="en-US" sz="1500" dirty="0" err="1"/>
              <a:t>duyarlılığın</a:t>
            </a:r>
            <a:r>
              <a:rPr lang="en-US" sz="1500" dirty="0"/>
              <a:t> </a:t>
            </a:r>
            <a:r>
              <a:rPr lang="en-US" sz="1500" dirty="0" err="1"/>
              <a:t>harmonik</a:t>
            </a:r>
            <a:r>
              <a:rPr lang="en-US" sz="1500" dirty="0"/>
              <a:t> </a:t>
            </a:r>
            <a:r>
              <a:rPr lang="en-US" sz="1500" dirty="0" err="1"/>
              <a:t>ortalamasıdır</a:t>
            </a:r>
            <a:r>
              <a:rPr lang="en-US" sz="1500" dirty="0"/>
              <a:t>. </a:t>
            </a:r>
            <a:r>
              <a:rPr lang="en-US" sz="1500" dirty="0" err="1"/>
              <a:t>Maksimum</a:t>
            </a:r>
            <a:r>
              <a:rPr lang="en-US" sz="1500" dirty="0"/>
              <a:t> 1 (</a:t>
            </a:r>
            <a:r>
              <a:rPr lang="en-US" sz="1500" dirty="0" err="1"/>
              <a:t>mükemmel</a:t>
            </a:r>
            <a:r>
              <a:rPr lang="en-US" sz="1500" dirty="0"/>
              <a:t> </a:t>
            </a:r>
            <a:r>
              <a:rPr lang="en-US" sz="1500" dirty="0" err="1"/>
              <a:t>kesinlik</a:t>
            </a:r>
            <a:r>
              <a:rPr lang="en-US" sz="1500" dirty="0"/>
              <a:t> </a:t>
            </a:r>
            <a:r>
              <a:rPr lang="en-US" sz="1500" dirty="0" err="1"/>
              <a:t>ve</a:t>
            </a:r>
            <a:r>
              <a:rPr lang="en-US" sz="1500" dirty="0"/>
              <a:t> </a:t>
            </a:r>
            <a:r>
              <a:rPr lang="en-US" sz="1500" dirty="0" err="1"/>
              <a:t>duyarlılık</a:t>
            </a:r>
            <a:r>
              <a:rPr lang="en-US" sz="1500" dirty="0"/>
              <a:t>) </a:t>
            </a:r>
            <a:r>
              <a:rPr lang="en-US" sz="1500" dirty="0" err="1"/>
              <a:t>ve</a:t>
            </a:r>
            <a:r>
              <a:rPr lang="en-US" sz="1500" dirty="0"/>
              <a:t> minimum 0'a </a:t>
            </a:r>
            <a:r>
              <a:rPr lang="en-US" sz="1500" dirty="0" err="1"/>
              <a:t>sahip</a:t>
            </a:r>
            <a:r>
              <a:rPr lang="en-US" sz="1500" dirty="0"/>
              <a:t> </a:t>
            </a:r>
            <a:r>
              <a:rPr lang="en-US" sz="1500" dirty="0" err="1"/>
              <a:t>olabilir</a:t>
            </a:r>
            <a:r>
              <a:rPr lang="en-US" sz="1500" dirty="0"/>
              <a:t>. </a:t>
            </a:r>
            <a:r>
              <a:rPr lang="en-US" sz="1500" dirty="0" err="1"/>
              <a:t>Genel</a:t>
            </a:r>
            <a:r>
              <a:rPr lang="en-US" sz="1500" dirty="0"/>
              <a:t> </a:t>
            </a:r>
            <a:r>
              <a:rPr lang="en-US" sz="1500" dirty="0" err="1"/>
              <a:t>olarak</a:t>
            </a:r>
            <a:r>
              <a:rPr lang="en-US" sz="1500" dirty="0"/>
              <a:t>, </a:t>
            </a:r>
            <a:r>
              <a:rPr lang="en-US" sz="1500" dirty="0" err="1"/>
              <a:t>modelinizin</a:t>
            </a:r>
            <a:r>
              <a:rPr lang="en-US" sz="1500" dirty="0"/>
              <a:t> </a:t>
            </a:r>
            <a:r>
              <a:rPr lang="en-US" sz="1500" dirty="0" err="1"/>
              <a:t>kesinliğinin</a:t>
            </a:r>
            <a:r>
              <a:rPr lang="en-US" sz="1500" dirty="0"/>
              <a:t> </a:t>
            </a:r>
            <a:r>
              <a:rPr lang="en-US" sz="1500" dirty="0" err="1"/>
              <a:t>ve</a:t>
            </a:r>
            <a:r>
              <a:rPr lang="en-US" sz="1500" dirty="0"/>
              <a:t> </a:t>
            </a:r>
            <a:r>
              <a:rPr lang="en-US" sz="1500" dirty="0" err="1"/>
              <a:t>sağlamlığının</a:t>
            </a:r>
            <a:r>
              <a:rPr lang="en-US" sz="1500" dirty="0"/>
              <a:t> </a:t>
            </a:r>
            <a:r>
              <a:rPr lang="en-US" sz="1500" dirty="0" err="1"/>
              <a:t>bir</a:t>
            </a:r>
            <a:r>
              <a:rPr lang="en-US" sz="1500" dirty="0"/>
              <a:t> </a:t>
            </a:r>
            <a:r>
              <a:rPr lang="en-US" sz="1500" dirty="0" err="1"/>
              <a:t>ölçüsüdür</a:t>
            </a:r>
            <a:r>
              <a:rPr lang="en-US" sz="1500" dirty="0"/>
              <a:t>.</a:t>
            </a:r>
            <a:endParaRPr lang="tr-TR" sz="1500" dirty="0"/>
          </a:p>
          <a:p>
            <a:endParaRPr lang="en-US" sz="1500" dirty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DCD0C4E4-B76C-6F8F-0181-DF7DADA0A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4719" y="2400300"/>
            <a:ext cx="4648464" cy="25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7C5B5F-7574-F9A7-6C40-C4F674EA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tr-TR" sz="3400"/>
              <a:t>Verinin </a:t>
            </a:r>
            <a:r>
              <a:rPr lang="tr-TR" sz="3400" err="1"/>
              <a:t>matlab</a:t>
            </a:r>
            <a:r>
              <a:rPr lang="tr-TR" sz="3400"/>
              <a:t> ile alınması ,farklı sınıfların nümerik değerlere çevrilmesi ve tüm verinin rastgele sıralanması:</a:t>
            </a:r>
            <a:endParaRPr lang="en-US" sz="3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35E8E-C3FA-6A15-4936-515DB3B05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800" b="0" i="0">
                <a:effectLst/>
                <a:latin typeface="Menlo"/>
              </a:rPr>
              <a:t>%get data</a:t>
            </a:r>
          </a:p>
          <a:p>
            <a:r>
              <a:rPr lang="en-US" sz="800" b="0" i="0">
                <a:effectLst/>
                <a:latin typeface="Menlo"/>
              </a:rPr>
              <a:t>load fisheriris.mat </a:t>
            </a:r>
          </a:p>
          <a:p>
            <a:r>
              <a:rPr lang="en-US" sz="800" b="0" i="0">
                <a:effectLst/>
                <a:latin typeface="Menlo"/>
              </a:rPr>
              <a:t>classnames = unique(species);</a:t>
            </a:r>
          </a:p>
          <a:p>
            <a:r>
              <a:rPr lang="en-US" sz="800" b="0" i="0">
                <a:effectLst/>
                <a:latin typeface="Menlo"/>
              </a:rPr>
              <a:t>for i=1:3</a:t>
            </a:r>
          </a:p>
          <a:p>
            <a:r>
              <a:rPr lang="en-US" sz="800" b="0" i="0">
                <a:effectLst/>
                <a:latin typeface="Menlo"/>
              </a:rPr>
              <a:t>class(strcmp(species, classnames{i})) = i;</a:t>
            </a:r>
          </a:p>
          <a:p>
            <a:r>
              <a:rPr lang="en-US" sz="800" b="0" i="0">
                <a:effectLst/>
                <a:latin typeface="Menlo"/>
              </a:rPr>
              <a:t>end</a:t>
            </a:r>
          </a:p>
          <a:p>
            <a:r>
              <a:rPr lang="en-US" sz="800" b="0" i="0">
                <a:effectLst/>
                <a:latin typeface="Menlo"/>
              </a:rPr>
              <a:t>class = class';</a:t>
            </a:r>
          </a:p>
          <a:p>
            <a:r>
              <a:rPr lang="en-US" sz="800" b="0" i="0">
                <a:effectLst/>
                <a:latin typeface="Menlo"/>
              </a:rPr>
              <a:t>%inputs data</a:t>
            </a:r>
          </a:p>
          <a:p>
            <a:r>
              <a:rPr lang="en-US" sz="800" b="0" i="0">
                <a:effectLst/>
                <a:latin typeface="Menlo"/>
              </a:rPr>
              <a:t>data = [class meas];</a:t>
            </a:r>
          </a:p>
          <a:p>
            <a:r>
              <a:rPr lang="en-US" sz="800" b="0" i="0">
                <a:effectLst/>
                <a:latin typeface="Menlo"/>
              </a:rPr>
              <a:t>% sort data</a:t>
            </a:r>
          </a:p>
          <a:p>
            <a:r>
              <a:rPr lang="en-US" sz="800" b="0" i="0">
                <a:effectLst/>
                <a:latin typeface="Menlo"/>
              </a:rPr>
              <a:t>[m, n] = size(data);</a:t>
            </a:r>
          </a:p>
          <a:p>
            <a:r>
              <a:rPr lang="en-US" sz="800" b="0" i="0">
                <a:effectLst/>
                <a:latin typeface="Menlo"/>
              </a:rPr>
              <a:t>[~, idx] = sort(rand(m,1));</a:t>
            </a:r>
          </a:p>
          <a:p>
            <a:r>
              <a:rPr lang="en-US" sz="800" b="0" i="0">
                <a:effectLst/>
                <a:latin typeface="Menlo"/>
              </a:rPr>
              <a:t>for c = 1:m</a:t>
            </a:r>
          </a:p>
          <a:p>
            <a:r>
              <a:rPr lang="en-US" sz="800" b="0" i="0">
                <a:effectLst/>
                <a:latin typeface="Menlo"/>
              </a:rPr>
              <a:t>data(c,1:5) = data(idx(c),1:5);</a:t>
            </a:r>
          </a:p>
          <a:p>
            <a:r>
              <a:rPr lang="en-US" sz="800" b="0" i="0">
                <a:effectLst/>
                <a:latin typeface="Menlo"/>
              </a:rPr>
              <a:t>end</a:t>
            </a:r>
          </a:p>
          <a:p>
            <a:endParaRPr lang="en-US" sz="80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856259-DF70-00EE-EE20-41FB2694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/>
              <a:t>Fisheriris matrisinin meas ve species olarak iki farklı özelliği vardır.</a:t>
            </a:r>
          </a:p>
          <a:p>
            <a:pPr marL="0" indent="0">
              <a:buNone/>
            </a:pPr>
            <a:r>
              <a:rPr lang="tr-TR" sz="2400"/>
              <a:t>Meas ağırlıkları ve species türleri belirtir.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742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8F83DA-0F82-EBB3-A19B-9762FF7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tr-TR" dirty="0"/>
              <a:t>MLP(</a:t>
            </a:r>
            <a:r>
              <a:rPr lang="tr-TR" dirty="0" err="1"/>
              <a:t>MultiLayer</a:t>
            </a:r>
            <a:r>
              <a:rPr lang="tr-TR" dirty="0"/>
              <a:t> </a:t>
            </a:r>
            <a:r>
              <a:rPr lang="tr-TR" dirty="0" err="1"/>
              <a:t>Perception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C3622E-5247-8383-0A7E-A14AC4B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43025"/>
            <a:ext cx="4810125" cy="4833938"/>
          </a:xfrm>
        </p:spPr>
        <p:txBody>
          <a:bodyPr>
            <a:normAutofit fontScale="32500" lnSpcReduction="20000"/>
          </a:bodyPr>
          <a:lstStyle/>
          <a:p>
            <a:r>
              <a:rPr lang="en-US" sz="3100" b="0" i="0" dirty="0">
                <a:solidFill>
                  <a:srgbClr val="028009"/>
                </a:solidFill>
                <a:effectLst/>
                <a:latin typeface="Menlo"/>
              </a:rPr>
              <a:t>%% build model and train</a:t>
            </a:r>
            <a:endParaRPr lang="en-US" sz="3100" b="0" i="0" dirty="0">
              <a:effectLst/>
              <a:latin typeface="Menlo"/>
            </a:endParaRPr>
          </a:p>
          <a:p>
            <a:r>
              <a:rPr lang="en-US" sz="3100" b="0" i="0" dirty="0" err="1">
                <a:effectLst/>
                <a:latin typeface="Menlo"/>
              </a:rPr>
              <a:t>hiddenLayerSize</a:t>
            </a:r>
            <a:r>
              <a:rPr lang="en-US" sz="3100" b="0" i="0" dirty="0">
                <a:effectLst/>
                <a:latin typeface="Menlo"/>
              </a:rPr>
              <a:t> = 5</a:t>
            </a:r>
            <a:r>
              <a:rPr lang="tr-TR" sz="3100" b="0" i="0" dirty="0">
                <a:effectLst/>
                <a:latin typeface="Menlo"/>
              </a:rPr>
              <a:t>0</a:t>
            </a:r>
            <a:r>
              <a:rPr lang="en-US" sz="3100" b="0" i="0" dirty="0">
                <a:effectLst/>
                <a:latin typeface="Menlo"/>
              </a:rPr>
              <a:t>;</a:t>
            </a:r>
          </a:p>
          <a:p>
            <a:r>
              <a:rPr lang="en-US" sz="3100" b="0" i="0" dirty="0">
                <a:effectLst/>
                <a:latin typeface="Menlo"/>
              </a:rPr>
              <a:t>net = </a:t>
            </a:r>
            <a:r>
              <a:rPr lang="en-US" sz="3100" b="0" i="0" dirty="0" err="1">
                <a:effectLst/>
                <a:latin typeface="Menlo"/>
              </a:rPr>
              <a:t>patternnet</a:t>
            </a:r>
            <a:r>
              <a:rPr lang="en-US" sz="3100" b="0" i="0" dirty="0">
                <a:effectLst/>
                <a:latin typeface="Menlo"/>
              </a:rPr>
              <a:t>(</a:t>
            </a:r>
            <a:r>
              <a:rPr lang="en-US" sz="3100" b="0" i="0" dirty="0" err="1">
                <a:effectLst/>
                <a:latin typeface="Menlo"/>
              </a:rPr>
              <a:t>hiddenLayerSize</a:t>
            </a:r>
            <a:r>
              <a:rPr lang="en-US" sz="3100" b="0" i="0" dirty="0">
                <a:effectLst/>
                <a:latin typeface="Menlo"/>
              </a:rPr>
              <a:t>);</a:t>
            </a:r>
          </a:p>
          <a:p>
            <a:r>
              <a:rPr lang="en-US" sz="3100" b="0" i="0" dirty="0" err="1">
                <a:effectLst/>
                <a:latin typeface="Menlo"/>
              </a:rPr>
              <a:t>net.divideFcn</a:t>
            </a:r>
            <a:r>
              <a:rPr lang="en-US" sz="3100" b="0" i="0" dirty="0">
                <a:effectLst/>
                <a:latin typeface="Menlo"/>
              </a:rPr>
              <a:t> = 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dividerand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; </a:t>
            </a:r>
          </a:p>
          <a:p>
            <a:r>
              <a:rPr lang="en-US" sz="3100" b="0" i="0" dirty="0" err="1">
                <a:effectLst/>
                <a:latin typeface="Menlo"/>
              </a:rPr>
              <a:t>net.divideMode</a:t>
            </a:r>
            <a:r>
              <a:rPr lang="en-US" sz="3100" b="0" i="0" dirty="0">
                <a:effectLst/>
                <a:latin typeface="Menlo"/>
              </a:rPr>
              <a:t> = 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'sample’</a:t>
            </a:r>
            <a:r>
              <a:rPr lang="en-US" sz="3100" b="0" i="0" dirty="0">
                <a:effectLst/>
                <a:latin typeface="Menlo"/>
              </a:rPr>
              <a:t>; </a:t>
            </a:r>
            <a:endParaRPr lang="tr-TR" sz="3100" b="0" i="0" dirty="0">
              <a:effectLst/>
              <a:latin typeface="Menlo"/>
            </a:endParaRPr>
          </a:p>
          <a:p>
            <a:r>
              <a:rPr lang="en-US" sz="31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3100" b="0" i="0" dirty="0" err="1">
                <a:solidFill>
                  <a:srgbClr val="028009"/>
                </a:solidFill>
                <a:effectLst/>
                <a:latin typeface="Menlo"/>
              </a:rPr>
              <a:t>splite</a:t>
            </a:r>
            <a:r>
              <a:rPr lang="en-US" sz="3100" b="0" i="0" dirty="0">
                <a:solidFill>
                  <a:srgbClr val="028009"/>
                </a:solidFill>
                <a:effectLst/>
                <a:latin typeface="Menlo"/>
              </a:rPr>
              <a:t> train and </a:t>
            </a:r>
            <a:r>
              <a:rPr lang="en-US" sz="3100" b="0" i="0" dirty="0" err="1">
                <a:solidFill>
                  <a:srgbClr val="028009"/>
                </a:solidFill>
                <a:effectLst/>
                <a:latin typeface="Menlo"/>
              </a:rPr>
              <a:t>val</a:t>
            </a:r>
            <a:r>
              <a:rPr lang="en-US" sz="3100" b="0" i="0" dirty="0">
                <a:solidFill>
                  <a:srgbClr val="028009"/>
                </a:solidFill>
                <a:effectLst/>
                <a:latin typeface="Menlo"/>
              </a:rPr>
              <a:t> for train model</a:t>
            </a:r>
            <a:endParaRPr lang="en-US" sz="3100" b="0" i="0" dirty="0">
              <a:effectLst/>
              <a:latin typeface="Menlo"/>
            </a:endParaRPr>
          </a:p>
          <a:p>
            <a:r>
              <a:rPr lang="en-US" sz="3100" b="0" i="0" dirty="0" err="1">
                <a:effectLst/>
                <a:latin typeface="Menlo"/>
              </a:rPr>
              <a:t>net.divideParam.trainRatio</a:t>
            </a:r>
            <a:r>
              <a:rPr lang="en-US" sz="3100" b="0" i="0" dirty="0">
                <a:effectLst/>
                <a:latin typeface="Menlo"/>
              </a:rPr>
              <a:t> = 80/100;</a:t>
            </a:r>
          </a:p>
          <a:p>
            <a:r>
              <a:rPr lang="en-US" sz="3100" b="0" i="0" dirty="0" err="1">
                <a:effectLst/>
                <a:latin typeface="Menlo"/>
              </a:rPr>
              <a:t>net.divideParam.valRatio</a:t>
            </a:r>
            <a:r>
              <a:rPr lang="en-US" sz="3100" b="0" i="0" dirty="0">
                <a:effectLst/>
                <a:latin typeface="Menlo"/>
              </a:rPr>
              <a:t> = 20/100;</a:t>
            </a:r>
          </a:p>
          <a:p>
            <a:r>
              <a:rPr lang="en-US" sz="3100" b="0" i="0" dirty="0" err="1">
                <a:effectLst/>
                <a:latin typeface="Menlo"/>
              </a:rPr>
              <a:t>net.trainFcn</a:t>
            </a:r>
            <a:r>
              <a:rPr lang="en-US" sz="3100" b="0" i="0" dirty="0">
                <a:effectLst/>
                <a:latin typeface="Menlo"/>
              </a:rPr>
              <a:t> = 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'train</a:t>
            </a:r>
            <a:r>
              <a:rPr lang="tr-TR" sz="3100" b="0" i="0" dirty="0" err="1">
                <a:solidFill>
                  <a:srgbClr val="AA04F9"/>
                </a:solidFill>
                <a:effectLst/>
                <a:latin typeface="Menlo"/>
              </a:rPr>
              <a:t>br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; </a:t>
            </a:r>
          </a:p>
          <a:p>
            <a:r>
              <a:rPr lang="en-US" sz="3100" b="0" i="0" dirty="0" err="1">
                <a:effectLst/>
                <a:latin typeface="Menlo"/>
              </a:rPr>
              <a:t>net.performFcn</a:t>
            </a:r>
            <a:r>
              <a:rPr lang="en-US" sz="3100" b="0" i="0" dirty="0">
                <a:effectLst/>
                <a:latin typeface="Menlo"/>
              </a:rPr>
              <a:t> = 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mse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; </a:t>
            </a:r>
          </a:p>
          <a:p>
            <a:r>
              <a:rPr lang="en-US" sz="3100" b="0" i="0" dirty="0" err="1">
                <a:effectLst/>
                <a:latin typeface="Menlo"/>
              </a:rPr>
              <a:t>net.plotFcns</a:t>
            </a:r>
            <a:r>
              <a:rPr lang="en-US" sz="3100" b="0" i="0" dirty="0">
                <a:effectLst/>
                <a:latin typeface="Menlo"/>
              </a:rPr>
              <a:t> = {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plotperform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,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ploterrhist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,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plotregression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,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plotfit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};</a:t>
            </a:r>
          </a:p>
          <a:p>
            <a:br>
              <a:rPr lang="en-US" sz="3100" b="0" i="0" dirty="0">
                <a:effectLst/>
                <a:latin typeface="Menlo"/>
              </a:rPr>
            </a:br>
            <a:r>
              <a:rPr lang="en-US" sz="3100" b="0" i="0" dirty="0" err="1">
                <a:effectLst/>
                <a:latin typeface="Menlo"/>
              </a:rPr>
              <a:t>net.trainParam.showWindow</a:t>
            </a:r>
            <a:r>
              <a:rPr lang="en-US" sz="3100" b="0" i="0" dirty="0">
                <a:effectLst/>
                <a:latin typeface="Menlo"/>
              </a:rPr>
              <a:t>=true;</a:t>
            </a:r>
          </a:p>
          <a:p>
            <a:r>
              <a:rPr lang="en-US" sz="3100" b="0" i="0" dirty="0" err="1">
                <a:effectLst/>
                <a:latin typeface="Menlo"/>
              </a:rPr>
              <a:t>net.trainParam.showCommandLine</a:t>
            </a:r>
            <a:r>
              <a:rPr lang="en-US" sz="3100" b="0" i="0" dirty="0">
                <a:effectLst/>
                <a:latin typeface="Menlo"/>
              </a:rPr>
              <a:t>=false;</a:t>
            </a:r>
          </a:p>
          <a:p>
            <a:r>
              <a:rPr lang="en-US" sz="3100" b="0" i="0" dirty="0" err="1">
                <a:effectLst/>
                <a:latin typeface="Menlo"/>
              </a:rPr>
              <a:t>net.trainParam.show</a:t>
            </a:r>
            <a:r>
              <a:rPr lang="en-US" sz="3100" b="0" i="0" dirty="0">
                <a:effectLst/>
                <a:latin typeface="Menlo"/>
              </a:rPr>
              <a:t>=1;</a:t>
            </a:r>
          </a:p>
          <a:p>
            <a:r>
              <a:rPr lang="en-US" sz="3100" b="0" i="0" dirty="0">
                <a:effectLst/>
                <a:latin typeface="Menlo"/>
              </a:rPr>
              <a:t>net.trainParam.lr=0.1;</a:t>
            </a:r>
          </a:p>
          <a:p>
            <a:r>
              <a:rPr lang="en-US" sz="3100" b="0" i="0" dirty="0" err="1">
                <a:effectLst/>
                <a:latin typeface="Menlo"/>
              </a:rPr>
              <a:t>net.trainParam.epochs</a:t>
            </a:r>
            <a:r>
              <a:rPr lang="en-US" sz="3100" b="0" i="0" dirty="0">
                <a:effectLst/>
                <a:latin typeface="Menlo"/>
              </a:rPr>
              <a:t>=200;</a:t>
            </a:r>
          </a:p>
          <a:p>
            <a:r>
              <a:rPr lang="en-US" sz="3100" b="0" i="0" dirty="0" err="1">
                <a:effectLst/>
                <a:latin typeface="Menlo"/>
              </a:rPr>
              <a:t>net.trainParam.goal</a:t>
            </a:r>
            <a:r>
              <a:rPr lang="en-US" sz="3100" b="0" i="0" dirty="0">
                <a:effectLst/>
                <a:latin typeface="Menlo"/>
              </a:rPr>
              <a:t>=1e-</a:t>
            </a:r>
            <a:r>
              <a:rPr lang="tr-TR" sz="3100" b="0" i="0" dirty="0">
                <a:effectLst/>
                <a:latin typeface="Menlo"/>
              </a:rPr>
              <a:t>12</a:t>
            </a:r>
            <a:r>
              <a:rPr lang="en-US" sz="3100" b="0" i="0" dirty="0">
                <a:effectLst/>
                <a:latin typeface="Menlo"/>
              </a:rPr>
              <a:t>;</a:t>
            </a:r>
          </a:p>
          <a:p>
            <a:r>
              <a:rPr lang="en-US" sz="3100" b="0" i="0" dirty="0" err="1">
                <a:effectLst/>
                <a:latin typeface="Menlo"/>
              </a:rPr>
              <a:t>net.trainParam.max_fail</a:t>
            </a:r>
            <a:r>
              <a:rPr lang="en-US" sz="3100" b="0" i="0" dirty="0">
                <a:effectLst/>
                <a:latin typeface="Menlo"/>
              </a:rPr>
              <a:t>=500;</a:t>
            </a:r>
          </a:p>
          <a:p>
            <a:r>
              <a:rPr lang="en-US" sz="3100" b="0" i="0" dirty="0" err="1">
                <a:effectLst/>
                <a:latin typeface="Menlo"/>
              </a:rPr>
              <a:t>net.layers</a:t>
            </a:r>
            <a:r>
              <a:rPr lang="en-US" sz="3100" b="0" i="0" dirty="0">
                <a:effectLst/>
                <a:latin typeface="Menlo"/>
              </a:rPr>
              <a:t>{1}.</a:t>
            </a:r>
            <a:r>
              <a:rPr lang="en-US" sz="3100" b="0" i="0" dirty="0" err="1">
                <a:effectLst/>
                <a:latin typeface="Menlo"/>
              </a:rPr>
              <a:t>transferFcn</a:t>
            </a:r>
            <a:r>
              <a:rPr lang="en-US" sz="3100" b="0" i="0" dirty="0">
                <a:effectLst/>
                <a:latin typeface="Menlo"/>
              </a:rPr>
              <a:t>=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tansig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;</a:t>
            </a:r>
          </a:p>
          <a:p>
            <a:r>
              <a:rPr lang="en-US" sz="3100" b="0" i="0" dirty="0" err="1">
                <a:effectLst/>
                <a:latin typeface="Menlo"/>
              </a:rPr>
              <a:t>net.layers</a:t>
            </a:r>
            <a:r>
              <a:rPr lang="en-US" sz="3100" b="0" i="0" dirty="0">
                <a:effectLst/>
                <a:latin typeface="Menlo"/>
              </a:rPr>
              <a:t>{2}.</a:t>
            </a:r>
            <a:r>
              <a:rPr lang="en-US" sz="3100" b="0" i="0" dirty="0" err="1">
                <a:effectLst/>
                <a:latin typeface="Menlo"/>
              </a:rPr>
              <a:t>transferFcn</a:t>
            </a:r>
            <a:r>
              <a:rPr lang="en-US" sz="3100" b="0" i="0" dirty="0">
                <a:effectLst/>
                <a:latin typeface="Menlo"/>
              </a:rPr>
              <a:t>=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 err="1">
                <a:solidFill>
                  <a:srgbClr val="AA04F9"/>
                </a:solidFill>
                <a:effectLst/>
                <a:latin typeface="Menlo"/>
              </a:rPr>
              <a:t>purelin</a:t>
            </a:r>
            <a:r>
              <a:rPr lang="en-US" sz="3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3100" b="0" i="0" dirty="0">
                <a:effectLst/>
                <a:latin typeface="Menl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689A9-BDFD-54AE-A095-3649220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05" y="268288"/>
            <a:ext cx="10515600" cy="577850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</a:rPr>
              <a:t>Confusion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</a:rPr>
              <a:t>matrix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</a:rPr>
              <a:t>bayesian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</a:rPr>
              <a:t>regularization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AE9AE1-E2C1-98D2-72D1-5ACD5866F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42976"/>
            <a:ext cx="5181600" cy="5233987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0.1 </a:t>
            </a:r>
            <a:r>
              <a:rPr lang="tr-TR" dirty="0" err="1"/>
              <a:t>learning</a:t>
            </a:r>
            <a:r>
              <a:rPr lang="tr-TR" dirty="0"/>
              <a:t> rate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AFE9C0-A72E-F0FE-3068-75F5D498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2976"/>
            <a:ext cx="5181600" cy="5233987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0.01 </a:t>
            </a:r>
            <a:r>
              <a:rPr lang="tr-TR" dirty="0" err="1"/>
              <a:t>learning</a:t>
            </a:r>
            <a:r>
              <a:rPr lang="tr-TR" dirty="0"/>
              <a:t> rate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FD5862-09B5-5051-9E5E-D6D59049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5" y="1386366"/>
            <a:ext cx="5509770" cy="541919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C9B5D09-58DB-4686-3620-F2E78B8E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70" y="1386366"/>
            <a:ext cx="5181600" cy="54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5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DB7E0-961F-F9F8-E10E-4AE2911F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Bayesian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2BC8D4B-4313-E8DA-5C10-48F65DF9C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9126"/>
            <a:ext cx="5181600" cy="3884336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2B06D13-8768-6863-F0DE-DC22CD1BA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4161" y="1825625"/>
            <a:ext cx="4377678" cy="4351338"/>
          </a:xfrm>
        </p:spPr>
      </p:pic>
    </p:spTree>
    <p:extLst>
      <p:ext uri="{BB962C8B-B14F-4D97-AF65-F5344CB8AC3E}">
        <p14:creationId xmlns:p14="http://schemas.microsoft.com/office/powerpoint/2010/main" val="201576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C4D4AA-9E0E-536A-850D-886DF073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397"/>
            <a:ext cx="8243656" cy="607349"/>
          </a:xfrm>
        </p:spPr>
        <p:txBody>
          <a:bodyPr>
            <a:normAutofit fontScale="90000"/>
          </a:bodyPr>
          <a:lstStyle/>
          <a:p>
            <a:b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Gradient Descent</a:t>
            </a:r>
            <a: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confusion</a:t>
            </a:r>
            <a: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matrix</a:t>
            </a:r>
            <a:br>
              <a:rPr lang="tr-T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CB9F87-9342-5425-E078-FB7EFF743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16746"/>
            <a:ext cx="5181600" cy="5360217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0.1 </a:t>
            </a:r>
            <a:r>
              <a:rPr lang="tr-TR" dirty="0" err="1"/>
              <a:t>learning</a:t>
            </a:r>
            <a:r>
              <a:rPr lang="tr-TR" dirty="0"/>
              <a:t> rate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5514FF-B842-D3EA-1240-D38BB759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16746"/>
            <a:ext cx="5181600" cy="5360217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0.01 </a:t>
            </a:r>
            <a:r>
              <a:rPr lang="tr-TR" dirty="0" err="1"/>
              <a:t>leaning</a:t>
            </a:r>
            <a:r>
              <a:rPr lang="tr-TR" dirty="0"/>
              <a:t> rate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42442C9-6B3A-129C-8DCF-8467A78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1" y="1276065"/>
            <a:ext cx="5605892" cy="558193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6E05F3-9A83-8C4C-77B5-27C4A216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276065"/>
            <a:ext cx="5544847" cy="55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73E9A5-1464-96D3-DA75-443C91AE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LR=0.1;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EDA6B58-4DC1-D5B1-89C7-5183DA426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3218"/>
            <a:ext cx="5181600" cy="3916151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FF92112-17B8-78B8-451B-788C699DF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2511" y="1825625"/>
            <a:ext cx="4340977" cy="4351338"/>
          </a:xfrm>
        </p:spPr>
      </p:pic>
    </p:spTree>
    <p:extLst>
      <p:ext uri="{BB962C8B-B14F-4D97-AF65-F5344CB8AC3E}">
        <p14:creationId xmlns:p14="http://schemas.microsoft.com/office/powerpoint/2010/main" val="727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E72940-BA6E-253A-64F6-722E2569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tr-TR" dirty="0" err="1"/>
              <a:t>Lr</a:t>
            </a:r>
            <a:r>
              <a:rPr lang="tr-TR" dirty="0"/>
              <a:t>=0.1                                    </a:t>
            </a:r>
            <a:r>
              <a:rPr lang="tr-TR" dirty="0" err="1"/>
              <a:t>Lr</a:t>
            </a:r>
            <a:r>
              <a:rPr lang="tr-TR" dirty="0"/>
              <a:t>=0.01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4D9B7BE-4A2B-F36A-D7BA-C79A23F600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927" y="1825625"/>
            <a:ext cx="4346145" cy="4351338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341C6A35-F432-AB59-83C5-E7EFB5459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2383" y="1825625"/>
            <a:ext cx="4541234" cy="4351338"/>
          </a:xfrm>
        </p:spPr>
      </p:pic>
    </p:spTree>
    <p:extLst>
      <p:ext uri="{BB962C8B-B14F-4D97-AF65-F5344CB8AC3E}">
        <p14:creationId xmlns:p14="http://schemas.microsoft.com/office/powerpoint/2010/main" val="172268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AC50C93B-6EFD-3D5B-7AE6-BD4C23C3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RBF(</a:t>
            </a:r>
            <a:r>
              <a:rPr lang="tr-TR" b="1" dirty="0" err="1"/>
              <a:t>Radial</a:t>
            </a:r>
            <a:r>
              <a:rPr lang="tr-TR" b="1" dirty="0"/>
              <a:t> </a:t>
            </a:r>
            <a:r>
              <a:rPr lang="tr-TR" b="1" dirty="0" err="1"/>
              <a:t>Basis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);</a:t>
            </a:r>
            <a:endParaRPr lang="en-US" b="1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E0177463-68DE-6817-7A55-5E5277F1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81076"/>
            <a:ext cx="5562600" cy="5588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r-TR" sz="5600" b="0" i="0" dirty="0">
              <a:effectLst/>
              <a:latin typeface="Menlo"/>
            </a:endParaRPr>
          </a:p>
          <a:p>
            <a:r>
              <a:rPr lang="en-US" sz="5600" b="0" i="0" dirty="0">
                <a:effectLst/>
                <a:latin typeface="Menlo"/>
              </a:rPr>
              <a:t>Goal=1e-15;</a:t>
            </a:r>
          </a:p>
          <a:p>
            <a:r>
              <a:rPr lang="en-US" sz="5600" b="0" i="0" dirty="0">
                <a:effectLst/>
                <a:latin typeface="Menlo"/>
              </a:rPr>
              <a:t>Spread=1;</a:t>
            </a:r>
          </a:p>
          <a:p>
            <a:r>
              <a:rPr lang="en-US" sz="5600" b="0" i="0" dirty="0" err="1">
                <a:effectLst/>
                <a:latin typeface="Menlo"/>
              </a:rPr>
              <a:t>MaxNeuron</a:t>
            </a:r>
            <a:r>
              <a:rPr lang="en-US" sz="5600" b="0" i="0" dirty="0">
                <a:effectLst/>
                <a:latin typeface="Menlo"/>
              </a:rPr>
              <a:t>=100;</a:t>
            </a:r>
          </a:p>
          <a:p>
            <a:r>
              <a:rPr lang="en-US" sz="5600" b="0" i="0" dirty="0">
                <a:effectLst/>
                <a:latin typeface="Menlo"/>
              </a:rPr>
              <a:t>net = </a:t>
            </a:r>
            <a:r>
              <a:rPr lang="en-US" sz="5600" b="0" i="0" dirty="0" err="1">
                <a:effectLst/>
                <a:latin typeface="Menlo"/>
              </a:rPr>
              <a:t>newrb</a:t>
            </a:r>
            <a:r>
              <a:rPr lang="en-US" sz="5600" b="0" i="0" dirty="0">
                <a:effectLst/>
                <a:latin typeface="Menlo"/>
              </a:rPr>
              <a:t>(</a:t>
            </a:r>
            <a:r>
              <a:rPr lang="en-US" sz="5600" b="0" i="0" dirty="0" err="1">
                <a:effectLst/>
                <a:latin typeface="Menlo"/>
              </a:rPr>
              <a:t>x_train,y_train,Goal,Spread,MaxNeuron</a:t>
            </a:r>
            <a:r>
              <a:rPr lang="en-US" sz="5600" b="0" i="0" dirty="0">
                <a:effectLst/>
                <a:latin typeface="Menlo"/>
              </a:rPr>
              <a:t>);</a:t>
            </a:r>
          </a:p>
          <a:p>
            <a:r>
              <a:rPr lang="en-US" sz="5600" b="0" i="0" dirty="0" err="1">
                <a:effectLst/>
                <a:latin typeface="Menlo"/>
              </a:rPr>
              <a:t>net.divideFcn</a:t>
            </a:r>
            <a:r>
              <a:rPr lang="en-US" sz="5600" b="0" i="0" dirty="0">
                <a:effectLst/>
                <a:latin typeface="Menlo"/>
              </a:rPr>
              <a:t> = '</a:t>
            </a:r>
            <a:r>
              <a:rPr lang="en-US" sz="5600" b="0" i="0" dirty="0" err="1">
                <a:effectLst/>
                <a:latin typeface="Menlo"/>
              </a:rPr>
              <a:t>dividerand</a:t>
            </a:r>
            <a:r>
              <a:rPr lang="en-US" sz="5600" b="0" i="0" dirty="0">
                <a:effectLst/>
                <a:latin typeface="Menlo"/>
              </a:rPr>
              <a:t>';  </a:t>
            </a:r>
          </a:p>
          <a:p>
            <a:r>
              <a:rPr lang="en-US" sz="5600" b="0" i="0" dirty="0" err="1">
                <a:effectLst/>
                <a:latin typeface="Menlo"/>
              </a:rPr>
              <a:t>net.divideMode</a:t>
            </a:r>
            <a:r>
              <a:rPr lang="en-US" sz="5600" b="0" i="0" dirty="0">
                <a:effectLst/>
                <a:latin typeface="Menlo"/>
              </a:rPr>
              <a:t> = 'sample'; </a:t>
            </a:r>
          </a:p>
          <a:p>
            <a:r>
              <a:rPr lang="en-US" sz="5600" b="0" i="0" dirty="0">
                <a:effectLst/>
                <a:latin typeface="Menlo"/>
              </a:rPr>
              <a:t>% </a:t>
            </a:r>
            <a:r>
              <a:rPr lang="en-US" sz="5600" b="0" i="0" dirty="0" err="1">
                <a:effectLst/>
                <a:latin typeface="Menlo"/>
              </a:rPr>
              <a:t>splite</a:t>
            </a:r>
            <a:r>
              <a:rPr lang="en-US" sz="5600" b="0" i="0" dirty="0">
                <a:effectLst/>
                <a:latin typeface="Menlo"/>
              </a:rPr>
              <a:t> train data for </a:t>
            </a:r>
            <a:r>
              <a:rPr lang="en-US" sz="5600" b="0" i="0" dirty="0" err="1">
                <a:effectLst/>
                <a:latin typeface="Menlo"/>
              </a:rPr>
              <a:t>val</a:t>
            </a:r>
            <a:r>
              <a:rPr lang="en-US" sz="5600" b="0" i="0" dirty="0">
                <a:effectLst/>
                <a:latin typeface="Menlo"/>
              </a:rPr>
              <a:t> and train data</a:t>
            </a:r>
          </a:p>
          <a:p>
            <a:r>
              <a:rPr lang="en-US" sz="5600" b="0" i="0" dirty="0" err="1">
                <a:effectLst/>
                <a:latin typeface="Menlo"/>
              </a:rPr>
              <a:t>net.divideParam.trainRatio</a:t>
            </a:r>
            <a:r>
              <a:rPr lang="en-US" sz="5600" b="0" i="0" dirty="0">
                <a:effectLst/>
                <a:latin typeface="Menlo"/>
              </a:rPr>
              <a:t> = 70/100;</a:t>
            </a:r>
          </a:p>
          <a:p>
            <a:r>
              <a:rPr lang="en-US" sz="5600" b="0" i="0" dirty="0" err="1">
                <a:effectLst/>
                <a:latin typeface="Menlo"/>
              </a:rPr>
              <a:t>net.divideParam.valRatio</a:t>
            </a:r>
            <a:r>
              <a:rPr lang="en-US" sz="5600" b="0" i="0" dirty="0">
                <a:effectLst/>
                <a:latin typeface="Menlo"/>
              </a:rPr>
              <a:t> = 30/100;</a:t>
            </a:r>
          </a:p>
          <a:p>
            <a:r>
              <a:rPr lang="en-US" sz="5600" b="0" i="0" dirty="0" err="1">
                <a:effectLst/>
                <a:latin typeface="Menlo"/>
              </a:rPr>
              <a:t>net.trainFcn</a:t>
            </a:r>
            <a:r>
              <a:rPr lang="en-US" sz="5600" b="0" i="0" dirty="0">
                <a:effectLst/>
                <a:latin typeface="Menlo"/>
              </a:rPr>
              <a:t> = '</a:t>
            </a:r>
            <a:r>
              <a:rPr lang="en-US" sz="5600" b="0" i="0" dirty="0" err="1">
                <a:effectLst/>
                <a:latin typeface="Menlo"/>
              </a:rPr>
              <a:t>traingdm</a:t>
            </a:r>
            <a:r>
              <a:rPr lang="en-US" sz="5600" b="0" i="0" dirty="0">
                <a:effectLst/>
                <a:latin typeface="Menlo"/>
              </a:rPr>
              <a:t>'; </a:t>
            </a:r>
          </a:p>
          <a:p>
            <a:r>
              <a:rPr lang="en-US" sz="5600" b="0" i="0" dirty="0" err="1">
                <a:effectLst/>
                <a:latin typeface="Menlo"/>
              </a:rPr>
              <a:t>net.performFcn</a:t>
            </a:r>
            <a:r>
              <a:rPr lang="en-US" sz="5600" b="0" i="0" dirty="0">
                <a:effectLst/>
                <a:latin typeface="Menlo"/>
              </a:rPr>
              <a:t> = '</a:t>
            </a:r>
            <a:r>
              <a:rPr lang="en-US" sz="5600" b="0" i="0" dirty="0" err="1">
                <a:effectLst/>
                <a:latin typeface="Menlo"/>
              </a:rPr>
              <a:t>mse</a:t>
            </a:r>
            <a:r>
              <a:rPr lang="en-US" sz="5600" b="0" i="0" dirty="0">
                <a:effectLst/>
                <a:latin typeface="Menlo"/>
              </a:rPr>
              <a:t>'; </a:t>
            </a:r>
          </a:p>
          <a:p>
            <a:r>
              <a:rPr lang="en-US" sz="5600" b="0" i="0" dirty="0">
                <a:effectLst/>
                <a:latin typeface="Menlo"/>
              </a:rPr>
              <a:t>n</a:t>
            </a:r>
            <a:r>
              <a:rPr lang="tr-TR" sz="5600" b="0" i="0" dirty="0">
                <a:effectLst/>
                <a:latin typeface="Menlo"/>
              </a:rPr>
              <a:t>e</a:t>
            </a:r>
            <a:r>
              <a:rPr lang="en-US" sz="5600" b="0" i="0" dirty="0" err="1">
                <a:effectLst/>
                <a:latin typeface="Menlo"/>
              </a:rPr>
              <a:t>t.plotFcns</a:t>
            </a:r>
            <a:r>
              <a:rPr lang="en-US" sz="5600" b="0" i="0" dirty="0">
                <a:effectLst/>
                <a:latin typeface="Menlo"/>
              </a:rPr>
              <a:t> = {'</a:t>
            </a:r>
            <a:r>
              <a:rPr lang="en-US" sz="5600" b="0" i="0" dirty="0" err="1">
                <a:effectLst/>
                <a:latin typeface="Menlo"/>
              </a:rPr>
              <a:t>plotperform</a:t>
            </a:r>
            <a:r>
              <a:rPr lang="en-US" sz="5600" b="0" i="0" dirty="0">
                <a:effectLst/>
                <a:latin typeface="Menlo"/>
              </a:rPr>
              <a:t>','</a:t>
            </a:r>
            <a:r>
              <a:rPr lang="en-US" sz="5600" b="0" i="0" dirty="0" err="1">
                <a:effectLst/>
                <a:latin typeface="Menlo"/>
              </a:rPr>
              <a:t>plotregression</a:t>
            </a:r>
            <a:r>
              <a:rPr lang="en-US" sz="5600" b="0" i="0" dirty="0">
                <a:effectLst/>
                <a:latin typeface="Menlo"/>
              </a:rPr>
              <a:t>'};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net.trainParam.showWindow</a:t>
            </a:r>
            <a:r>
              <a:rPr lang="en-US" sz="5600" b="0" i="0" dirty="0">
                <a:effectLst/>
                <a:latin typeface="Menlo"/>
              </a:rPr>
              <a:t>=true;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net.trainParam.showCommandLine</a:t>
            </a:r>
            <a:r>
              <a:rPr lang="en-US" sz="5600" b="0" i="0" dirty="0">
                <a:effectLst/>
                <a:latin typeface="Menlo"/>
              </a:rPr>
              <a:t>=false;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net.trainParam.show</a:t>
            </a:r>
            <a:r>
              <a:rPr lang="en-US" sz="5600" b="0" i="0" dirty="0">
                <a:effectLst/>
                <a:latin typeface="Menlo"/>
              </a:rPr>
              <a:t>=1;</a:t>
            </a:r>
          </a:p>
          <a:p>
            <a:r>
              <a:rPr lang="en-US" sz="5600" b="0" i="0" dirty="0">
                <a:effectLst/>
                <a:latin typeface="Menlo"/>
              </a:rPr>
              <a:t>net.trainParam.lr=0.1;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net.trainParam.epochs</a:t>
            </a:r>
            <a:r>
              <a:rPr lang="en-US" sz="5600" b="0" i="0" dirty="0">
                <a:effectLst/>
                <a:latin typeface="Menlo"/>
              </a:rPr>
              <a:t>=400;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net.trainParam.goal</a:t>
            </a:r>
            <a:r>
              <a:rPr lang="en-US" sz="5600" b="0" i="0" dirty="0">
                <a:effectLst/>
                <a:latin typeface="Menlo"/>
              </a:rPr>
              <a:t>=1e-15;</a:t>
            </a:r>
          </a:p>
          <a:p>
            <a:r>
              <a:rPr lang="en-US" sz="5600" b="0" i="0" dirty="0" err="1">
                <a:effectLst/>
                <a:latin typeface="Menlo"/>
              </a:rPr>
              <a:t>net.trainParam.max_fail</a:t>
            </a:r>
            <a:r>
              <a:rPr lang="en-US" sz="5600" b="0" i="0" dirty="0">
                <a:effectLst/>
                <a:latin typeface="Menlo"/>
              </a:rPr>
              <a:t>=500;</a:t>
            </a:r>
          </a:p>
          <a:p>
            <a:endParaRPr lang="en-US" sz="5600" b="0" i="0" dirty="0">
              <a:effectLst/>
              <a:latin typeface="Menlo"/>
            </a:endParaRPr>
          </a:p>
        </p:txBody>
      </p:sp>
      <p:sp>
        <p:nvSpPr>
          <p:cNvPr id="18" name="İçerik Yer Tutucusu 17">
            <a:extLst>
              <a:ext uri="{FF2B5EF4-FFF2-40B4-BE49-F238E27FC236}">
                <a16:creationId xmlns:a16="http://schemas.microsoft.com/office/drawing/2014/main" id="{A097CEC9-C345-3AEF-19C4-6683E7A9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95401"/>
            <a:ext cx="5334000" cy="2850472"/>
          </a:xfrm>
        </p:spPr>
        <p:txBody>
          <a:bodyPr>
            <a:normAutofit fontScale="25000" lnSpcReduction="20000"/>
          </a:bodyPr>
          <a:lstStyle/>
          <a:p>
            <a:r>
              <a:rPr lang="en-US" sz="6000" dirty="0"/>
              <a:t>Spread (</a:t>
            </a:r>
            <a:r>
              <a:rPr lang="en-US" sz="6000" dirty="0" err="1"/>
              <a:t>yayılma</a:t>
            </a:r>
            <a:r>
              <a:rPr lang="en-US" sz="6000" dirty="0"/>
              <a:t>) ne </a:t>
            </a:r>
            <a:r>
              <a:rPr lang="en-US" sz="6000" dirty="0" err="1"/>
              <a:t>kadar</a:t>
            </a:r>
            <a:r>
              <a:rPr lang="en-US" sz="6000" dirty="0"/>
              <a:t> </a:t>
            </a:r>
            <a:r>
              <a:rPr lang="en-US" sz="6000" dirty="0" err="1"/>
              <a:t>büyük</a:t>
            </a:r>
            <a:r>
              <a:rPr lang="en-US" sz="6000" dirty="0"/>
              <a:t> </a:t>
            </a:r>
            <a:r>
              <a:rPr lang="en-US" sz="6000" dirty="0" err="1"/>
              <a:t>olursa</a:t>
            </a:r>
            <a:r>
              <a:rPr lang="en-US" sz="6000" dirty="0"/>
              <a:t>, </a:t>
            </a:r>
            <a:r>
              <a:rPr lang="en-US" sz="6000" dirty="0" err="1"/>
              <a:t>fonksiyon</a:t>
            </a:r>
            <a:r>
              <a:rPr lang="en-US" sz="6000" dirty="0"/>
              <a:t> </a:t>
            </a:r>
            <a:r>
              <a:rPr lang="en-US" sz="6000" dirty="0" err="1"/>
              <a:t>yaklaşımı</a:t>
            </a:r>
            <a:r>
              <a:rPr lang="en-US" sz="6000" dirty="0"/>
              <a:t> o </a:t>
            </a:r>
            <a:r>
              <a:rPr lang="en-US" sz="6000" dirty="0" err="1"/>
              <a:t>kadar</a:t>
            </a:r>
            <a:r>
              <a:rPr lang="en-US" sz="6000" dirty="0"/>
              <a:t> </a:t>
            </a:r>
            <a:r>
              <a:rPr lang="en-US" sz="6000" dirty="0" err="1"/>
              <a:t>düzgün</a:t>
            </a:r>
            <a:r>
              <a:rPr lang="en-US" sz="6000" dirty="0"/>
              <a:t> </a:t>
            </a:r>
            <a:r>
              <a:rPr lang="en-US" sz="6000" dirty="0" err="1"/>
              <a:t>olur</a:t>
            </a:r>
            <a:r>
              <a:rPr lang="en-US" sz="6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err="1"/>
              <a:t>newrb</a:t>
            </a:r>
            <a:r>
              <a:rPr lang="en-US" sz="6000" dirty="0"/>
              <a:t> </a:t>
            </a:r>
            <a:r>
              <a:rPr lang="en-US" sz="6000" dirty="0" err="1"/>
              <a:t>iki</a:t>
            </a:r>
            <a:r>
              <a:rPr lang="en-US" sz="6000" dirty="0"/>
              <a:t> </a:t>
            </a:r>
            <a:r>
              <a:rPr lang="en-US" sz="6000" dirty="0" err="1"/>
              <a:t>katmanlı</a:t>
            </a:r>
            <a:r>
              <a:rPr lang="en-US" sz="6000" dirty="0"/>
              <a:t> </a:t>
            </a:r>
            <a:r>
              <a:rPr lang="en-US" sz="6000" dirty="0" err="1"/>
              <a:t>bir</a:t>
            </a:r>
            <a:r>
              <a:rPr lang="en-US" sz="6000" dirty="0"/>
              <a:t> </a:t>
            </a:r>
            <a:r>
              <a:rPr lang="en-US" sz="6000" dirty="0" err="1"/>
              <a:t>ağ</a:t>
            </a:r>
            <a:r>
              <a:rPr lang="en-US" sz="6000" dirty="0"/>
              <a:t> </a:t>
            </a:r>
            <a:r>
              <a:rPr lang="en-US" sz="6000" dirty="0" err="1"/>
              <a:t>oluşturur</a:t>
            </a:r>
            <a:r>
              <a:rPr lang="en-US" sz="6000" dirty="0"/>
              <a:t>. İlk </a:t>
            </a:r>
            <a:r>
              <a:rPr lang="en-US" sz="6000" dirty="0" err="1"/>
              <a:t>katman</a:t>
            </a:r>
            <a:r>
              <a:rPr lang="en-US" sz="6000" dirty="0"/>
              <a:t> </a:t>
            </a:r>
            <a:r>
              <a:rPr lang="en-US" sz="6000" dirty="0" err="1"/>
              <a:t>radbas</a:t>
            </a:r>
            <a:r>
              <a:rPr lang="en-US" sz="6000" dirty="0"/>
              <a:t> </a:t>
            </a:r>
            <a:r>
              <a:rPr lang="en-US" sz="6000" dirty="0" err="1"/>
              <a:t>nöronlarına</a:t>
            </a:r>
            <a:r>
              <a:rPr lang="en-US" sz="6000" dirty="0"/>
              <a:t> </a:t>
            </a:r>
            <a:r>
              <a:rPr lang="en-US" sz="6000" dirty="0" err="1"/>
              <a:t>sahiptir</a:t>
            </a:r>
            <a:r>
              <a:rPr lang="en-US" sz="6000" dirty="0"/>
              <a:t> </a:t>
            </a:r>
            <a:r>
              <a:rPr lang="en-US" sz="6000" dirty="0" err="1"/>
              <a:t>ve</a:t>
            </a:r>
            <a:r>
              <a:rPr lang="en-US" sz="6000" dirty="0"/>
              <a:t> </a:t>
            </a:r>
            <a:r>
              <a:rPr lang="en-US" sz="6000" dirty="0" err="1"/>
              <a:t>ağırlıklı</a:t>
            </a:r>
            <a:r>
              <a:rPr lang="en-US" sz="6000" dirty="0"/>
              <a:t> </a:t>
            </a:r>
            <a:r>
              <a:rPr lang="en-US" sz="6000" dirty="0" err="1"/>
              <a:t>girdilerini</a:t>
            </a:r>
            <a:r>
              <a:rPr lang="en-US" sz="6000" dirty="0"/>
              <a:t> </a:t>
            </a:r>
            <a:r>
              <a:rPr lang="en-US" sz="6000" dirty="0" err="1"/>
              <a:t>dist</a:t>
            </a:r>
            <a:r>
              <a:rPr lang="en-US" sz="6000" dirty="0"/>
              <a:t> </a:t>
            </a:r>
            <a:r>
              <a:rPr lang="en-US" sz="6000" dirty="0" err="1"/>
              <a:t>ve</a:t>
            </a:r>
            <a:r>
              <a:rPr lang="en-US" sz="6000" dirty="0"/>
              <a:t> net </a:t>
            </a:r>
            <a:r>
              <a:rPr lang="en-US" sz="6000" dirty="0" err="1"/>
              <a:t>girdisini</a:t>
            </a:r>
            <a:r>
              <a:rPr lang="en-US" sz="6000" dirty="0"/>
              <a:t> </a:t>
            </a:r>
            <a:r>
              <a:rPr lang="en-US" sz="6000" dirty="0" err="1"/>
              <a:t>netprod</a:t>
            </a:r>
            <a:r>
              <a:rPr lang="en-US" sz="6000" dirty="0"/>
              <a:t> </a:t>
            </a:r>
            <a:r>
              <a:rPr lang="en-US" sz="6000" dirty="0" err="1"/>
              <a:t>ile</a:t>
            </a:r>
            <a:r>
              <a:rPr lang="en-US" sz="6000" dirty="0"/>
              <a:t> </a:t>
            </a:r>
            <a:r>
              <a:rPr lang="en-US" sz="6000" dirty="0" err="1"/>
              <a:t>hesaplar</a:t>
            </a:r>
            <a:r>
              <a:rPr lang="en-US" sz="6000" dirty="0"/>
              <a:t>.</a:t>
            </a:r>
            <a:endParaRPr lang="tr-TR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 </a:t>
            </a:r>
            <a:r>
              <a:rPr lang="en-US" sz="6000" dirty="0" err="1"/>
              <a:t>İkinci</a:t>
            </a:r>
            <a:r>
              <a:rPr lang="en-US" sz="6000" dirty="0"/>
              <a:t> </a:t>
            </a:r>
            <a:r>
              <a:rPr lang="en-US" sz="6000" dirty="0" err="1"/>
              <a:t>katman</a:t>
            </a:r>
            <a:r>
              <a:rPr lang="en-US" sz="6000" dirty="0"/>
              <a:t> </a:t>
            </a:r>
            <a:r>
              <a:rPr lang="en-US" sz="6000" dirty="0" err="1"/>
              <a:t>saf</a:t>
            </a:r>
            <a:r>
              <a:rPr lang="en-US" sz="6000" dirty="0"/>
              <a:t> </a:t>
            </a:r>
            <a:r>
              <a:rPr lang="en-US" sz="6000" dirty="0" err="1"/>
              <a:t>nöronlara</a:t>
            </a:r>
            <a:r>
              <a:rPr lang="en-US" sz="6000" dirty="0"/>
              <a:t> </a:t>
            </a:r>
            <a:r>
              <a:rPr lang="en-US" sz="6000" dirty="0" err="1"/>
              <a:t>sahiptir</a:t>
            </a:r>
            <a:r>
              <a:rPr lang="en-US" sz="6000" dirty="0"/>
              <a:t> </a:t>
            </a:r>
            <a:r>
              <a:rPr lang="en-US" sz="6000" dirty="0" err="1"/>
              <a:t>ve</a:t>
            </a:r>
            <a:r>
              <a:rPr lang="en-US" sz="6000" dirty="0"/>
              <a:t> </a:t>
            </a:r>
            <a:r>
              <a:rPr lang="en-US" sz="6000" dirty="0" err="1"/>
              <a:t>ağırlıklı</a:t>
            </a:r>
            <a:r>
              <a:rPr lang="en-US" sz="6000" dirty="0"/>
              <a:t> </a:t>
            </a:r>
            <a:r>
              <a:rPr lang="en-US" sz="6000" dirty="0" err="1"/>
              <a:t>girdisini</a:t>
            </a:r>
            <a:r>
              <a:rPr lang="en-US" sz="6000" dirty="0"/>
              <a:t> </a:t>
            </a:r>
            <a:r>
              <a:rPr lang="en-US" sz="6000" dirty="0" err="1"/>
              <a:t>dotprod</a:t>
            </a:r>
            <a:r>
              <a:rPr lang="en-US" sz="6000" dirty="0"/>
              <a:t> </a:t>
            </a:r>
            <a:r>
              <a:rPr lang="en-US" sz="6000" dirty="0" err="1"/>
              <a:t>ve</a:t>
            </a:r>
            <a:r>
              <a:rPr lang="en-US" sz="6000" dirty="0"/>
              <a:t> net </a:t>
            </a:r>
            <a:r>
              <a:rPr lang="en-US" sz="6000" dirty="0" err="1"/>
              <a:t>girdilerini</a:t>
            </a:r>
            <a:r>
              <a:rPr lang="en-US" sz="6000" dirty="0"/>
              <a:t> </a:t>
            </a:r>
            <a:r>
              <a:rPr lang="en-US" sz="6000" dirty="0" err="1"/>
              <a:t>netsum</a:t>
            </a:r>
            <a:r>
              <a:rPr lang="en-US" sz="6000" dirty="0"/>
              <a:t> </a:t>
            </a:r>
            <a:r>
              <a:rPr lang="en-US" sz="6000" dirty="0" err="1"/>
              <a:t>ile</a:t>
            </a:r>
            <a:r>
              <a:rPr lang="en-US" sz="6000" dirty="0"/>
              <a:t> </a:t>
            </a:r>
            <a:r>
              <a:rPr lang="en-US" sz="6000" dirty="0" err="1"/>
              <a:t>hesaplar</a:t>
            </a:r>
            <a:r>
              <a:rPr lang="en-US" sz="6000" dirty="0"/>
              <a:t>. Her </a:t>
            </a:r>
            <a:r>
              <a:rPr lang="en-US" sz="6000" dirty="0" err="1"/>
              <a:t>iki</a:t>
            </a:r>
            <a:r>
              <a:rPr lang="en-US" sz="6000" dirty="0"/>
              <a:t> </a:t>
            </a:r>
            <a:r>
              <a:rPr lang="en-US" sz="6000" dirty="0" err="1"/>
              <a:t>katmanın</a:t>
            </a:r>
            <a:r>
              <a:rPr lang="en-US" sz="6000" dirty="0"/>
              <a:t> da </a:t>
            </a:r>
            <a:r>
              <a:rPr lang="tr-TR" sz="6000" dirty="0" err="1"/>
              <a:t>bias</a:t>
            </a:r>
            <a:r>
              <a:rPr lang="tr-TR" sz="6000" dirty="0"/>
              <a:t> değerleri</a:t>
            </a:r>
            <a:r>
              <a:rPr lang="en-US" sz="6000" dirty="0"/>
              <a:t> </a:t>
            </a:r>
            <a:r>
              <a:rPr lang="en-US" sz="6000" dirty="0" err="1"/>
              <a:t>vardır</a:t>
            </a:r>
            <a:r>
              <a:rPr lang="en-US" sz="6000" dirty="0"/>
              <a:t>.</a:t>
            </a:r>
            <a:endParaRPr lang="tr-TR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 err="1"/>
              <a:t>Başlangıçta</a:t>
            </a:r>
            <a:r>
              <a:rPr lang="en-US" sz="6000" dirty="0"/>
              <a:t> </a:t>
            </a:r>
            <a:r>
              <a:rPr lang="en-US" sz="6000" dirty="0" err="1"/>
              <a:t>radbas</a:t>
            </a:r>
            <a:r>
              <a:rPr lang="en-US" sz="6000" dirty="0"/>
              <a:t> </a:t>
            </a:r>
            <a:r>
              <a:rPr lang="en-US" sz="6000" dirty="0" err="1"/>
              <a:t>katmanında</a:t>
            </a:r>
            <a:r>
              <a:rPr lang="en-US" sz="6000" dirty="0"/>
              <a:t> </a:t>
            </a:r>
            <a:r>
              <a:rPr lang="en-US" sz="6000" dirty="0" err="1"/>
              <a:t>nöron</a:t>
            </a:r>
            <a:r>
              <a:rPr lang="en-US" sz="6000" dirty="0"/>
              <a:t> </a:t>
            </a:r>
            <a:r>
              <a:rPr lang="en-US" sz="6000" dirty="0" err="1"/>
              <a:t>yoktur</a:t>
            </a:r>
            <a:r>
              <a:rPr lang="en-US" sz="6000" dirty="0"/>
              <a:t>. </a:t>
            </a:r>
            <a:r>
              <a:rPr lang="en-US" sz="6000" dirty="0" err="1"/>
              <a:t>Ağın</a:t>
            </a:r>
            <a:r>
              <a:rPr lang="en-US" sz="6000" dirty="0"/>
              <a:t> </a:t>
            </a:r>
            <a:r>
              <a:rPr lang="en-US" sz="6000" dirty="0" err="1"/>
              <a:t>ortalama</a:t>
            </a:r>
            <a:r>
              <a:rPr lang="en-US" sz="6000" dirty="0"/>
              <a:t> </a:t>
            </a:r>
            <a:r>
              <a:rPr lang="en-US" sz="6000" dirty="0" err="1"/>
              <a:t>kare</a:t>
            </a:r>
            <a:r>
              <a:rPr lang="en-US" sz="6000" dirty="0"/>
              <a:t> </a:t>
            </a:r>
            <a:r>
              <a:rPr lang="en-US" sz="6000" dirty="0" err="1"/>
              <a:t>hatası</a:t>
            </a:r>
            <a:r>
              <a:rPr lang="en-US" sz="6000" dirty="0"/>
              <a:t> </a:t>
            </a:r>
            <a:r>
              <a:rPr lang="en-US" sz="6000" dirty="0" err="1"/>
              <a:t>hedefin</a:t>
            </a:r>
            <a:r>
              <a:rPr lang="en-US" sz="6000" dirty="0"/>
              <a:t> </a:t>
            </a:r>
            <a:r>
              <a:rPr lang="en-US" sz="6000" dirty="0" err="1"/>
              <a:t>altına</a:t>
            </a:r>
            <a:r>
              <a:rPr lang="en-US" sz="6000" dirty="0"/>
              <a:t> </a:t>
            </a:r>
            <a:r>
              <a:rPr lang="en-US" sz="6000" dirty="0" err="1"/>
              <a:t>düşene</a:t>
            </a:r>
            <a:r>
              <a:rPr lang="en-US" sz="6000" dirty="0"/>
              <a:t> </a:t>
            </a:r>
            <a:r>
              <a:rPr lang="en-US" sz="6000" dirty="0" err="1"/>
              <a:t>kadar</a:t>
            </a:r>
            <a:r>
              <a:rPr lang="en-US" sz="6000" dirty="0"/>
              <a:t> </a:t>
            </a:r>
            <a:r>
              <a:rPr lang="en-US" sz="6000" dirty="0" err="1"/>
              <a:t>aşağıdaki</a:t>
            </a:r>
            <a:r>
              <a:rPr lang="en-US" sz="6000" dirty="0"/>
              <a:t> </a:t>
            </a:r>
            <a:r>
              <a:rPr lang="en-US" sz="6000" dirty="0" err="1"/>
              <a:t>adımlar</a:t>
            </a:r>
            <a:r>
              <a:rPr lang="en-US" sz="6000" dirty="0"/>
              <a:t> </a:t>
            </a:r>
            <a:r>
              <a:rPr lang="en-US" sz="6000" dirty="0" err="1"/>
              <a:t>tekrarlanır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2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724</Words>
  <Application>Microsoft Office PowerPoint</Application>
  <PresentationFormat>Geniş ekran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Roboto</vt:lpstr>
      <vt:lpstr>Office Teması</vt:lpstr>
      <vt:lpstr>MLP,RBF ve WAVELET Kullanılarak Irıs Çiçeği sınıflandırması</vt:lpstr>
      <vt:lpstr>Verinin matlab ile alınması ,farklı sınıfların nümerik değerlere çevrilmesi ve tüm verinin rastgele sıralanması:</vt:lpstr>
      <vt:lpstr>MLP(MultiLayer Perception)</vt:lpstr>
      <vt:lpstr> Confusion matrix for bayesian regularization; </vt:lpstr>
      <vt:lpstr>For Bayesian Regularization</vt:lpstr>
      <vt:lpstr> Gradient Descent confusion matrix </vt:lpstr>
      <vt:lpstr>For Gradient Descent for LR=0.1;</vt:lpstr>
      <vt:lpstr>Lr=0.1                                    Lr=0.01</vt:lpstr>
      <vt:lpstr>RBF(Radial Basis Function);</vt:lpstr>
      <vt:lpstr>Gradient Descent confusion matrix</vt:lpstr>
      <vt:lpstr>For gd, spread=5,lr=0.1,max_neurons=200</vt:lpstr>
      <vt:lpstr>ROC</vt:lpstr>
      <vt:lpstr>WAVELET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MLP,RBF ve WAVELET Kullanılarak Irıs Çiçeği sınıflandırması</dc:title>
  <dc:creator>elif seher serinken</dc:creator>
  <cp:lastModifiedBy>elif seher serinken</cp:lastModifiedBy>
  <cp:revision>5</cp:revision>
  <dcterms:created xsi:type="dcterms:W3CDTF">2022-10-24T09:12:49Z</dcterms:created>
  <dcterms:modified xsi:type="dcterms:W3CDTF">2022-10-25T20:53:15Z</dcterms:modified>
</cp:coreProperties>
</file>