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10287000" cx="18288000"/>
  <p:notesSz cx="6858000" cy="9144000"/>
  <p:embeddedFontLst>
    <p:embeddedFont>
      <p:font typeface="Yeseva One"/>
      <p:regular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YesevaOne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3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30de95b07cf_2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g30de95b07cf_2_4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5.png"/><Relationship Id="rId4" Type="http://schemas.openxmlformats.org/officeDocument/2006/relationships/image" Target="../media/image2.png"/><Relationship Id="rId5" Type="http://schemas.openxmlformats.org/officeDocument/2006/relationships/image" Target="../media/image19.png"/><Relationship Id="rId6" Type="http://schemas.openxmlformats.org/officeDocument/2006/relationships/image" Target="../media/image6.png"/><Relationship Id="rId7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6.png"/><Relationship Id="rId4" Type="http://schemas.openxmlformats.org/officeDocument/2006/relationships/image" Target="../media/image20.png"/><Relationship Id="rId5" Type="http://schemas.openxmlformats.org/officeDocument/2006/relationships/image" Target="../media/image25.png"/><Relationship Id="rId6" Type="http://schemas.openxmlformats.org/officeDocument/2006/relationships/image" Target="../media/image4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6.png"/><Relationship Id="rId4" Type="http://schemas.openxmlformats.org/officeDocument/2006/relationships/image" Target="../media/image20.png"/><Relationship Id="rId5" Type="http://schemas.openxmlformats.org/officeDocument/2006/relationships/image" Target="../media/image3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6.png"/><Relationship Id="rId4" Type="http://schemas.openxmlformats.org/officeDocument/2006/relationships/image" Target="../media/image20.png"/><Relationship Id="rId5" Type="http://schemas.openxmlformats.org/officeDocument/2006/relationships/image" Target="../media/image42.png"/></Relationships>
</file>

<file path=ppt/slides/_rels/slide13.xml.rels><?xml version="1.0" encoding="UTF-8" standalone="yes"?><Relationships xmlns="http://schemas.openxmlformats.org/package/2006/relationships"><Relationship Id="rId20" Type="http://schemas.openxmlformats.org/officeDocument/2006/relationships/image" Target="../media/image42.png"/><Relationship Id="rId22" Type="http://schemas.openxmlformats.org/officeDocument/2006/relationships/image" Target="../media/image20.png"/><Relationship Id="rId21" Type="http://schemas.openxmlformats.org/officeDocument/2006/relationships/image" Target="../media/image55.png"/><Relationship Id="rId24" Type="http://schemas.openxmlformats.org/officeDocument/2006/relationships/hyperlink" Target="mailto:elif.src.34@gmail.com" TargetMode="External"/><Relationship Id="rId23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2.png"/><Relationship Id="rId4" Type="http://schemas.openxmlformats.org/officeDocument/2006/relationships/image" Target="../media/image19.png"/><Relationship Id="rId9" Type="http://schemas.openxmlformats.org/officeDocument/2006/relationships/image" Target="../media/image47.png"/><Relationship Id="rId25" Type="http://schemas.openxmlformats.org/officeDocument/2006/relationships/hyperlink" Target="mailto:ericabocek@gmail.com" TargetMode="External"/><Relationship Id="rId5" Type="http://schemas.openxmlformats.org/officeDocument/2006/relationships/image" Target="../media/image4.png"/><Relationship Id="rId6" Type="http://schemas.openxmlformats.org/officeDocument/2006/relationships/image" Target="../media/image49.png"/><Relationship Id="rId7" Type="http://schemas.openxmlformats.org/officeDocument/2006/relationships/image" Target="../media/image45.png"/><Relationship Id="rId8" Type="http://schemas.openxmlformats.org/officeDocument/2006/relationships/image" Target="../media/image27.png"/><Relationship Id="rId11" Type="http://schemas.openxmlformats.org/officeDocument/2006/relationships/image" Target="../media/image43.png"/><Relationship Id="rId10" Type="http://schemas.openxmlformats.org/officeDocument/2006/relationships/image" Target="../media/image13.png"/><Relationship Id="rId13" Type="http://schemas.openxmlformats.org/officeDocument/2006/relationships/image" Target="../media/image18.png"/><Relationship Id="rId12" Type="http://schemas.openxmlformats.org/officeDocument/2006/relationships/image" Target="../media/image23.png"/><Relationship Id="rId15" Type="http://schemas.openxmlformats.org/officeDocument/2006/relationships/image" Target="../media/image46.png"/><Relationship Id="rId14" Type="http://schemas.openxmlformats.org/officeDocument/2006/relationships/image" Target="../media/image54.png"/><Relationship Id="rId17" Type="http://schemas.openxmlformats.org/officeDocument/2006/relationships/image" Target="../media/image44.png"/><Relationship Id="rId16" Type="http://schemas.openxmlformats.org/officeDocument/2006/relationships/image" Target="../media/image53.png"/><Relationship Id="rId19" Type="http://schemas.openxmlformats.org/officeDocument/2006/relationships/image" Target="../media/image51.png"/><Relationship Id="rId18" Type="http://schemas.openxmlformats.org/officeDocument/2006/relationships/image" Target="../media/image4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Relationship Id="rId4" Type="http://schemas.openxmlformats.org/officeDocument/2006/relationships/image" Target="../media/image4.png"/><Relationship Id="rId5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Relationship Id="rId4" Type="http://schemas.openxmlformats.org/officeDocument/2006/relationships/image" Target="../media/image14.png"/><Relationship Id="rId5" Type="http://schemas.openxmlformats.org/officeDocument/2006/relationships/image" Target="../media/image16.png"/><Relationship Id="rId6" Type="http://schemas.openxmlformats.org/officeDocument/2006/relationships/image" Target="../media/image1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17.png"/><Relationship Id="rId5" Type="http://schemas.openxmlformats.org/officeDocument/2006/relationships/image" Target="../media/image11.png"/><Relationship Id="rId6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6.png"/><Relationship Id="rId4" Type="http://schemas.openxmlformats.org/officeDocument/2006/relationships/image" Target="../media/image20.png"/><Relationship Id="rId9" Type="http://schemas.openxmlformats.org/officeDocument/2006/relationships/image" Target="../media/image32.png"/><Relationship Id="rId5" Type="http://schemas.openxmlformats.org/officeDocument/2006/relationships/image" Target="../media/image21.png"/><Relationship Id="rId6" Type="http://schemas.openxmlformats.org/officeDocument/2006/relationships/image" Target="../media/image24.png"/><Relationship Id="rId7" Type="http://schemas.openxmlformats.org/officeDocument/2006/relationships/image" Target="../media/image35.png"/><Relationship Id="rId8" Type="http://schemas.openxmlformats.org/officeDocument/2006/relationships/image" Target="../media/image2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6.png"/><Relationship Id="rId4" Type="http://schemas.openxmlformats.org/officeDocument/2006/relationships/image" Target="../media/image20.png"/><Relationship Id="rId5" Type="http://schemas.openxmlformats.org/officeDocument/2006/relationships/image" Target="../media/image23.png"/><Relationship Id="rId6" Type="http://schemas.openxmlformats.org/officeDocument/2006/relationships/image" Target="../media/image3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6.png"/><Relationship Id="rId4" Type="http://schemas.openxmlformats.org/officeDocument/2006/relationships/image" Target="../media/image20.png"/><Relationship Id="rId5" Type="http://schemas.openxmlformats.org/officeDocument/2006/relationships/image" Target="../media/image25.png"/><Relationship Id="rId6" Type="http://schemas.openxmlformats.org/officeDocument/2006/relationships/image" Target="../media/image27.png"/><Relationship Id="rId7" Type="http://schemas.openxmlformats.org/officeDocument/2006/relationships/image" Target="../media/image2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6.png"/><Relationship Id="rId4" Type="http://schemas.openxmlformats.org/officeDocument/2006/relationships/image" Target="../media/image20.png"/><Relationship Id="rId5" Type="http://schemas.openxmlformats.org/officeDocument/2006/relationships/image" Target="../media/image25.png"/><Relationship Id="rId6" Type="http://schemas.openxmlformats.org/officeDocument/2006/relationships/image" Target="../media/image30.png"/><Relationship Id="rId7" Type="http://schemas.openxmlformats.org/officeDocument/2006/relationships/image" Target="../media/image3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6.png"/><Relationship Id="rId4" Type="http://schemas.openxmlformats.org/officeDocument/2006/relationships/image" Target="../media/image20.png"/><Relationship Id="rId5" Type="http://schemas.openxmlformats.org/officeDocument/2006/relationships/image" Target="../media/image25.png"/><Relationship Id="rId6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38970" l="0" r="-46" t="-38886"/>
            </a:stretch>
          </a:blipFill>
          <a:ln>
            <a:noFill/>
          </a:ln>
        </p:spPr>
      </p:sp>
      <p:sp>
        <p:nvSpPr>
          <p:cNvPr id="85" name="Google Shape;85;p13"/>
          <p:cNvSpPr/>
          <p:nvPr/>
        </p:nvSpPr>
        <p:spPr>
          <a:xfrm>
            <a:off x="-1230184" y="4845467"/>
            <a:ext cx="7351517" cy="6161908"/>
          </a:xfrm>
          <a:custGeom>
            <a:rect b="b" l="l" r="r" t="t"/>
            <a:pathLst>
              <a:path extrusionOk="0" h="6161908" w="7351517">
                <a:moveTo>
                  <a:pt x="0" y="0"/>
                </a:moveTo>
                <a:lnTo>
                  <a:pt x="7351517" y="0"/>
                </a:lnTo>
                <a:lnTo>
                  <a:pt x="7351517" y="6161908"/>
                </a:lnTo>
                <a:lnTo>
                  <a:pt x="0" y="616190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86" name="Google Shape;86;p13"/>
          <p:cNvSpPr/>
          <p:nvPr/>
        </p:nvSpPr>
        <p:spPr>
          <a:xfrm flipH="1" rot="1057145">
            <a:off x="13911504" y="626678"/>
            <a:ext cx="4968089" cy="4347920"/>
          </a:xfrm>
          <a:custGeom>
            <a:rect b="b" l="l" r="r" t="t"/>
            <a:pathLst>
              <a:path extrusionOk="0" h="4350613" w="4971166">
                <a:moveTo>
                  <a:pt x="4971166" y="0"/>
                </a:moveTo>
                <a:lnTo>
                  <a:pt x="0" y="0"/>
                </a:lnTo>
                <a:lnTo>
                  <a:pt x="0" y="4350614"/>
                </a:lnTo>
                <a:lnTo>
                  <a:pt x="4971166" y="4350614"/>
                </a:lnTo>
                <a:lnTo>
                  <a:pt x="4971166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87" name="Google Shape;87;p13"/>
          <p:cNvSpPr/>
          <p:nvPr/>
        </p:nvSpPr>
        <p:spPr>
          <a:xfrm flipH="1">
            <a:off x="13147387" y="9258300"/>
            <a:ext cx="10287000" cy="4881649"/>
          </a:xfrm>
          <a:custGeom>
            <a:rect b="b" l="l" r="r" t="t"/>
            <a:pathLst>
              <a:path extrusionOk="0" h="4881649" w="10287000">
                <a:moveTo>
                  <a:pt x="0" y="4881649"/>
                </a:moveTo>
                <a:lnTo>
                  <a:pt x="10287000" y="4881649"/>
                </a:lnTo>
                <a:lnTo>
                  <a:pt x="10287000" y="0"/>
                </a:lnTo>
                <a:lnTo>
                  <a:pt x="0" y="0"/>
                </a:lnTo>
                <a:lnTo>
                  <a:pt x="0" y="4881649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88" name="Google Shape;88;p13"/>
          <p:cNvSpPr/>
          <p:nvPr/>
        </p:nvSpPr>
        <p:spPr>
          <a:xfrm rot="5400000">
            <a:off x="12115800" y="9456167"/>
            <a:ext cx="574387" cy="574387"/>
          </a:xfrm>
          <a:custGeom>
            <a:rect b="b" l="l" r="r" t="t"/>
            <a:pathLst>
              <a:path extrusionOk="0" h="574387" w="574387">
                <a:moveTo>
                  <a:pt x="0" y="0"/>
                </a:moveTo>
                <a:lnTo>
                  <a:pt x="574387" y="0"/>
                </a:lnTo>
                <a:lnTo>
                  <a:pt x="574387" y="574387"/>
                </a:lnTo>
                <a:lnTo>
                  <a:pt x="0" y="57438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89" name="Google Shape;89;p13"/>
          <p:cNvSpPr/>
          <p:nvPr/>
        </p:nvSpPr>
        <p:spPr>
          <a:xfrm rot="5400000">
            <a:off x="11084213" y="9456167"/>
            <a:ext cx="574387" cy="574387"/>
          </a:xfrm>
          <a:custGeom>
            <a:rect b="b" l="l" r="r" t="t"/>
            <a:pathLst>
              <a:path extrusionOk="0" h="574387" w="574387">
                <a:moveTo>
                  <a:pt x="0" y="0"/>
                </a:moveTo>
                <a:lnTo>
                  <a:pt x="574387" y="0"/>
                </a:lnTo>
                <a:lnTo>
                  <a:pt x="574387" y="574387"/>
                </a:lnTo>
                <a:lnTo>
                  <a:pt x="0" y="57438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90" name="Google Shape;90;p13"/>
          <p:cNvSpPr/>
          <p:nvPr/>
        </p:nvSpPr>
        <p:spPr>
          <a:xfrm flipH="1" rot="10800000">
            <a:off x="-4910060" y="-3852949"/>
            <a:ext cx="10287000" cy="4881649"/>
          </a:xfrm>
          <a:custGeom>
            <a:rect b="b" l="l" r="r" t="t"/>
            <a:pathLst>
              <a:path extrusionOk="0" h="4881649" w="10287000">
                <a:moveTo>
                  <a:pt x="0" y="4881649"/>
                </a:moveTo>
                <a:lnTo>
                  <a:pt x="10287000" y="4881649"/>
                </a:lnTo>
                <a:lnTo>
                  <a:pt x="10287000" y="0"/>
                </a:lnTo>
                <a:lnTo>
                  <a:pt x="0" y="0"/>
                </a:lnTo>
                <a:lnTo>
                  <a:pt x="0" y="4881649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91" name="Google Shape;91;p13"/>
          <p:cNvSpPr/>
          <p:nvPr/>
        </p:nvSpPr>
        <p:spPr>
          <a:xfrm rot="-5400000">
            <a:off x="5834140" y="256446"/>
            <a:ext cx="574387" cy="574387"/>
          </a:xfrm>
          <a:custGeom>
            <a:rect b="b" l="l" r="r" t="t"/>
            <a:pathLst>
              <a:path extrusionOk="0" h="574387" w="574387">
                <a:moveTo>
                  <a:pt x="0" y="0"/>
                </a:moveTo>
                <a:lnTo>
                  <a:pt x="574386" y="0"/>
                </a:lnTo>
                <a:lnTo>
                  <a:pt x="574386" y="574387"/>
                </a:lnTo>
                <a:lnTo>
                  <a:pt x="0" y="57438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92" name="Google Shape;92;p13"/>
          <p:cNvSpPr/>
          <p:nvPr/>
        </p:nvSpPr>
        <p:spPr>
          <a:xfrm rot="-5400000">
            <a:off x="6865726" y="256446"/>
            <a:ext cx="574387" cy="574387"/>
          </a:xfrm>
          <a:custGeom>
            <a:rect b="b" l="l" r="r" t="t"/>
            <a:pathLst>
              <a:path extrusionOk="0" h="574387" w="574387">
                <a:moveTo>
                  <a:pt x="0" y="0"/>
                </a:moveTo>
                <a:lnTo>
                  <a:pt x="574387" y="0"/>
                </a:lnTo>
                <a:lnTo>
                  <a:pt x="574387" y="574387"/>
                </a:lnTo>
                <a:lnTo>
                  <a:pt x="0" y="57438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93" name="Google Shape;93;p13"/>
          <p:cNvSpPr txBox="1"/>
          <p:nvPr/>
        </p:nvSpPr>
        <p:spPr>
          <a:xfrm>
            <a:off x="3780596" y="7246847"/>
            <a:ext cx="10726800" cy="7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50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49">
                <a:solidFill>
                  <a:srgbClr val="C5E5DE"/>
                </a:solidFill>
                <a:latin typeface="Yeseva One"/>
                <a:ea typeface="Yeseva One"/>
                <a:cs typeface="Yeseva One"/>
                <a:sym typeface="Yeseva One"/>
              </a:rPr>
              <a:t>Elif Surucu &amp; Ricky Bocek</a:t>
            </a:r>
            <a:endParaRPr>
              <a:solidFill>
                <a:srgbClr val="C5E5DE"/>
              </a:solidFill>
              <a:latin typeface="Yeseva One"/>
              <a:ea typeface="Yeseva One"/>
              <a:cs typeface="Yeseva One"/>
              <a:sym typeface="Yeseva One"/>
            </a:endParaRPr>
          </a:p>
        </p:txBody>
      </p:sp>
      <p:sp>
        <p:nvSpPr>
          <p:cNvPr id="94" name="Google Shape;94;p13"/>
          <p:cNvSpPr txBox="1"/>
          <p:nvPr/>
        </p:nvSpPr>
        <p:spPr>
          <a:xfrm>
            <a:off x="846750" y="3071025"/>
            <a:ext cx="16594500" cy="30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0">
                <a:solidFill>
                  <a:srgbClr val="174076"/>
                </a:solidFill>
                <a:latin typeface="Yeseva One"/>
                <a:ea typeface="Yeseva One"/>
                <a:cs typeface="Yeseva One"/>
                <a:sym typeface="Yeseva One"/>
              </a:rPr>
              <a:t>A Guide to </a:t>
            </a:r>
            <a:endParaRPr sz="9000">
              <a:solidFill>
                <a:srgbClr val="174076"/>
              </a:solidFill>
              <a:latin typeface="Yeseva One"/>
              <a:ea typeface="Yeseva One"/>
              <a:cs typeface="Yeseva One"/>
              <a:sym typeface="Yeseva One"/>
            </a:endParaRPr>
          </a:p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0">
                <a:solidFill>
                  <a:srgbClr val="174076"/>
                </a:solidFill>
                <a:latin typeface="Yeseva One"/>
                <a:ea typeface="Yeseva One"/>
                <a:cs typeface="Yeseva One"/>
                <a:sym typeface="Yeseva One"/>
              </a:rPr>
              <a:t>Box Office Success</a:t>
            </a:r>
            <a:endParaRPr>
              <a:solidFill>
                <a:srgbClr val="174076"/>
              </a:solidFill>
            </a:endParaRPr>
          </a:p>
        </p:txBody>
      </p:sp>
      <p:sp>
        <p:nvSpPr>
          <p:cNvPr id="95" name="Google Shape;95;p13"/>
          <p:cNvSpPr txBox="1"/>
          <p:nvPr/>
        </p:nvSpPr>
        <p:spPr>
          <a:xfrm>
            <a:off x="0" y="1410325"/>
            <a:ext cx="13779000" cy="7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5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49">
                <a:solidFill>
                  <a:srgbClr val="C5E5DE"/>
                </a:solidFill>
                <a:latin typeface="Yeseva One"/>
                <a:ea typeface="Yeseva One"/>
                <a:cs typeface="Yeseva One"/>
                <a:sym typeface="Yeseva One"/>
              </a:rPr>
              <a:t>CineVisor Consulting Presents</a:t>
            </a:r>
            <a:endParaRPr>
              <a:solidFill>
                <a:srgbClr val="C5E5DE"/>
              </a:solidFill>
              <a:latin typeface="Yeseva One"/>
              <a:ea typeface="Yeseva One"/>
              <a:cs typeface="Yeseva One"/>
              <a:sym typeface="Yeseva On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2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38970" l="0" r="-46" t="-38886"/>
            </a:stretch>
          </a:blipFill>
          <a:ln>
            <a:noFill/>
          </a:ln>
        </p:spPr>
      </p:sp>
      <p:grpSp>
        <p:nvGrpSpPr>
          <p:cNvPr id="236" name="Google Shape;236;p22"/>
          <p:cNvGrpSpPr/>
          <p:nvPr/>
        </p:nvGrpSpPr>
        <p:grpSpPr>
          <a:xfrm>
            <a:off x="2160042" y="2290080"/>
            <a:ext cx="13968009" cy="6968265"/>
            <a:chOff x="0" y="-66675"/>
            <a:chExt cx="3678793" cy="1835251"/>
          </a:xfrm>
        </p:grpSpPr>
        <p:sp>
          <p:nvSpPr>
            <p:cNvPr id="237" name="Google Shape;237;p22"/>
            <p:cNvSpPr/>
            <p:nvPr/>
          </p:nvSpPr>
          <p:spPr>
            <a:xfrm>
              <a:off x="0" y="0"/>
              <a:ext cx="3678793" cy="1768576"/>
            </a:xfrm>
            <a:custGeom>
              <a:rect b="b" l="l" r="r" t="t"/>
              <a:pathLst>
                <a:path extrusionOk="0" h="1768576" w="3678793">
                  <a:moveTo>
                    <a:pt x="0" y="0"/>
                  </a:moveTo>
                  <a:lnTo>
                    <a:pt x="3678793" y="0"/>
                  </a:lnTo>
                  <a:lnTo>
                    <a:pt x="3678793" y="1768576"/>
                  </a:lnTo>
                  <a:lnTo>
                    <a:pt x="0" y="1768576"/>
                  </a:lnTo>
                  <a:close/>
                </a:path>
              </a:pathLst>
            </a:custGeom>
            <a:solidFill>
              <a:srgbClr val="C5E5DE"/>
            </a:solidFill>
            <a:ln>
              <a:noFill/>
            </a:ln>
          </p:spPr>
        </p:sp>
        <p:sp>
          <p:nvSpPr>
            <p:cNvPr id="238" name="Google Shape;238;p22"/>
            <p:cNvSpPr txBox="1"/>
            <p:nvPr/>
          </p:nvSpPr>
          <p:spPr>
            <a:xfrm>
              <a:off x="0" y="-66675"/>
              <a:ext cx="3678793" cy="18352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9" name="Google Shape;239;p22"/>
          <p:cNvSpPr/>
          <p:nvPr/>
        </p:nvSpPr>
        <p:spPr>
          <a:xfrm flipH="1" rot="5400000">
            <a:off x="-6555625" y="-2440825"/>
            <a:ext cx="10287000" cy="4881649"/>
          </a:xfrm>
          <a:custGeom>
            <a:rect b="b" l="l" r="r" t="t"/>
            <a:pathLst>
              <a:path extrusionOk="0" h="4881649" w="10287000">
                <a:moveTo>
                  <a:pt x="10287000" y="0"/>
                </a:moveTo>
                <a:lnTo>
                  <a:pt x="0" y="0"/>
                </a:lnTo>
                <a:lnTo>
                  <a:pt x="0" y="4881650"/>
                </a:lnTo>
                <a:lnTo>
                  <a:pt x="10287000" y="4881650"/>
                </a:lnTo>
                <a:lnTo>
                  <a:pt x="1028700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40" name="Google Shape;240;p22"/>
          <p:cNvSpPr/>
          <p:nvPr/>
        </p:nvSpPr>
        <p:spPr>
          <a:xfrm flipH="1" rot="-5400000">
            <a:off x="14556625" y="7846175"/>
            <a:ext cx="10287000" cy="4881649"/>
          </a:xfrm>
          <a:custGeom>
            <a:rect b="b" l="l" r="r" t="t"/>
            <a:pathLst>
              <a:path extrusionOk="0" h="4881649" w="10287000">
                <a:moveTo>
                  <a:pt x="10287000" y="0"/>
                </a:moveTo>
                <a:lnTo>
                  <a:pt x="0" y="0"/>
                </a:lnTo>
                <a:lnTo>
                  <a:pt x="0" y="4881650"/>
                </a:lnTo>
                <a:lnTo>
                  <a:pt x="10287000" y="4881650"/>
                </a:lnTo>
                <a:lnTo>
                  <a:pt x="1028700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41" name="Google Shape;241;p22"/>
          <p:cNvSpPr/>
          <p:nvPr/>
        </p:nvSpPr>
        <p:spPr>
          <a:xfrm>
            <a:off x="221876" y="5597071"/>
            <a:ext cx="574387" cy="574387"/>
          </a:xfrm>
          <a:custGeom>
            <a:rect b="b" l="l" r="r" t="t"/>
            <a:pathLst>
              <a:path extrusionOk="0" h="574387" w="574387">
                <a:moveTo>
                  <a:pt x="0" y="0"/>
                </a:moveTo>
                <a:lnTo>
                  <a:pt x="574387" y="0"/>
                </a:lnTo>
                <a:lnTo>
                  <a:pt x="574387" y="574387"/>
                </a:lnTo>
                <a:lnTo>
                  <a:pt x="0" y="57438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42" name="Google Shape;242;p22"/>
          <p:cNvSpPr/>
          <p:nvPr/>
        </p:nvSpPr>
        <p:spPr>
          <a:xfrm>
            <a:off x="221876" y="6628658"/>
            <a:ext cx="574387" cy="574387"/>
          </a:xfrm>
          <a:custGeom>
            <a:rect b="b" l="l" r="r" t="t"/>
            <a:pathLst>
              <a:path extrusionOk="0" h="574387" w="574387">
                <a:moveTo>
                  <a:pt x="0" y="0"/>
                </a:moveTo>
                <a:lnTo>
                  <a:pt x="574387" y="0"/>
                </a:lnTo>
                <a:lnTo>
                  <a:pt x="574387" y="574386"/>
                </a:lnTo>
                <a:lnTo>
                  <a:pt x="0" y="57438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43" name="Google Shape;243;p22"/>
          <p:cNvSpPr txBox="1"/>
          <p:nvPr/>
        </p:nvSpPr>
        <p:spPr>
          <a:xfrm>
            <a:off x="1791073" y="1019175"/>
            <a:ext cx="147060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7200">
                <a:solidFill>
                  <a:srgbClr val="174076"/>
                </a:solidFill>
                <a:latin typeface="Yeseva One"/>
                <a:ea typeface="Yeseva One"/>
                <a:cs typeface="Yeseva One"/>
                <a:sym typeface="Yeseva One"/>
              </a:rPr>
              <a:t>Dynamic Duo Effect</a:t>
            </a:r>
            <a:endParaRPr/>
          </a:p>
        </p:txBody>
      </p:sp>
      <p:sp>
        <p:nvSpPr>
          <p:cNvPr id="244" name="Google Shape;244;p22"/>
          <p:cNvSpPr txBox="1"/>
          <p:nvPr/>
        </p:nvSpPr>
        <p:spPr>
          <a:xfrm>
            <a:off x="11970050" y="3051475"/>
            <a:ext cx="3712200" cy="58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001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99">
              <a:solidFill>
                <a:srgbClr val="174076"/>
              </a:solidFill>
              <a:latin typeface="Yeseva One"/>
              <a:ea typeface="Yeseva One"/>
              <a:cs typeface="Yeseva One"/>
              <a:sym typeface="Yeseva One"/>
            </a:endParaRPr>
          </a:p>
          <a:p>
            <a:pPr indent="0" lvl="0" marL="457200" marR="0" rtl="0" algn="l">
              <a:lnSpc>
                <a:spcPct val="15001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99">
                <a:solidFill>
                  <a:srgbClr val="174076"/>
                </a:solidFill>
                <a:latin typeface="Yeseva One"/>
                <a:ea typeface="Yeseva One"/>
                <a:cs typeface="Yeseva One"/>
                <a:sym typeface="Yeseva One"/>
              </a:rPr>
              <a:t>Focus on dynamic duos: 2 principals yield the highest mean ROI, while casts with 7-10 principals show significantly lower returns. Avoid large casts.</a:t>
            </a:r>
            <a:endParaRPr sz="2499">
              <a:solidFill>
                <a:srgbClr val="174076"/>
              </a:solidFill>
              <a:latin typeface="Yeseva One"/>
              <a:ea typeface="Yeseva One"/>
              <a:cs typeface="Yeseva One"/>
              <a:sym typeface="Yeseva One"/>
            </a:endParaRPr>
          </a:p>
          <a:p>
            <a:pPr indent="0" lvl="0" marL="0" marR="0" rtl="0" algn="l">
              <a:lnSpc>
                <a:spcPct val="15001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/>
          </a:p>
        </p:txBody>
      </p:sp>
      <p:pic>
        <p:nvPicPr>
          <p:cNvPr id="245" name="Google Shape;245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425700" y="2847025"/>
            <a:ext cx="9276951" cy="614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3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38970" l="0" r="-46" t="-38886"/>
            </a:stretch>
          </a:blipFill>
          <a:ln>
            <a:noFill/>
          </a:ln>
        </p:spPr>
      </p:sp>
      <p:grpSp>
        <p:nvGrpSpPr>
          <p:cNvPr id="251" name="Google Shape;251;p23"/>
          <p:cNvGrpSpPr/>
          <p:nvPr/>
        </p:nvGrpSpPr>
        <p:grpSpPr>
          <a:xfrm>
            <a:off x="855675" y="2400800"/>
            <a:ext cx="13269177" cy="6841790"/>
            <a:chOff x="0" y="-66675"/>
            <a:chExt cx="3142493" cy="1801941"/>
          </a:xfrm>
        </p:grpSpPr>
        <p:sp>
          <p:nvSpPr>
            <p:cNvPr id="252" name="Google Shape;252;p23"/>
            <p:cNvSpPr/>
            <p:nvPr/>
          </p:nvSpPr>
          <p:spPr>
            <a:xfrm>
              <a:off x="0" y="0"/>
              <a:ext cx="3142493" cy="1735266"/>
            </a:xfrm>
            <a:custGeom>
              <a:rect b="b" l="l" r="r" t="t"/>
              <a:pathLst>
                <a:path extrusionOk="0" h="1735266" w="3142493">
                  <a:moveTo>
                    <a:pt x="0" y="0"/>
                  </a:moveTo>
                  <a:lnTo>
                    <a:pt x="3142493" y="0"/>
                  </a:lnTo>
                  <a:lnTo>
                    <a:pt x="3142493" y="1735266"/>
                  </a:lnTo>
                  <a:lnTo>
                    <a:pt x="0" y="1735266"/>
                  </a:lnTo>
                  <a:close/>
                </a:path>
              </a:pathLst>
            </a:custGeom>
            <a:solidFill>
              <a:srgbClr val="C5E5DE"/>
            </a:solidFill>
            <a:ln>
              <a:noFill/>
            </a:ln>
          </p:spPr>
        </p:sp>
        <p:sp>
          <p:nvSpPr>
            <p:cNvPr id="253" name="Google Shape;253;p23"/>
            <p:cNvSpPr txBox="1"/>
            <p:nvPr/>
          </p:nvSpPr>
          <p:spPr>
            <a:xfrm>
              <a:off x="0" y="-66675"/>
              <a:ext cx="3142493" cy="18019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4" name="Google Shape;254;p23"/>
          <p:cNvSpPr txBox="1"/>
          <p:nvPr/>
        </p:nvSpPr>
        <p:spPr>
          <a:xfrm>
            <a:off x="1028700" y="1152525"/>
            <a:ext cx="123777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solidFill>
                  <a:srgbClr val="174076"/>
                </a:solidFill>
                <a:latin typeface="Yeseva One"/>
                <a:ea typeface="Yeseva One"/>
                <a:cs typeface="Yeseva One"/>
                <a:sym typeface="Yeseva One"/>
              </a:rPr>
              <a:t>Directors</a:t>
            </a:r>
            <a:endParaRPr/>
          </a:p>
        </p:txBody>
      </p:sp>
      <p:sp>
        <p:nvSpPr>
          <p:cNvPr id="255" name="Google Shape;255;p23"/>
          <p:cNvSpPr/>
          <p:nvPr/>
        </p:nvSpPr>
        <p:spPr>
          <a:xfrm flipH="1" rot="5400000">
            <a:off x="11350765" y="2702675"/>
            <a:ext cx="10287000" cy="4881649"/>
          </a:xfrm>
          <a:custGeom>
            <a:rect b="b" l="l" r="r" t="t"/>
            <a:pathLst>
              <a:path extrusionOk="0" h="4881649" w="10287000">
                <a:moveTo>
                  <a:pt x="10287000" y="0"/>
                </a:moveTo>
                <a:lnTo>
                  <a:pt x="0" y="0"/>
                </a:lnTo>
                <a:lnTo>
                  <a:pt x="0" y="4881650"/>
                </a:lnTo>
                <a:lnTo>
                  <a:pt x="10287000" y="4881650"/>
                </a:lnTo>
                <a:lnTo>
                  <a:pt x="1028700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56" name="Google Shape;256;p23"/>
          <p:cNvSpPr/>
          <p:nvPr/>
        </p:nvSpPr>
        <p:spPr>
          <a:xfrm flipH="1">
            <a:off x="15174047" y="874725"/>
            <a:ext cx="3401378" cy="5108548"/>
          </a:xfrm>
          <a:custGeom>
            <a:rect b="b" l="l" r="r" t="t"/>
            <a:pathLst>
              <a:path extrusionOk="0" h="5821707" w="4225314">
                <a:moveTo>
                  <a:pt x="4225314" y="0"/>
                </a:moveTo>
                <a:lnTo>
                  <a:pt x="0" y="0"/>
                </a:lnTo>
                <a:lnTo>
                  <a:pt x="0" y="5821707"/>
                </a:lnTo>
                <a:lnTo>
                  <a:pt x="4225314" y="5821707"/>
                </a:lnTo>
                <a:lnTo>
                  <a:pt x="4225314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57" name="Google Shape;257;p23"/>
          <p:cNvSpPr txBox="1"/>
          <p:nvPr/>
        </p:nvSpPr>
        <p:spPr>
          <a:xfrm>
            <a:off x="1635850" y="3144350"/>
            <a:ext cx="12583500" cy="49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2799">
                <a:solidFill>
                  <a:srgbClr val="174076"/>
                </a:solidFill>
                <a:latin typeface="Yeseva One"/>
                <a:ea typeface="Yeseva One"/>
                <a:cs typeface="Yeseva One"/>
                <a:sym typeface="Yeseva One"/>
              </a:rPr>
              <a:t>Constraints</a:t>
            </a:r>
            <a:endParaRPr b="1" sz="2799">
              <a:solidFill>
                <a:srgbClr val="174076"/>
              </a:solidFill>
              <a:latin typeface="Yeseva One"/>
              <a:ea typeface="Yeseva One"/>
              <a:cs typeface="Yeseva One"/>
              <a:sym typeface="Yeseva One"/>
            </a:endParaRPr>
          </a:p>
          <a:p>
            <a:pPr indent="-406336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174076"/>
              </a:buClr>
              <a:buSzPts val="2799"/>
              <a:buFont typeface="Yeseva One"/>
              <a:buChar char="●"/>
            </a:pPr>
            <a:r>
              <a:rPr b="1" lang="en-US" sz="2799">
                <a:solidFill>
                  <a:srgbClr val="174076"/>
                </a:solidFill>
                <a:latin typeface="Yeseva One"/>
                <a:ea typeface="Yeseva One"/>
                <a:cs typeface="Yeseva One"/>
                <a:sym typeface="Yeseva One"/>
              </a:rPr>
              <a:t>Director availability for new projects</a:t>
            </a:r>
            <a:endParaRPr b="1" sz="2799">
              <a:solidFill>
                <a:srgbClr val="174076"/>
              </a:solidFill>
              <a:latin typeface="Yeseva One"/>
              <a:ea typeface="Yeseva One"/>
              <a:cs typeface="Yeseva One"/>
              <a:sym typeface="Yeseva One"/>
            </a:endParaRPr>
          </a:p>
          <a:p>
            <a:pPr indent="-406336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74076"/>
              </a:buClr>
              <a:buSzPts val="2799"/>
              <a:buFont typeface="Yeseva One"/>
              <a:buChar char="●"/>
            </a:pPr>
            <a:r>
              <a:rPr b="1" lang="en-US" sz="2799">
                <a:solidFill>
                  <a:srgbClr val="174076"/>
                </a:solidFill>
                <a:latin typeface="Yeseva One"/>
                <a:ea typeface="Yeseva One"/>
                <a:cs typeface="Yeseva One"/>
                <a:sym typeface="Yeseva One"/>
              </a:rPr>
              <a:t>Genre experience</a:t>
            </a:r>
            <a:endParaRPr b="1" sz="2799">
              <a:solidFill>
                <a:srgbClr val="174076"/>
              </a:solidFill>
              <a:latin typeface="Yeseva One"/>
              <a:ea typeface="Yeseva One"/>
              <a:cs typeface="Yeseva One"/>
              <a:sym typeface="Yeseva One"/>
            </a:endParaRPr>
          </a:p>
          <a:p>
            <a:pPr indent="-406336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74076"/>
              </a:buClr>
              <a:buSzPts val="2799"/>
              <a:buFont typeface="Yeseva One"/>
              <a:buChar char="●"/>
            </a:pPr>
            <a:r>
              <a:rPr b="1" lang="en-US" sz="2799">
                <a:solidFill>
                  <a:srgbClr val="174076"/>
                </a:solidFill>
                <a:latin typeface="Yeseva One"/>
                <a:ea typeface="Yeseva One"/>
                <a:cs typeface="Yeseva One"/>
                <a:sym typeface="Yeseva One"/>
              </a:rPr>
              <a:t>Overall experience</a:t>
            </a:r>
            <a:endParaRPr b="1" sz="2799">
              <a:solidFill>
                <a:srgbClr val="174076"/>
              </a:solidFill>
              <a:latin typeface="Yeseva One"/>
              <a:ea typeface="Yeseva One"/>
              <a:cs typeface="Yeseva One"/>
              <a:sym typeface="Yeseva One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799">
              <a:solidFill>
                <a:srgbClr val="174076"/>
              </a:solidFill>
              <a:latin typeface="Yeseva One"/>
              <a:ea typeface="Yeseva One"/>
              <a:cs typeface="Yeseva One"/>
              <a:sym typeface="Yeseva One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2799">
                <a:solidFill>
                  <a:srgbClr val="174076"/>
                </a:solidFill>
                <a:latin typeface="Yeseva One"/>
                <a:ea typeface="Yeseva One"/>
                <a:cs typeface="Yeseva One"/>
                <a:sym typeface="Yeseva One"/>
              </a:rPr>
              <a:t>Recommendations</a:t>
            </a:r>
            <a:br>
              <a:rPr b="1" lang="en-US" sz="2799">
                <a:solidFill>
                  <a:srgbClr val="174076"/>
                </a:solidFill>
                <a:latin typeface="Yeseva One"/>
                <a:ea typeface="Yeseva One"/>
                <a:cs typeface="Yeseva One"/>
                <a:sym typeface="Yeseva One"/>
              </a:rPr>
            </a:br>
            <a:r>
              <a:rPr b="1" lang="en-US" sz="2799">
                <a:solidFill>
                  <a:srgbClr val="174076"/>
                </a:solidFill>
                <a:latin typeface="Yeseva One"/>
                <a:ea typeface="Yeseva One"/>
                <a:cs typeface="Yeseva One"/>
                <a:sym typeface="Yeseva One"/>
              </a:rPr>
              <a:t>Top choices; Jordan Peele, Jeff Wadlow, Michael Madsen</a:t>
            </a:r>
            <a:endParaRPr b="1" sz="2799">
              <a:solidFill>
                <a:srgbClr val="174076"/>
              </a:solidFill>
              <a:latin typeface="Yeseva One"/>
              <a:ea typeface="Yeseva One"/>
              <a:cs typeface="Yeseva One"/>
              <a:sym typeface="Yeseva One"/>
            </a:endParaRPr>
          </a:p>
          <a:p>
            <a:pPr indent="0" lvl="0" marL="457200" marR="0" rtl="0" algn="l">
              <a:lnSpc>
                <a:spcPct val="150017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799">
              <a:solidFill>
                <a:srgbClr val="174076"/>
              </a:solidFill>
            </a:endParaRPr>
          </a:p>
          <a:p>
            <a:pPr indent="0" lvl="0" marL="0" marR="0" rtl="0" algn="l">
              <a:lnSpc>
                <a:spcPct val="15001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4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38970" l="0" r="-46" t="-38886"/>
            </a:stretch>
          </a:blipFill>
          <a:ln>
            <a:noFill/>
          </a:ln>
        </p:spPr>
      </p:sp>
      <p:sp>
        <p:nvSpPr>
          <p:cNvPr id="263" name="Google Shape;263;p24"/>
          <p:cNvSpPr/>
          <p:nvPr/>
        </p:nvSpPr>
        <p:spPr>
          <a:xfrm flipH="1">
            <a:off x="-422547" y="8428956"/>
            <a:ext cx="19120450" cy="9073522"/>
          </a:xfrm>
          <a:custGeom>
            <a:rect b="b" l="l" r="r" t="t"/>
            <a:pathLst>
              <a:path extrusionOk="0" h="9073522" w="19120450">
                <a:moveTo>
                  <a:pt x="19120450" y="0"/>
                </a:moveTo>
                <a:lnTo>
                  <a:pt x="0" y="0"/>
                </a:lnTo>
                <a:lnTo>
                  <a:pt x="0" y="9073522"/>
                </a:lnTo>
                <a:lnTo>
                  <a:pt x="19120450" y="9073522"/>
                </a:lnTo>
                <a:lnTo>
                  <a:pt x="1912045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64" name="Google Shape;264;p24"/>
          <p:cNvSpPr/>
          <p:nvPr/>
        </p:nvSpPr>
        <p:spPr>
          <a:xfrm>
            <a:off x="1028700" y="4379839"/>
            <a:ext cx="5089342" cy="4878461"/>
          </a:xfrm>
          <a:custGeom>
            <a:rect b="b" l="l" r="r" t="t"/>
            <a:pathLst>
              <a:path extrusionOk="0" h="3325408" w="3469155">
                <a:moveTo>
                  <a:pt x="3344695" y="3325407"/>
                </a:moveTo>
                <a:lnTo>
                  <a:pt x="124460" y="3325407"/>
                </a:lnTo>
                <a:cubicBezTo>
                  <a:pt x="55880" y="3325407"/>
                  <a:pt x="0" y="3269528"/>
                  <a:pt x="0" y="3200948"/>
                </a:cubicBezTo>
                <a:lnTo>
                  <a:pt x="0" y="124460"/>
                </a:lnTo>
                <a:cubicBezTo>
                  <a:pt x="0" y="55880"/>
                  <a:pt x="55880" y="0"/>
                  <a:pt x="124460" y="0"/>
                </a:cubicBezTo>
                <a:lnTo>
                  <a:pt x="3344695" y="0"/>
                </a:lnTo>
                <a:cubicBezTo>
                  <a:pt x="3413275" y="0"/>
                  <a:pt x="3469155" y="55880"/>
                  <a:pt x="3469155" y="124460"/>
                </a:cubicBezTo>
                <a:lnTo>
                  <a:pt x="3469155" y="3200948"/>
                </a:lnTo>
                <a:cubicBezTo>
                  <a:pt x="3469155" y="3269528"/>
                  <a:pt x="3413275" y="3325408"/>
                  <a:pt x="3344695" y="3325408"/>
                </a:cubicBezTo>
                <a:close/>
              </a:path>
            </a:pathLst>
          </a:custGeom>
          <a:solidFill>
            <a:srgbClr val="C5E5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24"/>
          <p:cNvSpPr/>
          <p:nvPr/>
        </p:nvSpPr>
        <p:spPr>
          <a:xfrm>
            <a:off x="12169958" y="4379839"/>
            <a:ext cx="5089342" cy="4878461"/>
          </a:xfrm>
          <a:custGeom>
            <a:rect b="b" l="l" r="r" t="t"/>
            <a:pathLst>
              <a:path extrusionOk="0" h="3325408" w="3469155">
                <a:moveTo>
                  <a:pt x="3344695" y="3325407"/>
                </a:moveTo>
                <a:lnTo>
                  <a:pt x="124460" y="3325407"/>
                </a:lnTo>
                <a:cubicBezTo>
                  <a:pt x="55880" y="3325407"/>
                  <a:pt x="0" y="3269528"/>
                  <a:pt x="0" y="3200948"/>
                </a:cubicBezTo>
                <a:lnTo>
                  <a:pt x="0" y="124460"/>
                </a:lnTo>
                <a:cubicBezTo>
                  <a:pt x="0" y="55880"/>
                  <a:pt x="55880" y="0"/>
                  <a:pt x="124460" y="0"/>
                </a:cubicBezTo>
                <a:lnTo>
                  <a:pt x="3344695" y="0"/>
                </a:lnTo>
                <a:cubicBezTo>
                  <a:pt x="3413275" y="0"/>
                  <a:pt x="3469155" y="55880"/>
                  <a:pt x="3469155" y="124460"/>
                </a:cubicBezTo>
                <a:lnTo>
                  <a:pt x="3469155" y="3200948"/>
                </a:lnTo>
                <a:cubicBezTo>
                  <a:pt x="3469155" y="3269528"/>
                  <a:pt x="3413275" y="3325408"/>
                  <a:pt x="3344695" y="3325408"/>
                </a:cubicBezTo>
                <a:close/>
              </a:path>
            </a:pathLst>
          </a:custGeom>
          <a:solidFill>
            <a:srgbClr val="C5E5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24"/>
          <p:cNvSpPr/>
          <p:nvPr/>
        </p:nvSpPr>
        <p:spPr>
          <a:xfrm>
            <a:off x="6599329" y="4379839"/>
            <a:ext cx="5089342" cy="4878461"/>
          </a:xfrm>
          <a:custGeom>
            <a:rect b="b" l="l" r="r" t="t"/>
            <a:pathLst>
              <a:path extrusionOk="0" h="3325408" w="3469155">
                <a:moveTo>
                  <a:pt x="3344695" y="3325407"/>
                </a:moveTo>
                <a:lnTo>
                  <a:pt x="124460" y="3325407"/>
                </a:lnTo>
                <a:cubicBezTo>
                  <a:pt x="55880" y="3325407"/>
                  <a:pt x="0" y="3269528"/>
                  <a:pt x="0" y="3200948"/>
                </a:cubicBezTo>
                <a:lnTo>
                  <a:pt x="0" y="124460"/>
                </a:lnTo>
                <a:cubicBezTo>
                  <a:pt x="0" y="55880"/>
                  <a:pt x="55880" y="0"/>
                  <a:pt x="124460" y="0"/>
                </a:cubicBezTo>
                <a:lnTo>
                  <a:pt x="3344695" y="0"/>
                </a:lnTo>
                <a:cubicBezTo>
                  <a:pt x="3413275" y="0"/>
                  <a:pt x="3469155" y="55880"/>
                  <a:pt x="3469155" y="124460"/>
                </a:cubicBezTo>
                <a:lnTo>
                  <a:pt x="3469155" y="3200948"/>
                </a:lnTo>
                <a:cubicBezTo>
                  <a:pt x="3469155" y="3269528"/>
                  <a:pt x="3413275" y="3325408"/>
                  <a:pt x="3344695" y="3325408"/>
                </a:cubicBezTo>
                <a:close/>
              </a:path>
            </a:pathLst>
          </a:custGeom>
          <a:solidFill>
            <a:srgbClr val="C5E5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5001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24"/>
          <p:cNvSpPr txBox="1"/>
          <p:nvPr/>
        </p:nvSpPr>
        <p:spPr>
          <a:xfrm>
            <a:off x="1028700" y="1019175"/>
            <a:ext cx="16230600" cy="33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200" u="none" cap="none" strike="noStrike">
                <a:solidFill>
                  <a:srgbClr val="174076"/>
                </a:solidFill>
                <a:latin typeface="Yeseva One"/>
                <a:ea typeface="Yeseva One"/>
                <a:cs typeface="Yeseva One"/>
                <a:sym typeface="Yeseva One"/>
              </a:rPr>
              <a:t>Con</a:t>
            </a:r>
            <a:r>
              <a:rPr lang="en-US" sz="7200">
                <a:solidFill>
                  <a:srgbClr val="174076"/>
                </a:solidFill>
                <a:latin typeface="Yeseva One"/>
                <a:ea typeface="Yeseva One"/>
                <a:cs typeface="Yeseva One"/>
                <a:sym typeface="Yeseva One"/>
              </a:rPr>
              <a:t>clusion</a:t>
            </a:r>
            <a:endParaRPr sz="7200">
              <a:solidFill>
                <a:srgbClr val="174076"/>
              </a:solidFill>
              <a:latin typeface="Yeseva One"/>
              <a:ea typeface="Yeseva One"/>
              <a:cs typeface="Yeseva One"/>
              <a:sym typeface="Yeseva One"/>
            </a:endParaRPr>
          </a:p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174076"/>
                </a:solidFill>
                <a:latin typeface="Yeseva One"/>
                <a:ea typeface="Yeseva One"/>
                <a:cs typeface="Yeseva One"/>
                <a:sym typeface="Yeseva One"/>
              </a:rPr>
              <a:t>&amp;</a:t>
            </a:r>
            <a:endParaRPr sz="4800">
              <a:solidFill>
                <a:srgbClr val="174076"/>
              </a:solidFill>
              <a:latin typeface="Yeseva One"/>
              <a:ea typeface="Yeseva One"/>
              <a:cs typeface="Yeseva One"/>
              <a:sym typeface="Yeseva One"/>
            </a:endParaRPr>
          </a:p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solidFill>
                  <a:srgbClr val="174076"/>
                </a:solidFill>
                <a:latin typeface="Yeseva One"/>
                <a:ea typeface="Yeseva One"/>
                <a:cs typeface="Yeseva One"/>
                <a:sym typeface="Yeseva One"/>
              </a:rPr>
              <a:t>Next Steps</a:t>
            </a:r>
            <a:endParaRPr sz="7200">
              <a:solidFill>
                <a:srgbClr val="174076"/>
              </a:solidFill>
              <a:latin typeface="Yeseva One"/>
              <a:ea typeface="Yeseva One"/>
              <a:cs typeface="Yeseva One"/>
              <a:sym typeface="Yeseva One"/>
            </a:endParaRPr>
          </a:p>
        </p:txBody>
      </p:sp>
      <p:sp>
        <p:nvSpPr>
          <p:cNvPr id="268" name="Google Shape;268;p24"/>
          <p:cNvSpPr txBox="1"/>
          <p:nvPr/>
        </p:nvSpPr>
        <p:spPr>
          <a:xfrm>
            <a:off x="1296100" y="4478050"/>
            <a:ext cx="4618200" cy="25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5001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799">
                <a:solidFill>
                  <a:srgbClr val="174076"/>
                </a:solidFill>
                <a:latin typeface="Yeseva One"/>
                <a:ea typeface="Yeseva One"/>
                <a:cs typeface="Yeseva One"/>
                <a:sym typeface="Yeseva One"/>
              </a:rPr>
              <a:t>Untapped Features</a:t>
            </a:r>
            <a:endParaRPr b="1" sz="2799">
              <a:solidFill>
                <a:srgbClr val="174076"/>
              </a:solidFill>
              <a:latin typeface="Yeseva One"/>
              <a:ea typeface="Yeseva One"/>
              <a:cs typeface="Yeseva One"/>
              <a:sym typeface="Yeseva One"/>
            </a:endParaRPr>
          </a:p>
          <a:p>
            <a:pPr indent="0" lvl="0" marL="342900" marR="0" rtl="0" algn="l">
              <a:lnSpc>
                <a:spcPct val="15001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99">
                <a:solidFill>
                  <a:srgbClr val="174076"/>
                </a:solidFill>
                <a:latin typeface="Yeseva One"/>
                <a:ea typeface="Yeseva One"/>
                <a:cs typeface="Yeseva One"/>
                <a:sym typeface="Yeseva One"/>
              </a:rPr>
              <a:t>Several IMDB dataset features remain to be analyzed.</a:t>
            </a:r>
            <a:endParaRPr sz="2499">
              <a:solidFill>
                <a:srgbClr val="174076"/>
              </a:solidFill>
              <a:latin typeface="Yeseva One"/>
              <a:ea typeface="Yeseva One"/>
              <a:cs typeface="Yeseva One"/>
              <a:sym typeface="Yeseva One"/>
            </a:endParaRPr>
          </a:p>
          <a:p>
            <a:pPr indent="0" lvl="0" marL="457200" marR="0" rtl="0" algn="l">
              <a:lnSpc>
                <a:spcPct val="15001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24"/>
          <p:cNvSpPr/>
          <p:nvPr/>
        </p:nvSpPr>
        <p:spPr>
          <a:xfrm rot="-1228794">
            <a:off x="747949" y="-311036"/>
            <a:ext cx="2466714" cy="1744639"/>
          </a:xfrm>
          <a:custGeom>
            <a:rect b="b" l="l" r="r" t="t"/>
            <a:pathLst>
              <a:path extrusionOk="0" h="1744639" w="2466714">
                <a:moveTo>
                  <a:pt x="0" y="0"/>
                </a:moveTo>
                <a:lnTo>
                  <a:pt x="2466714" y="0"/>
                </a:lnTo>
                <a:lnTo>
                  <a:pt x="2466714" y="1744639"/>
                </a:lnTo>
                <a:lnTo>
                  <a:pt x="0" y="174463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70" name="Google Shape;270;p24"/>
          <p:cNvSpPr/>
          <p:nvPr/>
        </p:nvSpPr>
        <p:spPr>
          <a:xfrm rot="1190709">
            <a:off x="15077699" y="-454185"/>
            <a:ext cx="2466714" cy="1744639"/>
          </a:xfrm>
          <a:custGeom>
            <a:rect b="b" l="l" r="r" t="t"/>
            <a:pathLst>
              <a:path extrusionOk="0" h="1744639" w="2466714">
                <a:moveTo>
                  <a:pt x="0" y="0"/>
                </a:moveTo>
                <a:lnTo>
                  <a:pt x="2466714" y="0"/>
                </a:lnTo>
                <a:lnTo>
                  <a:pt x="2466714" y="1744640"/>
                </a:lnTo>
                <a:lnTo>
                  <a:pt x="0" y="174464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71" name="Google Shape;271;p24"/>
          <p:cNvSpPr/>
          <p:nvPr/>
        </p:nvSpPr>
        <p:spPr>
          <a:xfrm rot="-1228794">
            <a:off x="-1656223" y="1709199"/>
            <a:ext cx="2466714" cy="1744639"/>
          </a:xfrm>
          <a:custGeom>
            <a:rect b="b" l="l" r="r" t="t"/>
            <a:pathLst>
              <a:path extrusionOk="0" h="1744639" w="2466714">
                <a:moveTo>
                  <a:pt x="0" y="0"/>
                </a:moveTo>
                <a:lnTo>
                  <a:pt x="2466714" y="0"/>
                </a:lnTo>
                <a:lnTo>
                  <a:pt x="2466714" y="1744640"/>
                </a:lnTo>
                <a:lnTo>
                  <a:pt x="0" y="174464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72" name="Google Shape;272;p24"/>
          <p:cNvSpPr/>
          <p:nvPr/>
        </p:nvSpPr>
        <p:spPr>
          <a:xfrm rot="1190709">
            <a:off x="17481871" y="1699704"/>
            <a:ext cx="2466714" cy="1744639"/>
          </a:xfrm>
          <a:custGeom>
            <a:rect b="b" l="l" r="r" t="t"/>
            <a:pathLst>
              <a:path extrusionOk="0" h="1744639" w="2466714">
                <a:moveTo>
                  <a:pt x="0" y="0"/>
                </a:moveTo>
                <a:lnTo>
                  <a:pt x="2466714" y="0"/>
                </a:lnTo>
                <a:lnTo>
                  <a:pt x="2466714" y="1744640"/>
                </a:lnTo>
                <a:lnTo>
                  <a:pt x="0" y="174464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73" name="Google Shape;273;p24"/>
          <p:cNvSpPr txBox="1"/>
          <p:nvPr/>
        </p:nvSpPr>
        <p:spPr>
          <a:xfrm>
            <a:off x="6733025" y="4478050"/>
            <a:ext cx="4618200" cy="32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001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99">
                <a:solidFill>
                  <a:srgbClr val="174076"/>
                </a:solidFill>
                <a:latin typeface="Yeseva One"/>
                <a:ea typeface="Yeseva One"/>
                <a:cs typeface="Yeseva One"/>
                <a:sym typeface="Yeseva One"/>
              </a:rPr>
              <a:t>Machine Learning</a:t>
            </a:r>
            <a:endParaRPr b="1" sz="2799">
              <a:solidFill>
                <a:srgbClr val="174076"/>
              </a:solidFill>
              <a:latin typeface="Yeseva One"/>
              <a:ea typeface="Yeseva One"/>
              <a:cs typeface="Yeseva One"/>
              <a:sym typeface="Yeseva One"/>
            </a:endParaRPr>
          </a:p>
          <a:p>
            <a:pPr indent="0" lvl="0" marL="457200" marR="0" rtl="0" algn="l">
              <a:lnSpc>
                <a:spcPct val="15001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99">
                <a:solidFill>
                  <a:srgbClr val="174076"/>
                </a:solidFill>
                <a:latin typeface="Yeseva One"/>
                <a:ea typeface="Yeseva One"/>
                <a:cs typeface="Yeseva One"/>
                <a:sym typeface="Yeseva One"/>
              </a:rPr>
              <a:t>Combining features into a comprehensive model could enhance analysis.</a:t>
            </a:r>
            <a:endParaRPr sz="2499">
              <a:solidFill>
                <a:srgbClr val="174076"/>
              </a:solidFill>
              <a:latin typeface="Yeseva One"/>
              <a:ea typeface="Yeseva One"/>
              <a:cs typeface="Yeseva One"/>
              <a:sym typeface="Yeseva One"/>
            </a:endParaRPr>
          </a:p>
          <a:p>
            <a:pPr indent="0" lvl="0" marL="457200" marR="0" rtl="0" algn="l">
              <a:lnSpc>
                <a:spcPct val="15001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799">
              <a:solidFill>
                <a:srgbClr val="174076"/>
              </a:solidFill>
            </a:endParaRPr>
          </a:p>
          <a:p>
            <a:pPr indent="0" lvl="0" marL="457200" marR="0" rtl="0" algn="l">
              <a:lnSpc>
                <a:spcPct val="15001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24"/>
          <p:cNvSpPr txBox="1"/>
          <p:nvPr/>
        </p:nvSpPr>
        <p:spPr>
          <a:xfrm>
            <a:off x="12373700" y="4478050"/>
            <a:ext cx="4618200" cy="44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001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99">
                <a:solidFill>
                  <a:srgbClr val="174076"/>
                </a:solidFill>
                <a:latin typeface="Yeseva One"/>
                <a:ea typeface="Yeseva One"/>
                <a:cs typeface="Yeseva One"/>
                <a:sym typeface="Yeseva One"/>
              </a:rPr>
              <a:t>Further Data</a:t>
            </a:r>
            <a:endParaRPr b="1" sz="2799">
              <a:solidFill>
                <a:srgbClr val="174076"/>
              </a:solidFill>
              <a:latin typeface="Yeseva One"/>
              <a:ea typeface="Yeseva One"/>
              <a:cs typeface="Yeseva One"/>
              <a:sym typeface="Yeseva One"/>
            </a:endParaRPr>
          </a:p>
          <a:p>
            <a:pPr indent="0" lvl="0" marL="457200" marR="0" rtl="0" algn="l">
              <a:lnSpc>
                <a:spcPct val="15001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99">
                <a:solidFill>
                  <a:srgbClr val="174076"/>
                </a:solidFill>
                <a:latin typeface="Yeseva One"/>
                <a:ea typeface="Yeseva One"/>
                <a:cs typeface="Yeseva One"/>
                <a:sym typeface="Yeseva One"/>
              </a:rPr>
              <a:t>I</a:t>
            </a:r>
            <a:r>
              <a:rPr lang="en-US" sz="2499">
                <a:solidFill>
                  <a:srgbClr val="174076"/>
                </a:solidFill>
                <a:latin typeface="Yeseva One"/>
                <a:ea typeface="Yeseva One"/>
                <a:cs typeface="Yeseva One"/>
                <a:sym typeface="Yeseva One"/>
              </a:rPr>
              <a:t>ncluding deeper production elements and additional economic or cultural context could lead to new insights.</a:t>
            </a:r>
            <a:endParaRPr sz="2499">
              <a:solidFill>
                <a:srgbClr val="174076"/>
              </a:solidFill>
              <a:latin typeface="Yeseva One"/>
              <a:ea typeface="Yeseva One"/>
              <a:cs typeface="Yeseva One"/>
              <a:sym typeface="Yeseva One"/>
            </a:endParaRPr>
          </a:p>
          <a:p>
            <a:pPr indent="0" lvl="0" marL="457200" marR="0" rtl="0" algn="l">
              <a:lnSpc>
                <a:spcPct val="15001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799">
              <a:solidFill>
                <a:srgbClr val="174076"/>
              </a:solidFill>
            </a:endParaRPr>
          </a:p>
          <a:p>
            <a:pPr indent="0" lvl="0" marL="457200" marR="0" rtl="0" algn="l">
              <a:lnSpc>
                <a:spcPct val="15001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5"/>
          <p:cNvSpPr txBox="1"/>
          <p:nvPr/>
        </p:nvSpPr>
        <p:spPr>
          <a:xfrm>
            <a:off x="1582660" y="1185911"/>
            <a:ext cx="140943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solidFill>
                  <a:srgbClr val="174076"/>
                </a:solidFill>
                <a:latin typeface="Yeseva One"/>
                <a:ea typeface="Yeseva One"/>
                <a:cs typeface="Yeseva One"/>
                <a:sym typeface="Yeseva One"/>
              </a:rPr>
              <a:t>THANK YOU!</a:t>
            </a:r>
            <a:endParaRPr/>
          </a:p>
        </p:txBody>
      </p:sp>
      <p:sp>
        <p:nvSpPr>
          <p:cNvPr id="280" name="Google Shape;280;p25"/>
          <p:cNvSpPr/>
          <p:nvPr/>
        </p:nvSpPr>
        <p:spPr>
          <a:xfrm>
            <a:off x="1823535" y="6803652"/>
            <a:ext cx="2306856" cy="1933565"/>
          </a:xfrm>
          <a:custGeom>
            <a:rect b="b" l="l" r="r" t="t"/>
            <a:pathLst>
              <a:path extrusionOk="0" h="1933565" w="2306856">
                <a:moveTo>
                  <a:pt x="0" y="0"/>
                </a:moveTo>
                <a:lnTo>
                  <a:pt x="2306856" y="0"/>
                </a:lnTo>
                <a:lnTo>
                  <a:pt x="2306856" y="1933565"/>
                </a:lnTo>
                <a:lnTo>
                  <a:pt x="0" y="193356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81" name="Google Shape;281;p25"/>
          <p:cNvSpPr/>
          <p:nvPr/>
        </p:nvSpPr>
        <p:spPr>
          <a:xfrm flipH="1">
            <a:off x="4068682" y="7133977"/>
            <a:ext cx="2209360" cy="1933565"/>
          </a:xfrm>
          <a:custGeom>
            <a:rect b="b" l="l" r="r" t="t"/>
            <a:pathLst>
              <a:path extrusionOk="0" h="1933565" w="2209360">
                <a:moveTo>
                  <a:pt x="2209360" y="0"/>
                </a:moveTo>
                <a:lnTo>
                  <a:pt x="0" y="0"/>
                </a:lnTo>
                <a:lnTo>
                  <a:pt x="0" y="1933565"/>
                </a:lnTo>
                <a:lnTo>
                  <a:pt x="2209360" y="1933565"/>
                </a:lnTo>
                <a:lnTo>
                  <a:pt x="220936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82" name="Google Shape;282;p25"/>
          <p:cNvSpPr/>
          <p:nvPr/>
        </p:nvSpPr>
        <p:spPr>
          <a:xfrm>
            <a:off x="6457208" y="7133977"/>
            <a:ext cx="1729022" cy="1933565"/>
          </a:xfrm>
          <a:custGeom>
            <a:rect b="b" l="l" r="r" t="t"/>
            <a:pathLst>
              <a:path extrusionOk="0" h="1933565" w="1729022">
                <a:moveTo>
                  <a:pt x="0" y="0"/>
                </a:moveTo>
                <a:lnTo>
                  <a:pt x="1729022" y="0"/>
                </a:lnTo>
                <a:lnTo>
                  <a:pt x="1729022" y="1933565"/>
                </a:lnTo>
                <a:lnTo>
                  <a:pt x="0" y="193356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83" name="Google Shape;283;p25"/>
          <p:cNvSpPr/>
          <p:nvPr/>
        </p:nvSpPr>
        <p:spPr>
          <a:xfrm>
            <a:off x="221863" y="8030552"/>
            <a:ext cx="1601662" cy="1957587"/>
          </a:xfrm>
          <a:custGeom>
            <a:rect b="b" l="l" r="r" t="t"/>
            <a:pathLst>
              <a:path extrusionOk="0" h="1957587" w="1601662">
                <a:moveTo>
                  <a:pt x="0" y="0"/>
                </a:moveTo>
                <a:lnTo>
                  <a:pt x="1601662" y="0"/>
                </a:lnTo>
                <a:lnTo>
                  <a:pt x="1601662" y="1957587"/>
                </a:lnTo>
                <a:lnTo>
                  <a:pt x="0" y="195758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84" name="Google Shape;284;p25"/>
          <p:cNvSpPr/>
          <p:nvPr/>
        </p:nvSpPr>
        <p:spPr>
          <a:xfrm>
            <a:off x="8365396" y="7133977"/>
            <a:ext cx="1764626" cy="1912801"/>
          </a:xfrm>
          <a:custGeom>
            <a:rect b="b" l="l" r="r" t="t"/>
            <a:pathLst>
              <a:path extrusionOk="0" h="1912801" w="1764626">
                <a:moveTo>
                  <a:pt x="0" y="0"/>
                </a:moveTo>
                <a:lnTo>
                  <a:pt x="1764626" y="0"/>
                </a:lnTo>
                <a:lnTo>
                  <a:pt x="1764626" y="1912801"/>
                </a:lnTo>
                <a:lnTo>
                  <a:pt x="0" y="191280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85" name="Google Shape;285;p25"/>
          <p:cNvSpPr/>
          <p:nvPr/>
        </p:nvSpPr>
        <p:spPr>
          <a:xfrm>
            <a:off x="11624516" y="4817877"/>
            <a:ext cx="1711088" cy="1912801"/>
          </a:xfrm>
          <a:custGeom>
            <a:rect b="b" l="l" r="r" t="t"/>
            <a:pathLst>
              <a:path extrusionOk="0" h="1912801" w="1711088">
                <a:moveTo>
                  <a:pt x="0" y="0"/>
                </a:moveTo>
                <a:lnTo>
                  <a:pt x="1711087" y="0"/>
                </a:lnTo>
                <a:lnTo>
                  <a:pt x="1711087" y="1912801"/>
                </a:lnTo>
                <a:lnTo>
                  <a:pt x="0" y="191280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86" name="Google Shape;286;p25"/>
          <p:cNvSpPr/>
          <p:nvPr/>
        </p:nvSpPr>
        <p:spPr>
          <a:xfrm>
            <a:off x="1582660" y="4687342"/>
            <a:ext cx="2114654" cy="1933565"/>
          </a:xfrm>
          <a:custGeom>
            <a:rect b="b" l="l" r="r" t="t"/>
            <a:pathLst>
              <a:path extrusionOk="0" h="1933565" w="2114654">
                <a:moveTo>
                  <a:pt x="0" y="0"/>
                </a:moveTo>
                <a:lnTo>
                  <a:pt x="2114654" y="0"/>
                </a:lnTo>
                <a:lnTo>
                  <a:pt x="2114654" y="1933564"/>
                </a:lnTo>
                <a:lnTo>
                  <a:pt x="0" y="193356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87" name="Google Shape;287;p25"/>
          <p:cNvSpPr/>
          <p:nvPr/>
        </p:nvSpPr>
        <p:spPr>
          <a:xfrm>
            <a:off x="3986506" y="4687342"/>
            <a:ext cx="1767237" cy="1933565"/>
          </a:xfrm>
          <a:custGeom>
            <a:rect b="b" l="l" r="r" t="t"/>
            <a:pathLst>
              <a:path extrusionOk="0" h="1933565" w="1767237">
                <a:moveTo>
                  <a:pt x="0" y="0"/>
                </a:moveTo>
                <a:lnTo>
                  <a:pt x="1767236" y="0"/>
                </a:lnTo>
                <a:lnTo>
                  <a:pt x="1767236" y="1933564"/>
                </a:lnTo>
                <a:lnTo>
                  <a:pt x="0" y="193356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0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88" name="Google Shape;288;p25"/>
          <p:cNvSpPr/>
          <p:nvPr/>
        </p:nvSpPr>
        <p:spPr>
          <a:xfrm>
            <a:off x="1582660" y="2805161"/>
            <a:ext cx="2306856" cy="1501660"/>
          </a:xfrm>
          <a:custGeom>
            <a:rect b="b" l="l" r="r" t="t"/>
            <a:pathLst>
              <a:path extrusionOk="0" h="1501660" w="2306856">
                <a:moveTo>
                  <a:pt x="0" y="0"/>
                </a:moveTo>
                <a:lnTo>
                  <a:pt x="2306856" y="0"/>
                </a:lnTo>
                <a:lnTo>
                  <a:pt x="2306856" y="1501660"/>
                </a:lnTo>
                <a:lnTo>
                  <a:pt x="0" y="15016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1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89" name="Google Shape;289;p25"/>
          <p:cNvSpPr/>
          <p:nvPr/>
        </p:nvSpPr>
        <p:spPr>
          <a:xfrm>
            <a:off x="6525879" y="4753617"/>
            <a:ext cx="2112323" cy="1933565"/>
          </a:xfrm>
          <a:custGeom>
            <a:rect b="b" l="l" r="r" t="t"/>
            <a:pathLst>
              <a:path extrusionOk="0" h="1933565" w="2112323">
                <a:moveTo>
                  <a:pt x="0" y="0"/>
                </a:moveTo>
                <a:lnTo>
                  <a:pt x="2112323" y="0"/>
                </a:lnTo>
                <a:lnTo>
                  <a:pt x="2112323" y="1933564"/>
                </a:lnTo>
                <a:lnTo>
                  <a:pt x="0" y="193356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2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90" name="Google Shape;290;p25"/>
          <p:cNvSpPr/>
          <p:nvPr/>
        </p:nvSpPr>
        <p:spPr>
          <a:xfrm>
            <a:off x="9603743" y="4687342"/>
            <a:ext cx="1715934" cy="1933565"/>
          </a:xfrm>
          <a:custGeom>
            <a:rect b="b" l="l" r="r" t="t"/>
            <a:pathLst>
              <a:path extrusionOk="0" h="1933565" w="1715934">
                <a:moveTo>
                  <a:pt x="0" y="0"/>
                </a:moveTo>
                <a:lnTo>
                  <a:pt x="1715934" y="0"/>
                </a:lnTo>
                <a:lnTo>
                  <a:pt x="1715934" y="1933564"/>
                </a:lnTo>
                <a:lnTo>
                  <a:pt x="0" y="193356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91" name="Google Shape;291;p25"/>
          <p:cNvSpPr/>
          <p:nvPr/>
        </p:nvSpPr>
        <p:spPr>
          <a:xfrm>
            <a:off x="3977128" y="2805161"/>
            <a:ext cx="2027842" cy="1501660"/>
          </a:xfrm>
          <a:custGeom>
            <a:rect b="b" l="l" r="r" t="t"/>
            <a:pathLst>
              <a:path extrusionOk="0" h="1501660" w="2027842">
                <a:moveTo>
                  <a:pt x="0" y="0"/>
                </a:moveTo>
                <a:lnTo>
                  <a:pt x="2027842" y="0"/>
                </a:lnTo>
                <a:lnTo>
                  <a:pt x="2027842" y="1501660"/>
                </a:lnTo>
                <a:lnTo>
                  <a:pt x="0" y="15016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92" name="Google Shape;292;p25"/>
          <p:cNvSpPr/>
          <p:nvPr/>
        </p:nvSpPr>
        <p:spPr>
          <a:xfrm>
            <a:off x="13640453" y="4687342"/>
            <a:ext cx="1946683" cy="1933565"/>
          </a:xfrm>
          <a:custGeom>
            <a:rect b="b" l="l" r="r" t="t"/>
            <a:pathLst>
              <a:path extrusionOk="0" h="1933565" w="1946683">
                <a:moveTo>
                  <a:pt x="0" y="0"/>
                </a:moveTo>
                <a:lnTo>
                  <a:pt x="1946683" y="0"/>
                </a:lnTo>
                <a:lnTo>
                  <a:pt x="1946683" y="1933564"/>
                </a:lnTo>
                <a:lnTo>
                  <a:pt x="0" y="193356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93" name="Google Shape;293;p25"/>
          <p:cNvSpPr/>
          <p:nvPr/>
        </p:nvSpPr>
        <p:spPr>
          <a:xfrm>
            <a:off x="6092582" y="2805161"/>
            <a:ext cx="2050118" cy="1501660"/>
          </a:xfrm>
          <a:custGeom>
            <a:rect b="b" l="l" r="r" t="t"/>
            <a:pathLst>
              <a:path extrusionOk="0" h="1501660" w="2050118">
                <a:moveTo>
                  <a:pt x="0" y="0"/>
                </a:moveTo>
                <a:lnTo>
                  <a:pt x="2050118" y="0"/>
                </a:lnTo>
                <a:lnTo>
                  <a:pt x="2050118" y="1501660"/>
                </a:lnTo>
                <a:lnTo>
                  <a:pt x="0" y="15016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94" name="Google Shape;294;p25"/>
          <p:cNvSpPr/>
          <p:nvPr/>
        </p:nvSpPr>
        <p:spPr>
          <a:xfrm>
            <a:off x="8230312" y="2805161"/>
            <a:ext cx="2552229" cy="1501660"/>
          </a:xfrm>
          <a:custGeom>
            <a:rect b="b" l="l" r="r" t="t"/>
            <a:pathLst>
              <a:path extrusionOk="0" h="1501660" w="2552229">
                <a:moveTo>
                  <a:pt x="0" y="0"/>
                </a:moveTo>
                <a:lnTo>
                  <a:pt x="2552229" y="0"/>
                </a:lnTo>
                <a:lnTo>
                  <a:pt x="2552229" y="1501660"/>
                </a:lnTo>
                <a:lnTo>
                  <a:pt x="0" y="15016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7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95" name="Google Shape;295;p25"/>
          <p:cNvSpPr/>
          <p:nvPr/>
        </p:nvSpPr>
        <p:spPr>
          <a:xfrm>
            <a:off x="10870153" y="2805161"/>
            <a:ext cx="1608230" cy="1501660"/>
          </a:xfrm>
          <a:custGeom>
            <a:rect b="b" l="l" r="r" t="t"/>
            <a:pathLst>
              <a:path extrusionOk="0" h="1501660" w="1608230">
                <a:moveTo>
                  <a:pt x="0" y="0"/>
                </a:moveTo>
                <a:lnTo>
                  <a:pt x="1608230" y="0"/>
                </a:lnTo>
                <a:lnTo>
                  <a:pt x="1608230" y="1501660"/>
                </a:lnTo>
                <a:lnTo>
                  <a:pt x="0" y="15016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8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96" name="Google Shape;296;p25"/>
          <p:cNvSpPr/>
          <p:nvPr/>
        </p:nvSpPr>
        <p:spPr>
          <a:xfrm flipH="1">
            <a:off x="15876327" y="4687342"/>
            <a:ext cx="819157" cy="1933565"/>
          </a:xfrm>
          <a:custGeom>
            <a:rect b="b" l="l" r="r" t="t"/>
            <a:pathLst>
              <a:path extrusionOk="0" h="1933565" w="819157">
                <a:moveTo>
                  <a:pt x="819157" y="0"/>
                </a:moveTo>
                <a:lnTo>
                  <a:pt x="0" y="0"/>
                </a:lnTo>
                <a:lnTo>
                  <a:pt x="0" y="1933564"/>
                </a:lnTo>
                <a:lnTo>
                  <a:pt x="819157" y="1933564"/>
                </a:lnTo>
                <a:lnTo>
                  <a:pt x="819157" y="0"/>
                </a:lnTo>
                <a:close/>
              </a:path>
            </a:pathLst>
          </a:custGeom>
          <a:blipFill rotWithShape="1">
            <a:blip r:embed="rId19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97" name="Google Shape;297;p25"/>
          <p:cNvSpPr/>
          <p:nvPr/>
        </p:nvSpPr>
        <p:spPr>
          <a:xfrm>
            <a:off x="14525551" y="2805161"/>
            <a:ext cx="2123170" cy="1501660"/>
          </a:xfrm>
          <a:custGeom>
            <a:rect b="b" l="l" r="r" t="t"/>
            <a:pathLst>
              <a:path extrusionOk="0" h="1501660" w="2123170">
                <a:moveTo>
                  <a:pt x="0" y="0"/>
                </a:moveTo>
                <a:lnTo>
                  <a:pt x="2123170" y="0"/>
                </a:lnTo>
                <a:lnTo>
                  <a:pt x="2123170" y="1501660"/>
                </a:lnTo>
                <a:lnTo>
                  <a:pt x="0" y="15016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0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98" name="Google Shape;298;p25"/>
          <p:cNvSpPr/>
          <p:nvPr/>
        </p:nvSpPr>
        <p:spPr>
          <a:xfrm flipH="1">
            <a:off x="12565994" y="2805161"/>
            <a:ext cx="1871945" cy="1405838"/>
          </a:xfrm>
          <a:custGeom>
            <a:rect b="b" l="l" r="r" t="t"/>
            <a:pathLst>
              <a:path extrusionOk="0" h="1405838" w="1871945">
                <a:moveTo>
                  <a:pt x="1871945" y="0"/>
                </a:moveTo>
                <a:lnTo>
                  <a:pt x="0" y="0"/>
                </a:lnTo>
                <a:lnTo>
                  <a:pt x="0" y="1405838"/>
                </a:lnTo>
                <a:lnTo>
                  <a:pt x="1871945" y="1405838"/>
                </a:lnTo>
                <a:lnTo>
                  <a:pt x="1871945" y="0"/>
                </a:lnTo>
                <a:close/>
              </a:path>
            </a:pathLst>
          </a:custGeom>
          <a:blipFill rotWithShape="1">
            <a:blip r:embed="rId21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99" name="Google Shape;299;p25"/>
          <p:cNvSpPr/>
          <p:nvPr/>
        </p:nvSpPr>
        <p:spPr>
          <a:xfrm flipH="1" rot="5400000">
            <a:off x="-6555625" y="-2440825"/>
            <a:ext cx="10287000" cy="4881649"/>
          </a:xfrm>
          <a:custGeom>
            <a:rect b="b" l="l" r="r" t="t"/>
            <a:pathLst>
              <a:path extrusionOk="0" h="4881649" w="10287000">
                <a:moveTo>
                  <a:pt x="10287000" y="0"/>
                </a:moveTo>
                <a:lnTo>
                  <a:pt x="0" y="0"/>
                </a:lnTo>
                <a:lnTo>
                  <a:pt x="0" y="4881650"/>
                </a:lnTo>
                <a:lnTo>
                  <a:pt x="10287000" y="4881650"/>
                </a:lnTo>
                <a:lnTo>
                  <a:pt x="10287000" y="0"/>
                </a:lnTo>
                <a:close/>
              </a:path>
            </a:pathLst>
          </a:custGeom>
          <a:blipFill rotWithShape="1">
            <a:blip r:embed="rId22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00" name="Google Shape;300;p25"/>
          <p:cNvSpPr/>
          <p:nvPr/>
        </p:nvSpPr>
        <p:spPr>
          <a:xfrm flipH="1" rot="-5400000">
            <a:off x="14556625" y="7846175"/>
            <a:ext cx="10287000" cy="4881649"/>
          </a:xfrm>
          <a:custGeom>
            <a:rect b="b" l="l" r="r" t="t"/>
            <a:pathLst>
              <a:path extrusionOk="0" h="4881649" w="10287000">
                <a:moveTo>
                  <a:pt x="10287000" y="0"/>
                </a:moveTo>
                <a:lnTo>
                  <a:pt x="0" y="0"/>
                </a:lnTo>
                <a:lnTo>
                  <a:pt x="0" y="4881650"/>
                </a:lnTo>
                <a:lnTo>
                  <a:pt x="10287000" y="4881650"/>
                </a:lnTo>
                <a:lnTo>
                  <a:pt x="10287000" y="0"/>
                </a:lnTo>
                <a:close/>
              </a:path>
            </a:pathLst>
          </a:custGeom>
          <a:blipFill rotWithShape="1">
            <a:blip r:embed="rId22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01" name="Google Shape;301;p25"/>
          <p:cNvSpPr/>
          <p:nvPr/>
        </p:nvSpPr>
        <p:spPr>
          <a:xfrm>
            <a:off x="221876" y="5597071"/>
            <a:ext cx="574387" cy="574387"/>
          </a:xfrm>
          <a:custGeom>
            <a:rect b="b" l="l" r="r" t="t"/>
            <a:pathLst>
              <a:path extrusionOk="0" h="574387" w="574387">
                <a:moveTo>
                  <a:pt x="0" y="0"/>
                </a:moveTo>
                <a:lnTo>
                  <a:pt x="574387" y="0"/>
                </a:lnTo>
                <a:lnTo>
                  <a:pt x="574387" y="574387"/>
                </a:lnTo>
                <a:lnTo>
                  <a:pt x="0" y="57438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02" name="Google Shape;302;p25"/>
          <p:cNvSpPr/>
          <p:nvPr/>
        </p:nvSpPr>
        <p:spPr>
          <a:xfrm>
            <a:off x="221876" y="6628658"/>
            <a:ext cx="574387" cy="574387"/>
          </a:xfrm>
          <a:custGeom>
            <a:rect b="b" l="l" r="r" t="t"/>
            <a:pathLst>
              <a:path extrusionOk="0" h="574387" w="574387">
                <a:moveTo>
                  <a:pt x="0" y="0"/>
                </a:moveTo>
                <a:lnTo>
                  <a:pt x="574387" y="0"/>
                </a:lnTo>
                <a:lnTo>
                  <a:pt x="574387" y="574386"/>
                </a:lnTo>
                <a:lnTo>
                  <a:pt x="0" y="57438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03" name="Google Shape;303;p25"/>
          <p:cNvSpPr txBox="1"/>
          <p:nvPr/>
        </p:nvSpPr>
        <p:spPr>
          <a:xfrm>
            <a:off x="10501626" y="7534350"/>
            <a:ext cx="6757800" cy="19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Elif Surucu		| </a:t>
            </a:r>
            <a:r>
              <a:rPr lang="en-US" sz="3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24"/>
              </a:rPr>
              <a:t>elif.src.34@gmail.com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Ricky Bocek 	| </a:t>
            </a:r>
            <a:r>
              <a:rPr lang="en-US" sz="3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25"/>
              </a:rPr>
              <a:t>ericabocek@gmail.com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4"/>
          <p:cNvSpPr/>
          <p:nvPr/>
        </p:nvSpPr>
        <p:spPr>
          <a:xfrm>
            <a:off x="50" y="-18735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38970" l="0" r="-46" t="-38886"/>
            </a:stretch>
          </a:blipFill>
          <a:ln>
            <a:noFill/>
          </a:ln>
        </p:spPr>
      </p:sp>
      <p:sp>
        <p:nvSpPr>
          <p:cNvPr id="101" name="Google Shape;101;p14"/>
          <p:cNvSpPr txBox="1"/>
          <p:nvPr/>
        </p:nvSpPr>
        <p:spPr>
          <a:xfrm>
            <a:off x="3568475" y="302225"/>
            <a:ext cx="10949400" cy="24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0">
                <a:solidFill>
                  <a:srgbClr val="174076"/>
                </a:solidFill>
                <a:latin typeface="Yeseva One"/>
                <a:ea typeface="Yeseva One"/>
                <a:cs typeface="Yeseva One"/>
                <a:sym typeface="Yeseva One"/>
              </a:rPr>
              <a:t>Overview</a:t>
            </a:r>
            <a:endParaRPr sz="7500">
              <a:solidFill>
                <a:srgbClr val="174076"/>
              </a:solidFill>
              <a:latin typeface="Yeseva One"/>
              <a:ea typeface="Yeseva One"/>
              <a:cs typeface="Yeseva One"/>
              <a:sym typeface="Yeseva One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200">
              <a:solidFill>
                <a:srgbClr val="174076"/>
              </a:solidFill>
              <a:latin typeface="Yeseva One"/>
              <a:ea typeface="Yeseva One"/>
              <a:cs typeface="Yeseva One"/>
              <a:sym typeface="Yeseva One"/>
            </a:endParaRPr>
          </a:p>
        </p:txBody>
      </p:sp>
      <p:sp>
        <p:nvSpPr>
          <p:cNvPr id="102" name="Google Shape;102;p14"/>
          <p:cNvSpPr/>
          <p:nvPr/>
        </p:nvSpPr>
        <p:spPr>
          <a:xfrm>
            <a:off x="2997850" y="2908000"/>
            <a:ext cx="12705927" cy="1119701"/>
          </a:xfrm>
          <a:custGeom>
            <a:rect b="b" l="l" r="r" t="t"/>
            <a:pathLst>
              <a:path extrusionOk="0" h="4108995" w="4235309">
                <a:moveTo>
                  <a:pt x="4110848" y="4108995"/>
                </a:moveTo>
                <a:lnTo>
                  <a:pt x="124460" y="4108995"/>
                </a:lnTo>
                <a:cubicBezTo>
                  <a:pt x="55880" y="4108995"/>
                  <a:pt x="0" y="4053115"/>
                  <a:pt x="0" y="3984535"/>
                </a:cubicBezTo>
                <a:lnTo>
                  <a:pt x="0" y="124460"/>
                </a:lnTo>
                <a:cubicBezTo>
                  <a:pt x="0" y="55880"/>
                  <a:pt x="55880" y="0"/>
                  <a:pt x="124460" y="0"/>
                </a:cubicBezTo>
                <a:lnTo>
                  <a:pt x="4110848" y="0"/>
                </a:lnTo>
                <a:cubicBezTo>
                  <a:pt x="4179428" y="0"/>
                  <a:pt x="4235309" y="55880"/>
                  <a:pt x="4235309" y="124460"/>
                </a:cubicBezTo>
                <a:lnTo>
                  <a:pt x="4235309" y="3984535"/>
                </a:lnTo>
                <a:cubicBezTo>
                  <a:pt x="4235309" y="4053115"/>
                  <a:pt x="4179428" y="4108995"/>
                  <a:pt x="4110848" y="410899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174076"/>
                </a:solidFill>
                <a:latin typeface="Yeseva One"/>
                <a:ea typeface="Yeseva One"/>
                <a:cs typeface="Yeseva One"/>
                <a:sym typeface="Yeseva One"/>
              </a:rPr>
              <a:t>Budget generously, within reason</a:t>
            </a:r>
            <a:endParaRPr sz="3000">
              <a:solidFill>
                <a:srgbClr val="174076"/>
              </a:solidFill>
              <a:latin typeface="Yeseva One"/>
              <a:ea typeface="Yeseva One"/>
              <a:cs typeface="Yeseva One"/>
              <a:sym typeface="Yeseva One"/>
            </a:endParaRPr>
          </a:p>
        </p:txBody>
      </p:sp>
      <p:sp>
        <p:nvSpPr>
          <p:cNvPr id="103" name="Google Shape;103;p14"/>
          <p:cNvSpPr/>
          <p:nvPr/>
        </p:nvSpPr>
        <p:spPr>
          <a:xfrm>
            <a:off x="2992638" y="4314123"/>
            <a:ext cx="12705927" cy="1119701"/>
          </a:xfrm>
          <a:custGeom>
            <a:rect b="b" l="l" r="r" t="t"/>
            <a:pathLst>
              <a:path extrusionOk="0" h="4108995" w="4235309">
                <a:moveTo>
                  <a:pt x="4110848" y="4108995"/>
                </a:moveTo>
                <a:lnTo>
                  <a:pt x="124460" y="4108995"/>
                </a:lnTo>
                <a:cubicBezTo>
                  <a:pt x="55880" y="4108995"/>
                  <a:pt x="0" y="4053115"/>
                  <a:pt x="0" y="3984535"/>
                </a:cubicBezTo>
                <a:lnTo>
                  <a:pt x="0" y="124460"/>
                </a:lnTo>
                <a:cubicBezTo>
                  <a:pt x="0" y="55880"/>
                  <a:pt x="55880" y="0"/>
                  <a:pt x="124460" y="0"/>
                </a:cubicBezTo>
                <a:lnTo>
                  <a:pt x="4110848" y="0"/>
                </a:lnTo>
                <a:cubicBezTo>
                  <a:pt x="4179428" y="0"/>
                  <a:pt x="4235309" y="55880"/>
                  <a:pt x="4235309" y="124460"/>
                </a:cubicBezTo>
                <a:lnTo>
                  <a:pt x="4235309" y="3984535"/>
                </a:lnTo>
                <a:cubicBezTo>
                  <a:pt x="4235309" y="4053115"/>
                  <a:pt x="4179428" y="4108995"/>
                  <a:pt x="4110848" y="410899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4"/>
          <p:cNvSpPr/>
          <p:nvPr/>
        </p:nvSpPr>
        <p:spPr>
          <a:xfrm>
            <a:off x="3002975" y="5720250"/>
            <a:ext cx="12705927" cy="1119701"/>
          </a:xfrm>
          <a:custGeom>
            <a:rect b="b" l="l" r="r" t="t"/>
            <a:pathLst>
              <a:path extrusionOk="0" h="4108995" w="4235309">
                <a:moveTo>
                  <a:pt x="4110848" y="4108995"/>
                </a:moveTo>
                <a:lnTo>
                  <a:pt x="124460" y="4108995"/>
                </a:lnTo>
                <a:cubicBezTo>
                  <a:pt x="55880" y="4108995"/>
                  <a:pt x="0" y="4053115"/>
                  <a:pt x="0" y="3984535"/>
                </a:cubicBezTo>
                <a:lnTo>
                  <a:pt x="0" y="124460"/>
                </a:lnTo>
                <a:cubicBezTo>
                  <a:pt x="0" y="55880"/>
                  <a:pt x="55880" y="0"/>
                  <a:pt x="124460" y="0"/>
                </a:cubicBezTo>
                <a:lnTo>
                  <a:pt x="4110848" y="0"/>
                </a:lnTo>
                <a:cubicBezTo>
                  <a:pt x="4179428" y="0"/>
                  <a:pt x="4235309" y="55880"/>
                  <a:pt x="4235309" y="124460"/>
                </a:cubicBezTo>
                <a:lnTo>
                  <a:pt x="4235309" y="3984535"/>
                </a:lnTo>
                <a:cubicBezTo>
                  <a:pt x="4235309" y="4053115"/>
                  <a:pt x="4179428" y="4108995"/>
                  <a:pt x="4110848" y="410899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174076"/>
                </a:solidFill>
                <a:latin typeface="Yeseva One"/>
                <a:ea typeface="Yeseva One"/>
                <a:cs typeface="Yeseva One"/>
                <a:sym typeface="Yeseva One"/>
              </a:rPr>
              <a:t>Stick to profitable genres.</a:t>
            </a:r>
            <a:endParaRPr sz="3000">
              <a:solidFill>
                <a:srgbClr val="174076"/>
              </a:solidFill>
              <a:latin typeface="Yeseva One"/>
              <a:ea typeface="Yeseva One"/>
              <a:cs typeface="Yeseva One"/>
              <a:sym typeface="Yeseva One"/>
            </a:endParaRPr>
          </a:p>
        </p:txBody>
      </p:sp>
      <p:sp>
        <p:nvSpPr>
          <p:cNvPr id="105" name="Google Shape;105;p14"/>
          <p:cNvSpPr txBox="1"/>
          <p:nvPr/>
        </p:nvSpPr>
        <p:spPr>
          <a:xfrm>
            <a:off x="7328438" y="5720215"/>
            <a:ext cx="36312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4"/>
          <p:cNvSpPr txBox="1"/>
          <p:nvPr/>
        </p:nvSpPr>
        <p:spPr>
          <a:xfrm>
            <a:off x="12576932" y="5720215"/>
            <a:ext cx="36618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4"/>
          <p:cNvSpPr/>
          <p:nvPr/>
        </p:nvSpPr>
        <p:spPr>
          <a:xfrm>
            <a:off x="1516777" y="2907079"/>
            <a:ext cx="1285875" cy="1285875"/>
          </a:xfrm>
          <a:custGeom>
            <a:rect b="b" l="l" r="r" t="t"/>
            <a:pathLst>
              <a:path extrusionOk="0" h="6350000" w="6350000">
                <a:moveTo>
                  <a:pt x="3175000" y="0"/>
                </a:moveTo>
                <a:cubicBezTo>
                  <a:pt x="1421496" y="0"/>
                  <a:pt x="0" y="1421496"/>
                  <a:pt x="0" y="3175000"/>
                </a:cubicBezTo>
                <a:cubicBezTo>
                  <a:pt x="0" y="4928504"/>
                  <a:pt x="1421496" y="6350000"/>
                  <a:pt x="3175000" y="6350000"/>
                </a:cubicBezTo>
                <a:cubicBezTo>
                  <a:pt x="4928504" y="6350000"/>
                  <a:pt x="6350000" y="4928504"/>
                  <a:pt x="6350000" y="3175000"/>
                </a:cubicBezTo>
                <a:cubicBezTo>
                  <a:pt x="6350000" y="1421496"/>
                  <a:pt x="4928504" y="0"/>
                  <a:pt x="3175000" y="0"/>
                </a:cubicBezTo>
                <a:close/>
              </a:path>
            </a:pathLst>
          </a:custGeom>
          <a:solidFill>
            <a:srgbClr val="D5494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4"/>
          <p:cNvSpPr txBox="1"/>
          <p:nvPr/>
        </p:nvSpPr>
        <p:spPr>
          <a:xfrm>
            <a:off x="1704737" y="2969699"/>
            <a:ext cx="903900" cy="9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57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968" u="none" cap="none" strike="noStrike">
                <a:solidFill>
                  <a:srgbClr val="FFFFFF"/>
                </a:solidFill>
                <a:latin typeface="Yeseva One"/>
                <a:ea typeface="Yeseva One"/>
                <a:cs typeface="Yeseva One"/>
                <a:sym typeface="Yeseva One"/>
              </a:rPr>
              <a:t>1</a:t>
            </a:r>
            <a:endParaRPr/>
          </a:p>
        </p:txBody>
      </p:sp>
      <p:sp>
        <p:nvSpPr>
          <p:cNvPr id="109" name="Google Shape;109;p14"/>
          <p:cNvSpPr/>
          <p:nvPr/>
        </p:nvSpPr>
        <p:spPr>
          <a:xfrm>
            <a:off x="1513743" y="4252691"/>
            <a:ext cx="1285875" cy="1285875"/>
          </a:xfrm>
          <a:custGeom>
            <a:rect b="b" l="l" r="r" t="t"/>
            <a:pathLst>
              <a:path extrusionOk="0" h="6350000" w="6350000">
                <a:moveTo>
                  <a:pt x="3175000" y="0"/>
                </a:moveTo>
                <a:cubicBezTo>
                  <a:pt x="1421496" y="0"/>
                  <a:pt x="0" y="1421496"/>
                  <a:pt x="0" y="3175000"/>
                </a:cubicBezTo>
                <a:cubicBezTo>
                  <a:pt x="0" y="4928504"/>
                  <a:pt x="1421496" y="6350000"/>
                  <a:pt x="3175000" y="6350000"/>
                </a:cubicBezTo>
                <a:cubicBezTo>
                  <a:pt x="4928504" y="6350000"/>
                  <a:pt x="6350000" y="4928504"/>
                  <a:pt x="6350000" y="3175000"/>
                </a:cubicBezTo>
                <a:cubicBezTo>
                  <a:pt x="6350000" y="1421496"/>
                  <a:pt x="4928504" y="0"/>
                  <a:pt x="3175000" y="0"/>
                </a:cubicBezTo>
                <a:close/>
              </a:path>
            </a:pathLst>
          </a:custGeom>
          <a:solidFill>
            <a:srgbClr val="D5494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4"/>
          <p:cNvSpPr/>
          <p:nvPr/>
        </p:nvSpPr>
        <p:spPr>
          <a:xfrm>
            <a:off x="1516782" y="5585404"/>
            <a:ext cx="1285875" cy="1285875"/>
          </a:xfrm>
          <a:custGeom>
            <a:rect b="b" l="l" r="r" t="t"/>
            <a:pathLst>
              <a:path extrusionOk="0" h="6350000" w="6350000">
                <a:moveTo>
                  <a:pt x="3175000" y="0"/>
                </a:moveTo>
                <a:cubicBezTo>
                  <a:pt x="1421496" y="0"/>
                  <a:pt x="0" y="1421496"/>
                  <a:pt x="0" y="3175000"/>
                </a:cubicBezTo>
                <a:cubicBezTo>
                  <a:pt x="0" y="4928504"/>
                  <a:pt x="1421496" y="6350000"/>
                  <a:pt x="3175000" y="6350000"/>
                </a:cubicBezTo>
                <a:cubicBezTo>
                  <a:pt x="4928504" y="6350000"/>
                  <a:pt x="6350000" y="4928504"/>
                  <a:pt x="6350000" y="3175000"/>
                </a:cubicBezTo>
                <a:cubicBezTo>
                  <a:pt x="6350000" y="1421496"/>
                  <a:pt x="4928504" y="0"/>
                  <a:pt x="3175000" y="0"/>
                </a:cubicBezTo>
                <a:close/>
              </a:path>
            </a:pathLst>
          </a:custGeom>
          <a:solidFill>
            <a:srgbClr val="D5494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4"/>
          <p:cNvSpPr txBox="1"/>
          <p:nvPr/>
        </p:nvSpPr>
        <p:spPr>
          <a:xfrm>
            <a:off x="1610675" y="5714613"/>
            <a:ext cx="1092000" cy="9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1" marL="0" marR="0" rtl="0" algn="ctr">
              <a:lnSpc>
                <a:spcPct val="157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968" u="none" cap="none" strike="noStrike">
                <a:solidFill>
                  <a:srgbClr val="FFFFFF"/>
                </a:solidFill>
                <a:latin typeface="Yeseva One"/>
                <a:ea typeface="Yeseva One"/>
                <a:cs typeface="Yeseva One"/>
                <a:sym typeface="Yeseva One"/>
              </a:rPr>
              <a:t>3</a:t>
            </a:r>
            <a:endParaRPr/>
          </a:p>
        </p:txBody>
      </p:sp>
      <p:sp>
        <p:nvSpPr>
          <p:cNvPr id="112" name="Google Shape;112;p14"/>
          <p:cNvSpPr/>
          <p:nvPr/>
        </p:nvSpPr>
        <p:spPr>
          <a:xfrm flipH="1" rot="-1338117">
            <a:off x="14656180" y="476061"/>
            <a:ext cx="3138353" cy="3213256"/>
          </a:xfrm>
          <a:custGeom>
            <a:rect b="b" l="l" r="r" t="t"/>
            <a:pathLst>
              <a:path extrusionOk="0" h="4402831" w="3937077">
                <a:moveTo>
                  <a:pt x="3937077" y="0"/>
                </a:moveTo>
                <a:lnTo>
                  <a:pt x="0" y="0"/>
                </a:lnTo>
                <a:lnTo>
                  <a:pt x="0" y="4402831"/>
                </a:lnTo>
                <a:lnTo>
                  <a:pt x="3937077" y="4402831"/>
                </a:lnTo>
                <a:lnTo>
                  <a:pt x="3937077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13" name="Google Shape;113;p14"/>
          <p:cNvSpPr txBox="1"/>
          <p:nvPr/>
        </p:nvSpPr>
        <p:spPr>
          <a:xfrm>
            <a:off x="1777425" y="1487850"/>
            <a:ext cx="13089300" cy="11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>
                <a:solidFill>
                  <a:srgbClr val="174076"/>
                </a:solidFill>
                <a:latin typeface="Yeseva One"/>
                <a:ea typeface="Yeseva One"/>
                <a:cs typeface="Yeseva One"/>
                <a:sym typeface="Yeseva One"/>
              </a:rPr>
              <a:t>Understanding the factors that drive financial success is crucial for any production studio.</a:t>
            </a:r>
            <a:endParaRPr sz="3400">
              <a:solidFill>
                <a:srgbClr val="174076"/>
              </a:solidFill>
              <a:latin typeface="Yeseva One"/>
              <a:ea typeface="Yeseva One"/>
              <a:cs typeface="Yeseva One"/>
              <a:sym typeface="Yeseva One"/>
            </a:endParaRPr>
          </a:p>
        </p:txBody>
      </p:sp>
      <p:sp>
        <p:nvSpPr>
          <p:cNvPr id="114" name="Google Shape;114;p14"/>
          <p:cNvSpPr txBox="1"/>
          <p:nvPr/>
        </p:nvSpPr>
        <p:spPr>
          <a:xfrm>
            <a:off x="1704717" y="4361542"/>
            <a:ext cx="903900" cy="9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1" marL="0" marR="0" rtl="0" algn="ctr">
              <a:lnSpc>
                <a:spcPct val="157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968" u="none" cap="none" strike="noStrike">
                <a:solidFill>
                  <a:srgbClr val="FFFFFF"/>
                </a:solidFill>
                <a:latin typeface="Yeseva One"/>
                <a:ea typeface="Yeseva One"/>
                <a:cs typeface="Yeseva One"/>
                <a:sym typeface="Yeseva One"/>
              </a:rPr>
              <a:t>2</a:t>
            </a:r>
            <a:endParaRPr/>
          </a:p>
        </p:txBody>
      </p:sp>
      <p:sp>
        <p:nvSpPr>
          <p:cNvPr id="115" name="Google Shape;115;p14"/>
          <p:cNvSpPr txBox="1"/>
          <p:nvPr/>
        </p:nvSpPr>
        <p:spPr>
          <a:xfrm>
            <a:off x="3072000" y="4618925"/>
            <a:ext cx="12547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174076"/>
                </a:solidFill>
                <a:latin typeface="Yeseva One"/>
                <a:ea typeface="Yeseva One"/>
                <a:cs typeface="Yeseva One"/>
                <a:sym typeface="Yeseva One"/>
              </a:rPr>
              <a:t>Don't chase ratings.</a:t>
            </a:r>
            <a:endParaRPr sz="3000">
              <a:solidFill>
                <a:srgbClr val="174076"/>
              </a:solidFill>
              <a:latin typeface="Yeseva One"/>
              <a:ea typeface="Yeseva One"/>
              <a:cs typeface="Yeseva One"/>
              <a:sym typeface="Yeseva One"/>
            </a:endParaRPr>
          </a:p>
        </p:txBody>
      </p:sp>
      <p:sp>
        <p:nvSpPr>
          <p:cNvPr id="116" name="Google Shape;116;p14"/>
          <p:cNvSpPr/>
          <p:nvPr/>
        </p:nvSpPr>
        <p:spPr>
          <a:xfrm>
            <a:off x="3002975" y="7126375"/>
            <a:ext cx="12705927" cy="1119701"/>
          </a:xfrm>
          <a:custGeom>
            <a:rect b="b" l="l" r="r" t="t"/>
            <a:pathLst>
              <a:path extrusionOk="0" h="4108995" w="4235309">
                <a:moveTo>
                  <a:pt x="4110848" y="4108995"/>
                </a:moveTo>
                <a:lnTo>
                  <a:pt x="124460" y="4108995"/>
                </a:lnTo>
                <a:cubicBezTo>
                  <a:pt x="55880" y="4108995"/>
                  <a:pt x="0" y="4053115"/>
                  <a:pt x="0" y="3984535"/>
                </a:cubicBezTo>
                <a:lnTo>
                  <a:pt x="0" y="124460"/>
                </a:lnTo>
                <a:cubicBezTo>
                  <a:pt x="0" y="55880"/>
                  <a:pt x="55880" y="0"/>
                  <a:pt x="124460" y="0"/>
                </a:cubicBezTo>
                <a:lnTo>
                  <a:pt x="4110848" y="0"/>
                </a:lnTo>
                <a:cubicBezTo>
                  <a:pt x="4179428" y="0"/>
                  <a:pt x="4235309" y="55880"/>
                  <a:pt x="4235309" y="124460"/>
                </a:cubicBezTo>
                <a:lnTo>
                  <a:pt x="4235309" y="3984535"/>
                </a:lnTo>
                <a:cubicBezTo>
                  <a:pt x="4235309" y="4053115"/>
                  <a:pt x="4179428" y="4108995"/>
                  <a:pt x="4110848" y="410899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174076"/>
                </a:solidFill>
                <a:latin typeface="Yeseva One"/>
                <a:ea typeface="Yeseva One"/>
                <a:cs typeface="Yeseva One"/>
                <a:sym typeface="Yeseva One"/>
              </a:rPr>
              <a:t>Dynamic duos hold broad appeal.</a:t>
            </a:r>
            <a:endParaRPr sz="3000">
              <a:solidFill>
                <a:srgbClr val="174076"/>
              </a:solidFill>
              <a:latin typeface="Yeseva One"/>
              <a:ea typeface="Yeseva One"/>
              <a:cs typeface="Yeseva One"/>
              <a:sym typeface="Yeseva One"/>
            </a:endParaRPr>
          </a:p>
        </p:txBody>
      </p:sp>
      <p:sp>
        <p:nvSpPr>
          <p:cNvPr id="117" name="Google Shape;117;p14"/>
          <p:cNvSpPr/>
          <p:nvPr/>
        </p:nvSpPr>
        <p:spPr>
          <a:xfrm>
            <a:off x="3002975" y="8532500"/>
            <a:ext cx="12705927" cy="1119701"/>
          </a:xfrm>
          <a:custGeom>
            <a:rect b="b" l="l" r="r" t="t"/>
            <a:pathLst>
              <a:path extrusionOk="0" h="4108995" w="4235309">
                <a:moveTo>
                  <a:pt x="4110848" y="4108995"/>
                </a:moveTo>
                <a:lnTo>
                  <a:pt x="124460" y="4108995"/>
                </a:lnTo>
                <a:cubicBezTo>
                  <a:pt x="55880" y="4108995"/>
                  <a:pt x="0" y="4053115"/>
                  <a:pt x="0" y="3984535"/>
                </a:cubicBezTo>
                <a:lnTo>
                  <a:pt x="0" y="124460"/>
                </a:lnTo>
                <a:cubicBezTo>
                  <a:pt x="0" y="55880"/>
                  <a:pt x="55880" y="0"/>
                  <a:pt x="124460" y="0"/>
                </a:cubicBezTo>
                <a:lnTo>
                  <a:pt x="4110848" y="0"/>
                </a:lnTo>
                <a:cubicBezTo>
                  <a:pt x="4179428" y="0"/>
                  <a:pt x="4235309" y="55880"/>
                  <a:pt x="4235309" y="124460"/>
                </a:cubicBezTo>
                <a:lnTo>
                  <a:pt x="4235309" y="3984535"/>
                </a:lnTo>
                <a:cubicBezTo>
                  <a:pt x="4235309" y="4053115"/>
                  <a:pt x="4179428" y="4108995"/>
                  <a:pt x="4110848" y="410899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174076"/>
                </a:solidFill>
                <a:latin typeface="Yeseva One"/>
                <a:ea typeface="Yeseva One"/>
                <a:cs typeface="Yeseva One"/>
                <a:sym typeface="Yeseva One"/>
              </a:rPr>
              <a:t>Work with known quality directors.</a:t>
            </a:r>
            <a:endParaRPr sz="3000">
              <a:solidFill>
                <a:srgbClr val="174076"/>
              </a:solidFill>
              <a:latin typeface="Yeseva One"/>
              <a:ea typeface="Yeseva One"/>
              <a:cs typeface="Yeseva One"/>
              <a:sym typeface="Yeseva One"/>
            </a:endParaRPr>
          </a:p>
        </p:txBody>
      </p:sp>
      <p:sp>
        <p:nvSpPr>
          <p:cNvPr id="118" name="Google Shape;118;p14"/>
          <p:cNvSpPr/>
          <p:nvPr/>
        </p:nvSpPr>
        <p:spPr>
          <a:xfrm>
            <a:off x="1513725" y="6939450"/>
            <a:ext cx="1285875" cy="1285875"/>
          </a:xfrm>
          <a:custGeom>
            <a:rect b="b" l="l" r="r" t="t"/>
            <a:pathLst>
              <a:path extrusionOk="0" h="6350000" w="6350000">
                <a:moveTo>
                  <a:pt x="3175000" y="0"/>
                </a:moveTo>
                <a:cubicBezTo>
                  <a:pt x="1421496" y="0"/>
                  <a:pt x="0" y="1421496"/>
                  <a:pt x="0" y="3175000"/>
                </a:cubicBezTo>
                <a:cubicBezTo>
                  <a:pt x="0" y="4928504"/>
                  <a:pt x="1421496" y="6350000"/>
                  <a:pt x="3175000" y="6350000"/>
                </a:cubicBezTo>
                <a:cubicBezTo>
                  <a:pt x="4928504" y="6350000"/>
                  <a:pt x="6350000" y="4928504"/>
                  <a:pt x="6350000" y="3175000"/>
                </a:cubicBezTo>
                <a:cubicBezTo>
                  <a:pt x="6350000" y="1421496"/>
                  <a:pt x="4928504" y="0"/>
                  <a:pt x="3175000" y="0"/>
                </a:cubicBezTo>
                <a:close/>
              </a:path>
            </a:pathLst>
          </a:custGeom>
          <a:solidFill>
            <a:srgbClr val="D5494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rtl="0" algn="ctr">
              <a:lnSpc>
                <a:spcPct val="15700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5968">
                <a:solidFill>
                  <a:schemeClr val="lt1"/>
                </a:solidFill>
                <a:latin typeface="Yeseva One"/>
                <a:ea typeface="Yeseva One"/>
                <a:cs typeface="Yeseva One"/>
                <a:sym typeface="Yeseva One"/>
              </a:rPr>
              <a:t>4</a:t>
            </a:r>
            <a:endParaRPr/>
          </a:p>
        </p:txBody>
      </p:sp>
      <p:sp>
        <p:nvSpPr>
          <p:cNvPr id="119" name="Google Shape;119;p14"/>
          <p:cNvSpPr/>
          <p:nvPr/>
        </p:nvSpPr>
        <p:spPr>
          <a:xfrm>
            <a:off x="1513732" y="8293504"/>
            <a:ext cx="1285875" cy="1285875"/>
          </a:xfrm>
          <a:custGeom>
            <a:rect b="b" l="l" r="r" t="t"/>
            <a:pathLst>
              <a:path extrusionOk="0" h="6350000" w="6350000">
                <a:moveTo>
                  <a:pt x="3175000" y="0"/>
                </a:moveTo>
                <a:cubicBezTo>
                  <a:pt x="1421496" y="0"/>
                  <a:pt x="0" y="1421496"/>
                  <a:pt x="0" y="3175000"/>
                </a:cubicBezTo>
                <a:cubicBezTo>
                  <a:pt x="0" y="4928504"/>
                  <a:pt x="1421496" y="6350000"/>
                  <a:pt x="3175000" y="6350000"/>
                </a:cubicBezTo>
                <a:cubicBezTo>
                  <a:pt x="4928504" y="6350000"/>
                  <a:pt x="6350000" y="4928504"/>
                  <a:pt x="6350000" y="3175000"/>
                </a:cubicBezTo>
                <a:cubicBezTo>
                  <a:pt x="6350000" y="1421496"/>
                  <a:pt x="4928504" y="0"/>
                  <a:pt x="3175000" y="0"/>
                </a:cubicBezTo>
                <a:close/>
              </a:path>
            </a:pathLst>
          </a:custGeom>
          <a:solidFill>
            <a:srgbClr val="D5494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rtl="0" algn="ctr">
              <a:lnSpc>
                <a:spcPct val="157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968">
                <a:solidFill>
                  <a:schemeClr val="lt1"/>
                </a:solidFill>
                <a:latin typeface="Yeseva One"/>
                <a:ea typeface="Yeseva One"/>
                <a:cs typeface="Yeseva One"/>
                <a:sym typeface="Yeseva One"/>
              </a:rPr>
              <a:t>5</a:t>
            </a:r>
            <a:endParaRPr/>
          </a:p>
        </p:txBody>
      </p:sp>
      <p:sp>
        <p:nvSpPr>
          <p:cNvPr id="120" name="Google Shape;120;p14"/>
          <p:cNvSpPr/>
          <p:nvPr/>
        </p:nvSpPr>
        <p:spPr>
          <a:xfrm>
            <a:off x="50" y="-187350"/>
            <a:ext cx="2076503" cy="1919063"/>
          </a:xfrm>
          <a:custGeom>
            <a:rect b="b" l="l" r="r" t="t"/>
            <a:pathLst>
              <a:path extrusionOk="0" h="1933565" w="1767237">
                <a:moveTo>
                  <a:pt x="0" y="0"/>
                </a:moveTo>
                <a:lnTo>
                  <a:pt x="1767236" y="0"/>
                </a:lnTo>
                <a:lnTo>
                  <a:pt x="1767236" y="1933564"/>
                </a:lnTo>
                <a:lnTo>
                  <a:pt x="0" y="193356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5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38970" l="0" r="-46" t="-38886"/>
            </a:stretch>
          </a:blipFill>
          <a:ln>
            <a:noFill/>
          </a:ln>
        </p:spPr>
      </p:sp>
      <p:sp>
        <p:nvSpPr>
          <p:cNvPr id="126" name="Google Shape;126;p15"/>
          <p:cNvSpPr txBox="1"/>
          <p:nvPr/>
        </p:nvSpPr>
        <p:spPr>
          <a:xfrm>
            <a:off x="2952150" y="3239966"/>
            <a:ext cx="7242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>
                <a:solidFill>
                  <a:srgbClr val="174076"/>
                </a:solidFill>
                <a:latin typeface="Yeseva One"/>
                <a:ea typeface="Yeseva One"/>
                <a:cs typeface="Yeseva One"/>
                <a:sym typeface="Yeseva One"/>
              </a:rPr>
              <a:t>Business Understanding </a:t>
            </a:r>
            <a:endParaRPr>
              <a:latin typeface="Yeseva One"/>
              <a:ea typeface="Yeseva One"/>
              <a:cs typeface="Yeseva One"/>
              <a:sym typeface="Yeseva One"/>
            </a:endParaRPr>
          </a:p>
        </p:txBody>
      </p:sp>
      <p:sp>
        <p:nvSpPr>
          <p:cNvPr id="127" name="Google Shape;127;p15"/>
          <p:cNvSpPr txBox="1"/>
          <p:nvPr/>
        </p:nvSpPr>
        <p:spPr>
          <a:xfrm>
            <a:off x="3899028" y="8377461"/>
            <a:ext cx="73227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1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5"/>
          <p:cNvSpPr txBox="1"/>
          <p:nvPr/>
        </p:nvSpPr>
        <p:spPr>
          <a:xfrm>
            <a:off x="2926138" y="6064963"/>
            <a:ext cx="5799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1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>
                <a:solidFill>
                  <a:srgbClr val="174076"/>
                </a:solidFill>
                <a:latin typeface="Yeseva One"/>
                <a:ea typeface="Yeseva One"/>
                <a:cs typeface="Yeseva One"/>
                <a:sym typeface="Yeseva One"/>
              </a:rPr>
              <a:t>Analysis and Results</a:t>
            </a:r>
            <a:endParaRPr>
              <a:latin typeface="Yeseva One"/>
              <a:ea typeface="Yeseva One"/>
              <a:cs typeface="Yeseva One"/>
              <a:sym typeface="Yeseva One"/>
            </a:endParaRPr>
          </a:p>
        </p:txBody>
      </p:sp>
      <p:sp>
        <p:nvSpPr>
          <p:cNvPr id="129" name="Google Shape;129;p15"/>
          <p:cNvSpPr txBox="1"/>
          <p:nvPr/>
        </p:nvSpPr>
        <p:spPr>
          <a:xfrm>
            <a:off x="1516773" y="1179700"/>
            <a:ext cx="99342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solidFill>
                  <a:srgbClr val="174076"/>
                </a:solidFill>
                <a:latin typeface="Yeseva One"/>
                <a:ea typeface="Yeseva One"/>
                <a:cs typeface="Yeseva One"/>
                <a:sym typeface="Yeseva One"/>
              </a:rPr>
              <a:t>OUTLINE</a:t>
            </a:r>
            <a:endParaRPr/>
          </a:p>
        </p:txBody>
      </p:sp>
      <p:sp>
        <p:nvSpPr>
          <p:cNvPr id="130" name="Google Shape;130;p15"/>
          <p:cNvSpPr/>
          <p:nvPr/>
        </p:nvSpPr>
        <p:spPr>
          <a:xfrm flipH="1" rot="7966260">
            <a:off x="9058963" y="4099497"/>
            <a:ext cx="15296673" cy="7258967"/>
          </a:xfrm>
          <a:custGeom>
            <a:rect b="b" l="l" r="r" t="t"/>
            <a:pathLst>
              <a:path extrusionOk="0" h="7258967" w="15296673">
                <a:moveTo>
                  <a:pt x="15296673" y="0"/>
                </a:moveTo>
                <a:lnTo>
                  <a:pt x="0" y="0"/>
                </a:lnTo>
                <a:lnTo>
                  <a:pt x="0" y="7258967"/>
                </a:lnTo>
                <a:lnTo>
                  <a:pt x="15296673" y="7258967"/>
                </a:lnTo>
                <a:lnTo>
                  <a:pt x="15296673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31" name="Google Shape;131;p15"/>
          <p:cNvSpPr/>
          <p:nvPr/>
        </p:nvSpPr>
        <p:spPr>
          <a:xfrm>
            <a:off x="11221723" y="2009175"/>
            <a:ext cx="5470814" cy="6583680"/>
          </a:xfrm>
          <a:custGeom>
            <a:rect b="b" l="l" r="r" t="t"/>
            <a:pathLst>
              <a:path extrusionOk="0" h="8229600" w="6733309">
                <a:moveTo>
                  <a:pt x="0" y="0"/>
                </a:moveTo>
                <a:lnTo>
                  <a:pt x="6733309" y="0"/>
                </a:lnTo>
                <a:lnTo>
                  <a:pt x="6733309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32" name="Google Shape;132;p15"/>
          <p:cNvSpPr txBox="1"/>
          <p:nvPr/>
        </p:nvSpPr>
        <p:spPr>
          <a:xfrm>
            <a:off x="3049650" y="4838513"/>
            <a:ext cx="143157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1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5"/>
          <p:cNvSpPr txBox="1"/>
          <p:nvPr/>
        </p:nvSpPr>
        <p:spPr>
          <a:xfrm>
            <a:off x="2952150" y="4558009"/>
            <a:ext cx="7322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>
                <a:solidFill>
                  <a:srgbClr val="174076"/>
                </a:solidFill>
                <a:latin typeface="Yeseva One"/>
                <a:ea typeface="Yeseva One"/>
                <a:cs typeface="Yeseva One"/>
                <a:sym typeface="Yeseva One"/>
              </a:rPr>
              <a:t>Data and Methods</a:t>
            </a:r>
            <a:r>
              <a:rPr lang="en-US" sz="4200">
                <a:solidFill>
                  <a:srgbClr val="174076"/>
                </a:solidFill>
                <a:latin typeface="Yeseva One"/>
                <a:ea typeface="Yeseva One"/>
                <a:cs typeface="Yeseva One"/>
                <a:sym typeface="Yeseva One"/>
              </a:rPr>
              <a:t> </a:t>
            </a:r>
            <a:endParaRPr>
              <a:latin typeface="Yeseva One"/>
              <a:ea typeface="Yeseva One"/>
              <a:cs typeface="Yeseva One"/>
              <a:sym typeface="Yeseva One"/>
            </a:endParaRPr>
          </a:p>
        </p:txBody>
      </p:sp>
      <p:sp>
        <p:nvSpPr>
          <p:cNvPr id="134" name="Google Shape;134;p15"/>
          <p:cNvSpPr txBox="1"/>
          <p:nvPr/>
        </p:nvSpPr>
        <p:spPr>
          <a:xfrm>
            <a:off x="3049650" y="7571953"/>
            <a:ext cx="6281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1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>
                <a:solidFill>
                  <a:srgbClr val="174076"/>
                </a:solidFill>
                <a:latin typeface="Yeseva One"/>
                <a:ea typeface="Yeseva One"/>
                <a:cs typeface="Yeseva One"/>
                <a:sym typeface="Yeseva One"/>
              </a:rPr>
              <a:t>Conclusions</a:t>
            </a:r>
            <a:endParaRPr>
              <a:latin typeface="Yeseva One"/>
              <a:ea typeface="Yeseva One"/>
              <a:cs typeface="Yeseva One"/>
              <a:sym typeface="Yeseva One"/>
            </a:endParaRPr>
          </a:p>
        </p:txBody>
      </p:sp>
      <p:sp>
        <p:nvSpPr>
          <p:cNvPr id="135" name="Google Shape;135;p15"/>
          <p:cNvSpPr/>
          <p:nvPr/>
        </p:nvSpPr>
        <p:spPr>
          <a:xfrm>
            <a:off x="1516777" y="2866979"/>
            <a:ext cx="1285875" cy="1285875"/>
          </a:xfrm>
          <a:custGeom>
            <a:rect b="b" l="l" r="r" t="t"/>
            <a:pathLst>
              <a:path extrusionOk="0" h="6350000" w="6350000">
                <a:moveTo>
                  <a:pt x="3175000" y="0"/>
                </a:moveTo>
                <a:cubicBezTo>
                  <a:pt x="1421496" y="0"/>
                  <a:pt x="0" y="1421496"/>
                  <a:pt x="0" y="3175000"/>
                </a:cubicBezTo>
                <a:cubicBezTo>
                  <a:pt x="0" y="4928504"/>
                  <a:pt x="1421496" y="6350000"/>
                  <a:pt x="3175000" y="6350000"/>
                </a:cubicBezTo>
                <a:cubicBezTo>
                  <a:pt x="4928504" y="6350000"/>
                  <a:pt x="6350000" y="4928504"/>
                  <a:pt x="6350000" y="3175000"/>
                </a:cubicBezTo>
                <a:cubicBezTo>
                  <a:pt x="6350000" y="1421496"/>
                  <a:pt x="4928504" y="0"/>
                  <a:pt x="3175000" y="0"/>
                </a:cubicBezTo>
                <a:close/>
              </a:path>
            </a:pathLst>
          </a:custGeom>
          <a:solidFill>
            <a:srgbClr val="D5494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5"/>
          <p:cNvSpPr txBox="1"/>
          <p:nvPr/>
        </p:nvSpPr>
        <p:spPr>
          <a:xfrm>
            <a:off x="1704737" y="3079174"/>
            <a:ext cx="903900" cy="9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57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968" u="none" cap="none" strike="noStrike">
                <a:solidFill>
                  <a:srgbClr val="FFFFFF"/>
                </a:solidFill>
                <a:latin typeface="Yeseva One"/>
                <a:ea typeface="Yeseva One"/>
                <a:cs typeface="Yeseva One"/>
                <a:sym typeface="Yeseva One"/>
              </a:rPr>
              <a:t>1</a:t>
            </a:r>
            <a:endParaRPr/>
          </a:p>
        </p:txBody>
      </p:sp>
      <p:sp>
        <p:nvSpPr>
          <p:cNvPr id="137" name="Google Shape;137;p15"/>
          <p:cNvSpPr/>
          <p:nvPr/>
        </p:nvSpPr>
        <p:spPr>
          <a:xfrm>
            <a:off x="1513743" y="4328891"/>
            <a:ext cx="1285875" cy="1285875"/>
          </a:xfrm>
          <a:custGeom>
            <a:rect b="b" l="l" r="r" t="t"/>
            <a:pathLst>
              <a:path extrusionOk="0" h="6350000" w="6350000">
                <a:moveTo>
                  <a:pt x="3175000" y="0"/>
                </a:moveTo>
                <a:cubicBezTo>
                  <a:pt x="1421496" y="0"/>
                  <a:pt x="0" y="1421496"/>
                  <a:pt x="0" y="3175000"/>
                </a:cubicBezTo>
                <a:cubicBezTo>
                  <a:pt x="0" y="4928504"/>
                  <a:pt x="1421496" y="6350000"/>
                  <a:pt x="3175000" y="6350000"/>
                </a:cubicBezTo>
                <a:cubicBezTo>
                  <a:pt x="4928504" y="6350000"/>
                  <a:pt x="6350000" y="4928504"/>
                  <a:pt x="6350000" y="3175000"/>
                </a:cubicBezTo>
                <a:cubicBezTo>
                  <a:pt x="6350000" y="1421496"/>
                  <a:pt x="4928504" y="0"/>
                  <a:pt x="3175000" y="0"/>
                </a:cubicBezTo>
                <a:close/>
              </a:path>
            </a:pathLst>
          </a:custGeom>
          <a:solidFill>
            <a:srgbClr val="D5494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5"/>
          <p:cNvSpPr/>
          <p:nvPr/>
        </p:nvSpPr>
        <p:spPr>
          <a:xfrm>
            <a:off x="1516782" y="5790816"/>
            <a:ext cx="1285875" cy="1285875"/>
          </a:xfrm>
          <a:custGeom>
            <a:rect b="b" l="l" r="r" t="t"/>
            <a:pathLst>
              <a:path extrusionOk="0" h="6350000" w="6350000">
                <a:moveTo>
                  <a:pt x="3175000" y="0"/>
                </a:moveTo>
                <a:cubicBezTo>
                  <a:pt x="1421496" y="0"/>
                  <a:pt x="0" y="1421496"/>
                  <a:pt x="0" y="3175000"/>
                </a:cubicBezTo>
                <a:cubicBezTo>
                  <a:pt x="0" y="4928504"/>
                  <a:pt x="1421496" y="6350000"/>
                  <a:pt x="3175000" y="6350000"/>
                </a:cubicBezTo>
                <a:cubicBezTo>
                  <a:pt x="4928504" y="6350000"/>
                  <a:pt x="6350000" y="4928504"/>
                  <a:pt x="6350000" y="3175000"/>
                </a:cubicBezTo>
                <a:cubicBezTo>
                  <a:pt x="6350000" y="1421496"/>
                  <a:pt x="4928504" y="0"/>
                  <a:pt x="3175000" y="0"/>
                </a:cubicBezTo>
                <a:close/>
              </a:path>
            </a:pathLst>
          </a:custGeom>
          <a:solidFill>
            <a:srgbClr val="D5494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5"/>
          <p:cNvSpPr txBox="1"/>
          <p:nvPr/>
        </p:nvSpPr>
        <p:spPr>
          <a:xfrm>
            <a:off x="1610675" y="5974450"/>
            <a:ext cx="1092000" cy="9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1" marL="0" marR="0" rtl="0" algn="ctr">
              <a:lnSpc>
                <a:spcPct val="157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968" u="none" cap="none" strike="noStrike">
                <a:solidFill>
                  <a:srgbClr val="FFFFFF"/>
                </a:solidFill>
                <a:latin typeface="Yeseva One"/>
                <a:ea typeface="Yeseva One"/>
                <a:cs typeface="Yeseva One"/>
                <a:sym typeface="Yeseva One"/>
              </a:rPr>
              <a:t>3</a:t>
            </a:r>
            <a:endParaRPr/>
          </a:p>
        </p:txBody>
      </p:sp>
      <p:sp>
        <p:nvSpPr>
          <p:cNvPr id="140" name="Google Shape;140;p15"/>
          <p:cNvSpPr txBox="1"/>
          <p:nvPr/>
        </p:nvSpPr>
        <p:spPr>
          <a:xfrm>
            <a:off x="1704729" y="4544267"/>
            <a:ext cx="903900" cy="9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1" marL="0" marR="0" rtl="0" algn="ctr">
              <a:lnSpc>
                <a:spcPct val="157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968" u="none" cap="none" strike="noStrike">
                <a:solidFill>
                  <a:srgbClr val="FFFFFF"/>
                </a:solidFill>
                <a:latin typeface="Yeseva One"/>
                <a:ea typeface="Yeseva One"/>
                <a:cs typeface="Yeseva One"/>
                <a:sym typeface="Yeseva One"/>
              </a:rPr>
              <a:t>2</a:t>
            </a:r>
            <a:endParaRPr/>
          </a:p>
        </p:txBody>
      </p:sp>
      <p:sp>
        <p:nvSpPr>
          <p:cNvPr id="141" name="Google Shape;141;p15"/>
          <p:cNvSpPr/>
          <p:nvPr/>
        </p:nvSpPr>
        <p:spPr>
          <a:xfrm>
            <a:off x="1513745" y="7252241"/>
            <a:ext cx="1285875" cy="1285875"/>
          </a:xfrm>
          <a:custGeom>
            <a:rect b="b" l="l" r="r" t="t"/>
            <a:pathLst>
              <a:path extrusionOk="0" h="6350000" w="6350000">
                <a:moveTo>
                  <a:pt x="3175000" y="0"/>
                </a:moveTo>
                <a:cubicBezTo>
                  <a:pt x="1421496" y="0"/>
                  <a:pt x="0" y="1421496"/>
                  <a:pt x="0" y="3175000"/>
                </a:cubicBezTo>
                <a:cubicBezTo>
                  <a:pt x="0" y="4928504"/>
                  <a:pt x="1421496" y="6350000"/>
                  <a:pt x="3175000" y="6350000"/>
                </a:cubicBezTo>
                <a:cubicBezTo>
                  <a:pt x="4928504" y="6350000"/>
                  <a:pt x="6350000" y="4928504"/>
                  <a:pt x="6350000" y="3175000"/>
                </a:cubicBezTo>
                <a:cubicBezTo>
                  <a:pt x="6350000" y="1421496"/>
                  <a:pt x="4928504" y="0"/>
                  <a:pt x="3175000" y="0"/>
                </a:cubicBezTo>
                <a:close/>
              </a:path>
            </a:pathLst>
          </a:custGeom>
          <a:solidFill>
            <a:srgbClr val="D5494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5"/>
          <p:cNvSpPr txBox="1"/>
          <p:nvPr/>
        </p:nvSpPr>
        <p:spPr>
          <a:xfrm>
            <a:off x="1607637" y="7435875"/>
            <a:ext cx="1092000" cy="9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1" marL="0" marR="0" rtl="0" algn="ctr">
              <a:lnSpc>
                <a:spcPct val="157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968">
                <a:solidFill>
                  <a:srgbClr val="FFFFFF"/>
                </a:solidFill>
                <a:latin typeface="Yeseva One"/>
                <a:ea typeface="Yeseva One"/>
                <a:cs typeface="Yeseva One"/>
                <a:sym typeface="Yeseva One"/>
              </a:rPr>
              <a:t>4</a:t>
            </a:r>
            <a:endParaRPr/>
          </a:p>
        </p:txBody>
      </p:sp>
      <p:sp>
        <p:nvSpPr>
          <p:cNvPr id="143" name="Google Shape;143;p15"/>
          <p:cNvSpPr/>
          <p:nvPr/>
        </p:nvSpPr>
        <p:spPr>
          <a:xfrm rot="7397614">
            <a:off x="561470" y="256601"/>
            <a:ext cx="1719282" cy="1937338"/>
          </a:xfrm>
          <a:custGeom>
            <a:rect b="b" l="l" r="r" t="t"/>
            <a:pathLst>
              <a:path extrusionOk="0" h="1933565" w="1715934">
                <a:moveTo>
                  <a:pt x="0" y="0"/>
                </a:moveTo>
                <a:lnTo>
                  <a:pt x="1715934" y="0"/>
                </a:lnTo>
                <a:lnTo>
                  <a:pt x="1715934" y="1933564"/>
                </a:lnTo>
                <a:lnTo>
                  <a:pt x="0" y="193356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6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38970" l="0" r="-46" t="-38886"/>
            </a:stretch>
          </a:blipFill>
          <a:ln>
            <a:noFill/>
          </a:ln>
        </p:spPr>
      </p:sp>
      <p:sp>
        <p:nvSpPr>
          <p:cNvPr id="149" name="Google Shape;149;p16"/>
          <p:cNvSpPr/>
          <p:nvPr/>
        </p:nvSpPr>
        <p:spPr>
          <a:xfrm>
            <a:off x="1319224" y="2296474"/>
            <a:ext cx="6207002" cy="6596644"/>
          </a:xfrm>
          <a:custGeom>
            <a:rect b="b" l="l" r="r" t="t"/>
            <a:pathLst>
              <a:path extrusionOk="0" h="7517543" w="6935198">
                <a:moveTo>
                  <a:pt x="0" y="0"/>
                </a:moveTo>
                <a:lnTo>
                  <a:pt x="6935198" y="0"/>
                </a:lnTo>
                <a:lnTo>
                  <a:pt x="6935198" y="7517543"/>
                </a:lnTo>
                <a:lnTo>
                  <a:pt x="0" y="751754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50" name="Google Shape;150;p16"/>
          <p:cNvSpPr txBox="1"/>
          <p:nvPr/>
        </p:nvSpPr>
        <p:spPr>
          <a:xfrm>
            <a:off x="8116350" y="1028700"/>
            <a:ext cx="9749400" cy="28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700">
                <a:solidFill>
                  <a:srgbClr val="C5E5DE"/>
                </a:solidFill>
                <a:latin typeface="Yeseva One"/>
                <a:ea typeface="Yeseva One"/>
                <a:cs typeface="Yeseva One"/>
                <a:sym typeface="Yeseva One"/>
              </a:rPr>
              <a:t>Business Understanding</a:t>
            </a:r>
            <a:endParaRPr>
              <a:solidFill>
                <a:srgbClr val="C5E5DE"/>
              </a:solidFill>
            </a:endParaRPr>
          </a:p>
        </p:txBody>
      </p:sp>
      <p:sp>
        <p:nvSpPr>
          <p:cNvPr id="151" name="Google Shape;151;p16"/>
          <p:cNvSpPr/>
          <p:nvPr/>
        </p:nvSpPr>
        <p:spPr>
          <a:xfrm flipH="1" rot="10800000">
            <a:off x="-4910060" y="-3852949"/>
            <a:ext cx="10287000" cy="4881649"/>
          </a:xfrm>
          <a:custGeom>
            <a:rect b="b" l="l" r="r" t="t"/>
            <a:pathLst>
              <a:path extrusionOk="0" h="4881649" w="10287000">
                <a:moveTo>
                  <a:pt x="0" y="4881649"/>
                </a:moveTo>
                <a:lnTo>
                  <a:pt x="10287000" y="4881649"/>
                </a:lnTo>
                <a:lnTo>
                  <a:pt x="10287000" y="0"/>
                </a:lnTo>
                <a:lnTo>
                  <a:pt x="0" y="0"/>
                </a:lnTo>
                <a:lnTo>
                  <a:pt x="0" y="4881649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52" name="Google Shape;152;p16"/>
          <p:cNvSpPr/>
          <p:nvPr/>
        </p:nvSpPr>
        <p:spPr>
          <a:xfrm rot="-5400000">
            <a:off x="5834140" y="256446"/>
            <a:ext cx="574387" cy="574387"/>
          </a:xfrm>
          <a:custGeom>
            <a:rect b="b" l="l" r="r" t="t"/>
            <a:pathLst>
              <a:path extrusionOk="0" h="574387" w="574387">
                <a:moveTo>
                  <a:pt x="0" y="0"/>
                </a:moveTo>
                <a:lnTo>
                  <a:pt x="574386" y="0"/>
                </a:lnTo>
                <a:lnTo>
                  <a:pt x="574386" y="574387"/>
                </a:lnTo>
                <a:lnTo>
                  <a:pt x="0" y="57438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53" name="Google Shape;153;p16"/>
          <p:cNvSpPr/>
          <p:nvPr/>
        </p:nvSpPr>
        <p:spPr>
          <a:xfrm rot="-5400000">
            <a:off x="6865726" y="256446"/>
            <a:ext cx="574387" cy="574387"/>
          </a:xfrm>
          <a:custGeom>
            <a:rect b="b" l="l" r="r" t="t"/>
            <a:pathLst>
              <a:path extrusionOk="0" h="574387" w="574387">
                <a:moveTo>
                  <a:pt x="0" y="0"/>
                </a:moveTo>
                <a:lnTo>
                  <a:pt x="574387" y="0"/>
                </a:lnTo>
                <a:lnTo>
                  <a:pt x="574387" y="574387"/>
                </a:lnTo>
                <a:lnTo>
                  <a:pt x="0" y="57438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54" name="Google Shape;154;p16"/>
          <p:cNvSpPr/>
          <p:nvPr/>
        </p:nvSpPr>
        <p:spPr>
          <a:xfrm flipH="1">
            <a:off x="13147387" y="9258300"/>
            <a:ext cx="10287000" cy="4881649"/>
          </a:xfrm>
          <a:custGeom>
            <a:rect b="b" l="l" r="r" t="t"/>
            <a:pathLst>
              <a:path extrusionOk="0" h="4881649" w="10287000">
                <a:moveTo>
                  <a:pt x="0" y="4881649"/>
                </a:moveTo>
                <a:lnTo>
                  <a:pt x="10287000" y="4881649"/>
                </a:lnTo>
                <a:lnTo>
                  <a:pt x="10287000" y="0"/>
                </a:lnTo>
                <a:lnTo>
                  <a:pt x="0" y="0"/>
                </a:lnTo>
                <a:lnTo>
                  <a:pt x="0" y="4881649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55" name="Google Shape;155;p16"/>
          <p:cNvSpPr/>
          <p:nvPr/>
        </p:nvSpPr>
        <p:spPr>
          <a:xfrm rot="5400000">
            <a:off x="12115800" y="9456167"/>
            <a:ext cx="574387" cy="574387"/>
          </a:xfrm>
          <a:custGeom>
            <a:rect b="b" l="l" r="r" t="t"/>
            <a:pathLst>
              <a:path extrusionOk="0" h="574387" w="574387">
                <a:moveTo>
                  <a:pt x="0" y="0"/>
                </a:moveTo>
                <a:lnTo>
                  <a:pt x="574387" y="0"/>
                </a:lnTo>
                <a:lnTo>
                  <a:pt x="574387" y="574387"/>
                </a:lnTo>
                <a:lnTo>
                  <a:pt x="0" y="57438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56" name="Google Shape;156;p16"/>
          <p:cNvSpPr/>
          <p:nvPr/>
        </p:nvSpPr>
        <p:spPr>
          <a:xfrm rot="5400000">
            <a:off x="11084213" y="9456167"/>
            <a:ext cx="574387" cy="574387"/>
          </a:xfrm>
          <a:custGeom>
            <a:rect b="b" l="l" r="r" t="t"/>
            <a:pathLst>
              <a:path extrusionOk="0" h="574387" w="574387">
                <a:moveTo>
                  <a:pt x="0" y="0"/>
                </a:moveTo>
                <a:lnTo>
                  <a:pt x="574387" y="0"/>
                </a:lnTo>
                <a:lnTo>
                  <a:pt x="574387" y="574387"/>
                </a:lnTo>
                <a:lnTo>
                  <a:pt x="0" y="57438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57" name="Google Shape;157;p16"/>
          <p:cNvSpPr txBox="1"/>
          <p:nvPr/>
        </p:nvSpPr>
        <p:spPr>
          <a:xfrm>
            <a:off x="8116350" y="4033425"/>
            <a:ext cx="9923700" cy="35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rgbClr val="C5E5DE"/>
              </a:buClr>
              <a:buSzPts val="3200"/>
              <a:buFont typeface="Yeseva One"/>
              <a:buChar char="●"/>
            </a:pPr>
            <a:r>
              <a:rPr lang="en-US" sz="3200">
                <a:solidFill>
                  <a:srgbClr val="C5E5DE"/>
                </a:solidFill>
                <a:latin typeface="Yeseva One"/>
                <a:ea typeface="Yeseva One"/>
                <a:cs typeface="Yeseva One"/>
                <a:sym typeface="Yeseva One"/>
              </a:rPr>
              <a:t>Competitive and volatile industry</a:t>
            </a:r>
            <a:endParaRPr sz="3200">
              <a:solidFill>
                <a:srgbClr val="C5E5DE"/>
              </a:solidFill>
              <a:latin typeface="Yeseva One"/>
              <a:ea typeface="Yeseva One"/>
              <a:cs typeface="Yeseva One"/>
              <a:sym typeface="Yeseva One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rgbClr val="C5E5DE"/>
              </a:buClr>
              <a:buSzPts val="3200"/>
              <a:buFont typeface="Yeseva One"/>
              <a:buChar char="●"/>
            </a:pPr>
            <a:r>
              <a:rPr lang="en-US" sz="3200">
                <a:solidFill>
                  <a:srgbClr val="C5E5DE"/>
                </a:solidFill>
                <a:latin typeface="Yeseva One"/>
                <a:ea typeface="Yeseva One"/>
                <a:cs typeface="Yeseva One"/>
                <a:sym typeface="Yeseva One"/>
              </a:rPr>
              <a:t>Focus on maximizing profits and minimizing risks</a:t>
            </a:r>
            <a:endParaRPr sz="3200">
              <a:solidFill>
                <a:srgbClr val="C5E5DE"/>
              </a:solidFill>
              <a:latin typeface="Yeseva One"/>
              <a:ea typeface="Yeseva One"/>
              <a:cs typeface="Yeseva One"/>
              <a:sym typeface="Yeseva One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rgbClr val="C5E5DE"/>
              </a:buClr>
              <a:buSzPts val="3200"/>
              <a:buFont typeface="Yeseva One"/>
              <a:buChar char="●"/>
            </a:pPr>
            <a:r>
              <a:rPr lang="en-US" sz="3200">
                <a:solidFill>
                  <a:srgbClr val="C5E5DE"/>
                </a:solidFill>
                <a:latin typeface="Yeseva One"/>
                <a:ea typeface="Yeseva One"/>
                <a:cs typeface="Yeseva One"/>
                <a:sym typeface="Yeseva One"/>
              </a:rPr>
              <a:t>Predicting movie success is challenging</a:t>
            </a:r>
            <a:endParaRPr sz="3200">
              <a:solidFill>
                <a:srgbClr val="C5E5DE"/>
              </a:solidFill>
              <a:latin typeface="Yeseva One"/>
              <a:ea typeface="Yeseva One"/>
              <a:cs typeface="Yeseva One"/>
              <a:sym typeface="Yeseva One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rgbClr val="C5E5DE"/>
              </a:buClr>
              <a:buSzPts val="3200"/>
              <a:buFont typeface="Yeseva One"/>
              <a:buChar char="●"/>
            </a:pPr>
            <a:r>
              <a:rPr lang="en-US" sz="3200">
                <a:solidFill>
                  <a:srgbClr val="C5E5DE"/>
                </a:solidFill>
                <a:latin typeface="Yeseva One"/>
                <a:ea typeface="Yeseva One"/>
                <a:cs typeface="Yeseva One"/>
                <a:sym typeface="Yeseva One"/>
              </a:rPr>
              <a:t>Box office performance has high variance and few clear drivers</a:t>
            </a:r>
            <a:endParaRPr sz="3200">
              <a:solidFill>
                <a:srgbClr val="C5E5DE"/>
              </a:solidFill>
              <a:latin typeface="Yeseva One"/>
              <a:ea typeface="Yeseva One"/>
              <a:cs typeface="Yeseva One"/>
              <a:sym typeface="Yeseva On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C5E5D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38970" l="0" r="-46" t="-38886"/>
            </a:stretch>
          </a:blipFill>
          <a:ln>
            <a:noFill/>
          </a:ln>
        </p:spPr>
      </p:sp>
      <p:sp>
        <p:nvSpPr>
          <p:cNvPr id="163" name="Google Shape;163;p17"/>
          <p:cNvSpPr txBox="1"/>
          <p:nvPr/>
        </p:nvSpPr>
        <p:spPr>
          <a:xfrm>
            <a:off x="525350" y="1106971"/>
            <a:ext cx="113091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solidFill>
                  <a:srgbClr val="174076"/>
                </a:solidFill>
                <a:latin typeface="Yeseva One"/>
                <a:ea typeface="Yeseva One"/>
                <a:cs typeface="Yeseva One"/>
                <a:sym typeface="Yeseva One"/>
              </a:rPr>
              <a:t>Data &amp; Methods</a:t>
            </a:r>
            <a:endParaRPr/>
          </a:p>
        </p:txBody>
      </p:sp>
      <p:sp>
        <p:nvSpPr>
          <p:cNvPr id="164" name="Google Shape;164;p17"/>
          <p:cNvSpPr/>
          <p:nvPr/>
        </p:nvSpPr>
        <p:spPr>
          <a:xfrm flipH="1" rot="5400000">
            <a:off x="10531475" y="2580310"/>
            <a:ext cx="10942434" cy="5192682"/>
          </a:xfrm>
          <a:custGeom>
            <a:rect b="b" l="l" r="r" t="t"/>
            <a:pathLst>
              <a:path extrusionOk="0" h="5192682" w="10942434">
                <a:moveTo>
                  <a:pt x="10942434" y="0"/>
                </a:moveTo>
                <a:lnTo>
                  <a:pt x="0" y="0"/>
                </a:lnTo>
                <a:lnTo>
                  <a:pt x="0" y="5192682"/>
                </a:lnTo>
                <a:lnTo>
                  <a:pt x="10942434" y="5192682"/>
                </a:lnTo>
                <a:lnTo>
                  <a:pt x="10942434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65" name="Google Shape;165;p17"/>
          <p:cNvSpPr/>
          <p:nvPr/>
        </p:nvSpPr>
        <p:spPr>
          <a:xfrm rot="-1582972">
            <a:off x="12584628" y="4494645"/>
            <a:ext cx="5324026" cy="4212060"/>
          </a:xfrm>
          <a:custGeom>
            <a:rect b="b" l="l" r="r" t="t"/>
            <a:pathLst>
              <a:path extrusionOk="0" h="5606216" w="7570635">
                <a:moveTo>
                  <a:pt x="0" y="0"/>
                </a:moveTo>
                <a:lnTo>
                  <a:pt x="7570635" y="0"/>
                </a:lnTo>
                <a:lnTo>
                  <a:pt x="7570635" y="5606216"/>
                </a:lnTo>
                <a:lnTo>
                  <a:pt x="0" y="560621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66" name="Google Shape;166;p17"/>
          <p:cNvSpPr txBox="1"/>
          <p:nvPr/>
        </p:nvSpPr>
        <p:spPr>
          <a:xfrm>
            <a:off x="415250" y="3227575"/>
            <a:ext cx="12797400" cy="63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2700">
                <a:solidFill>
                  <a:srgbClr val="174076"/>
                </a:solidFill>
                <a:latin typeface="Yeseva One"/>
                <a:ea typeface="Yeseva One"/>
                <a:cs typeface="Yeseva One"/>
                <a:sym typeface="Yeseva One"/>
              </a:rPr>
              <a:t>Data Sources</a:t>
            </a:r>
            <a:endParaRPr b="1" sz="2700">
              <a:solidFill>
                <a:srgbClr val="174076"/>
              </a:solidFill>
              <a:latin typeface="Yeseva One"/>
              <a:ea typeface="Yeseva One"/>
              <a:cs typeface="Yeseva One"/>
              <a:sym typeface="Yeseva One"/>
            </a:endParaRPr>
          </a:p>
          <a:p>
            <a:pPr indent="-4000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174076"/>
              </a:buClr>
              <a:buSzPts val="2700"/>
              <a:buFont typeface="Yeseva One"/>
              <a:buChar char="●"/>
            </a:pPr>
            <a:r>
              <a:rPr lang="en-US" sz="2700">
                <a:solidFill>
                  <a:srgbClr val="174076"/>
                </a:solidFill>
                <a:latin typeface="Yeseva One"/>
                <a:ea typeface="Yeseva One"/>
                <a:cs typeface="Yeseva One"/>
                <a:sym typeface="Yeseva One"/>
              </a:rPr>
              <a:t>IMDB: Features &amp; Ratings</a:t>
            </a:r>
            <a:endParaRPr sz="2700">
              <a:solidFill>
                <a:srgbClr val="174076"/>
              </a:solidFill>
              <a:latin typeface="Yeseva One"/>
              <a:ea typeface="Yeseva One"/>
              <a:cs typeface="Yeseva One"/>
              <a:sym typeface="Yeseva One"/>
            </a:endParaRPr>
          </a:p>
          <a:p>
            <a:pPr indent="-4000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74076"/>
              </a:buClr>
              <a:buSzPts val="2700"/>
              <a:buFont typeface="Yeseva One"/>
              <a:buChar char="●"/>
            </a:pPr>
            <a:r>
              <a:rPr lang="en-US" sz="2700">
                <a:solidFill>
                  <a:srgbClr val="174076"/>
                </a:solidFill>
                <a:latin typeface="Yeseva One"/>
                <a:ea typeface="Yeseva One"/>
                <a:cs typeface="Yeseva One"/>
                <a:sym typeface="Yeseva One"/>
              </a:rPr>
              <a:t>The Numbers: Budget &amp; Revenue</a:t>
            </a:r>
            <a:endParaRPr sz="2700">
              <a:solidFill>
                <a:srgbClr val="174076"/>
              </a:solidFill>
              <a:latin typeface="Yeseva One"/>
              <a:ea typeface="Yeseva One"/>
              <a:cs typeface="Yeseva One"/>
              <a:sym typeface="Yeseva One"/>
            </a:endParaRPr>
          </a:p>
          <a:p>
            <a:pPr indent="-4000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74076"/>
              </a:buClr>
              <a:buSzPts val="2700"/>
              <a:buFont typeface="Yeseva One"/>
              <a:buChar char="●"/>
            </a:pPr>
            <a:r>
              <a:rPr lang="en-US" sz="2700">
                <a:solidFill>
                  <a:srgbClr val="174076"/>
                </a:solidFill>
                <a:latin typeface="Yeseva One"/>
                <a:ea typeface="Yeseva One"/>
                <a:cs typeface="Yeseva One"/>
                <a:sym typeface="Yeseva One"/>
              </a:rPr>
              <a:t>Kaggle (Ultimate Film Statistics Dataset): Budget, Revenue, Approval Score</a:t>
            </a:r>
            <a:endParaRPr sz="2700">
              <a:solidFill>
                <a:srgbClr val="174076"/>
              </a:solidFill>
              <a:latin typeface="Yeseva One"/>
              <a:ea typeface="Yeseva One"/>
              <a:cs typeface="Yeseva One"/>
              <a:sym typeface="Yeseva One"/>
            </a:endParaRPr>
          </a:p>
          <a:p>
            <a:pPr indent="-4000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74076"/>
              </a:buClr>
              <a:buSzPts val="2700"/>
              <a:buFont typeface="Yeseva One"/>
              <a:buChar char="●"/>
            </a:pPr>
            <a:r>
              <a:rPr lang="en-US" sz="2700">
                <a:solidFill>
                  <a:srgbClr val="174076"/>
                </a:solidFill>
                <a:latin typeface="Yeseva One"/>
                <a:ea typeface="Yeseva One"/>
                <a:cs typeface="Yeseva One"/>
                <a:sym typeface="Yeseva One"/>
              </a:rPr>
              <a:t>Federal Bureau of Labor Statistics: Consumer Price Index Tables</a:t>
            </a:r>
            <a:endParaRPr sz="2700">
              <a:solidFill>
                <a:srgbClr val="174076"/>
              </a:solidFill>
              <a:latin typeface="Yeseva One"/>
              <a:ea typeface="Yeseva One"/>
              <a:cs typeface="Yeseva One"/>
              <a:sym typeface="Yeseva One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2700">
                <a:solidFill>
                  <a:srgbClr val="174076"/>
                </a:solidFill>
                <a:latin typeface="Yeseva One"/>
                <a:ea typeface="Yeseva One"/>
                <a:cs typeface="Yeseva One"/>
                <a:sym typeface="Yeseva One"/>
              </a:rPr>
              <a:t>Methods</a:t>
            </a:r>
            <a:endParaRPr b="1" sz="2700">
              <a:solidFill>
                <a:srgbClr val="174076"/>
              </a:solidFill>
              <a:latin typeface="Yeseva One"/>
              <a:ea typeface="Yeseva One"/>
              <a:cs typeface="Yeseva One"/>
              <a:sym typeface="Yeseva One"/>
            </a:endParaRPr>
          </a:p>
          <a:p>
            <a:pPr indent="-4000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174076"/>
              </a:buClr>
              <a:buSzPts val="2700"/>
              <a:buFont typeface="Yeseva One"/>
              <a:buChar char="●"/>
            </a:pPr>
            <a:r>
              <a:rPr lang="en-US" sz="2700">
                <a:solidFill>
                  <a:srgbClr val="174076"/>
                </a:solidFill>
                <a:latin typeface="Yeseva One"/>
                <a:ea typeface="Yeseva One"/>
                <a:cs typeface="Yeseva One"/>
                <a:sym typeface="Yeseva One"/>
              </a:rPr>
              <a:t>Adjust for inflation</a:t>
            </a:r>
            <a:endParaRPr sz="2700">
              <a:solidFill>
                <a:srgbClr val="174076"/>
              </a:solidFill>
              <a:latin typeface="Yeseva One"/>
              <a:ea typeface="Yeseva One"/>
              <a:cs typeface="Yeseva One"/>
              <a:sym typeface="Yeseva One"/>
            </a:endParaRPr>
          </a:p>
          <a:p>
            <a:pPr indent="-4000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74076"/>
              </a:buClr>
              <a:buSzPts val="2700"/>
              <a:buFont typeface="Yeseva One"/>
              <a:buChar char="●"/>
            </a:pPr>
            <a:r>
              <a:rPr lang="en-US" sz="2700">
                <a:solidFill>
                  <a:srgbClr val="174076"/>
                </a:solidFill>
                <a:latin typeface="Yeseva One"/>
                <a:ea typeface="Yeseva One"/>
                <a:cs typeface="Yeseva One"/>
                <a:sym typeface="Yeseva One"/>
              </a:rPr>
              <a:t>Linear regression: estimate trends and feature impacts</a:t>
            </a:r>
            <a:endParaRPr sz="2700">
              <a:solidFill>
                <a:srgbClr val="174076"/>
              </a:solidFill>
              <a:latin typeface="Yeseva One"/>
              <a:ea typeface="Yeseva One"/>
              <a:cs typeface="Yeseva One"/>
              <a:sym typeface="Yeseva One"/>
            </a:endParaRPr>
          </a:p>
          <a:p>
            <a:pPr indent="-4000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74076"/>
              </a:buClr>
              <a:buSzPts val="2700"/>
              <a:buFont typeface="Yeseva One"/>
              <a:buChar char="●"/>
            </a:pPr>
            <a:r>
              <a:rPr lang="en-US" sz="2700">
                <a:solidFill>
                  <a:srgbClr val="174076"/>
                </a:solidFill>
                <a:latin typeface="Yeseva One"/>
                <a:ea typeface="Yeseva One"/>
                <a:cs typeface="Yeseva One"/>
                <a:sym typeface="Yeseva One"/>
              </a:rPr>
              <a:t>ANOVA: identify key drivers</a:t>
            </a:r>
            <a:endParaRPr sz="2700">
              <a:solidFill>
                <a:srgbClr val="174076"/>
              </a:solidFill>
              <a:latin typeface="Yeseva One"/>
              <a:ea typeface="Yeseva One"/>
              <a:cs typeface="Yeseva One"/>
              <a:sym typeface="Yeseva One"/>
            </a:endParaRPr>
          </a:p>
          <a:p>
            <a:pPr indent="-4000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74076"/>
              </a:buClr>
              <a:buSzPts val="2700"/>
              <a:buFont typeface="Yeseva One"/>
              <a:buChar char="●"/>
            </a:pPr>
            <a:r>
              <a:rPr lang="en-US" sz="2700">
                <a:solidFill>
                  <a:srgbClr val="174076"/>
                </a:solidFill>
                <a:latin typeface="Yeseva One"/>
                <a:ea typeface="Yeseva One"/>
                <a:cs typeface="Yeseva One"/>
                <a:sym typeface="Yeseva One"/>
              </a:rPr>
              <a:t>Post-Hoc Tukey HSD: quantify and describe drivers</a:t>
            </a:r>
            <a:endParaRPr sz="2700">
              <a:solidFill>
                <a:srgbClr val="174076"/>
              </a:solidFill>
              <a:latin typeface="Yeseva One"/>
              <a:ea typeface="Yeseva One"/>
              <a:cs typeface="Yeseva One"/>
              <a:sym typeface="Yeseva One"/>
            </a:endParaRPr>
          </a:p>
          <a:p>
            <a:pPr indent="0" lvl="0" marL="457200" marR="0" rtl="0" algn="l">
              <a:lnSpc>
                <a:spcPct val="150017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799">
              <a:solidFill>
                <a:srgbClr val="174076"/>
              </a:solidFill>
            </a:endParaRPr>
          </a:p>
        </p:txBody>
      </p:sp>
      <p:pic>
        <p:nvPicPr>
          <p:cNvPr id="167" name="Google Shape;167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044038" y="1907950"/>
            <a:ext cx="1319625" cy="131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154475" y="964175"/>
            <a:ext cx="2768375" cy="46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1834450" y="2791650"/>
            <a:ext cx="1999850" cy="90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1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2227700" y="964175"/>
            <a:ext cx="1762756" cy="154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8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38970" l="0" r="-46" t="-38886"/>
            </a:stretch>
          </a:blipFill>
          <a:ln>
            <a:noFill/>
          </a:ln>
        </p:spPr>
      </p:sp>
      <p:sp>
        <p:nvSpPr>
          <p:cNvPr id="176" name="Google Shape;176;p18"/>
          <p:cNvSpPr/>
          <p:nvPr/>
        </p:nvSpPr>
        <p:spPr>
          <a:xfrm flipH="1" rot="5400000">
            <a:off x="10825224" y="2564067"/>
            <a:ext cx="10952478" cy="5197449"/>
          </a:xfrm>
          <a:custGeom>
            <a:rect b="b" l="l" r="r" t="t"/>
            <a:pathLst>
              <a:path extrusionOk="0" h="5197449" w="10952478">
                <a:moveTo>
                  <a:pt x="10952478" y="0"/>
                </a:moveTo>
                <a:lnTo>
                  <a:pt x="0" y="0"/>
                </a:lnTo>
                <a:lnTo>
                  <a:pt x="0" y="5197449"/>
                </a:lnTo>
                <a:lnTo>
                  <a:pt x="10952478" y="5197449"/>
                </a:lnTo>
                <a:lnTo>
                  <a:pt x="10952478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77" name="Google Shape;177;p18"/>
          <p:cNvSpPr/>
          <p:nvPr/>
        </p:nvSpPr>
        <p:spPr>
          <a:xfrm>
            <a:off x="14651550" y="5112051"/>
            <a:ext cx="3825819" cy="4041897"/>
          </a:xfrm>
          <a:custGeom>
            <a:rect b="b" l="l" r="r" t="t"/>
            <a:pathLst>
              <a:path extrusionOk="0" h="5536845" w="6048726">
                <a:moveTo>
                  <a:pt x="0" y="0"/>
                </a:moveTo>
                <a:lnTo>
                  <a:pt x="6048726" y="0"/>
                </a:lnTo>
                <a:lnTo>
                  <a:pt x="6048726" y="5536845"/>
                </a:lnTo>
                <a:lnTo>
                  <a:pt x="0" y="553684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78" name="Google Shape;178;p18"/>
          <p:cNvSpPr txBox="1"/>
          <p:nvPr/>
        </p:nvSpPr>
        <p:spPr>
          <a:xfrm>
            <a:off x="1028700" y="1152525"/>
            <a:ext cx="124266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solidFill>
                  <a:srgbClr val="174076"/>
                </a:solidFill>
                <a:latin typeface="Yeseva One"/>
                <a:ea typeface="Yeseva One"/>
                <a:cs typeface="Yeseva One"/>
                <a:sym typeface="Yeseva One"/>
              </a:rPr>
              <a:t>Analysis &amp; Results</a:t>
            </a:r>
            <a:endParaRPr/>
          </a:p>
        </p:txBody>
      </p:sp>
      <p:grpSp>
        <p:nvGrpSpPr>
          <p:cNvPr id="179" name="Google Shape;179;p18"/>
          <p:cNvGrpSpPr/>
          <p:nvPr/>
        </p:nvGrpSpPr>
        <p:grpSpPr>
          <a:xfrm>
            <a:off x="266050" y="2632326"/>
            <a:ext cx="13436722" cy="6647960"/>
            <a:chOff x="0" y="-66675"/>
            <a:chExt cx="3873147" cy="1826714"/>
          </a:xfrm>
        </p:grpSpPr>
        <p:sp>
          <p:nvSpPr>
            <p:cNvPr id="180" name="Google Shape;180;p18"/>
            <p:cNvSpPr/>
            <p:nvPr/>
          </p:nvSpPr>
          <p:spPr>
            <a:xfrm>
              <a:off x="0" y="0"/>
              <a:ext cx="3873147" cy="1760039"/>
            </a:xfrm>
            <a:custGeom>
              <a:rect b="b" l="l" r="r" t="t"/>
              <a:pathLst>
                <a:path extrusionOk="0" h="1760039" w="3873147">
                  <a:moveTo>
                    <a:pt x="0" y="0"/>
                  </a:moveTo>
                  <a:lnTo>
                    <a:pt x="3873147" y="0"/>
                  </a:lnTo>
                  <a:lnTo>
                    <a:pt x="3873147" y="1760039"/>
                  </a:lnTo>
                  <a:lnTo>
                    <a:pt x="0" y="1760039"/>
                  </a:lnTo>
                  <a:close/>
                </a:path>
              </a:pathLst>
            </a:custGeom>
            <a:solidFill>
              <a:srgbClr val="C5E5DE"/>
            </a:solidFill>
            <a:ln>
              <a:noFill/>
            </a:ln>
          </p:spPr>
        </p:sp>
        <p:sp>
          <p:nvSpPr>
            <p:cNvPr id="181" name="Google Shape;181;p18"/>
            <p:cNvSpPr txBox="1"/>
            <p:nvPr/>
          </p:nvSpPr>
          <p:spPr>
            <a:xfrm>
              <a:off x="0" y="-66675"/>
              <a:ext cx="3873000" cy="182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82" name="Google Shape;182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10050" y="3261500"/>
            <a:ext cx="7872575" cy="4885851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18"/>
          <p:cNvSpPr txBox="1"/>
          <p:nvPr/>
        </p:nvSpPr>
        <p:spPr>
          <a:xfrm>
            <a:off x="9175200" y="3357775"/>
            <a:ext cx="4185300" cy="44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001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99">
                <a:solidFill>
                  <a:srgbClr val="174076"/>
                </a:solidFill>
                <a:latin typeface="Yeseva One"/>
                <a:ea typeface="Yeseva One"/>
                <a:cs typeface="Yeseva One"/>
                <a:sym typeface="Yeseva One"/>
              </a:rPr>
              <a:t>Outliers and Variance</a:t>
            </a:r>
            <a:endParaRPr b="1" sz="2499">
              <a:solidFill>
                <a:srgbClr val="174076"/>
              </a:solidFill>
              <a:latin typeface="Yeseva One"/>
              <a:ea typeface="Yeseva One"/>
              <a:cs typeface="Yeseva One"/>
              <a:sym typeface="Yeseva One"/>
            </a:endParaRPr>
          </a:p>
          <a:p>
            <a:pPr indent="-387286" lvl="0" marL="457200" marR="0" rtl="0" algn="l">
              <a:lnSpc>
                <a:spcPct val="150017"/>
              </a:lnSpc>
              <a:spcBef>
                <a:spcPts val="0"/>
              </a:spcBef>
              <a:spcAft>
                <a:spcPts val="0"/>
              </a:spcAft>
              <a:buClr>
                <a:srgbClr val="174076"/>
              </a:buClr>
              <a:buSzPts val="2499"/>
              <a:buFont typeface="Yeseva One"/>
              <a:buChar char="●"/>
            </a:pPr>
            <a:r>
              <a:rPr lang="en-US" sz="2499">
                <a:solidFill>
                  <a:srgbClr val="174076"/>
                </a:solidFill>
                <a:latin typeface="Yeseva One"/>
                <a:ea typeface="Yeseva One"/>
                <a:cs typeface="Yeseva One"/>
                <a:sym typeface="Yeseva One"/>
              </a:rPr>
              <a:t>Budget outliers and revenue outliers have very little overlap.</a:t>
            </a:r>
            <a:endParaRPr sz="2499">
              <a:solidFill>
                <a:srgbClr val="174076"/>
              </a:solidFill>
              <a:latin typeface="Yeseva One"/>
              <a:ea typeface="Yeseva One"/>
              <a:cs typeface="Yeseva One"/>
              <a:sym typeface="Yeseva One"/>
            </a:endParaRPr>
          </a:p>
          <a:p>
            <a:pPr indent="-387286" lvl="0" marL="457200" marR="0" rtl="0" algn="l">
              <a:lnSpc>
                <a:spcPct val="150017"/>
              </a:lnSpc>
              <a:spcBef>
                <a:spcPts val="0"/>
              </a:spcBef>
              <a:spcAft>
                <a:spcPts val="0"/>
              </a:spcAft>
              <a:buClr>
                <a:srgbClr val="174076"/>
              </a:buClr>
              <a:buSzPts val="2499"/>
              <a:buFont typeface="Yeseva One"/>
              <a:buChar char="●"/>
            </a:pPr>
            <a:r>
              <a:rPr lang="en-US" sz="2499">
                <a:solidFill>
                  <a:srgbClr val="174076"/>
                </a:solidFill>
                <a:latin typeface="Yeseva One"/>
                <a:ea typeface="Yeseva One"/>
                <a:cs typeface="Yeseva One"/>
                <a:sym typeface="Yeseva One"/>
              </a:rPr>
              <a:t>Extremely high variance in gross revenue regardless of budget.</a:t>
            </a:r>
            <a:endParaRPr sz="2499">
              <a:solidFill>
                <a:srgbClr val="174076"/>
              </a:solidFill>
              <a:latin typeface="Yeseva One"/>
              <a:ea typeface="Yeseva One"/>
              <a:cs typeface="Yeseva One"/>
              <a:sym typeface="Yeseva On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9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38970" l="0" r="-46" t="-38886"/>
            </a:stretch>
          </a:blipFill>
          <a:ln>
            <a:noFill/>
          </a:ln>
        </p:spPr>
      </p:sp>
      <p:sp>
        <p:nvSpPr>
          <p:cNvPr id="189" name="Google Shape;189;p19"/>
          <p:cNvSpPr txBox="1"/>
          <p:nvPr/>
        </p:nvSpPr>
        <p:spPr>
          <a:xfrm>
            <a:off x="5343448" y="264175"/>
            <a:ext cx="76011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7200">
                <a:solidFill>
                  <a:srgbClr val="174076"/>
                </a:solidFill>
                <a:latin typeface="Yeseva One"/>
                <a:ea typeface="Yeseva One"/>
                <a:cs typeface="Yeseva One"/>
                <a:sym typeface="Yeseva One"/>
              </a:rPr>
              <a:t>Genre</a:t>
            </a:r>
            <a:endParaRPr/>
          </a:p>
        </p:txBody>
      </p:sp>
      <p:sp>
        <p:nvSpPr>
          <p:cNvPr id="190" name="Google Shape;190;p19"/>
          <p:cNvSpPr/>
          <p:nvPr/>
        </p:nvSpPr>
        <p:spPr>
          <a:xfrm flipH="1" rot="5400000">
            <a:off x="-6555625" y="-2440825"/>
            <a:ext cx="10287000" cy="4881649"/>
          </a:xfrm>
          <a:custGeom>
            <a:rect b="b" l="l" r="r" t="t"/>
            <a:pathLst>
              <a:path extrusionOk="0" h="4881649" w="10287000">
                <a:moveTo>
                  <a:pt x="10287000" y="0"/>
                </a:moveTo>
                <a:lnTo>
                  <a:pt x="0" y="0"/>
                </a:lnTo>
                <a:lnTo>
                  <a:pt x="0" y="4881650"/>
                </a:lnTo>
                <a:lnTo>
                  <a:pt x="10287000" y="4881650"/>
                </a:lnTo>
                <a:lnTo>
                  <a:pt x="1028700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91" name="Google Shape;191;p19"/>
          <p:cNvSpPr/>
          <p:nvPr/>
        </p:nvSpPr>
        <p:spPr>
          <a:xfrm>
            <a:off x="221876" y="5597071"/>
            <a:ext cx="574387" cy="574387"/>
          </a:xfrm>
          <a:custGeom>
            <a:rect b="b" l="l" r="r" t="t"/>
            <a:pathLst>
              <a:path extrusionOk="0" h="574387" w="574387">
                <a:moveTo>
                  <a:pt x="0" y="0"/>
                </a:moveTo>
                <a:lnTo>
                  <a:pt x="574387" y="0"/>
                </a:lnTo>
                <a:lnTo>
                  <a:pt x="574387" y="574387"/>
                </a:lnTo>
                <a:lnTo>
                  <a:pt x="0" y="57438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92" name="Google Shape;192;p19"/>
          <p:cNvSpPr/>
          <p:nvPr/>
        </p:nvSpPr>
        <p:spPr>
          <a:xfrm>
            <a:off x="221876" y="6628658"/>
            <a:ext cx="574387" cy="574387"/>
          </a:xfrm>
          <a:custGeom>
            <a:rect b="b" l="l" r="r" t="t"/>
            <a:pathLst>
              <a:path extrusionOk="0" h="574387" w="574387">
                <a:moveTo>
                  <a:pt x="0" y="0"/>
                </a:moveTo>
                <a:lnTo>
                  <a:pt x="574387" y="0"/>
                </a:lnTo>
                <a:lnTo>
                  <a:pt x="574387" y="574386"/>
                </a:lnTo>
                <a:lnTo>
                  <a:pt x="0" y="57438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93" name="Google Shape;193;p19"/>
          <p:cNvSpPr/>
          <p:nvPr/>
        </p:nvSpPr>
        <p:spPr>
          <a:xfrm flipH="1" rot="-5400000">
            <a:off x="14556625" y="7846175"/>
            <a:ext cx="10287000" cy="4881649"/>
          </a:xfrm>
          <a:custGeom>
            <a:rect b="b" l="l" r="r" t="t"/>
            <a:pathLst>
              <a:path extrusionOk="0" h="4881649" w="10287000">
                <a:moveTo>
                  <a:pt x="10287000" y="0"/>
                </a:moveTo>
                <a:lnTo>
                  <a:pt x="0" y="0"/>
                </a:lnTo>
                <a:lnTo>
                  <a:pt x="0" y="4881650"/>
                </a:lnTo>
                <a:lnTo>
                  <a:pt x="10287000" y="4881650"/>
                </a:lnTo>
                <a:lnTo>
                  <a:pt x="1028700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194" name="Google Shape;194;p19"/>
          <p:cNvGrpSpPr/>
          <p:nvPr/>
        </p:nvGrpSpPr>
        <p:grpSpPr>
          <a:xfrm>
            <a:off x="1661775" y="2318540"/>
            <a:ext cx="14451087" cy="7131447"/>
            <a:chOff x="0" y="-66675"/>
            <a:chExt cx="3678900" cy="1835400"/>
          </a:xfrm>
        </p:grpSpPr>
        <p:sp>
          <p:nvSpPr>
            <p:cNvPr id="195" name="Google Shape;195;p19"/>
            <p:cNvSpPr/>
            <p:nvPr/>
          </p:nvSpPr>
          <p:spPr>
            <a:xfrm>
              <a:off x="0" y="0"/>
              <a:ext cx="3678793" cy="1768576"/>
            </a:xfrm>
            <a:custGeom>
              <a:rect b="b" l="l" r="r" t="t"/>
              <a:pathLst>
                <a:path extrusionOk="0" h="1768576" w="3678793">
                  <a:moveTo>
                    <a:pt x="0" y="0"/>
                  </a:moveTo>
                  <a:lnTo>
                    <a:pt x="3678793" y="0"/>
                  </a:lnTo>
                  <a:lnTo>
                    <a:pt x="3678793" y="1768576"/>
                  </a:lnTo>
                  <a:lnTo>
                    <a:pt x="0" y="1768576"/>
                  </a:lnTo>
                  <a:close/>
                </a:path>
              </a:pathLst>
            </a:custGeom>
            <a:solidFill>
              <a:srgbClr val="C5E5DE"/>
            </a:solidFill>
            <a:ln>
              <a:noFill/>
            </a:ln>
          </p:spPr>
        </p:sp>
        <p:sp>
          <p:nvSpPr>
            <p:cNvPr id="196" name="Google Shape;196;p19"/>
            <p:cNvSpPr txBox="1"/>
            <p:nvPr/>
          </p:nvSpPr>
          <p:spPr>
            <a:xfrm>
              <a:off x="0" y="-66675"/>
              <a:ext cx="3678900" cy="183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7" name="Google Shape;197;p19"/>
          <p:cNvSpPr/>
          <p:nvPr/>
        </p:nvSpPr>
        <p:spPr>
          <a:xfrm rot="-2494712">
            <a:off x="14677169" y="271291"/>
            <a:ext cx="3486037" cy="3896992"/>
          </a:xfrm>
          <a:custGeom>
            <a:rect b="b" l="l" r="r" t="t"/>
            <a:pathLst>
              <a:path extrusionOk="0" h="3896992" w="3486037">
                <a:moveTo>
                  <a:pt x="0" y="0"/>
                </a:moveTo>
                <a:lnTo>
                  <a:pt x="3486037" y="0"/>
                </a:lnTo>
                <a:lnTo>
                  <a:pt x="3486037" y="3896993"/>
                </a:lnTo>
                <a:lnTo>
                  <a:pt x="0" y="389699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98" name="Google Shape;198;p19"/>
          <p:cNvSpPr txBox="1"/>
          <p:nvPr/>
        </p:nvSpPr>
        <p:spPr>
          <a:xfrm>
            <a:off x="11608250" y="3837975"/>
            <a:ext cx="4089600" cy="42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001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99">
                <a:solidFill>
                  <a:srgbClr val="174076"/>
                </a:solidFill>
                <a:latin typeface="Yeseva One"/>
                <a:ea typeface="Yeseva One"/>
                <a:cs typeface="Yeseva One"/>
                <a:sym typeface="Yeseva One"/>
              </a:rPr>
              <a:t>Most Profitable Genres</a:t>
            </a:r>
            <a:endParaRPr b="1" sz="2499">
              <a:solidFill>
                <a:srgbClr val="174076"/>
              </a:solidFill>
              <a:latin typeface="Yeseva One"/>
              <a:ea typeface="Yeseva One"/>
              <a:cs typeface="Yeseva One"/>
              <a:sym typeface="Yeseva One"/>
            </a:endParaRPr>
          </a:p>
          <a:p>
            <a:pPr indent="-387286" lvl="0" marL="457200" marR="0" rtl="0" algn="l">
              <a:lnSpc>
                <a:spcPct val="150017"/>
              </a:lnSpc>
              <a:spcBef>
                <a:spcPts val="0"/>
              </a:spcBef>
              <a:spcAft>
                <a:spcPts val="0"/>
              </a:spcAft>
              <a:buClr>
                <a:srgbClr val="174076"/>
              </a:buClr>
              <a:buSzPts val="2499"/>
              <a:buFont typeface="Yeseva One"/>
              <a:buChar char="●"/>
            </a:pPr>
            <a:r>
              <a:rPr lang="en-US" sz="2499">
                <a:solidFill>
                  <a:srgbClr val="174076"/>
                </a:solidFill>
                <a:latin typeface="Yeseva One"/>
                <a:ea typeface="Yeseva One"/>
                <a:cs typeface="Yeseva One"/>
                <a:sym typeface="Yeseva One"/>
              </a:rPr>
              <a:t>Horror: 2nd highest ROI, high confidence</a:t>
            </a:r>
            <a:endParaRPr sz="2499">
              <a:solidFill>
                <a:srgbClr val="174076"/>
              </a:solidFill>
              <a:latin typeface="Yeseva One"/>
              <a:ea typeface="Yeseva One"/>
              <a:cs typeface="Yeseva One"/>
              <a:sym typeface="Yeseva One"/>
            </a:endParaRPr>
          </a:p>
          <a:p>
            <a:pPr indent="-387286" lvl="0" marL="457200" marR="0" rtl="0" algn="l">
              <a:lnSpc>
                <a:spcPct val="150017"/>
              </a:lnSpc>
              <a:spcBef>
                <a:spcPts val="0"/>
              </a:spcBef>
              <a:spcAft>
                <a:spcPts val="0"/>
              </a:spcAft>
              <a:buClr>
                <a:srgbClr val="174076"/>
              </a:buClr>
              <a:buSzPts val="2499"/>
              <a:buFont typeface="Yeseva One"/>
              <a:buChar char="●"/>
            </a:pPr>
            <a:r>
              <a:rPr lang="en-US" sz="2499">
                <a:solidFill>
                  <a:srgbClr val="174076"/>
                </a:solidFill>
                <a:latin typeface="Yeseva One"/>
                <a:ea typeface="Yeseva One"/>
                <a:cs typeface="Yeseva One"/>
                <a:sym typeface="Yeseva One"/>
              </a:rPr>
              <a:t>Musicals: highest ROI, low confidence</a:t>
            </a:r>
            <a:endParaRPr sz="2499">
              <a:solidFill>
                <a:srgbClr val="174076"/>
              </a:solidFill>
              <a:latin typeface="Yeseva One"/>
              <a:ea typeface="Yeseva One"/>
              <a:cs typeface="Yeseva One"/>
              <a:sym typeface="Yeseva One"/>
            </a:endParaRPr>
          </a:p>
          <a:p>
            <a:pPr indent="-387286" lvl="0" marL="457200" marR="0" rtl="0" algn="l">
              <a:lnSpc>
                <a:spcPct val="150017"/>
              </a:lnSpc>
              <a:spcBef>
                <a:spcPts val="0"/>
              </a:spcBef>
              <a:spcAft>
                <a:spcPts val="0"/>
              </a:spcAft>
              <a:buClr>
                <a:srgbClr val="174076"/>
              </a:buClr>
              <a:buSzPts val="2499"/>
              <a:buFont typeface="Yeseva One"/>
              <a:buChar char="●"/>
            </a:pPr>
            <a:r>
              <a:rPr lang="en-US" sz="2499">
                <a:solidFill>
                  <a:srgbClr val="174076"/>
                </a:solidFill>
                <a:latin typeface="Yeseva One"/>
                <a:ea typeface="Yeseva One"/>
                <a:cs typeface="Yeseva One"/>
                <a:sym typeface="Yeseva One"/>
              </a:rPr>
              <a:t>Drama: 3rd highest ROI, high confidence</a:t>
            </a:r>
            <a:endParaRPr sz="2499">
              <a:solidFill>
                <a:srgbClr val="174076"/>
              </a:solidFill>
              <a:latin typeface="Yeseva One"/>
              <a:ea typeface="Yeseva One"/>
              <a:cs typeface="Yeseva One"/>
              <a:sym typeface="Yeseva One"/>
            </a:endParaRPr>
          </a:p>
          <a:p>
            <a:pPr indent="0" lvl="0" marL="0" marR="0" rtl="0" algn="l">
              <a:lnSpc>
                <a:spcPct val="15001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9" name="Google Shape;199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895900" y="2998283"/>
            <a:ext cx="9286950" cy="61494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0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38970" l="0" r="-46" t="-38886"/>
            </a:stretch>
          </a:blipFill>
          <a:ln>
            <a:noFill/>
          </a:ln>
        </p:spPr>
      </p:sp>
      <p:grpSp>
        <p:nvGrpSpPr>
          <p:cNvPr id="205" name="Google Shape;205;p20"/>
          <p:cNvGrpSpPr/>
          <p:nvPr/>
        </p:nvGrpSpPr>
        <p:grpSpPr>
          <a:xfrm>
            <a:off x="1791023" y="2511270"/>
            <a:ext cx="14705952" cy="6935850"/>
            <a:chOff x="0" y="-66675"/>
            <a:chExt cx="3873147" cy="1826714"/>
          </a:xfrm>
        </p:grpSpPr>
        <p:sp>
          <p:nvSpPr>
            <p:cNvPr id="206" name="Google Shape;206;p20"/>
            <p:cNvSpPr/>
            <p:nvPr/>
          </p:nvSpPr>
          <p:spPr>
            <a:xfrm>
              <a:off x="0" y="0"/>
              <a:ext cx="3873147" cy="1760039"/>
            </a:xfrm>
            <a:custGeom>
              <a:rect b="b" l="l" r="r" t="t"/>
              <a:pathLst>
                <a:path extrusionOk="0" h="1760039" w="3873147">
                  <a:moveTo>
                    <a:pt x="0" y="0"/>
                  </a:moveTo>
                  <a:lnTo>
                    <a:pt x="3873147" y="0"/>
                  </a:lnTo>
                  <a:lnTo>
                    <a:pt x="3873147" y="1760039"/>
                  </a:lnTo>
                  <a:lnTo>
                    <a:pt x="0" y="1760039"/>
                  </a:lnTo>
                  <a:close/>
                </a:path>
              </a:pathLst>
            </a:custGeom>
            <a:solidFill>
              <a:srgbClr val="C5E5DE"/>
            </a:solidFill>
            <a:ln>
              <a:noFill/>
            </a:ln>
          </p:spPr>
        </p:sp>
        <p:sp>
          <p:nvSpPr>
            <p:cNvPr id="207" name="Google Shape;207;p20"/>
            <p:cNvSpPr txBox="1"/>
            <p:nvPr/>
          </p:nvSpPr>
          <p:spPr>
            <a:xfrm>
              <a:off x="0" y="-66675"/>
              <a:ext cx="3873147" cy="18267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8" name="Google Shape;208;p20"/>
          <p:cNvSpPr txBox="1"/>
          <p:nvPr/>
        </p:nvSpPr>
        <p:spPr>
          <a:xfrm>
            <a:off x="1852849" y="1019175"/>
            <a:ext cx="145824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solidFill>
                  <a:srgbClr val="174076"/>
                </a:solidFill>
                <a:latin typeface="Yeseva One"/>
                <a:ea typeface="Yeseva One"/>
                <a:cs typeface="Yeseva One"/>
                <a:sym typeface="Yeseva One"/>
              </a:rPr>
              <a:t>Budget</a:t>
            </a:r>
            <a:endParaRPr/>
          </a:p>
        </p:txBody>
      </p:sp>
      <p:sp>
        <p:nvSpPr>
          <p:cNvPr id="209" name="Google Shape;209;p20"/>
          <p:cNvSpPr/>
          <p:nvPr/>
        </p:nvSpPr>
        <p:spPr>
          <a:xfrm flipH="1" rot="5400000">
            <a:off x="-6555625" y="-2440825"/>
            <a:ext cx="10287000" cy="4881649"/>
          </a:xfrm>
          <a:custGeom>
            <a:rect b="b" l="l" r="r" t="t"/>
            <a:pathLst>
              <a:path extrusionOk="0" h="4881649" w="10287000">
                <a:moveTo>
                  <a:pt x="10287000" y="0"/>
                </a:moveTo>
                <a:lnTo>
                  <a:pt x="0" y="0"/>
                </a:lnTo>
                <a:lnTo>
                  <a:pt x="0" y="4881650"/>
                </a:lnTo>
                <a:lnTo>
                  <a:pt x="10287000" y="4881650"/>
                </a:lnTo>
                <a:lnTo>
                  <a:pt x="1028700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10" name="Google Shape;210;p20"/>
          <p:cNvSpPr/>
          <p:nvPr/>
        </p:nvSpPr>
        <p:spPr>
          <a:xfrm>
            <a:off x="221876" y="5597071"/>
            <a:ext cx="574387" cy="574387"/>
          </a:xfrm>
          <a:custGeom>
            <a:rect b="b" l="l" r="r" t="t"/>
            <a:pathLst>
              <a:path extrusionOk="0" h="574387" w="574387">
                <a:moveTo>
                  <a:pt x="0" y="0"/>
                </a:moveTo>
                <a:lnTo>
                  <a:pt x="574387" y="0"/>
                </a:lnTo>
                <a:lnTo>
                  <a:pt x="574387" y="574387"/>
                </a:lnTo>
                <a:lnTo>
                  <a:pt x="0" y="57438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11" name="Google Shape;211;p20"/>
          <p:cNvSpPr/>
          <p:nvPr/>
        </p:nvSpPr>
        <p:spPr>
          <a:xfrm>
            <a:off x="221876" y="6628658"/>
            <a:ext cx="574387" cy="574387"/>
          </a:xfrm>
          <a:custGeom>
            <a:rect b="b" l="l" r="r" t="t"/>
            <a:pathLst>
              <a:path extrusionOk="0" h="574387" w="574387">
                <a:moveTo>
                  <a:pt x="0" y="0"/>
                </a:moveTo>
                <a:lnTo>
                  <a:pt x="574387" y="0"/>
                </a:lnTo>
                <a:lnTo>
                  <a:pt x="574387" y="574386"/>
                </a:lnTo>
                <a:lnTo>
                  <a:pt x="0" y="57438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12" name="Google Shape;212;p20"/>
          <p:cNvSpPr/>
          <p:nvPr/>
        </p:nvSpPr>
        <p:spPr>
          <a:xfrm flipH="1" rot="-5400000">
            <a:off x="14556625" y="7846175"/>
            <a:ext cx="10287000" cy="4881649"/>
          </a:xfrm>
          <a:custGeom>
            <a:rect b="b" l="l" r="r" t="t"/>
            <a:pathLst>
              <a:path extrusionOk="0" h="4881649" w="10287000">
                <a:moveTo>
                  <a:pt x="10287000" y="0"/>
                </a:moveTo>
                <a:lnTo>
                  <a:pt x="0" y="0"/>
                </a:lnTo>
                <a:lnTo>
                  <a:pt x="0" y="4881650"/>
                </a:lnTo>
                <a:lnTo>
                  <a:pt x="10287000" y="4881650"/>
                </a:lnTo>
                <a:lnTo>
                  <a:pt x="1028700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pic>
        <p:nvPicPr>
          <p:cNvPr id="213" name="Google Shape;213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334075" y="3051500"/>
            <a:ext cx="4600875" cy="6176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265025" y="4147188"/>
            <a:ext cx="8218699" cy="5080812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20"/>
          <p:cNvSpPr txBox="1"/>
          <p:nvPr/>
        </p:nvSpPr>
        <p:spPr>
          <a:xfrm>
            <a:off x="2265025" y="3130125"/>
            <a:ext cx="8855700" cy="10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00">
                <a:solidFill>
                  <a:srgbClr val="174076"/>
                </a:solidFill>
                <a:latin typeface="Yeseva One"/>
                <a:ea typeface="Yeseva One"/>
                <a:cs typeface="Yeseva One"/>
                <a:sym typeface="Yeseva One"/>
              </a:rPr>
              <a:t>Low-budget films yield the highest ROI, while high-budget films generate the lowest</a:t>
            </a:r>
            <a:endParaRPr sz="1900">
              <a:solidFill>
                <a:srgbClr val="174076"/>
              </a:solidFill>
              <a:latin typeface="Yeseva One"/>
              <a:ea typeface="Yeseva One"/>
              <a:cs typeface="Yeseva One"/>
              <a:sym typeface="Yeseva One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1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38968" l="0" r="-49" t="-38888"/>
            </a:stretch>
          </a:blipFill>
          <a:ln>
            <a:noFill/>
          </a:ln>
        </p:spPr>
      </p:sp>
      <p:grpSp>
        <p:nvGrpSpPr>
          <p:cNvPr id="221" name="Google Shape;221;p21"/>
          <p:cNvGrpSpPr/>
          <p:nvPr/>
        </p:nvGrpSpPr>
        <p:grpSpPr>
          <a:xfrm>
            <a:off x="1791023" y="2511270"/>
            <a:ext cx="14705952" cy="6935850"/>
            <a:chOff x="0" y="-66675"/>
            <a:chExt cx="3873147" cy="1826714"/>
          </a:xfrm>
        </p:grpSpPr>
        <p:sp>
          <p:nvSpPr>
            <p:cNvPr id="222" name="Google Shape;222;p21"/>
            <p:cNvSpPr/>
            <p:nvPr/>
          </p:nvSpPr>
          <p:spPr>
            <a:xfrm>
              <a:off x="0" y="0"/>
              <a:ext cx="3873147" cy="1760039"/>
            </a:xfrm>
            <a:custGeom>
              <a:rect b="b" l="l" r="r" t="t"/>
              <a:pathLst>
                <a:path extrusionOk="0" h="1760039" w="3873147">
                  <a:moveTo>
                    <a:pt x="0" y="0"/>
                  </a:moveTo>
                  <a:lnTo>
                    <a:pt x="3873147" y="0"/>
                  </a:lnTo>
                  <a:lnTo>
                    <a:pt x="3873147" y="1760039"/>
                  </a:lnTo>
                  <a:lnTo>
                    <a:pt x="0" y="1760039"/>
                  </a:lnTo>
                  <a:close/>
                </a:path>
              </a:pathLst>
            </a:custGeom>
            <a:solidFill>
              <a:srgbClr val="C5E5DE"/>
            </a:solidFill>
            <a:ln>
              <a:noFill/>
            </a:ln>
          </p:spPr>
        </p:sp>
        <p:sp>
          <p:nvSpPr>
            <p:cNvPr id="223" name="Google Shape;223;p21"/>
            <p:cNvSpPr txBox="1"/>
            <p:nvPr/>
          </p:nvSpPr>
          <p:spPr>
            <a:xfrm>
              <a:off x="0" y="-66675"/>
              <a:ext cx="3873000" cy="182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4" name="Google Shape;224;p21"/>
          <p:cNvSpPr txBox="1"/>
          <p:nvPr/>
        </p:nvSpPr>
        <p:spPr>
          <a:xfrm>
            <a:off x="1852849" y="1019175"/>
            <a:ext cx="145824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solidFill>
                  <a:srgbClr val="174076"/>
                </a:solidFill>
                <a:latin typeface="Yeseva One"/>
                <a:ea typeface="Yeseva One"/>
                <a:cs typeface="Yeseva One"/>
                <a:sym typeface="Yeseva One"/>
              </a:rPr>
              <a:t>Ratings</a:t>
            </a:r>
            <a:endParaRPr/>
          </a:p>
        </p:txBody>
      </p:sp>
      <p:sp>
        <p:nvSpPr>
          <p:cNvPr id="225" name="Google Shape;225;p21"/>
          <p:cNvSpPr/>
          <p:nvPr/>
        </p:nvSpPr>
        <p:spPr>
          <a:xfrm flipH="1" rot="5400000">
            <a:off x="-6555625" y="-2440825"/>
            <a:ext cx="10287000" cy="4881649"/>
          </a:xfrm>
          <a:custGeom>
            <a:rect b="b" l="l" r="r" t="t"/>
            <a:pathLst>
              <a:path extrusionOk="0" h="4881649" w="10287000">
                <a:moveTo>
                  <a:pt x="10287000" y="0"/>
                </a:moveTo>
                <a:lnTo>
                  <a:pt x="0" y="0"/>
                </a:lnTo>
                <a:lnTo>
                  <a:pt x="0" y="4881650"/>
                </a:lnTo>
                <a:lnTo>
                  <a:pt x="10287000" y="4881650"/>
                </a:lnTo>
                <a:lnTo>
                  <a:pt x="1028700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26" name="Google Shape;226;p21"/>
          <p:cNvSpPr/>
          <p:nvPr/>
        </p:nvSpPr>
        <p:spPr>
          <a:xfrm>
            <a:off x="221876" y="5597071"/>
            <a:ext cx="574387" cy="574387"/>
          </a:xfrm>
          <a:custGeom>
            <a:rect b="b" l="l" r="r" t="t"/>
            <a:pathLst>
              <a:path extrusionOk="0" h="574387" w="574387">
                <a:moveTo>
                  <a:pt x="0" y="0"/>
                </a:moveTo>
                <a:lnTo>
                  <a:pt x="574387" y="0"/>
                </a:lnTo>
                <a:lnTo>
                  <a:pt x="574387" y="574387"/>
                </a:lnTo>
                <a:lnTo>
                  <a:pt x="0" y="57438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27" name="Google Shape;227;p21"/>
          <p:cNvSpPr/>
          <p:nvPr/>
        </p:nvSpPr>
        <p:spPr>
          <a:xfrm>
            <a:off x="221876" y="6628658"/>
            <a:ext cx="574387" cy="574387"/>
          </a:xfrm>
          <a:custGeom>
            <a:rect b="b" l="l" r="r" t="t"/>
            <a:pathLst>
              <a:path extrusionOk="0" h="574387" w="574387">
                <a:moveTo>
                  <a:pt x="0" y="0"/>
                </a:moveTo>
                <a:lnTo>
                  <a:pt x="574387" y="0"/>
                </a:lnTo>
                <a:lnTo>
                  <a:pt x="574387" y="574386"/>
                </a:lnTo>
                <a:lnTo>
                  <a:pt x="0" y="57438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28" name="Google Shape;228;p21"/>
          <p:cNvSpPr/>
          <p:nvPr/>
        </p:nvSpPr>
        <p:spPr>
          <a:xfrm flipH="1" rot="-5400000">
            <a:off x="14556625" y="7846175"/>
            <a:ext cx="10287000" cy="4881649"/>
          </a:xfrm>
          <a:custGeom>
            <a:rect b="b" l="l" r="r" t="t"/>
            <a:pathLst>
              <a:path extrusionOk="0" h="4881649" w="10287000">
                <a:moveTo>
                  <a:pt x="10287000" y="0"/>
                </a:moveTo>
                <a:lnTo>
                  <a:pt x="0" y="0"/>
                </a:lnTo>
                <a:lnTo>
                  <a:pt x="0" y="4881650"/>
                </a:lnTo>
                <a:lnTo>
                  <a:pt x="10287000" y="4881650"/>
                </a:lnTo>
                <a:lnTo>
                  <a:pt x="1028700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29" name="Google Shape;229;p21"/>
          <p:cNvSpPr txBox="1"/>
          <p:nvPr/>
        </p:nvSpPr>
        <p:spPr>
          <a:xfrm>
            <a:off x="2170500" y="3130165"/>
            <a:ext cx="139470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174076"/>
                </a:solidFill>
                <a:latin typeface="Yeseva One"/>
                <a:ea typeface="Yeseva One"/>
                <a:cs typeface="Yeseva One"/>
                <a:sym typeface="Yeseva One"/>
              </a:rPr>
              <a:t>Approval Index and Average Ratings show minimal impact on Adjusted ROI.</a:t>
            </a:r>
            <a:endParaRPr sz="1900">
              <a:solidFill>
                <a:srgbClr val="174076"/>
              </a:solidFill>
              <a:latin typeface="Yeseva One"/>
              <a:ea typeface="Yeseva One"/>
              <a:cs typeface="Yeseva One"/>
              <a:sym typeface="Yeseva One"/>
            </a:endParaRPr>
          </a:p>
        </p:txBody>
      </p:sp>
      <p:pic>
        <p:nvPicPr>
          <p:cNvPr id="230" name="Google Shape;230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104238" y="3763588"/>
            <a:ext cx="14135100" cy="556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