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C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CAE5ED-4D50-442C-B8DE-692367CEA0D7}" v="1503" dt="2024-03-19T20:06:33.378"/>
    <p1510:client id="{B18087CE-5F36-4F8B-8F69-7BB9775D552D}" v="918" dt="2024-03-18T22:55:24.6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6A15-6E39-4FFA-B5DC-89EB633E6DC2}"/>
              </a:ext>
            </a:extLst>
          </p:cNvPr>
          <p:cNvSpPr>
            <a:spLocks noGrp="1"/>
          </p:cNvSpPr>
          <p:nvPr>
            <p:ph type="ctrTitle"/>
          </p:nvPr>
        </p:nvSpPr>
        <p:spPr>
          <a:xfrm>
            <a:off x="1638300" y="1371600"/>
            <a:ext cx="8127574" cy="2736443"/>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9A169311-3201-45EC-B973-82EC27DA529A}"/>
              </a:ext>
            </a:extLst>
          </p:cNvPr>
          <p:cNvSpPr>
            <a:spLocks noGrp="1"/>
          </p:cNvSpPr>
          <p:nvPr>
            <p:ph type="subTitle" idx="1"/>
          </p:nvPr>
        </p:nvSpPr>
        <p:spPr>
          <a:xfrm>
            <a:off x="1638300" y="4299358"/>
            <a:ext cx="8127574" cy="1187042"/>
          </a:xfrm>
        </p:spPr>
        <p:txBody>
          <a:bodyPr>
            <a:normAutofit/>
          </a:bodyPr>
          <a:lstStyle>
            <a:lvl1pPr marL="0" indent="0" algn="l">
              <a:buNone/>
              <a:defRPr sz="1800" cap="all" spc="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29AE4B9-EDEF-4A2C-B464-332C5C624F1D}"/>
              </a:ext>
            </a:extLst>
          </p:cNvPr>
          <p:cNvSpPr>
            <a:spLocks noGrp="1"/>
          </p:cNvSpPr>
          <p:nvPr>
            <p:ph type="dt" sz="half" idx="10"/>
          </p:nvPr>
        </p:nvSpPr>
        <p:spPr/>
        <p:txBody>
          <a:bodyPr/>
          <a:lstStyle/>
          <a:p>
            <a:fld id="{B6D41BCC-AD73-4203-A5A6-E62EB28B0FE6}" type="datetimeFigureOut">
              <a:rPr lang="en-US" smtClean="0"/>
              <a:t>3/19/2024</a:t>
            </a:fld>
            <a:endParaRPr lang="en-US"/>
          </a:p>
        </p:txBody>
      </p:sp>
      <p:sp>
        <p:nvSpPr>
          <p:cNvPr id="5" name="Footer Placeholder 4">
            <a:extLst>
              <a:ext uri="{FF2B5EF4-FFF2-40B4-BE49-F238E27FC236}">
                <a16:creationId xmlns:a16="http://schemas.microsoft.com/office/drawing/2014/main" id="{62B4C951-4861-4549-8E72-CEECA89E4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E1401-5637-41BC-AC21-891056450A28}"/>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59850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D0E6-AD36-493C-9DC3-5ACC2059EC93}"/>
              </a:ext>
            </a:extLst>
          </p:cNvPr>
          <p:cNvSpPr>
            <a:spLocks noGrp="1"/>
          </p:cNvSpPr>
          <p:nvPr>
            <p:ph type="title"/>
          </p:nvPr>
        </p:nvSpPr>
        <p:spPr>
          <a:xfrm>
            <a:off x="1638299" y="685800"/>
            <a:ext cx="8915402" cy="1371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0B8558-FA83-4F6C-A6D1-2DF9D3F74BD6}"/>
              </a:ext>
            </a:extLst>
          </p:cNvPr>
          <p:cNvSpPr>
            <a:spLocks noGrp="1"/>
          </p:cNvSpPr>
          <p:nvPr>
            <p:ph type="body" orient="vert" idx="1"/>
          </p:nvPr>
        </p:nvSpPr>
        <p:spPr>
          <a:xfrm>
            <a:off x="1638299" y="2057399"/>
            <a:ext cx="8915401" cy="41148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6DE619-0CC6-4480-ABDE-277D36BDFCBB}"/>
              </a:ext>
            </a:extLst>
          </p:cNvPr>
          <p:cNvSpPr>
            <a:spLocks noGrp="1"/>
          </p:cNvSpPr>
          <p:nvPr>
            <p:ph type="dt" sz="half" idx="10"/>
          </p:nvPr>
        </p:nvSpPr>
        <p:spPr/>
        <p:txBody>
          <a:bodyPr/>
          <a:lstStyle/>
          <a:p>
            <a:fld id="{B6D41BCC-AD73-4203-A5A6-E62EB28B0FE6}" type="datetimeFigureOut">
              <a:rPr lang="en-US" smtClean="0"/>
              <a:t>3/19/2024</a:t>
            </a:fld>
            <a:endParaRPr lang="en-US"/>
          </a:p>
        </p:txBody>
      </p:sp>
      <p:sp>
        <p:nvSpPr>
          <p:cNvPr id="5" name="Footer Placeholder 4">
            <a:extLst>
              <a:ext uri="{FF2B5EF4-FFF2-40B4-BE49-F238E27FC236}">
                <a16:creationId xmlns:a16="http://schemas.microsoft.com/office/drawing/2014/main" id="{140791E6-BE35-4ECA-8AD1-E8EC09B856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94606-B928-42D6-85CC-9576F60E3B5C}"/>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247970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F18D8A-5002-491C-922A-E9624E2DBD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5882C6-2BE9-4E25-B8BB-A2346A2B0B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BEFF9-B3BC-4C07-BF6C-2E3C91B54B78}"/>
              </a:ext>
            </a:extLst>
          </p:cNvPr>
          <p:cNvSpPr>
            <a:spLocks noGrp="1"/>
          </p:cNvSpPr>
          <p:nvPr>
            <p:ph type="dt" sz="half" idx="10"/>
          </p:nvPr>
        </p:nvSpPr>
        <p:spPr/>
        <p:txBody>
          <a:bodyPr/>
          <a:lstStyle/>
          <a:p>
            <a:fld id="{B6D41BCC-AD73-4203-A5A6-E62EB28B0FE6}" type="datetimeFigureOut">
              <a:rPr lang="en-US" smtClean="0"/>
              <a:t>3/19/2024</a:t>
            </a:fld>
            <a:endParaRPr lang="en-US"/>
          </a:p>
        </p:txBody>
      </p:sp>
      <p:sp>
        <p:nvSpPr>
          <p:cNvPr id="5" name="Footer Placeholder 4">
            <a:extLst>
              <a:ext uri="{FF2B5EF4-FFF2-40B4-BE49-F238E27FC236}">
                <a16:creationId xmlns:a16="http://schemas.microsoft.com/office/drawing/2014/main" id="{CE0F4CF6-CDF1-4AFD-8319-71FD4FED4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1A026-57F4-47F7-B4F0-E0D48E01268E}"/>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63131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3747-9ADB-4FCC-89CE-6E84D13475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AEC9C6-5D7D-4249-8820-D4C99D0AE825}"/>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21F35F7-46A1-40A9-ACD7-C4923992674A}"/>
              </a:ext>
            </a:extLst>
          </p:cNvPr>
          <p:cNvSpPr>
            <a:spLocks noGrp="1"/>
          </p:cNvSpPr>
          <p:nvPr>
            <p:ph type="dt" sz="half" idx="10"/>
          </p:nvPr>
        </p:nvSpPr>
        <p:spPr/>
        <p:txBody>
          <a:bodyPr/>
          <a:lstStyle/>
          <a:p>
            <a:fld id="{B6D41BCC-AD73-4203-A5A6-E62EB28B0FE6}" type="datetimeFigureOut">
              <a:rPr lang="en-US" smtClean="0"/>
              <a:t>3/19/2024</a:t>
            </a:fld>
            <a:endParaRPr lang="en-US"/>
          </a:p>
        </p:txBody>
      </p:sp>
      <p:sp>
        <p:nvSpPr>
          <p:cNvPr id="5" name="Footer Placeholder 4">
            <a:extLst>
              <a:ext uri="{FF2B5EF4-FFF2-40B4-BE49-F238E27FC236}">
                <a16:creationId xmlns:a16="http://schemas.microsoft.com/office/drawing/2014/main" id="{FA345637-B780-4999-A87D-0039BC5A9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9777F-E471-4CC5-B27B-137CB061E28E}"/>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019140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CB1D-064E-46DE-B533-7CDA331EEB61}"/>
              </a:ext>
            </a:extLst>
          </p:cNvPr>
          <p:cNvSpPr>
            <a:spLocks noGrp="1"/>
          </p:cNvSpPr>
          <p:nvPr>
            <p:ph type="title"/>
          </p:nvPr>
        </p:nvSpPr>
        <p:spPr>
          <a:xfrm>
            <a:off x="1638300" y="2748406"/>
            <a:ext cx="8115300" cy="2737994"/>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5FD222C0-D002-4A94-BAFF-FD1A1CCA64CE}"/>
              </a:ext>
            </a:extLst>
          </p:cNvPr>
          <p:cNvSpPr>
            <a:spLocks noGrp="1"/>
          </p:cNvSpPr>
          <p:nvPr>
            <p:ph type="body" idx="1"/>
          </p:nvPr>
        </p:nvSpPr>
        <p:spPr>
          <a:xfrm>
            <a:off x="1638300" y="1371600"/>
            <a:ext cx="8115300" cy="1333272"/>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53E7D7E-EC9F-4AA5-A559-EF556C6AD5EE}"/>
              </a:ext>
            </a:extLst>
          </p:cNvPr>
          <p:cNvSpPr>
            <a:spLocks noGrp="1"/>
          </p:cNvSpPr>
          <p:nvPr>
            <p:ph type="dt" sz="half" idx="10"/>
          </p:nvPr>
        </p:nvSpPr>
        <p:spPr/>
        <p:txBody>
          <a:bodyPr/>
          <a:lstStyle/>
          <a:p>
            <a:fld id="{B6D41BCC-AD73-4203-A5A6-E62EB28B0FE6}" type="datetimeFigureOut">
              <a:rPr lang="en-US" smtClean="0"/>
              <a:t>3/19/2024</a:t>
            </a:fld>
            <a:endParaRPr lang="en-US"/>
          </a:p>
        </p:txBody>
      </p:sp>
      <p:sp>
        <p:nvSpPr>
          <p:cNvPr id="5" name="Footer Placeholder 4">
            <a:extLst>
              <a:ext uri="{FF2B5EF4-FFF2-40B4-BE49-F238E27FC236}">
                <a16:creationId xmlns:a16="http://schemas.microsoft.com/office/drawing/2014/main" id="{2677A8EE-88C1-400C-A23F-656DC76B9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245A4-F9C6-44E9-929F-78C657C8B651}"/>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982907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F34F-B65E-4FA0-87E8-8890F482B383}"/>
              </a:ext>
            </a:extLst>
          </p:cNvPr>
          <p:cNvSpPr>
            <a:spLocks noGrp="1"/>
          </p:cNvSpPr>
          <p:nvPr>
            <p:ph type="title"/>
          </p:nvPr>
        </p:nvSpPr>
        <p:spPr>
          <a:xfrm>
            <a:off x="1638299" y="685800"/>
            <a:ext cx="9382348" cy="137160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D625A67-10CA-4531-93E1-39892C087E0B}"/>
              </a:ext>
            </a:extLst>
          </p:cNvPr>
          <p:cNvSpPr>
            <a:spLocks noGrp="1"/>
          </p:cNvSpPr>
          <p:nvPr>
            <p:ph sz="half" idx="1"/>
          </p:nvPr>
        </p:nvSpPr>
        <p:spPr>
          <a:xfrm>
            <a:off x="1638297" y="2057400"/>
            <a:ext cx="4553103" cy="41250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A622BE36-0CAF-4D92-9AC2-9249276B96F2}"/>
              </a:ext>
            </a:extLst>
          </p:cNvPr>
          <p:cNvSpPr>
            <a:spLocks noGrp="1"/>
          </p:cNvSpPr>
          <p:nvPr>
            <p:ph sz="half" idx="2"/>
          </p:nvPr>
        </p:nvSpPr>
        <p:spPr>
          <a:xfrm>
            <a:off x="6477000" y="2057400"/>
            <a:ext cx="4543647" cy="4125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C36479-3B04-43BD-9B59-DBF6CA2BF814}"/>
              </a:ext>
            </a:extLst>
          </p:cNvPr>
          <p:cNvSpPr>
            <a:spLocks noGrp="1"/>
          </p:cNvSpPr>
          <p:nvPr>
            <p:ph type="dt" sz="half" idx="10"/>
          </p:nvPr>
        </p:nvSpPr>
        <p:spPr/>
        <p:txBody>
          <a:bodyPr/>
          <a:lstStyle/>
          <a:p>
            <a:fld id="{B6D41BCC-AD73-4203-A5A6-E62EB28B0FE6}" type="datetimeFigureOut">
              <a:rPr lang="en-US" smtClean="0"/>
              <a:t>3/19/2024</a:t>
            </a:fld>
            <a:endParaRPr lang="en-US"/>
          </a:p>
        </p:txBody>
      </p:sp>
      <p:sp>
        <p:nvSpPr>
          <p:cNvPr id="6" name="Footer Placeholder 5">
            <a:extLst>
              <a:ext uri="{FF2B5EF4-FFF2-40B4-BE49-F238E27FC236}">
                <a16:creationId xmlns:a16="http://schemas.microsoft.com/office/drawing/2014/main" id="{0CFD4449-57DB-41D2-B49E-694E7C13F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60CC2C-E50B-47D2-B62F-D5C4C9CDA7E8}"/>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036676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530B-D0F2-4FC4-A10F-1E54EF82C877}"/>
              </a:ext>
            </a:extLst>
          </p:cNvPr>
          <p:cNvSpPr>
            <a:spLocks noGrp="1"/>
          </p:cNvSpPr>
          <p:nvPr>
            <p:ph type="title"/>
          </p:nvPr>
        </p:nvSpPr>
        <p:spPr>
          <a:xfrm>
            <a:off x="1638300" y="755118"/>
            <a:ext cx="9378304" cy="122276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868865C-9D06-4FA3-BA3D-7187BB41B576}"/>
              </a:ext>
            </a:extLst>
          </p:cNvPr>
          <p:cNvSpPr>
            <a:spLocks noGrp="1"/>
          </p:cNvSpPr>
          <p:nvPr>
            <p:ph type="body" idx="1"/>
          </p:nvPr>
        </p:nvSpPr>
        <p:spPr>
          <a:xfrm>
            <a:off x="1638300"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F656570-8F97-4B7E-A805-96925AC4781F}"/>
              </a:ext>
            </a:extLst>
          </p:cNvPr>
          <p:cNvSpPr>
            <a:spLocks noGrp="1"/>
          </p:cNvSpPr>
          <p:nvPr>
            <p:ph sz="half" idx="2"/>
          </p:nvPr>
        </p:nvSpPr>
        <p:spPr>
          <a:xfrm>
            <a:off x="1638300"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057EF54-F63F-4730-99EE-0E472578F512}"/>
              </a:ext>
            </a:extLst>
          </p:cNvPr>
          <p:cNvSpPr>
            <a:spLocks noGrp="1"/>
          </p:cNvSpPr>
          <p:nvPr>
            <p:ph type="body" sz="quarter" idx="3"/>
          </p:nvPr>
        </p:nvSpPr>
        <p:spPr>
          <a:xfrm>
            <a:off x="6487213"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908453E-B012-4889-9F49-E1351532ADF2}"/>
              </a:ext>
            </a:extLst>
          </p:cNvPr>
          <p:cNvSpPr>
            <a:spLocks noGrp="1"/>
          </p:cNvSpPr>
          <p:nvPr>
            <p:ph sz="quarter" idx="4"/>
          </p:nvPr>
        </p:nvSpPr>
        <p:spPr>
          <a:xfrm>
            <a:off x="6487213"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89FC47A-8514-4C98-B1BE-FF6CC666C580}"/>
              </a:ext>
            </a:extLst>
          </p:cNvPr>
          <p:cNvSpPr>
            <a:spLocks noGrp="1"/>
          </p:cNvSpPr>
          <p:nvPr>
            <p:ph type="dt" sz="half" idx="10"/>
          </p:nvPr>
        </p:nvSpPr>
        <p:spPr/>
        <p:txBody>
          <a:bodyPr/>
          <a:lstStyle/>
          <a:p>
            <a:fld id="{B6D41BCC-AD73-4203-A5A6-E62EB28B0FE6}" type="datetimeFigureOut">
              <a:rPr lang="en-US" smtClean="0"/>
              <a:t>3/19/2024</a:t>
            </a:fld>
            <a:endParaRPr lang="en-US"/>
          </a:p>
        </p:txBody>
      </p:sp>
      <p:sp>
        <p:nvSpPr>
          <p:cNvPr id="8" name="Footer Placeholder 7">
            <a:extLst>
              <a:ext uri="{FF2B5EF4-FFF2-40B4-BE49-F238E27FC236}">
                <a16:creationId xmlns:a16="http://schemas.microsoft.com/office/drawing/2014/main" id="{CED4301A-D375-4163-9488-27A9CDC6FD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ED6105-4A37-4D4B-9BE8-715FB732C924}"/>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066623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007F-6649-4D23-8869-C1CC29D009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8B85A1-41F9-4BC1-9C40-3E5D5C0425BF}"/>
              </a:ext>
            </a:extLst>
          </p:cNvPr>
          <p:cNvSpPr>
            <a:spLocks noGrp="1"/>
          </p:cNvSpPr>
          <p:nvPr>
            <p:ph type="dt" sz="half" idx="10"/>
          </p:nvPr>
        </p:nvSpPr>
        <p:spPr/>
        <p:txBody>
          <a:bodyPr/>
          <a:lstStyle/>
          <a:p>
            <a:fld id="{B6D41BCC-AD73-4203-A5A6-E62EB28B0FE6}" type="datetimeFigureOut">
              <a:rPr lang="en-US" smtClean="0"/>
              <a:t>3/19/2024</a:t>
            </a:fld>
            <a:endParaRPr lang="en-US"/>
          </a:p>
        </p:txBody>
      </p:sp>
      <p:sp>
        <p:nvSpPr>
          <p:cNvPr id="4" name="Footer Placeholder 3">
            <a:extLst>
              <a:ext uri="{FF2B5EF4-FFF2-40B4-BE49-F238E27FC236}">
                <a16:creationId xmlns:a16="http://schemas.microsoft.com/office/drawing/2014/main" id="{97B23774-EAA9-47ED-87EF-EE2B29A25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526550-DD4D-45E2-8916-8314C5D0680D}"/>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779944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35FACD-1A4D-49F3-8EA8-21B5C1A6A258}"/>
              </a:ext>
            </a:extLst>
          </p:cNvPr>
          <p:cNvSpPr>
            <a:spLocks noGrp="1"/>
          </p:cNvSpPr>
          <p:nvPr>
            <p:ph type="dt" sz="half" idx="10"/>
          </p:nvPr>
        </p:nvSpPr>
        <p:spPr/>
        <p:txBody>
          <a:bodyPr/>
          <a:lstStyle/>
          <a:p>
            <a:fld id="{B6D41BCC-AD73-4203-A5A6-E62EB28B0FE6}" type="datetimeFigureOut">
              <a:rPr lang="en-US" smtClean="0"/>
              <a:t>3/19/2024</a:t>
            </a:fld>
            <a:endParaRPr lang="en-US"/>
          </a:p>
        </p:txBody>
      </p:sp>
      <p:sp>
        <p:nvSpPr>
          <p:cNvPr id="3" name="Footer Placeholder 2">
            <a:extLst>
              <a:ext uri="{FF2B5EF4-FFF2-40B4-BE49-F238E27FC236}">
                <a16:creationId xmlns:a16="http://schemas.microsoft.com/office/drawing/2014/main" id="{C4FFD9DD-0E4E-4C36-AF85-B3EAD7FE61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E6F4C8-14FA-4405-85EE-ABF53FB0377C}"/>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78877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7C28-5DEE-493D-ABAD-38E4F2D75924}"/>
              </a:ext>
            </a:extLst>
          </p:cNvPr>
          <p:cNvSpPr>
            <a:spLocks noGrp="1"/>
          </p:cNvSpPr>
          <p:nvPr>
            <p:ph type="title"/>
          </p:nvPr>
        </p:nvSpPr>
        <p:spPr>
          <a:xfrm>
            <a:off x="1225621" y="1085481"/>
            <a:ext cx="3651180" cy="1657719"/>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1A5E79C5-E567-4F12-96B8-8BBEAE3D8B9F}"/>
              </a:ext>
            </a:extLst>
          </p:cNvPr>
          <p:cNvSpPr>
            <a:spLocks noGrp="1"/>
          </p:cNvSpPr>
          <p:nvPr>
            <p:ph idx="1"/>
          </p:nvPr>
        </p:nvSpPr>
        <p:spPr>
          <a:xfrm>
            <a:off x="5676900" y="1132676"/>
            <a:ext cx="5289480" cy="4728374"/>
          </a:xfrm>
        </p:spPr>
        <p:txBody>
          <a:bodyPr/>
          <a:lstStyle>
            <a:lvl1pPr>
              <a:lnSpc>
                <a:spcPct val="110000"/>
              </a:lnSpc>
              <a:defRPr sz="3200"/>
            </a:lvl1pPr>
            <a:lvl2pPr>
              <a:lnSpc>
                <a:spcPct val="110000"/>
              </a:lnSpc>
              <a:defRPr sz="2800"/>
            </a:lvl2pPr>
            <a:lvl3pPr>
              <a:lnSpc>
                <a:spcPct val="110000"/>
              </a:lnSpc>
              <a:defRPr sz="2400"/>
            </a:lvl3pPr>
            <a:lvl4pPr>
              <a:lnSpc>
                <a:spcPct val="110000"/>
              </a:lnSpc>
              <a:defRPr sz="2000"/>
            </a:lvl4pPr>
            <a:lvl5pPr>
              <a:lnSpc>
                <a:spcPct val="110000"/>
              </a:lnSpc>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733DF7F-0B5C-40CE-A65F-779FA7EFBF1C}"/>
              </a:ext>
            </a:extLst>
          </p:cNvPr>
          <p:cNvSpPr>
            <a:spLocks noGrp="1"/>
          </p:cNvSpPr>
          <p:nvPr>
            <p:ph type="body" sz="half" idx="2"/>
          </p:nvPr>
        </p:nvSpPr>
        <p:spPr>
          <a:xfrm>
            <a:off x="1225621" y="2748406"/>
            <a:ext cx="365118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4022248C-1826-4833-9592-383B5873AECA}"/>
              </a:ext>
            </a:extLst>
          </p:cNvPr>
          <p:cNvSpPr>
            <a:spLocks noGrp="1"/>
          </p:cNvSpPr>
          <p:nvPr>
            <p:ph type="dt" sz="half" idx="10"/>
          </p:nvPr>
        </p:nvSpPr>
        <p:spPr/>
        <p:txBody>
          <a:bodyPr/>
          <a:lstStyle/>
          <a:p>
            <a:fld id="{B6D41BCC-AD73-4203-A5A6-E62EB28B0FE6}" type="datetimeFigureOut">
              <a:rPr lang="en-US" smtClean="0"/>
              <a:t>3/19/2024</a:t>
            </a:fld>
            <a:endParaRPr lang="en-US"/>
          </a:p>
        </p:txBody>
      </p:sp>
      <p:sp>
        <p:nvSpPr>
          <p:cNvPr id="6" name="Footer Placeholder 5">
            <a:extLst>
              <a:ext uri="{FF2B5EF4-FFF2-40B4-BE49-F238E27FC236}">
                <a16:creationId xmlns:a16="http://schemas.microsoft.com/office/drawing/2014/main" id="{E80219DC-2646-42AD-897A-EB765DCBE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238D7-4EEA-475B-B1CA-C44B89BEA304}"/>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516994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65BE-C907-4660-A586-71C6A1D101EC}"/>
              </a:ext>
            </a:extLst>
          </p:cNvPr>
          <p:cNvSpPr>
            <a:spLocks noGrp="1"/>
          </p:cNvSpPr>
          <p:nvPr>
            <p:ph type="title"/>
          </p:nvPr>
        </p:nvSpPr>
        <p:spPr>
          <a:xfrm>
            <a:off x="1219200" y="1085481"/>
            <a:ext cx="3657600" cy="1657719"/>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044C8A9-67DF-419C-B2FC-3A879CCEF393}"/>
              </a:ext>
            </a:extLst>
          </p:cNvPr>
          <p:cNvSpPr>
            <a:spLocks noGrp="1"/>
          </p:cNvSpPr>
          <p:nvPr>
            <p:ph type="pic" idx="1"/>
          </p:nvPr>
        </p:nvSpPr>
        <p:spPr>
          <a:xfrm>
            <a:off x="5676900" y="1061885"/>
            <a:ext cx="5331069" cy="477556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DA94A1-3058-402A-9C3F-2F210D91D990}"/>
              </a:ext>
            </a:extLst>
          </p:cNvPr>
          <p:cNvSpPr>
            <a:spLocks noGrp="1"/>
          </p:cNvSpPr>
          <p:nvPr>
            <p:ph type="body" sz="half" idx="2"/>
          </p:nvPr>
        </p:nvSpPr>
        <p:spPr>
          <a:xfrm>
            <a:off x="1219200" y="2748406"/>
            <a:ext cx="365760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BC3CA50-C8D8-4F83-B2F6-BCE825866405}"/>
              </a:ext>
            </a:extLst>
          </p:cNvPr>
          <p:cNvSpPr>
            <a:spLocks noGrp="1"/>
          </p:cNvSpPr>
          <p:nvPr>
            <p:ph type="dt" sz="half" idx="10"/>
          </p:nvPr>
        </p:nvSpPr>
        <p:spPr/>
        <p:txBody>
          <a:bodyPr/>
          <a:lstStyle/>
          <a:p>
            <a:fld id="{B6D41BCC-AD73-4203-A5A6-E62EB28B0FE6}" type="datetimeFigureOut">
              <a:rPr lang="en-US" smtClean="0"/>
              <a:t>3/19/2024</a:t>
            </a:fld>
            <a:endParaRPr lang="en-US"/>
          </a:p>
        </p:txBody>
      </p:sp>
      <p:sp>
        <p:nvSpPr>
          <p:cNvPr id="6" name="Footer Placeholder 5">
            <a:extLst>
              <a:ext uri="{FF2B5EF4-FFF2-40B4-BE49-F238E27FC236}">
                <a16:creationId xmlns:a16="http://schemas.microsoft.com/office/drawing/2014/main" id="{057E5BE3-7B02-4281-BD90-C1FAAF6368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E256D-ACD5-438F-BA6F-605E5260E2E6}"/>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959387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31A689-589E-4A73-9313-EF44F7E4E6BA}"/>
              </a:ext>
            </a:extLst>
          </p:cNvPr>
          <p:cNvSpPr>
            <a:spLocks noGrp="1"/>
          </p:cNvSpPr>
          <p:nvPr>
            <p:ph type="title"/>
          </p:nvPr>
        </p:nvSpPr>
        <p:spPr>
          <a:xfrm>
            <a:off x="1638299" y="685800"/>
            <a:ext cx="8915402" cy="1371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B2B11B8-9E77-4144-B9C1-FD164D9A11A6}"/>
              </a:ext>
            </a:extLst>
          </p:cNvPr>
          <p:cNvSpPr>
            <a:spLocks noGrp="1"/>
          </p:cNvSpPr>
          <p:nvPr>
            <p:ph type="body" idx="1"/>
          </p:nvPr>
        </p:nvSpPr>
        <p:spPr>
          <a:xfrm>
            <a:off x="1638300" y="2057400"/>
            <a:ext cx="8915402" cy="413725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D06E4CC-CF79-4C8D-9E5F-1BB517435A6F}"/>
              </a:ext>
            </a:extLst>
          </p:cNvPr>
          <p:cNvSpPr>
            <a:spLocks noGrp="1"/>
          </p:cNvSpPr>
          <p:nvPr>
            <p:ph type="dt" sz="half" idx="2"/>
          </p:nvPr>
        </p:nvSpPr>
        <p:spPr>
          <a:xfrm rot="5400000">
            <a:off x="-1001475" y="1517536"/>
            <a:ext cx="2801123" cy="365125"/>
          </a:xfrm>
          <a:prstGeom prst="rect">
            <a:avLst/>
          </a:prstGeom>
        </p:spPr>
        <p:txBody>
          <a:bodyPr vert="horz" lIns="91440" tIns="45720" rIns="91440" bIns="45720" rtlCol="0" anchor="ctr"/>
          <a:lstStyle>
            <a:lvl1pPr algn="l">
              <a:defRPr sz="800" cap="all" spc="100" baseline="0">
                <a:solidFill>
                  <a:schemeClr val="tx1"/>
                </a:solidFill>
              </a:defRPr>
            </a:lvl1pPr>
          </a:lstStyle>
          <a:p>
            <a:fld id="{B6D41BCC-AD73-4203-A5A6-E62EB28B0FE6}" type="datetimeFigureOut">
              <a:rPr lang="en-US" smtClean="0"/>
              <a:pPr/>
              <a:t>3/19/2024</a:t>
            </a:fld>
            <a:endParaRPr lang="en-US"/>
          </a:p>
        </p:txBody>
      </p:sp>
      <p:sp>
        <p:nvSpPr>
          <p:cNvPr id="5" name="Footer Placeholder 4">
            <a:extLst>
              <a:ext uri="{FF2B5EF4-FFF2-40B4-BE49-F238E27FC236}">
                <a16:creationId xmlns:a16="http://schemas.microsoft.com/office/drawing/2014/main" id="{E3D79449-05F6-4BC7-95DF-F04E1F161498}"/>
              </a:ext>
            </a:extLst>
          </p:cNvPr>
          <p:cNvSpPr>
            <a:spLocks noGrp="1"/>
          </p:cNvSpPr>
          <p:nvPr>
            <p:ph type="ftr" sz="quarter" idx="3"/>
          </p:nvPr>
        </p:nvSpPr>
        <p:spPr>
          <a:xfrm rot="5400000">
            <a:off x="10118764" y="4237870"/>
            <a:ext cx="3344053" cy="365125"/>
          </a:xfrm>
          <a:prstGeom prst="rect">
            <a:avLst/>
          </a:prstGeom>
        </p:spPr>
        <p:txBody>
          <a:bodyPr vert="horz" lIns="91440" tIns="45720" rIns="91440" bIns="45720" rtlCol="0" anchor="ctr"/>
          <a:lstStyle>
            <a:lvl1pPr algn="r">
              <a:defRPr sz="800" cap="all" spc="1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E9317FE5-2D1F-4ECC-9460-08145C3BB933}"/>
              </a:ext>
            </a:extLst>
          </p:cNvPr>
          <p:cNvSpPr>
            <a:spLocks noGrp="1"/>
          </p:cNvSpPr>
          <p:nvPr>
            <p:ph type="sldNum" sz="quarter" idx="4"/>
          </p:nvPr>
        </p:nvSpPr>
        <p:spPr>
          <a:xfrm>
            <a:off x="11228877" y="6319138"/>
            <a:ext cx="710647" cy="365125"/>
          </a:xfrm>
          <a:prstGeom prst="rect">
            <a:avLst/>
          </a:prstGeom>
        </p:spPr>
        <p:txBody>
          <a:bodyPr vert="horz" lIns="91440" tIns="45720" rIns="91440" bIns="45720" rtlCol="0" anchor="ctr"/>
          <a:lstStyle>
            <a:lvl1pPr algn="r">
              <a:defRPr sz="800" cap="all" spc="100" baseline="0">
                <a:solidFill>
                  <a:schemeClr val="tx1"/>
                </a:solidFill>
              </a:defRPr>
            </a:lvl1pPr>
          </a:lstStyle>
          <a:p>
            <a:fld id="{D637F8FC-4B86-4690-8888-22AB2F781BEF}" type="slidenum">
              <a:rPr lang="en-US" smtClean="0"/>
              <a:pPr/>
              <a:t>‹#›</a:t>
            </a:fld>
            <a:endParaRPr lang="en-US"/>
          </a:p>
        </p:txBody>
      </p:sp>
    </p:spTree>
    <p:extLst>
      <p:ext uri="{BB962C8B-B14F-4D97-AF65-F5344CB8AC3E}">
        <p14:creationId xmlns:p14="http://schemas.microsoft.com/office/powerpoint/2010/main" val="1099434987"/>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9">
            <a:extLst>
              <a:ext uri="{FF2B5EF4-FFF2-40B4-BE49-F238E27FC236}">
                <a16:creationId xmlns:a16="http://schemas.microsoft.com/office/drawing/2014/main" id="{B3F65DAD-7B5B-4C6A-AAE4-2C6A320CC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4BB8150-5786-4997-8ECB-4F54CE47E3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12192000" cy="2057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p:cNvSpPr>
            <a:spLocks noGrp="1"/>
          </p:cNvSpPr>
          <p:nvPr>
            <p:ph type="ctrTitle"/>
          </p:nvPr>
        </p:nvSpPr>
        <p:spPr>
          <a:xfrm>
            <a:off x="1638300" y="1371600"/>
            <a:ext cx="8127574" cy="2520461"/>
          </a:xfrm>
        </p:spPr>
        <p:txBody>
          <a:bodyPr vert="horz" lIns="91440" tIns="45720" rIns="91440" bIns="45720" rtlCol="0" anchor="b">
            <a:noAutofit/>
          </a:bodyPr>
          <a:lstStyle/>
          <a:p>
            <a:r>
              <a:rPr lang="tr-TR" sz="6000" dirty="0">
                <a:solidFill>
                  <a:schemeClr val="bg2">
                    <a:lumMod val="50000"/>
                  </a:schemeClr>
                </a:solidFill>
              </a:rPr>
              <a:t>VERİ ORGANİZASYONU </a:t>
            </a:r>
            <a:br>
              <a:rPr lang="tr-TR" sz="6000" dirty="0"/>
            </a:br>
            <a:r>
              <a:rPr lang="tr-TR" sz="6000" dirty="0">
                <a:solidFill>
                  <a:schemeClr val="bg2">
                    <a:lumMod val="50000"/>
                  </a:schemeClr>
                </a:solidFill>
              </a:rPr>
              <a:t>ÖDEVİ</a:t>
            </a:r>
          </a:p>
        </p:txBody>
      </p:sp>
      <p:sp>
        <p:nvSpPr>
          <p:cNvPr id="3" name="Alt Başlık 2"/>
          <p:cNvSpPr>
            <a:spLocks noGrp="1"/>
          </p:cNvSpPr>
          <p:nvPr>
            <p:ph type="subTitle" idx="1"/>
          </p:nvPr>
        </p:nvSpPr>
        <p:spPr>
          <a:xfrm>
            <a:off x="1638300" y="5211885"/>
            <a:ext cx="8915400" cy="1234831"/>
          </a:xfrm>
        </p:spPr>
        <p:txBody>
          <a:bodyPr anchor="ctr">
            <a:normAutofit/>
          </a:bodyPr>
          <a:lstStyle/>
          <a:p>
            <a:r>
              <a:rPr lang="tr-TR" sz="2400" b="1" dirty="0">
                <a:solidFill>
                  <a:schemeClr val="bg2">
                    <a:lumMod val="50000"/>
                  </a:schemeClr>
                </a:solidFill>
              </a:rPr>
              <a:t>ELİF AKYOL 02220224019</a:t>
            </a:r>
            <a:endParaRPr lang="tr-TR" u="sng" dirty="0">
              <a:solidFill>
                <a:schemeClr val="bg2">
                  <a:lumMod val="50000"/>
                </a:schemeClr>
              </a:solidFill>
            </a:endParaRPr>
          </a:p>
        </p:txBody>
      </p:sp>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BF1CB8-C4D2-46A7-900D-7B057EBD2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47ED37-AD62-4555-A369-81CC3152B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514851" y="-819151"/>
            <a:ext cx="4800600" cy="10553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5E33F04B-F403-A5DB-D442-3E390BC44AA0}"/>
              </a:ext>
            </a:extLst>
          </p:cNvPr>
          <p:cNvSpPr>
            <a:spLocks noGrp="1"/>
          </p:cNvSpPr>
          <p:nvPr>
            <p:ph type="title"/>
          </p:nvPr>
        </p:nvSpPr>
        <p:spPr>
          <a:xfrm>
            <a:off x="1664882" y="739763"/>
            <a:ext cx="9282979" cy="1079188"/>
          </a:xfrm>
        </p:spPr>
        <p:txBody>
          <a:bodyPr anchor="ctr">
            <a:normAutofit/>
          </a:bodyPr>
          <a:lstStyle/>
          <a:p>
            <a:r>
              <a:rPr lang="tr-TR" dirty="0">
                <a:solidFill>
                  <a:schemeClr val="bg2">
                    <a:lumMod val="50000"/>
                  </a:schemeClr>
                </a:solidFill>
                <a:ea typeface="+mj-lt"/>
                <a:cs typeface="+mj-lt"/>
              </a:rPr>
              <a:t>İLİŞKİSEL VE İLİŞKİSEL OLMAYAN VERİ TABANI SİSTEMLERİ:</a:t>
            </a:r>
          </a:p>
        </p:txBody>
      </p:sp>
      <p:sp>
        <p:nvSpPr>
          <p:cNvPr id="3" name="İçerik Yer Tutucusu 2">
            <a:extLst>
              <a:ext uri="{FF2B5EF4-FFF2-40B4-BE49-F238E27FC236}">
                <a16:creationId xmlns:a16="http://schemas.microsoft.com/office/drawing/2014/main" id="{E8C7D4DC-6D83-A0EA-AA3B-C26FA4A28D27}"/>
              </a:ext>
            </a:extLst>
          </p:cNvPr>
          <p:cNvSpPr>
            <a:spLocks noGrp="1"/>
          </p:cNvSpPr>
          <p:nvPr>
            <p:ph idx="1"/>
          </p:nvPr>
        </p:nvSpPr>
        <p:spPr>
          <a:xfrm>
            <a:off x="1834817" y="2382253"/>
            <a:ext cx="10353172" cy="1755684"/>
          </a:xfrm>
        </p:spPr>
        <p:txBody>
          <a:bodyPr vert="horz" lIns="91440" tIns="45720" rIns="91440" bIns="45720" rtlCol="0" anchor="t">
            <a:normAutofit/>
          </a:bodyPr>
          <a:lstStyle/>
          <a:p>
            <a:pPr marL="0" indent="0">
              <a:buNone/>
            </a:pPr>
            <a:r>
              <a:rPr lang="tr-TR" b="1" dirty="0">
                <a:latin typeface="avenir next lt pro light"/>
                <a:ea typeface="+mn-lt"/>
                <a:cs typeface="+mn-lt"/>
              </a:rPr>
              <a:t>• </a:t>
            </a:r>
            <a:r>
              <a:rPr lang="tr-TR" b="1" i="1" u="sng" dirty="0">
                <a:latin typeface="avenir next lt pro light"/>
                <a:ea typeface="+mn-lt"/>
                <a:cs typeface="+mn-lt"/>
              </a:rPr>
              <a:t>İlişkisel Veri Tabanı:</a:t>
            </a:r>
            <a:r>
              <a:rPr lang="tr-TR" b="1" dirty="0">
                <a:latin typeface="avenir next lt pro light"/>
                <a:ea typeface="+mn-lt"/>
                <a:cs typeface="+mn-lt"/>
              </a:rPr>
              <a:t> En yaygın kullanılan veri tabanı türüdür. Satır ve sütunlardan oluşan tablolardan oluşur. Bu tablolar birbirleriyle ilişkilidir ve ilişkiden söz etmek için en az iki tablo yer almalıdır. Klasik ilişkisel veri tabanı sisteminde sağlanan temel özellikler Bölünmezlik, Tutarlılık, İzolasyon ve Dayanıklılıktır. (ACID)</a:t>
            </a:r>
            <a:endParaRPr lang="tr-TR" dirty="0">
              <a:latin typeface="avenir next lt pro light"/>
            </a:endParaRPr>
          </a:p>
        </p:txBody>
      </p:sp>
      <p:sp>
        <p:nvSpPr>
          <p:cNvPr id="4" name="Metin kutusu 3">
            <a:extLst>
              <a:ext uri="{FF2B5EF4-FFF2-40B4-BE49-F238E27FC236}">
                <a16:creationId xmlns:a16="http://schemas.microsoft.com/office/drawing/2014/main" id="{E0C20BC7-7992-B947-21E9-FC134B55EC88}"/>
              </a:ext>
            </a:extLst>
          </p:cNvPr>
          <p:cNvSpPr txBox="1"/>
          <p:nvPr/>
        </p:nvSpPr>
        <p:spPr>
          <a:xfrm>
            <a:off x="1832007" y="4133822"/>
            <a:ext cx="1000225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latin typeface="avenir next lt pro light"/>
                <a:ea typeface="+mn-lt"/>
                <a:cs typeface="+mn-lt"/>
              </a:rPr>
              <a:t>•</a:t>
            </a:r>
            <a:r>
              <a:rPr lang="tr-TR" b="1" i="1" u="sng" dirty="0">
                <a:latin typeface="avenir next lt pro light"/>
                <a:ea typeface="+mn-lt"/>
                <a:cs typeface="+mn-lt"/>
              </a:rPr>
              <a:t> İlişkisel olmayan veri tabanı (</a:t>
            </a:r>
            <a:r>
              <a:rPr lang="tr-TR" b="1" i="1" u="sng" err="1">
                <a:latin typeface="avenir next lt pro light"/>
                <a:ea typeface="+mn-lt"/>
                <a:cs typeface="+mn-lt"/>
              </a:rPr>
              <a:t>NoSQL</a:t>
            </a:r>
            <a:r>
              <a:rPr lang="tr-TR" b="1" i="1" u="sng" dirty="0">
                <a:latin typeface="avenir next lt pro light"/>
                <a:ea typeface="+mn-lt"/>
                <a:cs typeface="+mn-lt"/>
              </a:rPr>
              <a:t>):</a:t>
            </a:r>
            <a:r>
              <a:rPr lang="tr-TR" b="1" dirty="0">
                <a:latin typeface="avenir next lt pro light"/>
                <a:ea typeface="+mn-lt"/>
                <a:cs typeface="+mn-lt"/>
              </a:rPr>
              <a:t> </a:t>
            </a:r>
            <a:r>
              <a:rPr lang="tr-TR" b="1" err="1">
                <a:latin typeface="avenir next lt pro light"/>
                <a:ea typeface="+mn-lt"/>
                <a:cs typeface="+mn-lt"/>
              </a:rPr>
              <a:t>NoSQL</a:t>
            </a:r>
            <a:r>
              <a:rPr lang="tr-TR" b="1" dirty="0">
                <a:latin typeface="avenir next lt pro light"/>
                <a:ea typeface="+mn-lt"/>
                <a:cs typeface="+mn-lt"/>
              </a:rPr>
              <a:t>, ilişkisel veri tabanı sistemine alternatif bir çözüm olarak ortaya çıkmıştır. İlişkisel olmayan veri tabanı yatay olarak ölçeklendirilen bir veri depolama sistemidir. İlişkisel veri tabanı yerine </a:t>
            </a:r>
            <a:r>
              <a:rPr lang="tr-TR" b="1" err="1">
                <a:latin typeface="avenir next lt pro light"/>
                <a:ea typeface="+mn-lt"/>
                <a:cs typeface="+mn-lt"/>
              </a:rPr>
              <a:t>NoSQL</a:t>
            </a:r>
            <a:r>
              <a:rPr lang="tr-TR" b="1" dirty="0">
                <a:latin typeface="avenir next lt pro light"/>
                <a:ea typeface="+mn-lt"/>
                <a:cs typeface="+mn-lt"/>
              </a:rPr>
              <a:t> veri tabanının tercih edilmesi, özellikle hız ve yatay büyüme ile gereksiz maliyetten kurtulmaya dayanmaktadır.</a:t>
            </a:r>
            <a:endParaRPr lang="tr-TR">
              <a:latin typeface="avenir next lt pro light"/>
            </a:endParaRPr>
          </a:p>
        </p:txBody>
      </p:sp>
      <p:sp>
        <p:nvSpPr>
          <p:cNvPr id="5" name="Metin kutusu 4">
            <a:extLst>
              <a:ext uri="{FF2B5EF4-FFF2-40B4-BE49-F238E27FC236}">
                <a16:creationId xmlns:a16="http://schemas.microsoft.com/office/drawing/2014/main" id="{5B84211E-0C0E-7995-ABFA-CE0589D9E83A}"/>
              </a:ext>
            </a:extLst>
          </p:cNvPr>
          <p:cNvSpPr txBox="1"/>
          <p:nvPr/>
        </p:nvSpPr>
        <p:spPr>
          <a:xfrm>
            <a:off x="1911558" y="5626509"/>
            <a:ext cx="90397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latin typeface="avenir next lt pro light"/>
                <a:ea typeface="+mn-lt"/>
                <a:cs typeface="+mn-lt"/>
              </a:rPr>
              <a:t>• İlişkisel veri tabanı </a:t>
            </a:r>
            <a:r>
              <a:rPr lang="tr-TR" b="1" dirty="0">
                <a:highlight>
                  <a:srgbClr val="FFFF00"/>
                </a:highlight>
                <a:latin typeface="avenir next lt pro light"/>
                <a:ea typeface="+mn-lt"/>
                <a:cs typeface="+mn-lt"/>
              </a:rPr>
              <a:t>ACID</a:t>
            </a:r>
            <a:r>
              <a:rPr lang="tr-TR" b="1" dirty="0">
                <a:latin typeface="avenir next lt pro light"/>
                <a:ea typeface="+mn-lt"/>
                <a:cs typeface="+mn-lt"/>
              </a:rPr>
              <a:t> kullanırken, ilişkisel olmayan veri tabanı </a:t>
            </a:r>
            <a:r>
              <a:rPr lang="tr-TR" b="1" dirty="0">
                <a:highlight>
                  <a:srgbClr val="FFFF00"/>
                </a:highlight>
                <a:latin typeface="avenir next lt pro light"/>
                <a:ea typeface="+mn-lt"/>
                <a:cs typeface="+mn-lt"/>
              </a:rPr>
              <a:t>BASE</a:t>
            </a:r>
            <a:r>
              <a:rPr lang="tr-TR" b="1" dirty="0">
                <a:latin typeface="avenir next lt pro light"/>
                <a:ea typeface="+mn-lt"/>
                <a:cs typeface="+mn-lt"/>
              </a:rPr>
              <a:t> kullanır. </a:t>
            </a:r>
            <a:endParaRPr lang="tr-TR" dirty="0">
              <a:latin typeface="avenir next lt pro light"/>
            </a:endParaRPr>
          </a:p>
        </p:txBody>
      </p:sp>
    </p:spTree>
    <p:extLst>
      <p:ext uri="{BB962C8B-B14F-4D97-AF65-F5344CB8AC3E}">
        <p14:creationId xmlns:p14="http://schemas.microsoft.com/office/powerpoint/2010/main" val="3620336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BF1CB8-C4D2-46A7-900D-7B057EBD2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47ED37-AD62-4555-A369-81CC3152B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514851" y="-819151"/>
            <a:ext cx="4800600" cy="10553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EF25266A-CC12-0B8C-AE4A-C00D905612FF}"/>
              </a:ext>
            </a:extLst>
          </p:cNvPr>
          <p:cNvSpPr>
            <a:spLocks noGrp="1"/>
          </p:cNvSpPr>
          <p:nvPr>
            <p:ph type="title"/>
          </p:nvPr>
        </p:nvSpPr>
        <p:spPr>
          <a:xfrm>
            <a:off x="1554593" y="489105"/>
            <a:ext cx="9282979" cy="1079188"/>
          </a:xfrm>
        </p:spPr>
        <p:txBody>
          <a:bodyPr anchor="ctr">
            <a:normAutofit/>
          </a:bodyPr>
          <a:lstStyle/>
          <a:p>
            <a:r>
              <a:rPr lang="tr-TR" dirty="0">
                <a:solidFill>
                  <a:srgbClr val="847069"/>
                </a:solidFill>
                <a:ea typeface="+mj-lt"/>
                <a:cs typeface="+mj-lt"/>
              </a:rPr>
              <a:t>İLİŞKİSEL VE İLİŞKİSEL OLMAYAN VERİ TABANI SİSTEMLERİ:</a:t>
            </a:r>
            <a:endParaRPr lang="tr-TR" dirty="0">
              <a:ea typeface="+mj-lt"/>
              <a:cs typeface="+mj-lt"/>
            </a:endParaRPr>
          </a:p>
        </p:txBody>
      </p:sp>
      <p:sp>
        <p:nvSpPr>
          <p:cNvPr id="3" name="İçerik Yer Tutucusu 2">
            <a:extLst>
              <a:ext uri="{FF2B5EF4-FFF2-40B4-BE49-F238E27FC236}">
                <a16:creationId xmlns:a16="http://schemas.microsoft.com/office/drawing/2014/main" id="{2944B0EF-8EEF-2990-BD88-0103C6D6BA06}"/>
              </a:ext>
            </a:extLst>
          </p:cNvPr>
          <p:cNvSpPr>
            <a:spLocks noGrp="1"/>
          </p:cNvSpPr>
          <p:nvPr>
            <p:ph idx="1"/>
          </p:nvPr>
        </p:nvSpPr>
        <p:spPr>
          <a:xfrm>
            <a:off x="2135608" y="2532648"/>
            <a:ext cx="9430749" cy="3750920"/>
          </a:xfrm>
        </p:spPr>
        <p:txBody>
          <a:bodyPr vert="horz" lIns="91440" tIns="45720" rIns="91440" bIns="45720" rtlCol="0" anchor="t">
            <a:noAutofit/>
          </a:bodyPr>
          <a:lstStyle/>
          <a:p>
            <a:pPr marL="0" indent="0"/>
            <a:r>
              <a:rPr lang="tr-TR" b="1" dirty="0">
                <a:highlight>
                  <a:srgbClr val="FFFF00"/>
                </a:highlight>
                <a:latin typeface="avenir next lt pro light"/>
                <a:cs typeface="Segoe UI"/>
              </a:rPr>
              <a:t>BASE (</a:t>
            </a:r>
            <a:r>
              <a:rPr lang="tr-TR" b="1" err="1">
                <a:highlight>
                  <a:srgbClr val="FFFF00"/>
                </a:highlight>
                <a:latin typeface="avenir next lt pro light"/>
                <a:cs typeface="Segoe UI"/>
              </a:rPr>
              <a:t>Basically</a:t>
            </a:r>
            <a:r>
              <a:rPr lang="tr-TR" b="1" dirty="0">
                <a:highlight>
                  <a:srgbClr val="FFFF00"/>
                </a:highlight>
                <a:latin typeface="avenir next lt pro light"/>
                <a:cs typeface="Segoe UI"/>
              </a:rPr>
              <a:t> </a:t>
            </a:r>
            <a:r>
              <a:rPr lang="tr-TR" b="1" err="1">
                <a:highlight>
                  <a:srgbClr val="FFFF00"/>
                </a:highlight>
                <a:latin typeface="avenir next lt pro light"/>
                <a:cs typeface="Segoe UI"/>
              </a:rPr>
              <a:t>Available</a:t>
            </a:r>
            <a:r>
              <a:rPr lang="tr-TR" b="1" dirty="0">
                <a:highlight>
                  <a:srgbClr val="FFFF00"/>
                </a:highlight>
                <a:latin typeface="avenir next lt pro light"/>
                <a:cs typeface="Segoe UI"/>
              </a:rPr>
              <a:t> – </a:t>
            </a:r>
            <a:r>
              <a:rPr lang="tr-TR" b="1" err="1">
                <a:highlight>
                  <a:srgbClr val="FFFF00"/>
                </a:highlight>
                <a:latin typeface="avenir next lt pro light"/>
                <a:cs typeface="Segoe UI"/>
              </a:rPr>
              <a:t>Soft</a:t>
            </a:r>
            <a:r>
              <a:rPr lang="tr-TR" b="1" dirty="0">
                <a:highlight>
                  <a:srgbClr val="FFFF00"/>
                </a:highlight>
                <a:latin typeface="avenir next lt pro light"/>
                <a:cs typeface="Segoe UI"/>
              </a:rPr>
              <a:t> </a:t>
            </a:r>
            <a:r>
              <a:rPr lang="tr-TR" b="1" err="1">
                <a:highlight>
                  <a:srgbClr val="FFFF00"/>
                </a:highlight>
                <a:latin typeface="avenir next lt pro light"/>
                <a:cs typeface="Segoe UI"/>
              </a:rPr>
              <a:t>State</a:t>
            </a:r>
            <a:r>
              <a:rPr lang="tr-TR" b="1" dirty="0">
                <a:highlight>
                  <a:srgbClr val="FFFF00"/>
                </a:highlight>
                <a:latin typeface="avenir next lt pro light"/>
                <a:cs typeface="Segoe UI"/>
              </a:rPr>
              <a:t> – </a:t>
            </a:r>
            <a:r>
              <a:rPr lang="tr-TR" b="1" err="1">
                <a:highlight>
                  <a:srgbClr val="FFFF00"/>
                </a:highlight>
                <a:latin typeface="avenir next lt pro light"/>
                <a:cs typeface="Segoe UI"/>
              </a:rPr>
              <a:t>Eventually</a:t>
            </a:r>
            <a:r>
              <a:rPr lang="tr-TR" b="1" dirty="0">
                <a:highlight>
                  <a:srgbClr val="FFFF00"/>
                </a:highlight>
                <a:latin typeface="avenir next lt pro light"/>
                <a:cs typeface="Segoe UI"/>
              </a:rPr>
              <a:t> </a:t>
            </a:r>
            <a:r>
              <a:rPr lang="tr-TR" b="1" err="1">
                <a:highlight>
                  <a:srgbClr val="FFFF00"/>
                </a:highlight>
                <a:latin typeface="avenir next lt pro light"/>
                <a:cs typeface="Segoe UI"/>
              </a:rPr>
              <a:t>Consistent</a:t>
            </a:r>
            <a:r>
              <a:rPr lang="tr-TR" b="1" dirty="0">
                <a:highlight>
                  <a:srgbClr val="FFFF00"/>
                </a:highlight>
                <a:latin typeface="avenir next lt pro light"/>
                <a:cs typeface="Segoe UI"/>
              </a:rPr>
              <a:t>):</a:t>
            </a:r>
          </a:p>
          <a:p>
            <a:r>
              <a:rPr lang="tr-TR" b="1" i="1" u="sng" dirty="0">
                <a:latin typeface="avenir next lt pro light"/>
                <a:cs typeface="Segoe UI"/>
              </a:rPr>
              <a:t>1. Kolay Anlaşılabilirlik (</a:t>
            </a:r>
            <a:r>
              <a:rPr lang="tr-TR" b="1" i="1" u="sng" err="1">
                <a:latin typeface="avenir next lt pro light"/>
                <a:cs typeface="Segoe UI"/>
              </a:rPr>
              <a:t>Basically</a:t>
            </a:r>
            <a:r>
              <a:rPr lang="tr-TR" b="1" i="1" u="sng" dirty="0">
                <a:latin typeface="avenir next lt pro light"/>
                <a:cs typeface="Segoe UI"/>
              </a:rPr>
              <a:t> </a:t>
            </a:r>
            <a:r>
              <a:rPr lang="tr-TR" b="1" i="1" u="sng" err="1">
                <a:latin typeface="avenir next lt pro light"/>
                <a:cs typeface="Segoe UI"/>
              </a:rPr>
              <a:t>Available</a:t>
            </a:r>
            <a:r>
              <a:rPr lang="tr-TR" b="1" i="1" u="sng" dirty="0">
                <a:latin typeface="avenir next lt pro light"/>
                <a:cs typeface="Segoe UI"/>
              </a:rPr>
              <a:t>):</a:t>
            </a:r>
            <a:r>
              <a:rPr lang="tr-TR" b="1" dirty="0">
                <a:latin typeface="avenir next lt pro light"/>
                <a:cs typeface="Segoe UI"/>
              </a:rPr>
              <a:t> Veri erişim sorunlarını ortadan kaldırmak için kopyaları kullanır ve paylaşılmış veriyi birçok sunucudan alır.</a:t>
            </a:r>
          </a:p>
          <a:p>
            <a:r>
              <a:rPr lang="tr-TR" b="1" i="1" u="sng" dirty="0">
                <a:latin typeface="avenir next lt pro light"/>
                <a:cs typeface="Segoe UI"/>
              </a:rPr>
              <a:t>2. Esnek Durum (</a:t>
            </a:r>
            <a:r>
              <a:rPr lang="tr-TR" b="1" i="1" u="sng" err="1">
                <a:latin typeface="avenir next lt pro light"/>
                <a:cs typeface="Segoe UI"/>
              </a:rPr>
              <a:t>Soft</a:t>
            </a:r>
            <a:r>
              <a:rPr lang="tr-TR" b="1" i="1" u="sng" dirty="0">
                <a:latin typeface="avenir next lt pro light"/>
                <a:cs typeface="Segoe UI"/>
              </a:rPr>
              <a:t> </a:t>
            </a:r>
            <a:r>
              <a:rPr lang="tr-TR" b="1" i="1" u="sng" err="1">
                <a:latin typeface="avenir next lt pro light"/>
                <a:cs typeface="Segoe UI"/>
              </a:rPr>
              <a:t>State</a:t>
            </a:r>
            <a:r>
              <a:rPr lang="tr-TR" b="1" i="1" u="sng" dirty="0">
                <a:latin typeface="avenir next lt pro light"/>
                <a:cs typeface="Segoe UI"/>
              </a:rPr>
              <a:t>): </a:t>
            </a:r>
            <a:r>
              <a:rPr lang="tr-TR" b="1" dirty="0">
                <a:latin typeface="avenir next lt pro light"/>
                <a:cs typeface="Segoe UI"/>
              </a:rPr>
              <a:t>ACID’ de tutarlılık şarttır ama </a:t>
            </a:r>
            <a:r>
              <a:rPr lang="tr-TR" b="1" err="1">
                <a:latin typeface="avenir next lt pro light"/>
                <a:cs typeface="Segoe UI"/>
              </a:rPr>
              <a:t>NoSQL</a:t>
            </a:r>
            <a:r>
              <a:rPr lang="tr-TR" b="1" dirty="0">
                <a:latin typeface="avenir next lt pro light"/>
                <a:cs typeface="Segoe UI"/>
              </a:rPr>
              <a:t>’ de tutarsız verilerin barınılmasına da izin verilir.</a:t>
            </a:r>
          </a:p>
          <a:p>
            <a:r>
              <a:rPr lang="tr-TR" b="1" i="1" u="sng" dirty="0">
                <a:latin typeface="avenir next lt pro light"/>
                <a:cs typeface="Segoe UI"/>
              </a:rPr>
              <a:t>3. Eninde Sonunda Tutarlı:</a:t>
            </a:r>
            <a:r>
              <a:rPr lang="tr-TR" b="1" dirty="0">
                <a:latin typeface="avenir next lt pro light"/>
                <a:cs typeface="Segoe UI"/>
              </a:rPr>
              <a:t> ACID ’in zorunlu tuttuğu tutarlılığa karşın </a:t>
            </a:r>
            <a:r>
              <a:rPr lang="tr-TR" b="1" err="1">
                <a:latin typeface="avenir next lt pro light"/>
                <a:cs typeface="Segoe UI"/>
              </a:rPr>
              <a:t>NoSQL</a:t>
            </a:r>
            <a:r>
              <a:rPr lang="tr-TR" b="1" dirty="0">
                <a:latin typeface="avenir next lt pro light"/>
                <a:cs typeface="Segoe UI"/>
              </a:rPr>
              <a:t>’ de tanımlanmayan zamanda tutarlılığın oluşacağı garanti edilir.</a:t>
            </a:r>
          </a:p>
          <a:p>
            <a:r>
              <a:rPr lang="tr-TR" b="1" err="1">
                <a:latin typeface="avenir next lt pro light"/>
                <a:cs typeface="Segoe UI"/>
              </a:rPr>
              <a:t>NoSQL</a:t>
            </a:r>
            <a:r>
              <a:rPr lang="tr-TR" b="1" dirty="0">
                <a:latin typeface="avenir next lt pro light"/>
                <a:cs typeface="Segoe UI"/>
              </a:rPr>
              <a:t> büyük ölçekli internet uygulamaları için güvenilirdir.</a:t>
            </a:r>
          </a:p>
          <a:p>
            <a:endParaRPr lang="tr-TR" dirty="0"/>
          </a:p>
        </p:txBody>
      </p:sp>
    </p:spTree>
    <p:extLst>
      <p:ext uri="{BB962C8B-B14F-4D97-AF65-F5344CB8AC3E}">
        <p14:creationId xmlns:p14="http://schemas.microsoft.com/office/powerpoint/2010/main" val="2299476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BF1CB8-C4D2-46A7-900D-7B057EBD2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47ED37-AD62-4555-A369-81CC3152B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514851" y="-819151"/>
            <a:ext cx="4800600" cy="10553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025ED17F-307F-859A-7E25-61A8B4B1C373}"/>
              </a:ext>
            </a:extLst>
          </p:cNvPr>
          <p:cNvSpPr>
            <a:spLocks noGrp="1"/>
          </p:cNvSpPr>
          <p:nvPr>
            <p:ph type="title"/>
          </p:nvPr>
        </p:nvSpPr>
        <p:spPr>
          <a:xfrm>
            <a:off x="1554594" y="759816"/>
            <a:ext cx="10516215" cy="1079188"/>
          </a:xfrm>
        </p:spPr>
        <p:txBody>
          <a:bodyPr anchor="ctr">
            <a:normAutofit/>
          </a:bodyPr>
          <a:lstStyle/>
          <a:p>
            <a:r>
              <a:rPr lang="tr-TR" dirty="0">
                <a:solidFill>
                  <a:schemeClr val="bg2">
                    <a:lumMod val="50000"/>
                  </a:schemeClr>
                </a:solidFill>
              </a:rPr>
              <a:t>VERİ TABANI MİMARİLERİNİN KARŞILAŞTIRILMASI:</a:t>
            </a:r>
          </a:p>
        </p:txBody>
      </p:sp>
      <p:sp>
        <p:nvSpPr>
          <p:cNvPr id="3" name="İçerik Yer Tutucusu 2">
            <a:extLst>
              <a:ext uri="{FF2B5EF4-FFF2-40B4-BE49-F238E27FC236}">
                <a16:creationId xmlns:a16="http://schemas.microsoft.com/office/drawing/2014/main" id="{100DEC53-40A7-4043-F780-9964199E923F}"/>
              </a:ext>
            </a:extLst>
          </p:cNvPr>
          <p:cNvSpPr>
            <a:spLocks noGrp="1"/>
          </p:cNvSpPr>
          <p:nvPr>
            <p:ph idx="1"/>
          </p:nvPr>
        </p:nvSpPr>
        <p:spPr>
          <a:xfrm>
            <a:off x="1804738" y="2203115"/>
            <a:ext cx="10022303" cy="3428742"/>
          </a:xfrm>
        </p:spPr>
        <p:txBody>
          <a:bodyPr vert="horz" lIns="91440" tIns="45720" rIns="91440" bIns="45720" rtlCol="0" anchor="t">
            <a:noAutofit/>
          </a:bodyPr>
          <a:lstStyle/>
          <a:p>
            <a:pPr marL="0" indent="0">
              <a:buNone/>
            </a:pPr>
            <a:r>
              <a:rPr lang="tr-TR" b="1" u="sng" dirty="0">
                <a:latin typeface="avenir next lt pro light"/>
                <a:ea typeface="+mn-lt"/>
                <a:cs typeface="+mn-lt"/>
              </a:rPr>
              <a:t>MySQL</a:t>
            </a:r>
            <a:r>
              <a:rPr lang="tr-TR" b="1" dirty="0">
                <a:latin typeface="avenir next lt pro light"/>
                <a:ea typeface="+mn-lt"/>
                <a:cs typeface="+mn-lt"/>
              </a:rPr>
              <a:t> ve </a:t>
            </a:r>
            <a:r>
              <a:rPr lang="tr-TR" b="1" u="sng" err="1">
                <a:latin typeface="avenir next lt pro light"/>
                <a:ea typeface="+mn-lt"/>
                <a:cs typeface="+mn-lt"/>
              </a:rPr>
              <a:t>MongoDB</a:t>
            </a:r>
            <a:r>
              <a:rPr lang="tr-TR" b="1" dirty="0">
                <a:latin typeface="avenir next lt pro light"/>
                <a:ea typeface="+mn-lt"/>
                <a:cs typeface="+mn-lt"/>
              </a:rPr>
              <a:t> karşılaştırılması:</a:t>
            </a:r>
          </a:p>
          <a:p>
            <a:pPr marL="0" indent="0">
              <a:buNone/>
            </a:pPr>
            <a:r>
              <a:rPr lang="tr-TR" b="1" dirty="0">
                <a:latin typeface="avenir next lt pro light"/>
                <a:ea typeface="+mn-lt"/>
                <a:cs typeface="+mn-lt"/>
              </a:rPr>
              <a:t>• </a:t>
            </a:r>
            <a:r>
              <a:rPr lang="tr-TR" b="1" dirty="0">
                <a:latin typeface="avenir next lt pro light"/>
                <a:cs typeface="Segoe UI"/>
              </a:rPr>
              <a:t>MySQL ve </a:t>
            </a:r>
            <a:r>
              <a:rPr lang="tr-TR" b="1" err="1">
                <a:latin typeface="avenir next lt pro light"/>
                <a:cs typeface="Segoe UI"/>
              </a:rPr>
              <a:t>MongoDB</a:t>
            </a:r>
            <a:r>
              <a:rPr lang="tr-TR" b="1" dirty="0">
                <a:latin typeface="avenir next lt pro light"/>
                <a:cs typeface="Segoe UI"/>
              </a:rPr>
              <a:t> veri tabanı sistemlerinin performans ve yatay ölçeklenebilirlik incelenmesi için bu işlemlerin uygulanması ve sonuçlarının ortaya çıkması hedeflenmektedir. </a:t>
            </a:r>
            <a:endParaRPr lang="tr-TR" b="1">
              <a:latin typeface="avenir next lt pro light"/>
              <a:ea typeface="+mn-lt"/>
              <a:cs typeface="Segoe UI"/>
            </a:endParaRPr>
          </a:p>
          <a:p>
            <a:pPr marL="0" indent="0">
              <a:buNone/>
            </a:pPr>
            <a:r>
              <a:rPr lang="tr-TR" b="1" dirty="0">
                <a:latin typeface="avenir next lt pro light"/>
                <a:ea typeface="+mn-lt"/>
                <a:cs typeface="+mn-lt"/>
              </a:rPr>
              <a:t>• </a:t>
            </a:r>
            <a:r>
              <a:rPr lang="tr-TR" b="1" dirty="0">
                <a:highlight>
                  <a:srgbClr val="FFFF00"/>
                </a:highlight>
                <a:latin typeface="avenir next lt pro light"/>
                <a:cs typeface="Segoe UI"/>
              </a:rPr>
              <a:t>İşlemler:</a:t>
            </a:r>
          </a:p>
          <a:p>
            <a:r>
              <a:rPr lang="tr-TR" b="1" dirty="0">
                <a:latin typeface="avenir next lt pro light"/>
                <a:cs typeface="Segoe UI"/>
              </a:rPr>
              <a:t>Veri tabanı sunucu sistemlerinin belirlenmesi </a:t>
            </a:r>
          </a:p>
          <a:p>
            <a:r>
              <a:rPr lang="tr-TR" b="1" dirty="0">
                <a:latin typeface="avenir next lt pro light"/>
                <a:cs typeface="Segoe UI"/>
              </a:rPr>
              <a:t>Veri tabanı şemalarının oluşturulması</a:t>
            </a:r>
          </a:p>
          <a:p>
            <a:r>
              <a:rPr lang="tr-TR" b="1" dirty="0">
                <a:latin typeface="avenir next lt pro light"/>
                <a:cs typeface="Segoe UI"/>
              </a:rPr>
              <a:t>Sorguların incelenmesi</a:t>
            </a:r>
          </a:p>
          <a:p>
            <a:r>
              <a:rPr lang="tr-TR" b="1" dirty="0">
                <a:latin typeface="avenir next lt pro light"/>
                <a:cs typeface="Segoe UI"/>
              </a:rPr>
              <a:t>Veri tabanı ayarlarının yapılması</a:t>
            </a:r>
          </a:p>
          <a:p>
            <a:r>
              <a:rPr lang="tr-TR" b="1" dirty="0">
                <a:latin typeface="avenir next lt pro light"/>
                <a:cs typeface="Segoe UI"/>
              </a:rPr>
              <a:t>Ölçümler ve ölçüm metrikleri bilgileri</a:t>
            </a:r>
          </a:p>
          <a:p>
            <a:r>
              <a:rPr lang="tr-TR" b="1" dirty="0">
                <a:latin typeface="avenir next lt pro light"/>
                <a:cs typeface="Segoe UI"/>
              </a:rPr>
              <a:t>Performans analizi ve sonuçlarıdır.</a:t>
            </a:r>
          </a:p>
          <a:p>
            <a:endParaRPr lang="tr-TR" dirty="0"/>
          </a:p>
        </p:txBody>
      </p:sp>
    </p:spTree>
    <p:extLst>
      <p:ext uri="{BB962C8B-B14F-4D97-AF65-F5344CB8AC3E}">
        <p14:creationId xmlns:p14="http://schemas.microsoft.com/office/powerpoint/2010/main" val="2915751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BF1CB8-C4D2-46A7-900D-7B057EBD2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47ED37-AD62-4555-A369-81CC3152B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514851" y="-819151"/>
            <a:ext cx="4800600" cy="10553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AECBC1BF-E47F-143F-08C9-8BCB5BBFEE12}"/>
              </a:ext>
            </a:extLst>
          </p:cNvPr>
          <p:cNvSpPr>
            <a:spLocks noGrp="1"/>
          </p:cNvSpPr>
          <p:nvPr>
            <p:ph type="title"/>
          </p:nvPr>
        </p:nvSpPr>
        <p:spPr>
          <a:xfrm>
            <a:off x="1634804" y="709684"/>
            <a:ext cx="9282979" cy="1079188"/>
          </a:xfrm>
        </p:spPr>
        <p:txBody>
          <a:bodyPr anchor="ctr">
            <a:normAutofit/>
          </a:bodyPr>
          <a:lstStyle/>
          <a:p>
            <a:r>
              <a:rPr lang="tr-TR" dirty="0">
                <a:solidFill>
                  <a:schemeClr val="bg2">
                    <a:lumMod val="50000"/>
                  </a:schemeClr>
                </a:solidFill>
              </a:rPr>
              <a:t>Veri tabanı şeması:</a:t>
            </a:r>
          </a:p>
        </p:txBody>
      </p:sp>
      <p:sp>
        <p:nvSpPr>
          <p:cNvPr id="3" name="İçerik Yer Tutucusu 2">
            <a:extLst>
              <a:ext uri="{FF2B5EF4-FFF2-40B4-BE49-F238E27FC236}">
                <a16:creationId xmlns:a16="http://schemas.microsoft.com/office/drawing/2014/main" id="{CD43DCB5-60F2-A194-959D-DF15B84EFA40}"/>
              </a:ext>
            </a:extLst>
          </p:cNvPr>
          <p:cNvSpPr>
            <a:spLocks noGrp="1"/>
          </p:cNvSpPr>
          <p:nvPr>
            <p:ph idx="1"/>
          </p:nvPr>
        </p:nvSpPr>
        <p:spPr>
          <a:xfrm>
            <a:off x="1634291" y="2101516"/>
            <a:ext cx="10403303" cy="3540368"/>
          </a:xfrm>
        </p:spPr>
        <p:txBody>
          <a:bodyPr vert="horz" lIns="91440" tIns="45720" rIns="91440" bIns="45720" rtlCol="0" anchor="t">
            <a:normAutofit/>
          </a:bodyPr>
          <a:lstStyle/>
          <a:p>
            <a:pPr marL="0" indent="0">
              <a:buNone/>
            </a:pPr>
            <a:r>
              <a:rPr lang="tr-TR" b="1" dirty="0">
                <a:latin typeface="avenir next lt pro light"/>
                <a:ea typeface="+mn-lt"/>
                <a:cs typeface="+mn-lt"/>
              </a:rPr>
              <a:t>• </a:t>
            </a:r>
            <a:r>
              <a:rPr lang="tr-TR" b="1" dirty="0">
                <a:highlight>
                  <a:srgbClr val="FFFF00"/>
                </a:highlight>
                <a:latin typeface="avenir next lt pro light"/>
                <a:ea typeface="+mn-lt"/>
                <a:cs typeface="+mn-lt"/>
              </a:rPr>
              <a:t>Veri tabanı şeması:</a:t>
            </a:r>
            <a:r>
              <a:rPr lang="tr-TR" b="1" dirty="0">
                <a:latin typeface="avenir next lt pro light"/>
                <a:ea typeface="+mn-lt"/>
                <a:cs typeface="+mn-lt"/>
              </a:rPr>
              <a:t> Bir müzik uygulaması projesi vardır. Bu proje için </a:t>
            </a:r>
            <a:r>
              <a:rPr lang="tr-TR" b="1" err="1">
                <a:latin typeface="avenir next lt pro light"/>
                <a:ea typeface="+mn-lt"/>
                <a:cs typeface="+mn-lt"/>
              </a:rPr>
              <a:t>MongoDB</a:t>
            </a:r>
            <a:r>
              <a:rPr lang="tr-TR" b="1" dirty="0">
                <a:latin typeface="avenir next lt pro light"/>
                <a:ea typeface="+mn-lt"/>
                <a:cs typeface="+mn-lt"/>
              </a:rPr>
              <a:t> ve MySQL’ de iki veri tabanı şeması çizilmiştir. Bu şemalar aşağıda verilmiştir.</a:t>
            </a:r>
            <a:endParaRPr lang="tr-TR">
              <a:latin typeface="avenir next lt pro light"/>
            </a:endParaRPr>
          </a:p>
        </p:txBody>
      </p:sp>
      <p:pic>
        <p:nvPicPr>
          <p:cNvPr id="4" name="Resim 3" descr="metin, diyagram, plan, paralel içeren bir resim&#10;&#10;Açıklama otomatik olarak oluşturuldu">
            <a:extLst>
              <a:ext uri="{FF2B5EF4-FFF2-40B4-BE49-F238E27FC236}">
                <a16:creationId xmlns:a16="http://schemas.microsoft.com/office/drawing/2014/main" id="{5BC53702-4F5E-AF71-FCD5-91F5CB7A4683}"/>
              </a:ext>
            </a:extLst>
          </p:cNvPr>
          <p:cNvPicPr>
            <a:picLocks noChangeAspect="1"/>
          </p:cNvPicPr>
          <p:nvPr/>
        </p:nvPicPr>
        <p:blipFill>
          <a:blip r:embed="rId2"/>
          <a:stretch>
            <a:fillRect/>
          </a:stretch>
        </p:blipFill>
        <p:spPr>
          <a:xfrm>
            <a:off x="1745833" y="2931695"/>
            <a:ext cx="5090863" cy="3200400"/>
          </a:xfrm>
          <a:prstGeom prst="rect">
            <a:avLst/>
          </a:prstGeom>
        </p:spPr>
      </p:pic>
      <p:pic>
        <p:nvPicPr>
          <p:cNvPr id="5" name="Resim 4" descr="metin, ekran görüntüsü, yazı tipi, diyagram içeren bir resim&#10;&#10;Açıklama otomatik olarak oluşturuldu">
            <a:extLst>
              <a:ext uri="{FF2B5EF4-FFF2-40B4-BE49-F238E27FC236}">
                <a16:creationId xmlns:a16="http://schemas.microsoft.com/office/drawing/2014/main" id="{F11F463F-52A9-7AAC-26DD-E37069C2EF6E}"/>
              </a:ext>
            </a:extLst>
          </p:cNvPr>
          <p:cNvPicPr>
            <a:picLocks noChangeAspect="1"/>
          </p:cNvPicPr>
          <p:nvPr/>
        </p:nvPicPr>
        <p:blipFill>
          <a:blip r:embed="rId3"/>
          <a:stretch>
            <a:fillRect/>
          </a:stretch>
        </p:blipFill>
        <p:spPr>
          <a:xfrm>
            <a:off x="6984242" y="2935704"/>
            <a:ext cx="4790753" cy="3212433"/>
          </a:xfrm>
          <a:prstGeom prst="rect">
            <a:avLst/>
          </a:prstGeom>
        </p:spPr>
      </p:pic>
      <p:sp>
        <p:nvSpPr>
          <p:cNvPr id="6" name="Metin kutusu 5">
            <a:extLst>
              <a:ext uri="{FF2B5EF4-FFF2-40B4-BE49-F238E27FC236}">
                <a16:creationId xmlns:a16="http://schemas.microsoft.com/office/drawing/2014/main" id="{9C0EFE7D-21F8-FC46-9173-BF828C03AF91}"/>
              </a:ext>
            </a:extLst>
          </p:cNvPr>
          <p:cNvSpPr txBox="1"/>
          <p:nvPr/>
        </p:nvSpPr>
        <p:spPr>
          <a:xfrm>
            <a:off x="2756125" y="6282849"/>
            <a:ext cx="383606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b="1" dirty="0"/>
              <a:t>Şekil 2.2 MySQL veri şeması</a:t>
            </a:r>
          </a:p>
        </p:txBody>
      </p:sp>
      <p:sp>
        <p:nvSpPr>
          <p:cNvPr id="7" name="Metin kutusu 6">
            <a:extLst>
              <a:ext uri="{FF2B5EF4-FFF2-40B4-BE49-F238E27FC236}">
                <a16:creationId xmlns:a16="http://schemas.microsoft.com/office/drawing/2014/main" id="{38C2D86C-801F-D708-4EF5-5F5C1E2A05F7}"/>
              </a:ext>
            </a:extLst>
          </p:cNvPr>
          <p:cNvSpPr txBox="1"/>
          <p:nvPr/>
        </p:nvSpPr>
        <p:spPr>
          <a:xfrm>
            <a:off x="7652084" y="6278479"/>
            <a:ext cx="317433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b="1" dirty="0"/>
              <a:t>Şekil 2.3 </a:t>
            </a:r>
            <a:r>
              <a:rPr lang="tr-TR" sz="1600" b="1" dirty="0" err="1"/>
              <a:t>MondoDB</a:t>
            </a:r>
            <a:r>
              <a:rPr lang="tr-TR" sz="1600" b="1" dirty="0"/>
              <a:t> veri şeması</a:t>
            </a:r>
            <a:endParaRPr lang="tr-TR" dirty="0"/>
          </a:p>
        </p:txBody>
      </p:sp>
    </p:spTree>
    <p:extLst>
      <p:ext uri="{BB962C8B-B14F-4D97-AF65-F5344CB8AC3E}">
        <p14:creationId xmlns:p14="http://schemas.microsoft.com/office/powerpoint/2010/main" val="1829657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BF1CB8-C4D2-46A7-900D-7B057EBD2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47ED37-AD62-4555-A369-81CC3152B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514851" y="-819151"/>
            <a:ext cx="4800600" cy="10553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66B4B9BE-2B86-2460-F142-063917384386}"/>
              </a:ext>
            </a:extLst>
          </p:cNvPr>
          <p:cNvSpPr>
            <a:spLocks noGrp="1"/>
          </p:cNvSpPr>
          <p:nvPr>
            <p:ph type="title"/>
          </p:nvPr>
        </p:nvSpPr>
        <p:spPr>
          <a:xfrm>
            <a:off x="1654856" y="799921"/>
            <a:ext cx="9282979" cy="1079188"/>
          </a:xfrm>
        </p:spPr>
        <p:txBody>
          <a:bodyPr anchor="ctr">
            <a:normAutofit/>
          </a:bodyPr>
          <a:lstStyle/>
          <a:p>
            <a:r>
              <a:rPr lang="tr-TR" dirty="0">
                <a:solidFill>
                  <a:schemeClr val="bg2">
                    <a:lumMod val="50000"/>
                  </a:schemeClr>
                </a:solidFill>
              </a:rPr>
              <a:t>VERİ TABANI SORGULARI:</a:t>
            </a:r>
          </a:p>
        </p:txBody>
      </p:sp>
      <p:sp>
        <p:nvSpPr>
          <p:cNvPr id="3" name="İçerik Yer Tutucusu 2">
            <a:extLst>
              <a:ext uri="{FF2B5EF4-FFF2-40B4-BE49-F238E27FC236}">
                <a16:creationId xmlns:a16="http://schemas.microsoft.com/office/drawing/2014/main" id="{AAD9B74A-D7AC-D42B-977F-51115F26E01B}"/>
              </a:ext>
            </a:extLst>
          </p:cNvPr>
          <p:cNvSpPr>
            <a:spLocks noGrp="1"/>
          </p:cNvSpPr>
          <p:nvPr>
            <p:ph idx="1"/>
          </p:nvPr>
        </p:nvSpPr>
        <p:spPr>
          <a:xfrm>
            <a:off x="2175712" y="2552700"/>
            <a:ext cx="8698830" cy="3841157"/>
          </a:xfrm>
        </p:spPr>
        <p:txBody>
          <a:bodyPr vert="horz" lIns="91440" tIns="45720" rIns="91440" bIns="45720" rtlCol="0" anchor="t">
            <a:normAutofit fontScale="92500" lnSpcReduction="20000"/>
          </a:bodyPr>
          <a:lstStyle/>
          <a:p>
            <a:pPr marL="0" indent="0"/>
            <a:r>
              <a:rPr lang="tr-TR" b="1" dirty="0">
                <a:latin typeface="avenir next lt pro light"/>
                <a:cs typeface="Segoe UI"/>
              </a:rPr>
              <a:t>Bu çalışmada üç farklı veri tabanı sorgusu kullanılmıştır. </a:t>
            </a:r>
          </a:p>
          <a:p>
            <a:pPr marL="0" indent="0"/>
            <a:r>
              <a:rPr lang="tr-TR" b="1" dirty="0">
                <a:latin typeface="avenir next lt pro light"/>
                <a:cs typeface="Segoe UI"/>
              </a:rPr>
              <a:t>Birinci sorgu için sadece “SELECT” kullanılmıştır. </a:t>
            </a:r>
          </a:p>
          <a:p>
            <a:pPr marL="0" indent="0"/>
            <a:r>
              <a:rPr lang="tr-TR" b="1" dirty="0">
                <a:latin typeface="avenir next lt pro light"/>
                <a:cs typeface="Segoe UI"/>
              </a:rPr>
              <a:t>İkinci sorgu için “İNNER JOIN” kullanılmıştır.</a:t>
            </a:r>
            <a:endParaRPr lang="tr-TR" b="1">
              <a:latin typeface="avenir next lt pro light"/>
            </a:endParaRPr>
          </a:p>
          <a:p>
            <a:pPr marL="0" indent="0"/>
            <a:r>
              <a:rPr lang="tr-TR" b="1" dirty="0">
                <a:latin typeface="avenir next lt pro light"/>
                <a:cs typeface="Segoe UI"/>
              </a:rPr>
              <a:t> Üçüncü sorgu için “SELECT” ile birlikte iç içe “JOIN”, “İNNER JOIN” ve “WHERE” deyimi içeren detaylı karmaşık bir soru hazırlanmıştır.</a:t>
            </a:r>
            <a:endParaRPr lang="tr-TR" b="1">
              <a:latin typeface="avenir next lt pro light"/>
            </a:endParaRPr>
          </a:p>
          <a:p>
            <a:pPr marL="0" indent="0">
              <a:buNone/>
            </a:pPr>
            <a:r>
              <a:rPr lang="tr-TR" b="1" dirty="0">
                <a:latin typeface="avenir next lt pro light"/>
                <a:cs typeface="Segoe UI"/>
              </a:rPr>
              <a:t>Ölçümler: Zaman kavramı ölçümde ön plandadır. Zaman ölçümleri için üç yöntem kullanılmıştır. </a:t>
            </a:r>
          </a:p>
          <a:p>
            <a:r>
              <a:rPr lang="tr-TR" b="1" dirty="0">
                <a:highlight>
                  <a:srgbClr val="FFFF00"/>
                </a:highlight>
                <a:latin typeface="avenir next lt pro light"/>
                <a:cs typeface="Segoe UI"/>
              </a:rPr>
              <a:t>Birinci yöntem:</a:t>
            </a:r>
            <a:r>
              <a:rPr lang="tr-TR" b="1" dirty="0">
                <a:latin typeface="avenir next lt pro light"/>
                <a:cs typeface="Segoe UI"/>
              </a:rPr>
              <a:t> </a:t>
            </a:r>
            <a:r>
              <a:rPr lang="tr-TR" b="1" err="1">
                <a:latin typeface="avenir next lt pro light"/>
                <a:cs typeface="Segoe UI"/>
              </a:rPr>
              <a:t>Clock</a:t>
            </a:r>
            <a:r>
              <a:rPr lang="tr-TR" b="1" dirty="0">
                <a:latin typeface="avenir next lt pro light"/>
                <a:cs typeface="Segoe UI"/>
              </a:rPr>
              <a:t> () fonksiyonu</a:t>
            </a:r>
          </a:p>
          <a:p>
            <a:r>
              <a:rPr lang="tr-TR" b="1" dirty="0">
                <a:highlight>
                  <a:srgbClr val="FFFF00"/>
                </a:highlight>
                <a:latin typeface="avenir next lt pro light"/>
                <a:cs typeface="Segoe UI"/>
              </a:rPr>
              <a:t>İkinci yöntem:</a:t>
            </a:r>
            <a:r>
              <a:rPr lang="tr-TR" b="1" dirty="0">
                <a:latin typeface="avenir next lt pro light"/>
                <a:cs typeface="Segoe UI"/>
              </a:rPr>
              <a:t> Milisaniye hassasiyetiyle zamanlamayı sağlayan </a:t>
            </a:r>
            <a:r>
              <a:rPr lang="tr-TR" b="1" err="1">
                <a:latin typeface="avenir next lt pro light"/>
                <a:cs typeface="Segoe UI"/>
              </a:rPr>
              <a:t>Gettimeofday</a:t>
            </a:r>
            <a:r>
              <a:rPr lang="tr-TR" b="1" dirty="0">
                <a:latin typeface="avenir next lt pro light"/>
                <a:cs typeface="Segoe UI"/>
              </a:rPr>
              <a:t>() fonksiyonu </a:t>
            </a:r>
          </a:p>
          <a:p>
            <a:r>
              <a:rPr lang="tr-TR" b="1" dirty="0">
                <a:highlight>
                  <a:srgbClr val="FFFF00"/>
                </a:highlight>
                <a:latin typeface="avenir next lt pro light"/>
                <a:cs typeface="Segoe UI"/>
              </a:rPr>
              <a:t>Üçüncü yöntem</a:t>
            </a:r>
            <a:r>
              <a:rPr lang="tr-TR" b="1" dirty="0">
                <a:latin typeface="avenir next lt pro light"/>
                <a:cs typeface="Segoe UI"/>
              </a:rPr>
              <a:t>: </a:t>
            </a:r>
            <a:r>
              <a:rPr lang="tr-TR" b="1" err="1">
                <a:latin typeface="avenir next lt pro light"/>
                <a:cs typeface="Segoe UI"/>
              </a:rPr>
              <a:t>Slow</a:t>
            </a:r>
            <a:r>
              <a:rPr lang="tr-TR" b="1" dirty="0">
                <a:latin typeface="avenir next lt pro light"/>
                <a:cs typeface="Segoe UI"/>
              </a:rPr>
              <a:t> Query log (Yavaş sorgu kaydı)</a:t>
            </a:r>
          </a:p>
          <a:p>
            <a:endParaRPr lang="tr-TR" dirty="0"/>
          </a:p>
        </p:txBody>
      </p:sp>
    </p:spTree>
    <p:extLst>
      <p:ext uri="{BB962C8B-B14F-4D97-AF65-F5344CB8AC3E}">
        <p14:creationId xmlns:p14="http://schemas.microsoft.com/office/powerpoint/2010/main" val="3115645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BF1CB8-C4D2-46A7-900D-7B057EBD2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47ED37-AD62-4555-A369-81CC3152B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514851" y="-819151"/>
            <a:ext cx="4800600" cy="10553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41E75B8E-E57C-CDF6-ED36-11E6F162D11D}"/>
              </a:ext>
            </a:extLst>
          </p:cNvPr>
          <p:cNvSpPr>
            <a:spLocks noGrp="1"/>
          </p:cNvSpPr>
          <p:nvPr>
            <p:ph type="title"/>
          </p:nvPr>
        </p:nvSpPr>
        <p:spPr>
          <a:xfrm>
            <a:off x="1654856" y="819973"/>
            <a:ext cx="9282979" cy="1079188"/>
          </a:xfrm>
        </p:spPr>
        <p:txBody>
          <a:bodyPr anchor="ctr">
            <a:normAutofit/>
          </a:bodyPr>
          <a:lstStyle/>
          <a:p>
            <a:r>
              <a:rPr lang="tr-TR" dirty="0">
                <a:solidFill>
                  <a:schemeClr val="bg2">
                    <a:lumMod val="50000"/>
                  </a:schemeClr>
                </a:solidFill>
                <a:ea typeface="+mj-lt"/>
                <a:cs typeface="+mj-lt"/>
              </a:rPr>
              <a:t>Ölçüm metrikleri:</a:t>
            </a:r>
          </a:p>
        </p:txBody>
      </p:sp>
      <p:sp>
        <p:nvSpPr>
          <p:cNvPr id="3" name="İçerik Yer Tutucusu 2">
            <a:extLst>
              <a:ext uri="{FF2B5EF4-FFF2-40B4-BE49-F238E27FC236}">
                <a16:creationId xmlns:a16="http://schemas.microsoft.com/office/drawing/2014/main" id="{D3A658E9-930E-31A5-221D-2EBC3DF548FD}"/>
              </a:ext>
            </a:extLst>
          </p:cNvPr>
          <p:cNvSpPr>
            <a:spLocks noGrp="1"/>
          </p:cNvSpPr>
          <p:nvPr>
            <p:ph idx="1"/>
          </p:nvPr>
        </p:nvSpPr>
        <p:spPr>
          <a:xfrm>
            <a:off x="1834817" y="4527884"/>
            <a:ext cx="10112540" cy="783132"/>
          </a:xfrm>
        </p:spPr>
        <p:txBody>
          <a:bodyPr vert="horz" lIns="91440" tIns="45720" rIns="91440" bIns="45720" rtlCol="0" anchor="t">
            <a:normAutofit/>
          </a:bodyPr>
          <a:lstStyle/>
          <a:p>
            <a:pPr marL="0" indent="0">
              <a:buNone/>
            </a:pPr>
            <a:r>
              <a:rPr lang="tr-TR" b="1" dirty="0">
                <a:latin typeface="avenir next lt pro light"/>
                <a:ea typeface="+mn-lt"/>
                <a:cs typeface="+mn-lt"/>
              </a:rPr>
              <a:t>• Her iş parçacığının saniye </a:t>
            </a:r>
            <a:r>
              <a:rPr lang="tr-TR" b="1" err="1">
                <a:latin typeface="avenir next lt pro light"/>
                <a:ea typeface="+mn-lt"/>
                <a:cs typeface="+mn-lt"/>
              </a:rPr>
              <a:t>saniye</a:t>
            </a:r>
            <a:r>
              <a:rPr lang="tr-TR" b="1" dirty="0">
                <a:latin typeface="avenir next lt pro light"/>
                <a:ea typeface="+mn-lt"/>
                <a:cs typeface="+mn-lt"/>
              </a:rPr>
              <a:t> sorgu başına nasıl tepki verdiğini ölçmek için şekil 2.4’ teki formül kullanılır.</a:t>
            </a:r>
            <a:endParaRPr lang="tr-TR">
              <a:latin typeface="Avenir Next LT Pro Light"/>
            </a:endParaRPr>
          </a:p>
        </p:txBody>
      </p:sp>
      <p:pic>
        <p:nvPicPr>
          <p:cNvPr id="4" name="Resim 3" descr="metin, yazı tipi, ekran görüntüsü, çizgi içeren bir resim&#10;&#10;Açıklama otomatik olarak oluşturuldu">
            <a:extLst>
              <a:ext uri="{FF2B5EF4-FFF2-40B4-BE49-F238E27FC236}">
                <a16:creationId xmlns:a16="http://schemas.microsoft.com/office/drawing/2014/main" id="{C2EE7B39-2FB9-11C8-B7C9-A46AF8AD8BFB}"/>
              </a:ext>
            </a:extLst>
          </p:cNvPr>
          <p:cNvPicPr>
            <a:picLocks noChangeAspect="1"/>
          </p:cNvPicPr>
          <p:nvPr/>
        </p:nvPicPr>
        <p:blipFill>
          <a:blip r:embed="rId2"/>
          <a:stretch>
            <a:fillRect/>
          </a:stretch>
        </p:blipFill>
        <p:spPr>
          <a:xfrm>
            <a:off x="2239912" y="5313747"/>
            <a:ext cx="5517481" cy="876300"/>
          </a:xfrm>
          <a:prstGeom prst="rect">
            <a:avLst/>
          </a:prstGeom>
        </p:spPr>
      </p:pic>
      <p:sp>
        <p:nvSpPr>
          <p:cNvPr id="5" name="Metin kutusu 4">
            <a:extLst>
              <a:ext uri="{FF2B5EF4-FFF2-40B4-BE49-F238E27FC236}">
                <a16:creationId xmlns:a16="http://schemas.microsoft.com/office/drawing/2014/main" id="{A6EA28A8-5F26-E37A-F345-538992A655AA}"/>
              </a:ext>
            </a:extLst>
          </p:cNvPr>
          <p:cNvSpPr txBox="1"/>
          <p:nvPr/>
        </p:nvSpPr>
        <p:spPr>
          <a:xfrm>
            <a:off x="2799347" y="6308558"/>
            <a:ext cx="433738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dirty="0">
                <a:latin typeface="ariel"/>
              </a:rPr>
              <a:t>Şekil 2.4 iş parçacığı başına saniyedeki sorgular</a:t>
            </a:r>
          </a:p>
        </p:txBody>
      </p:sp>
      <p:sp>
        <p:nvSpPr>
          <p:cNvPr id="6" name="Metin kutusu 5">
            <a:extLst>
              <a:ext uri="{FF2B5EF4-FFF2-40B4-BE49-F238E27FC236}">
                <a16:creationId xmlns:a16="http://schemas.microsoft.com/office/drawing/2014/main" id="{19EB8146-C6DB-DE8D-4441-F56A53BB404A}"/>
              </a:ext>
            </a:extLst>
          </p:cNvPr>
          <p:cNvSpPr txBox="1"/>
          <p:nvPr/>
        </p:nvSpPr>
        <p:spPr>
          <a:xfrm>
            <a:off x="1834874" y="2507722"/>
            <a:ext cx="90497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latin typeface="avenir next lt pro light"/>
                <a:ea typeface="+mn-lt"/>
                <a:cs typeface="+mn-lt"/>
              </a:rPr>
              <a:t>•</a:t>
            </a:r>
            <a:r>
              <a:rPr lang="tr-TR" b="1" dirty="0">
                <a:latin typeface="avenir next lt pro light"/>
              </a:rPr>
              <a:t> Şekil 2.5' deki formül sorguları hesaplamak için kullanılır. </a:t>
            </a:r>
            <a:endParaRPr lang="tr-TR" dirty="0">
              <a:latin typeface="avenir next lt pro light"/>
            </a:endParaRPr>
          </a:p>
        </p:txBody>
      </p:sp>
      <p:pic>
        <p:nvPicPr>
          <p:cNvPr id="7" name="Resim 6" descr="metin, yazı tipi, çizgi, ekran görüntüsü içeren bir resim&#10;&#10;Açıklama otomatik olarak oluşturuldu">
            <a:extLst>
              <a:ext uri="{FF2B5EF4-FFF2-40B4-BE49-F238E27FC236}">
                <a16:creationId xmlns:a16="http://schemas.microsoft.com/office/drawing/2014/main" id="{BC444D2B-F31F-C30E-1A14-9AAAE1BBE6BC}"/>
              </a:ext>
            </a:extLst>
          </p:cNvPr>
          <p:cNvPicPr>
            <a:picLocks noChangeAspect="1"/>
          </p:cNvPicPr>
          <p:nvPr/>
        </p:nvPicPr>
        <p:blipFill>
          <a:blip r:embed="rId3"/>
          <a:stretch>
            <a:fillRect/>
          </a:stretch>
        </p:blipFill>
        <p:spPr>
          <a:xfrm>
            <a:off x="2238876" y="3019175"/>
            <a:ext cx="5448300" cy="1000125"/>
          </a:xfrm>
          <a:prstGeom prst="rect">
            <a:avLst/>
          </a:prstGeom>
        </p:spPr>
      </p:pic>
      <p:sp>
        <p:nvSpPr>
          <p:cNvPr id="9" name="Metin kutusu 8">
            <a:extLst>
              <a:ext uri="{FF2B5EF4-FFF2-40B4-BE49-F238E27FC236}">
                <a16:creationId xmlns:a16="http://schemas.microsoft.com/office/drawing/2014/main" id="{04ACEAB6-6E07-5FE8-A128-06601E0D869E}"/>
              </a:ext>
            </a:extLst>
          </p:cNvPr>
          <p:cNvSpPr txBox="1"/>
          <p:nvPr/>
        </p:nvSpPr>
        <p:spPr>
          <a:xfrm>
            <a:off x="2839453" y="4082716"/>
            <a:ext cx="424714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dirty="0">
                <a:latin typeface="ariel"/>
              </a:rPr>
              <a:t>Şekil 2.5 saniyedeki sorgular</a:t>
            </a:r>
            <a:endParaRPr lang="tr-TR" dirty="0"/>
          </a:p>
        </p:txBody>
      </p:sp>
    </p:spTree>
    <p:extLst>
      <p:ext uri="{BB962C8B-B14F-4D97-AF65-F5344CB8AC3E}">
        <p14:creationId xmlns:p14="http://schemas.microsoft.com/office/powerpoint/2010/main" val="700781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BF1CB8-C4D2-46A7-900D-7B057EBD2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47ED37-AD62-4555-A369-81CC3152B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514851" y="-819151"/>
            <a:ext cx="4800600" cy="10553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729C2058-EF33-5E9D-1B25-1F9C0EEAE6A0}"/>
              </a:ext>
            </a:extLst>
          </p:cNvPr>
          <p:cNvSpPr>
            <a:spLocks noGrp="1"/>
          </p:cNvSpPr>
          <p:nvPr>
            <p:ph type="title"/>
          </p:nvPr>
        </p:nvSpPr>
        <p:spPr>
          <a:xfrm>
            <a:off x="1554593" y="489105"/>
            <a:ext cx="9282979" cy="1079188"/>
          </a:xfrm>
        </p:spPr>
        <p:txBody>
          <a:bodyPr anchor="ctr">
            <a:normAutofit/>
          </a:bodyPr>
          <a:lstStyle/>
          <a:p>
            <a:r>
              <a:rPr lang="tr-TR" dirty="0">
                <a:solidFill>
                  <a:schemeClr val="bg2">
                    <a:lumMod val="50000"/>
                  </a:schemeClr>
                </a:solidFill>
              </a:rPr>
              <a:t>YAPILAN ANALİZLER:</a:t>
            </a:r>
          </a:p>
        </p:txBody>
      </p:sp>
      <p:sp>
        <p:nvSpPr>
          <p:cNvPr id="3" name="İçerik Yer Tutucusu 2">
            <a:extLst>
              <a:ext uri="{FF2B5EF4-FFF2-40B4-BE49-F238E27FC236}">
                <a16:creationId xmlns:a16="http://schemas.microsoft.com/office/drawing/2014/main" id="{D22E2704-3BB2-7F13-966E-002A7A0A79DA}"/>
              </a:ext>
            </a:extLst>
          </p:cNvPr>
          <p:cNvSpPr>
            <a:spLocks noGrp="1"/>
          </p:cNvSpPr>
          <p:nvPr>
            <p:ph idx="1"/>
          </p:nvPr>
        </p:nvSpPr>
        <p:spPr>
          <a:xfrm>
            <a:off x="1634291" y="2061411"/>
            <a:ext cx="10593803" cy="4793657"/>
          </a:xfrm>
        </p:spPr>
        <p:txBody>
          <a:bodyPr vert="horz" lIns="91440" tIns="45720" rIns="91440" bIns="45720" rtlCol="0" anchor="t">
            <a:normAutofit/>
          </a:bodyPr>
          <a:lstStyle/>
          <a:p>
            <a:r>
              <a:rPr lang="tr-TR" b="1" dirty="0">
                <a:latin typeface="avenir next lt pro light"/>
                <a:ea typeface="+mn-lt"/>
                <a:cs typeface="+mn-lt"/>
              </a:rPr>
              <a:t>Şekil 2.6’ da MySQL ve </a:t>
            </a:r>
            <a:r>
              <a:rPr lang="tr-TR" b="1" err="1">
                <a:latin typeface="avenir next lt pro light"/>
                <a:ea typeface="+mn-lt"/>
                <a:cs typeface="+mn-lt"/>
              </a:rPr>
              <a:t>MongoDB</a:t>
            </a:r>
            <a:r>
              <a:rPr lang="tr-TR" b="1" dirty="0">
                <a:latin typeface="avenir next lt pro light"/>
                <a:ea typeface="+mn-lt"/>
                <a:cs typeface="+mn-lt"/>
              </a:rPr>
              <a:t> veri tabanlarına</a:t>
            </a:r>
            <a:r>
              <a:rPr lang="tr-TR" b="1" dirty="0">
                <a:highlight>
                  <a:srgbClr val="FFFF00"/>
                </a:highlight>
                <a:latin typeface="avenir next lt pro light"/>
                <a:ea typeface="+mn-lt"/>
                <a:cs typeface="+mn-lt"/>
              </a:rPr>
              <a:t> sorgu 1</a:t>
            </a:r>
            <a:r>
              <a:rPr lang="tr-TR" b="1" dirty="0">
                <a:latin typeface="avenir next lt pro light"/>
                <a:ea typeface="+mn-lt"/>
                <a:cs typeface="+mn-lt"/>
              </a:rPr>
              <a:t> yani “SELECT” ile karşılaştırma yapılmıştır. </a:t>
            </a:r>
            <a:r>
              <a:rPr lang="tr-TR" b="1" err="1">
                <a:latin typeface="avenir next lt pro light"/>
                <a:ea typeface="+mn-lt"/>
                <a:cs typeface="+mn-lt"/>
              </a:rPr>
              <a:t>MongoDB</a:t>
            </a:r>
            <a:r>
              <a:rPr lang="tr-TR" b="1" dirty="0">
                <a:latin typeface="avenir next lt pro light"/>
                <a:ea typeface="+mn-lt"/>
                <a:cs typeface="+mn-lt"/>
              </a:rPr>
              <a:t>, sorgu sayısı arttıkça daha belirgin performans kötülüğü gösterdiği tespit edilmiştir. Şekil 2.7' de ölçüm metrik grafiği verilmiştir.</a:t>
            </a:r>
          </a:p>
        </p:txBody>
      </p:sp>
      <p:pic>
        <p:nvPicPr>
          <p:cNvPr id="4" name="Resim 3" descr="metin, diyagram, öykü gelişim çizgisi&#10;&#10;Açıklama otomatik olarak oluşturuldu">
            <a:extLst>
              <a:ext uri="{FF2B5EF4-FFF2-40B4-BE49-F238E27FC236}">
                <a16:creationId xmlns:a16="http://schemas.microsoft.com/office/drawing/2014/main" id="{3DA5223D-47EE-198E-A6DC-EB865342A9DF}"/>
              </a:ext>
            </a:extLst>
          </p:cNvPr>
          <p:cNvPicPr>
            <a:picLocks noChangeAspect="1"/>
          </p:cNvPicPr>
          <p:nvPr/>
        </p:nvPicPr>
        <p:blipFill>
          <a:blip r:embed="rId2"/>
          <a:stretch>
            <a:fillRect/>
          </a:stretch>
        </p:blipFill>
        <p:spPr>
          <a:xfrm>
            <a:off x="1890212" y="3274345"/>
            <a:ext cx="4842209" cy="2966284"/>
          </a:xfrm>
          <a:prstGeom prst="rect">
            <a:avLst/>
          </a:prstGeom>
        </p:spPr>
      </p:pic>
      <p:pic>
        <p:nvPicPr>
          <p:cNvPr id="5" name="Resim 4" descr="metin, çizgi, diyagram, öykü gelişim çizgisi&#10;&#10;Açıklama otomatik olarak oluşturuldu">
            <a:extLst>
              <a:ext uri="{FF2B5EF4-FFF2-40B4-BE49-F238E27FC236}">
                <a16:creationId xmlns:a16="http://schemas.microsoft.com/office/drawing/2014/main" id="{2FF14AD1-829E-577F-8FF1-1F58D06AB0C9}"/>
              </a:ext>
            </a:extLst>
          </p:cNvPr>
          <p:cNvPicPr>
            <a:picLocks noChangeAspect="1"/>
          </p:cNvPicPr>
          <p:nvPr/>
        </p:nvPicPr>
        <p:blipFill>
          <a:blip r:embed="rId3"/>
          <a:stretch>
            <a:fillRect/>
          </a:stretch>
        </p:blipFill>
        <p:spPr>
          <a:xfrm>
            <a:off x="6718885" y="3276099"/>
            <a:ext cx="5211178" cy="2962777"/>
          </a:xfrm>
          <a:prstGeom prst="rect">
            <a:avLst/>
          </a:prstGeom>
        </p:spPr>
      </p:pic>
      <p:sp>
        <p:nvSpPr>
          <p:cNvPr id="6" name="Metin kutusu 5">
            <a:extLst>
              <a:ext uri="{FF2B5EF4-FFF2-40B4-BE49-F238E27FC236}">
                <a16:creationId xmlns:a16="http://schemas.microsoft.com/office/drawing/2014/main" id="{F5A943BF-27F2-17FA-2169-1270624A712B}"/>
              </a:ext>
            </a:extLst>
          </p:cNvPr>
          <p:cNvSpPr txBox="1"/>
          <p:nvPr/>
        </p:nvSpPr>
        <p:spPr>
          <a:xfrm>
            <a:off x="3273803" y="6366825"/>
            <a:ext cx="1038726" cy="3485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b="1" dirty="0"/>
              <a:t>Şekil 2.6 </a:t>
            </a:r>
          </a:p>
        </p:txBody>
      </p:sp>
      <p:sp>
        <p:nvSpPr>
          <p:cNvPr id="7" name="Metin kutusu 6">
            <a:extLst>
              <a:ext uri="{FF2B5EF4-FFF2-40B4-BE49-F238E27FC236}">
                <a16:creationId xmlns:a16="http://schemas.microsoft.com/office/drawing/2014/main" id="{D41B6427-64AB-7CC6-F00D-4F1A4C723BD0}"/>
              </a:ext>
            </a:extLst>
          </p:cNvPr>
          <p:cNvSpPr txBox="1"/>
          <p:nvPr/>
        </p:nvSpPr>
        <p:spPr>
          <a:xfrm>
            <a:off x="8918619" y="6366825"/>
            <a:ext cx="103872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b="1" dirty="0"/>
              <a:t>Şekil 2.7</a:t>
            </a:r>
          </a:p>
        </p:txBody>
      </p:sp>
    </p:spTree>
    <p:extLst>
      <p:ext uri="{BB962C8B-B14F-4D97-AF65-F5344CB8AC3E}">
        <p14:creationId xmlns:p14="http://schemas.microsoft.com/office/powerpoint/2010/main" val="3780927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BF1CB8-C4D2-46A7-900D-7B057EBD2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47ED37-AD62-4555-A369-81CC3152B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514851" y="-819151"/>
            <a:ext cx="4800600" cy="10553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5E1C1668-D705-E61F-1B9E-B4F2EFF1B492}"/>
              </a:ext>
            </a:extLst>
          </p:cNvPr>
          <p:cNvSpPr>
            <a:spLocks noGrp="1"/>
          </p:cNvSpPr>
          <p:nvPr>
            <p:ph type="title"/>
          </p:nvPr>
        </p:nvSpPr>
        <p:spPr>
          <a:xfrm>
            <a:off x="1554593" y="489105"/>
            <a:ext cx="9282979" cy="1079188"/>
          </a:xfrm>
        </p:spPr>
        <p:txBody>
          <a:bodyPr anchor="ctr">
            <a:normAutofit/>
          </a:bodyPr>
          <a:lstStyle/>
          <a:p>
            <a:r>
              <a:rPr lang="tr-TR" dirty="0">
                <a:solidFill>
                  <a:srgbClr val="847069"/>
                </a:solidFill>
                <a:ea typeface="+mj-lt"/>
                <a:cs typeface="+mj-lt"/>
              </a:rPr>
              <a:t>YAPILAN ANALİZLER:</a:t>
            </a:r>
            <a:endParaRPr lang="tr-TR" dirty="0"/>
          </a:p>
        </p:txBody>
      </p:sp>
      <p:sp>
        <p:nvSpPr>
          <p:cNvPr id="3" name="İçerik Yer Tutucusu 2">
            <a:extLst>
              <a:ext uri="{FF2B5EF4-FFF2-40B4-BE49-F238E27FC236}">
                <a16:creationId xmlns:a16="http://schemas.microsoft.com/office/drawing/2014/main" id="{43B30910-F62E-E256-7D64-A98AE01E57C6}"/>
              </a:ext>
            </a:extLst>
          </p:cNvPr>
          <p:cNvSpPr>
            <a:spLocks noGrp="1"/>
          </p:cNvSpPr>
          <p:nvPr>
            <p:ph idx="1"/>
          </p:nvPr>
        </p:nvSpPr>
        <p:spPr>
          <a:xfrm>
            <a:off x="1634291" y="2061411"/>
            <a:ext cx="10553698" cy="4222157"/>
          </a:xfrm>
        </p:spPr>
        <p:txBody>
          <a:bodyPr vert="horz" lIns="91440" tIns="45720" rIns="91440" bIns="45720" rtlCol="0" anchor="t">
            <a:normAutofit/>
          </a:bodyPr>
          <a:lstStyle/>
          <a:p>
            <a:pPr marL="0" indent="0"/>
            <a:r>
              <a:rPr lang="tr-TR" b="1" dirty="0">
                <a:latin typeface="avenir next lt pro light"/>
                <a:cs typeface="Segoe UI"/>
              </a:rPr>
              <a:t>Şekil 3.1’ de çok fazla sorgu yapıldığında neler olduğunu gösteren tablo verilmiştir.</a:t>
            </a:r>
          </a:p>
          <a:p>
            <a:r>
              <a:rPr lang="tr-TR" b="1" dirty="0">
                <a:latin typeface="avenir next lt pro light"/>
                <a:cs typeface="Segoe UI"/>
              </a:rPr>
              <a:t>Şekil 3.2’ de işlemci çekirdeği miktarı ile saniye başına yapılan sorgu sayıları arasındaki ilişkiyi göstermektedir.</a:t>
            </a:r>
          </a:p>
          <a:p>
            <a:endParaRPr lang="tr-TR" dirty="0"/>
          </a:p>
        </p:txBody>
      </p:sp>
      <p:pic>
        <p:nvPicPr>
          <p:cNvPr id="4" name="Resim 3" descr="metin, çizgi, öykü gelişim çizgisi&#10;&#10;Açıklama otomatik olarak oluşturuldu">
            <a:extLst>
              <a:ext uri="{FF2B5EF4-FFF2-40B4-BE49-F238E27FC236}">
                <a16:creationId xmlns:a16="http://schemas.microsoft.com/office/drawing/2014/main" id="{B1854F6D-017E-B845-1529-AC4F96179548}"/>
              </a:ext>
            </a:extLst>
          </p:cNvPr>
          <p:cNvPicPr>
            <a:picLocks noChangeAspect="1"/>
          </p:cNvPicPr>
          <p:nvPr/>
        </p:nvPicPr>
        <p:blipFill>
          <a:blip r:embed="rId2"/>
          <a:stretch>
            <a:fillRect/>
          </a:stretch>
        </p:blipFill>
        <p:spPr>
          <a:xfrm>
            <a:off x="1714500" y="3233487"/>
            <a:ext cx="5103396" cy="3037975"/>
          </a:xfrm>
          <a:prstGeom prst="rect">
            <a:avLst/>
          </a:prstGeom>
        </p:spPr>
      </p:pic>
      <p:pic>
        <p:nvPicPr>
          <p:cNvPr id="5" name="Resim 4" descr="metin, ekran görüntüsü, sayı, numara, yazı tipi içeren bir resim&#10;&#10;Açıklama otomatik olarak oluşturuldu">
            <a:extLst>
              <a:ext uri="{FF2B5EF4-FFF2-40B4-BE49-F238E27FC236}">
                <a16:creationId xmlns:a16="http://schemas.microsoft.com/office/drawing/2014/main" id="{576DE244-796A-2486-B1E3-FB270DC70265}"/>
              </a:ext>
            </a:extLst>
          </p:cNvPr>
          <p:cNvPicPr>
            <a:picLocks noChangeAspect="1"/>
          </p:cNvPicPr>
          <p:nvPr/>
        </p:nvPicPr>
        <p:blipFill>
          <a:blip r:embed="rId3"/>
          <a:stretch>
            <a:fillRect/>
          </a:stretch>
        </p:blipFill>
        <p:spPr>
          <a:xfrm>
            <a:off x="6822656" y="3448301"/>
            <a:ext cx="5164056" cy="2828925"/>
          </a:xfrm>
          <a:prstGeom prst="rect">
            <a:avLst/>
          </a:prstGeom>
        </p:spPr>
      </p:pic>
      <p:sp>
        <p:nvSpPr>
          <p:cNvPr id="7" name="Metin kutusu 6">
            <a:extLst>
              <a:ext uri="{FF2B5EF4-FFF2-40B4-BE49-F238E27FC236}">
                <a16:creationId xmlns:a16="http://schemas.microsoft.com/office/drawing/2014/main" id="{E1C631C9-26C3-EDB5-6830-46DD7FAE489E}"/>
              </a:ext>
            </a:extLst>
          </p:cNvPr>
          <p:cNvSpPr txBox="1"/>
          <p:nvPr/>
        </p:nvSpPr>
        <p:spPr>
          <a:xfrm>
            <a:off x="3195007" y="6356798"/>
            <a:ext cx="94849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400" b="1" dirty="0"/>
              <a:t>Şekil 3.1</a:t>
            </a:r>
          </a:p>
        </p:txBody>
      </p:sp>
      <p:sp>
        <p:nvSpPr>
          <p:cNvPr id="9" name="Metin kutusu 8">
            <a:extLst>
              <a:ext uri="{FF2B5EF4-FFF2-40B4-BE49-F238E27FC236}">
                <a16:creationId xmlns:a16="http://schemas.microsoft.com/office/drawing/2014/main" id="{25327ED6-0C17-C7D9-41A4-EA8643EE6AEC}"/>
              </a:ext>
            </a:extLst>
          </p:cNvPr>
          <p:cNvSpPr txBox="1"/>
          <p:nvPr/>
        </p:nvSpPr>
        <p:spPr>
          <a:xfrm>
            <a:off x="8940085" y="6356798"/>
            <a:ext cx="94849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400" b="1" dirty="0"/>
              <a:t>Şekil 3.2</a:t>
            </a:r>
          </a:p>
          <a:p>
            <a:endParaRPr lang="tr-TR" sz="1400" b="1" dirty="0"/>
          </a:p>
        </p:txBody>
      </p:sp>
    </p:spTree>
    <p:extLst>
      <p:ext uri="{BB962C8B-B14F-4D97-AF65-F5344CB8AC3E}">
        <p14:creationId xmlns:p14="http://schemas.microsoft.com/office/powerpoint/2010/main" val="3063820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BF1CB8-C4D2-46A7-900D-7B057EBD2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47ED37-AD62-4555-A369-81CC3152B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514851" y="-819151"/>
            <a:ext cx="4800600" cy="10553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7D07065F-CC98-5476-783F-28020AD55885}"/>
              </a:ext>
            </a:extLst>
          </p:cNvPr>
          <p:cNvSpPr>
            <a:spLocks noGrp="1"/>
          </p:cNvSpPr>
          <p:nvPr>
            <p:ph type="title"/>
          </p:nvPr>
        </p:nvSpPr>
        <p:spPr>
          <a:xfrm>
            <a:off x="1554593" y="489105"/>
            <a:ext cx="9282979" cy="1079188"/>
          </a:xfrm>
        </p:spPr>
        <p:txBody>
          <a:bodyPr anchor="ctr">
            <a:normAutofit/>
          </a:bodyPr>
          <a:lstStyle/>
          <a:p>
            <a:r>
              <a:rPr lang="tr-TR" dirty="0">
                <a:solidFill>
                  <a:srgbClr val="847069"/>
                </a:solidFill>
                <a:ea typeface="+mj-lt"/>
                <a:cs typeface="+mj-lt"/>
              </a:rPr>
              <a:t>YAPILAN ANALİZLER:</a:t>
            </a:r>
            <a:endParaRPr lang="tr-TR" dirty="0">
              <a:solidFill>
                <a:srgbClr val="847069"/>
              </a:solidFill>
            </a:endParaRPr>
          </a:p>
        </p:txBody>
      </p:sp>
      <p:sp>
        <p:nvSpPr>
          <p:cNvPr id="3" name="İçerik Yer Tutucusu 2">
            <a:extLst>
              <a:ext uri="{FF2B5EF4-FFF2-40B4-BE49-F238E27FC236}">
                <a16:creationId xmlns:a16="http://schemas.microsoft.com/office/drawing/2014/main" id="{4B7886DA-B824-F0DD-E87E-EBC46F32BB5A}"/>
              </a:ext>
            </a:extLst>
          </p:cNvPr>
          <p:cNvSpPr>
            <a:spLocks noGrp="1"/>
          </p:cNvSpPr>
          <p:nvPr>
            <p:ph idx="1"/>
          </p:nvPr>
        </p:nvSpPr>
        <p:spPr>
          <a:xfrm>
            <a:off x="1643381" y="2052320"/>
            <a:ext cx="10546079" cy="3540368"/>
          </a:xfrm>
        </p:spPr>
        <p:txBody>
          <a:bodyPr vert="horz" lIns="91440" tIns="45720" rIns="91440" bIns="45720" rtlCol="0" anchor="t">
            <a:normAutofit/>
          </a:bodyPr>
          <a:lstStyle/>
          <a:p>
            <a:r>
              <a:rPr lang="tr-TR" b="1" dirty="0">
                <a:latin typeface="avenir next lt pro light"/>
              </a:rPr>
              <a:t>Şekil 3.3' te MySQL ve </a:t>
            </a:r>
            <a:r>
              <a:rPr lang="tr-TR" b="1" err="1">
                <a:latin typeface="avenir next lt pro light"/>
              </a:rPr>
              <a:t>MongoDB</a:t>
            </a:r>
            <a:r>
              <a:rPr lang="tr-TR" b="1" dirty="0">
                <a:latin typeface="avenir next lt pro light"/>
              </a:rPr>
              <a:t> veri tabanına </a:t>
            </a:r>
            <a:r>
              <a:rPr lang="tr-TR" b="1" dirty="0">
                <a:highlight>
                  <a:srgbClr val="FFFF00"/>
                </a:highlight>
                <a:latin typeface="avenir next lt pro light"/>
              </a:rPr>
              <a:t>ikinci sorgu</a:t>
            </a:r>
            <a:r>
              <a:rPr lang="tr-TR" b="1" dirty="0">
                <a:latin typeface="avenir next lt pro light"/>
              </a:rPr>
              <a:t> ile karşılaştırma testi uygulanmıştır. Sorgu sayısı arttıkça MySQL, </a:t>
            </a:r>
            <a:r>
              <a:rPr lang="tr-TR" b="1" err="1">
                <a:latin typeface="avenir next lt pro light"/>
              </a:rPr>
              <a:t>MongoDB</a:t>
            </a:r>
            <a:r>
              <a:rPr lang="tr-TR" b="1" dirty="0">
                <a:latin typeface="avenir next lt pro light"/>
              </a:rPr>
              <a:t>' ye göre daha kötü bir performans göstermiştir.</a:t>
            </a:r>
          </a:p>
        </p:txBody>
      </p:sp>
      <p:pic>
        <p:nvPicPr>
          <p:cNvPr id="4" name="Resim 3" descr="metin, öykü gelişim çizgisi&#10;&#10;Açıklama otomatik olarak oluşturuldu">
            <a:extLst>
              <a:ext uri="{FF2B5EF4-FFF2-40B4-BE49-F238E27FC236}">
                <a16:creationId xmlns:a16="http://schemas.microsoft.com/office/drawing/2014/main" id="{F5135504-372A-26B4-5B45-2512489B2144}"/>
              </a:ext>
            </a:extLst>
          </p:cNvPr>
          <p:cNvPicPr>
            <a:picLocks noChangeAspect="1"/>
          </p:cNvPicPr>
          <p:nvPr/>
        </p:nvPicPr>
        <p:blipFill>
          <a:blip r:embed="rId2"/>
          <a:stretch>
            <a:fillRect/>
          </a:stretch>
        </p:blipFill>
        <p:spPr>
          <a:xfrm>
            <a:off x="1699577" y="3059330"/>
            <a:ext cx="5348471" cy="3069055"/>
          </a:xfrm>
          <a:prstGeom prst="rect">
            <a:avLst/>
          </a:prstGeom>
        </p:spPr>
      </p:pic>
      <p:pic>
        <p:nvPicPr>
          <p:cNvPr id="5" name="Resim 4" descr="metin, çizgi, diyagram, öykü gelişim çizgisi&#10;&#10;Açıklama otomatik olarak oluşturuldu">
            <a:extLst>
              <a:ext uri="{FF2B5EF4-FFF2-40B4-BE49-F238E27FC236}">
                <a16:creationId xmlns:a16="http://schemas.microsoft.com/office/drawing/2014/main" id="{AC8EEC81-7679-AAAC-32F8-B3AA59DAF8E2}"/>
              </a:ext>
            </a:extLst>
          </p:cNvPr>
          <p:cNvPicPr>
            <a:picLocks noChangeAspect="1"/>
          </p:cNvPicPr>
          <p:nvPr/>
        </p:nvPicPr>
        <p:blipFill>
          <a:blip r:embed="rId3"/>
          <a:stretch>
            <a:fillRect/>
          </a:stretch>
        </p:blipFill>
        <p:spPr>
          <a:xfrm>
            <a:off x="7044055" y="3061235"/>
            <a:ext cx="5144770" cy="3065245"/>
          </a:xfrm>
          <a:prstGeom prst="rect">
            <a:avLst/>
          </a:prstGeom>
        </p:spPr>
      </p:pic>
      <p:sp>
        <p:nvSpPr>
          <p:cNvPr id="6" name="Metin kutusu 5">
            <a:extLst>
              <a:ext uri="{FF2B5EF4-FFF2-40B4-BE49-F238E27FC236}">
                <a16:creationId xmlns:a16="http://schemas.microsoft.com/office/drawing/2014/main" id="{A753B623-0275-EA87-9964-563C6A3C7364}"/>
              </a:ext>
            </a:extLst>
          </p:cNvPr>
          <p:cNvSpPr txBox="1"/>
          <p:nvPr/>
        </p:nvSpPr>
        <p:spPr>
          <a:xfrm>
            <a:off x="3819511" y="6288731"/>
            <a:ext cx="110744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400" b="1" dirty="0"/>
              <a:t>Şekil 3.3</a:t>
            </a:r>
          </a:p>
        </p:txBody>
      </p:sp>
      <p:sp>
        <p:nvSpPr>
          <p:cNvPr id="7" name="Metin kutusu 6">
            <a:extLst>
              <a:ext uri="{FF2B5EF4-FFF2-40B4-BE49-F238E27FC236}">
                <a16:creationId xmlns:a16="http://schemas.microsoft.com/office/drawing/2014/main" id="{4D65D18A-5152-5A7D-F9D7-CD5673EFAA53}"/>
              </a:ext>
            </a:extLst>
          </p:cNvPr>
          <p:cNvSpPr txBox="1"/>
          <p:nvPr/>
        </p:nvSpPr>
        <p:spPr>
          <a:xfrm>
            <a:off x="9103360" y="6207760"/>
            <a:ext cx="95504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400" b="1" dirty="0"/>
              <a:t>Şekil 3.4</a:t>
            </a:r>
            <a:endParaRPr lang="tr-TR" sz="1400" dirty="0"/>
          </a:p>
        </p:txBody>
      </p:sp>
    </p:spTree>
    <p:extLst>
      <p:ext uri="{BB962C8B-B14F-4D97-AF65-F5344CB8AC3E}">
        <p14:creationId xmlns:p14="http://schemas.microsoft.com/office/powerpoint/2010/main" val="3078442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3BF1CB8-C4D2-46A7-900D-7B057EBD2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047ED37-AD62-4555-A369-81CC3152B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514851" y="-819151"/>
            <a:ext cx="4800600" cy="10553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508F3021-A2A4-D0FE-6C26-F5A1937BDD8B}"/>
              </a:ext>
            </a:extLst>
          </p:cNvPr>
          <p:cNvSpPr>
            <a:spLocks noGrp="1"/>
          </p:cNvSpPr>
          <p:nvPr>
            <p:ph type="title"/>
          </p:nvPr>
        </p:nvSpPr>
        <p:spPr>
          <a:xfrm>
            <a:off x="1554593" y="489105"/>
            <a:ext cx="9282979" cy="1079188"/>
          </a:xfrm>
        </p:spPr>
        <p:txBody>
          <a:bodyPr anchor="ctr">
            <a:normAutofit/>
          </a:bodyPr>
          <a:lstStyle/>
          <a:p>
            <a:r>
              <a:rPr lang="tr-TR" dirty="0">
                <a:solidFill>
                  <a:srgbClr val="847069"/>
                </a:solidFill>
                <a:ea typeface="+mj-lt"/>
                <a:cs typeface="+mj-lt"/>
              </a:rPr>
              <a:t>YAPILAN ANALİZLER:</a:t>
            </a:r>
            <a:endParaRPr lang="tr-TR" dirty="0"/>
          </a:p>
        </p:txBody>
      </p:sp>
      <p:pic>
        <p:nvPicPr>
          <p:cNvPr id="4" name="İçerik Yer Tutucusu 3" descr="metin, ekran görüntüsü, sayı, numara, yazı tipi içeren bir resim&#10;&#10;Açıklama otomatik olarak oluşturuldu">
            <a:extLst>
              <a:ext uri="{FF2B5EF4-FFF2-40B4-BE49-F238E27FC236}">
                <a16:creationId xmlns:a16="http://schemas.microsoft.com/office/drawing/2014/main" id="{61D920B6-A101-6940-B3FA-42601BEC2D4E}"/>
              </a:ext>
            </a:extLst>
          </p:cNvPr>
          <p:cNvPicPr>
            <a:picLocks noGrp="1" noChangeAspect="1"/>
          </p:cNvPicPr>
          <p:nvPr>
            <p:ph idx="1"/>
          </p:nvPr>
        </p:nvPicPr>
        <p:blipFill>
          <a:blip r:embed="rId2"/>
          <a:stretch>
            <a:fillRect/>
          </a:stretch>
        </p:blipFill>
        <p:spPr>
          <a:xfrm>
            <a:off x="3395981" y="3272594"/>
            <a:ext cx="6827520" cy="3101340"/>
          </a:xfrm>
        </p:spPr>
      </p:pic>
      <p:sp>
        <p:nvSpPr>
          <p:cNvPr id="7" name="Metin kutusu 6">
            <a:extLst>
              <a:ext uri="{FF2B5EF4-FFF2-40B4-BE49-F238E27FC236}">
                <a16:creationId xmlns:a16="http://schemas.microsoft.com/office/drawing/2014/main" id="{D402398F-5A37-8A61-7770-25781D83C6E5}"/>
              </a:ext>
            </a:extLst>
          </p:cNvPr>
          <p:cNvSpPr txBox="1"/>
          <p:nvPr/>
        </p:nvSpPr>
        <p:spPr>
          <a:xfrm>
            <a:off x="1803267" y="2339100"/>
            <a:ext cx="988568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latin typeface="avenir next lt pro light"/>
                <a:ea typeface="+mn-lt"/>
                <a:cs typeface="+mn-lt"/>
              </a:rPr>
              <a:t>•</a:t>
            </a:r>
            <a:r>
              <a:rPr lang="tr-TR" b="1" dirty="0">
                <a:latin typeface="avenir next lt pro light"/>
              </a:rPr>
              <a:t> İşlemci çekirdeği miktarı ile saniye başına yapılan sorgu sayıları arasındaki ilişki analizi Şekil 3.4' de verilmiştir.</a:t>
            </a:r>
          </a:p>
        </p:txBody>
      </p:sp>
      <p:sp>
        <p:nvSpPr>
          <p:cNvPr id="9" name="Metin kutusu 8">
            <a:extLst>
              <a:ext uri="{FF2B5EF4-FFF2-40B4-BE49-F238E27FC236}">
                <a16:creationId xmlns:a16="http://schemas.microsoft.com/office/drawing/2014/main" id="{FFE94B9A-D702-A826-EB7E-CAF29E4A1784}"/>
              </a:ext>
            </a:extLst>
          </p:cNvPr>
          <p:cNvSpPr txBox="1"/>
          <p:nvPr/>
        </p:nvSpPr>
        <p:spPr>
          <a:xfrm>
            <a:off x="6100730" y="6429738"/>
            <a:ext cx="103597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400" b="1" dirty="0"/>
              <a:t>Şekil 3.4</a:t>
            </a:r>
          </a:p>
        </p:txBody>
      </p:sp>
    </p:spTree>
    <p:extLst>
      <p:ext uri="{BB962C8B-B14F-4D97-AF65-F5344CB8AC3E}">
        <p14:creationId xmlns:p14="http://schemas.microsoft.com/office/powerpoint/2010/main" val="3280127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EF0F480-AC05-4FED-9090-797A1AA65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13" name="Rectangle 12">
            <a:extLst>
              <a:ext uri="{FF2B5EF4-FFF2-40B4-BE49-F238E27FC236}">
                <a16:creationId xmlns:a16="http://schemas.microsoft.com/office/drawing/2014/main" id="{295D3A5B-8711-48A3-ABD6-39982B174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1600"/>
            <a:ext cx="9753600" cy="411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2C40F5A-3910-E5C1-CC2D-C37DABD35379}"/>
              </a:ext>
            </a:extLst>
          </p:cNvPr>
          <p:cNvSpPr>
            <a:spLocks noGrp="1"/>
          </p:cNvSpPr>
          <p:nvPr>
            <p:ph type="title"/>
          </p:nvPr>
        </p:nvSpPr>
        <p:spPr>
          <a:xfrm>
            <a:off x="442384" y="2194985"/>
            <a:ext cx="8825522" cy="2710257"/>
          </a:xfrm>
        </p:spPr>
        <p:txBody>
          <a:bodyPr vert="horz" lIns="91440" tIns="45720" rIns="91440" bIns="45720" rtlCol="0" anchor="b">
            <a:noAutofit/>
          </a:bodyPr>
          <a:lstStyle/>
          <a:p>
            <a:pPr>
              <a:lnSpc>
                <a:spcPct val="90000"/>
              </a:lnSpc>
            </a:pPr>
            <a:r>
              <a:rPr lang="tr-TR" sz="2000" dirty="0">
                <a:latin typeface="avenir next lt pro light"/>
                <a:ea typeface="+mj-lt"/>
                <a:cs typeface="+mj-lt"/>
              </a:rPr>
              <a:t>•</a:t>
            </a:r>
            <a:r>
              <a:rPr lang="tr-TR" sz="2000" dirty="0">
                <a:latin typeface="avenir next lt pro light"/>
              </a:rPr>
              <a:t> Belli başlı bir amaca ulaşmak için veri veya ham bilginin işlenerek ilgili   kişilere yarar sağlayacak biçime dönüştürülmüş hali olan bilgi, organizasyonlar tarafından en etkili faktör olmuştur.</a:t>
            </a:r>
            <a:br>
              <a:rPr lang="tr-TR" sz="2000" dirty="0">
                <a:latin typeface="avenir next lt pro light"/>
              </a:rPr>
            </a:br>
            <a:r>
              <a:rPr lang="tr-TR" sz="2000" dirty="0">
                <a:latin typeface="avenir next lt pro light"/>
              </a:rPr>
              <a:t> </a:t>
            </a:r>
            <a:br>
              <a:rPr lang="tr-TR" sz="2000" dirty="0">
                <a:latin typeface="avenir next lt pro light"/>
              </a:rPr>
            </a:br>
            <a:r>
              <a:rPr lang="tr-TR" sz="2000" dirty="0">
                <a:latin typeface="avenir next lt pro light"/>
                <a:ea typeface="+mj-lt"/>
                <a:cs typeface="+mj-lt"/>
              </a:rPr>
              <a:t>•</a:t>
            </a:r>
            <a:r>
              <a:rPr lang="tr-TR" sz="2000" dirty="0">
                <a:latin typeface="avenir next lt pro light"/>
              </a:rPr>
              <a:t> Bu değişimlerin sonucunda verilerin modellenerek saklanması yani </a:t>
            </a:r>
            <a:br>
              <a:rPr lang="tr-TR" sz="2000" dirty="0">
                <a:latin typeface="avenir next lt pro light"/>
              </a:rPr>
            </a:br>
            <a:r>
              <a:rPr lang="tr-TR" sz="2000" dirty="0">
                <a:highlight>
                  <a:srgbClr val="FFFF00"/>
                </a:highlight>
                <a:latin typeface="avenir next lt pro light"/>
              </a:rPr>
              <a:t>veri tabanı</a:t>
            </a:r>
            <a:r>
              <a:rPr lang="tr-TR" sz="2000" dirty="0">
                <a:latin typeface="avenir next lt pro light"/>
              </a:rPr>
              <a:t> kullanımı zorunlu hale gelmektedir. </a:t>
            </a:r>
            <a:br>
              <a:rPr lang="tr-TR" sz="2000" dirty="0">
                <a:latin typeface="avenir next lt pro light"/>
              </a:rPr>
            </a:br>
            <a:endParaRPr lang="tr-TR" sz="2000" dirty="0">
              <a:latin typeface="avenir next lt pro light"/>
            </a:endParaRPr>
          </a:p>
          <a:p>
            <a:pPr>
              <a:lnSpc>
                <a:spcPct val="90000"/>
              </a:lnSpc>
            </a:pPr>
            <a:r>
              <a:rPr lang="tr-TR" sz="2000" dirty="0">
                <a:latin typeface="avenir next lt pro light"/>
                <a:ea typeface="+mj-lt"/>
                <a:cs typeface="+mj-lt"/>
              </a:rPr>
              <a:t>•</a:t>
            </a:r>
            <a:r>
              <a:rPr lang="tr-TR" sz="2000" dirty="0">
                <a:latin typeface="avenir next lt pro light"/>
              </a:rPr>
              <a:t> Okuma yazma gibi işlemlerin yoğun olarak kullanıldığı veri tabanlarında     ilişkisel ve ilişkisel olmayan veri tabanı yönetim sistemleri kullanılmaktadır.</a:t>
            </a:r>
            <a:endParaRPr lang="tr-TR">
              <a:latin typeface="avenir next lt pro light"/>
            </a:endParaRPr>
          </a:p>
          <a:p>
            <a:pPr>
              <a:lnSpc>
                <a:spcPct val="90000"/>
              </a:lnSpc>
            </a:pPr>
            <a:endParaRPr lang="en-US" sz="1400"/>
          </a:p>
        </p:txBody>
      </p:sp>
    </p:spTree>
    <p:extLst>
      <p:ext uri="{BB962C8B-B14F-4D97-AF65-F5344CB8AC3E}">
        <p14:creationId xmlns:p14="http://schemas.microsoft.com/office/powerpoint/2010/main" val="3480361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BF1CB8-C4D2-46A7-900D-7B057EBD2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47ED37-AD62-4555-A369-81CC3152B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514851" y="-819151"/>
            <a:ext cx="4800600" cy="10553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B5170259-FEBA-7B8E-2E20-FAF5272C917B}"/>
              </a:ext>
            </a:extLst>
          </p:cNvPr>
          <p:cNvSpPr>
            <a:spLocks noGrp="1"/>
          </p:cNvSpPr>
          <p:nvPr>
            <p:ph type="title"/>
          </p:nvPr>
        </p:nvSpPr>
        <p:spPr>
          <a:xfrm>
            <a:off x="1554593" y="489105"/>
            <a:ext cx="9282979" cy="1079188"/>
          </a:xfrm>
        </p:spPr>
        <p:txBody>
          <a:bodyPr anchor="ctr">
            <a:normAutofit/>
          </a:bodyPr>
          <a:lstStyle/>
          <a:p>
            <a:r>
              <a:rPr lang="tr-TR" dirty="0">
                <a:solidFill>
                  <a:srgbClr val="847069"/>
                </a:solidFill>
                <a:ea typeface="+mj-lt"/>
                <a:cs typeface="+mj-lt"/>
              </a:rPr>
              <a:t>YAPILAN ANALİZLER:</a:t>
            </a:r>
            <a:endParaRPr lang="tr-TR" dirty="0"/>
          </a:p>
        </p:txBody>
      </p:sp>
      <p:sp>
        <p:nvSpPr>
          <p:cNvPr id="3" name="İçerik Yer Tutucusu 2">
            <a:extLst>
              <a:ext uri="{FF2B5EF4-FFF2-40B4-BE49-F238E27FC236}">
                <a16:creationId xmlns:a16="http://schemas.microsoft.com/office/drawing/2014/main" id="{02EA7D59-D58E-79CB-A477-00B102EF42B2}"/>
              </a:ext>
            </a:extLst>
          </p:cNvPr>
          <p:cNvSpPr>
            <a:spLocks noGrp="1"/>
          </p:cNvSpPr>
          <p:nvPr>
            <p:ph idx="1"/>
          </p:nvPr>
        </p:nvSpPr>
        <p:spPr>
          <a:xfrm>
            <a:off x="1638724" y="2135293"/>
            <a:ext cx="10384366" cy="3540368"/>
          </a:xfrm>
        </p:spPr>
        <p:txBody>
          <a:bodyPr vert="horz" lIns="91440" tIns="45720" rIns="91440" bIns="45720" rtlCol="0" anchor="t">
            <a:normAutofit/>
          </a:bodyPr>
          <a:lstStyle/>
          <a:p>
            <a:pPr marL="0" indent="0">
              <a:buNone/>
            </a:pPr>
            <a:r>
              <a:rPr lang="tr-TR" b="1" dirty="0">
                <a:latin typeface="avenir next lt pro light"/>
                <a:ea typeface="+mn-lt"/>
                <a:cs typeface="+mn-lt"/>
              </a:rPr>
              <a:t>•</a:t>
            </a:r>
            <a:r>
              <a:rPr lang="tr-TR" b="1" dirty="0">
                <a:latin typeface="avenir next lt pro light"/>
              </a:rPr>
              <a:t> Şekil 4.1' de iç içe geçmiş "SELECT" ve "WHERE" işlemlerini içeren </a:t>
            </a:r>
            <a:r>
              <a:rPr lang="tr-TR" b="1" dirty="0">
                <a:highlight>
                  <a:srgbClr val="FFFF00"/>
                </a:highlight>
                <a:latin typeface="avenir next lt pro light"/>
              </a:rPr>
              <a:t>üçüncü sorgu</a:t>
            </a:r>
            <a:r>
              <a:rPr lang="tr-TR" b="1" dirty="0">
                <a:latin typeface="avenir next lt pro light"/>
              </a:rPr>
              <a:t> için yapılan analizler verilmiştir. MySQL, </a:t>
            </a:r>
            <a:r>
              <a:rPr lang="tr-TR" b="1" err="1">
                <a:latin typeface="avenir next lt pro light"/>
              </a:rPr>
              <a:t>MongoDB</a:t>
            </a:r>
            <a:r>
              <a:rPr lang="tr-TR" b="1" dirty="0">
                <a:latin typeface="avenir next lt pro light"/>
              </a:rPr>
              <a:t>' ye göre sorgu süresi sonuçları, veri kayıt sayısı arttıkça iyi bir performans göstermiştir.</a:t>
            </a:r>
            <a:endParaRPr lang="tr-TR"/>
          </a:p>
        </p:txBody>
      </p:sp>
      <p:pic>
        <p:nvPicPr>
          <p:cNvPr id="4" name="Resim 3" descr="metin, çizgi, öykü gelişim çizgisi&#10;&#10;Açıklama otomatik olarak oluşturuldu">
            <a:extLst>
              <a:ext uri="{FF2B5EF4-FFF2-40B4-BE49-F238E27FC236}">
                <a16:creationId xmlns:a16="http://schemas.microsoft.com/office/drawing/2014/main" id="{8B00DA2C-9CF1-8736-6932-E78A5B6780B7}"/>
              </a:ext>
            </a:extLst>
          </p:cNvPr>
          <p:cNvPicPr>
            <a:picLocks noChangeAspect="1"/>
          </p:cNvPicPr>
          <p:nvPr/>
        </p:nvPicPr>
        <p:blipFill>
          <a:blip r:embed="rId2"/>
          <a:stretch>
            <a:fillRect/>
          </a:stretch>
        </p:blipFill>
        <p:spPr>
          <a:xfrm>
            <a:off x="1959610" y="3360420"/>
            <a:ext cx="5153660" cy="3124200"/>
          </a:xfrm>
          <a:prstGeom prst="rect">
            <a:avLst/>
          </a:prstGeom>
        </p:spPr>
      </p:pic>
      <p:pic>
        <p:nvPicPr>
          <p:cNvPr id="5" name="Resim 4" descr="metin, öykü gelişim çizgisi&#10;&#10;Açıklama otomatik olarak oluşturuldu">
            <a:extLst>
              <a:ext uri="{FF2B5EF4-FFF2-40B4-BE49-F238E27FC236}">
                <a16:creationId xmlns:a16="http://schemas.microsoft.com/office/drawing/2014/main" id="{CE40866A-A5C5-F7EA-787B-038101A6F391}"/>
              </a:ext>
            </a:extLst>
          </p:cNvPr>
          <p:cNvPicPr>
            <a:picLocks noChangeAspect="1"/>
          </p:cNvPicPr>
          <p:nvPr/>
        </p:nvPicPr>
        <p:blipFill>
          <a:blip r:embed="rId3"/>
          <a:stretch>
            <a:fillRect/>
          </a:stretch>
        </p:blipFill>
        <p:spPr>
          <a:xfrm>
            <a:off x="6987223" y="3419475"/>
            <a:ext cx="5075555" cy="3067050"/>
          </a:xfrm>
          <a:prstGeom prst="rect">
            <a:avLst/>
          </a:prstGeom>
        </p:spPr>
      </p:pic>
      <p:sp>
        <p:nvSpPr>
          <p:cNvPr id="6" name="Metin kutusu 5">
            <a:extLst>
              <a:ext uri="{FF2B5EF4-FFF2-40B4-BE49-F238E27FC236}">
                <a16:creationId xmlns:a16="http://schemas.microsoft.com/office/drawing/2014/main" id="{9A30AEF7-3053-E650-5736-4C285382BF96}"/>
              </a:ext>
            </a:extLst>
          </p:cNvPr>
          <p:cNvSpPr txBox="1"/>
          <p:nvPr/>
        </p:nvSpPr>
        <p:spPr>
          <a:xfrm>
            <a:off x="4064276" y="6651677"/>
            <a:ext cx="100584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400" b="1" dirty="0"/>
              <a:t>Şekil 4.1</a:t>
            </a:r>
          </a:p>
        </p:txBody>
      </p:sp>
      <p:sp>
        <p:nvSpPr>
          <p:cNvPr id="7" name="Metin kutusu 6">
            <a:extLst>
              <a:ext uri="{FF2B5EF4-FFF2-40B4-BE49-F238E27FC236}">
                <a16:creationId xmlns:a16="http://schemas.microsoft.com/office/drawing/2014/main" id="{7363FAD8-CE97-A8CD-323D-93960CDE4663}"/>
              </a:ext>
            </a:extLst>
          </p:cNvPr>
          <p:cNvSpPr txBox="1"/>
          <p:nvPr/>
        </p:nvSpPr>
        <p:spPr>
          <a:xfrm>
            <a:off x="9174480" y="6654800"/>
            <a:ext cx="90424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400" b="1" dirty="0"/>
              <a:t>Şekil 4.2</a:t>
            </a:r>
            <a:endParaRPr lang="tr-TR" sz="1400" dirty="0"/>
          </a:p>
        </p:txBody>
      </p:sp>
    </p:spTree>
    <p:extLst>
      <p:ext uri="{BB962C8B-B14F-4D97-AF65-F5344CB8AC3E}">
        <p14:creationId xmlns:p14="http://schemas.microsoft.com/office/powerpoint/2010/main" val="2620882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BF1CB8-C4D2-46A7-900D-7B057EBD2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47ED37-AD62-4555-A369-81CC3152B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514851" y="-819151"/>
            <a:ext cx="4800600" cy="10553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B857CF7D-61ED-DF1F-EFAA-0C1C3D818B05}"/>
              </a:ext>
            </a:extLst>
          </p:cNvPr>
          <p:cNvSpPr>
            <a:spLocks noGrp="1"/>
          </p:cNvSpPr>
          <p:nvPr>
            <p:ph type="title"/>
          </p:nvPr>
        </p:nvSpPr>
        <p:spPr>
          <a:xfrm>
            <a:off x="1554593" y="489105"/>
            <a:ext cx="9282979" cy="1079188"/>
          </a:xfrm>
        </p:spPr>
        <p:txBody>
          <a:bodyPr anchor="ctr">
            <a:normAutofit/>
          </a:bodyPr>
          <a:lstStyle/>
          <a:p>
            <a:r>
              <a:rPr lang="tr-TR" dirty="0">
                <a:solidFill>
                  <a:srgbClr val="847069"/>
                </a:solidFill>
                <a:ea typeface="+mj-lt"/>
                <a:cs typeface="+mj-lt"/>
              </a:rPr>
              <a:t>YAPILAN ANALİZLER:</a:t>
            </a:r>
            <a:endParaRPr lang="tr-TR" dirty="0"/>
          </a:p>
        </p:txBody>
      </p:sp>
      <p:sp>
        <p:nvSpPr>
          <p:cNvPr id="3" name="İçerik Yer Tutucusu 2">
            <a:extLst>
              <a:ext uri="{FF2B5EF4-FFF2-40B4-BE49-F238E27FC236}">
                <a16:creationId xmlns:a16="http://schemas.microsoft.com/office/drawing/2014/main" id="{36B78AFC-2631-4BF3-4C89-BD47A47E5CC8}"/>
              </a:ext>
            </a:extLst>
          </p:cNvPr>
          <p:cNvSpPr>
            <a:spLocks noGrp="1"/>
          </p:cNvSpPr>
          <p:nvPr>
            <p:ph idx="1"/>
          </p:nvPr>
        </p:nvSpPr>
        <p:spPr>
          <a:xfrm>
            <a:off x="1755141" y="2194560"/>
            <a:ext cx="9499599" cy="3540368"/>
          </a:xfrm>
        </p:spPr>
        <p:txBody>
          <a:bodyPr vert="horz" lIns="91440" tIns="45720" rIns="91440" bIns="45720" rtlCol="0" anchor="t">
            <a:normAutofit/>
          </a:bodyPr>
          <a:lstStyle/>
          <a:p>
            <a:r>
              <a:rPr lang="tr-TR" b="1" dirty="0">
                <a:latin typeface="avenir next lt pro light"/>
                <a:ea typeface="+mn-lt"/>
                <a:cs typeface="+mn-lt"/>
              </a:rPr>
              <a:t>MySQL ve </a:t>
            </a:r>
            <a:r>
              <a:rPr lang="tr-TR" b="1" err="1">
                <a:latin typeface="avenir next lt pro light"/>
                <a:ea typeface="+mn-lt"/>
                <a:cs typeface="+mn-lt"/>
              </a:rPr>
              <a:t>MongoDB'de</a:t>
            </a:r>
            <a:r>
              <a:rPr lang="tr-TR" b="1" dirty="0">
                <a:latin typeface="avenir next lt pro light"/>
                <a:ea typeface="+mn-lt"/>
                <a:cs typeface="+mn-lt"/>
              </a:rPr>
              <a:t> </a:t>
            </a:r>
            <a:r>
              <a:rPr lang="tr-TR" b="1" dirty="0">
                <a:highlight>
                  <a:srgbClr val="FFFF00"/>
                </a:highlight>
                <a:latin typeface="avenir next lt pro light"/>
                <a:ea typeface="+mn-lt"/>
                <a:cs typeface="+mn-lt"/>
              </a:rPr>
              <a:t>üçüncü sorgu</a:t>
            </a:r>
            <a:r>
              <a:rPr lang="tr-TR" b="1" dirty="0">
                <a:latin typeface="avenir next lt pro light"/>
                <a:ea typeface="+mn-lt"/>
                <a:cs typeface="+mn-lt"/>
              </a:rPr>
              <a:t> karmaşık sorgu kodu  karşılaştırma analizi sonuçları Şekil 4.3’de gösterilmiştir.</a:t>
            </a:r>
            <a:endParaRPr lang="tr-TR" b="1" dirty="0">
              <a:latin typeface="avenir next lt pro light"/>
            </a:endParaRPr>
          </a:p>
        </p:txBody>
      </p:sp>
      <p:pic>
        <p:nvPicPr>
          <p:cNvPr id="4" name="Resim 3" descr="metin, ekran görüntüsü, sayı, numara, yazı tipi içeren bir resim&#10;&#10;Açıklama otomatik olarak oluşturuldu">
            <a:extLst>
              <a:ext uri="{FF2B5EF4-FFF2-40B4-BE49-F238E27FC236}">
                <a16:creationId xmlns:a16="http://schemas.microsoft.com/office/drawing/2014/main" id="{56707089-04AE-01EA-DA55-1C7E20F9C2EF}"/>
              </a:ext>
            </a:extLst>
          </p:cNvPr>
          <p:cNvPicPr>
            <a:picLocks noChangeAspect="1"/>
          </p:cNvPicPr>
          <p:nvPr/>
        </p:nvPicPr>
        <p:blipFill>
          <a:blip r:embed="rId2"/>
          <a:stretch>
            <a:fillRect/>
          </a:stretch>
        </p:blipFill>
        <p:spPr>
          <a:xfrm>
            <a:off x="3603625" y="3086418"/>
            <a:ext cx="5807710" cy="2981325"/>
          </a:xfrm>
          <a:prstGeom prst="rect">
            <a:avLst/>
          </a:prstGeom>
        </p:spPr>
      </p:pic>
      <p:sp>
        <p:nvSpPr>
          <p:cNvPr id="5" name="Metin kutusu 4">
            <a:extLst>
              <a:ext uri="{FF2B5EF4-FFF2-40B4-BE49-F238E27FC236}">
                <a16:creationId xmlns:a16="http://schemas.microsoft.com/office/drawing/2014/main" id="{D888FA34-51BE-B593-E238-1835CFA8A31B}"/>
              </a:ext>
            </a:extLst>
          </p:cNvPr>
          <p:cNvSpPr txBox="1"/>
          <p:nvPr/>
        </p:nvSpPr>
        <p:spPr>
          <a:xfrm>
            <a:off x="6053789" y="6202348"/>
            <a:ext cx="106592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400" b="1" dirty="0">
                <a:ea typeface="+mn-lt"/>
                <a:cs typeface="+mn-lt"/>
              </a:rPr>
              <a:t>Şekil 4.3</a:t>
            </a:r>
            <a:endParaRPr lang="tr-TR" sz="1400" dirty="0"/>
          </a:p>
        </p:txBody>
      </p:sp>
    </p:spTree>
    <p:extLst>
      <p:ext uri="{BB962C8B-B14F-4D97-AF65-F5344CB8AC3E}">
        <p14:creationId xmlns:p14="http://schemas.microsoft.com/office/powerpoint/2010/main" val="3240154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BF1CB8-C4D2-46A7-900D-7B057EBD2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47ED37-AD62-4555-A369-81CC3152B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514851" y="-819151"/>
            <a:ext cx="4800600" cy="10553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D24AA517-F457-D126-EEB4-618DF93D1393}"/>
              </a:ext>
            </a:extLst>
          </p:cNvPr>
          <p:cNvSpPr>
            <a:spLocks noGrp="1"/>
          </p:cNvSpPr>
          <p:nvPr>
            <p:ph type="title"/>
          </p:nvPr>
        </p:nvSpPr>
        <p:spPr>
          <a:xfrm>
            <a:off x="1554593" y="489105"/>
            <a:ext cx="9282979" cy="1079188"/>
          </a:xfrm>
        </p:spPr>
        <p:txBody>
          <a:bodyPr anchor="ctr">
            <a:normAutofit/>
          </a:bodyPr>
          <a:lstStyle/>
          <a:p>
            <a:r>
              <a:rPr lang="tr-TR" dirty="0">
                <a:solidFill>
                  <a:srgbClr val="847069"/>
                </a:solidFill>
                <a:ea typeface="+mj-lt"/>
                <a:cs typeface="+mj-lt"/>
              </a:rPr>
              <a:t>YAPILAN ANALİZLER:</a:t>
            </a:r>
            <a:endParaRPr lang="tr-TR" dirty="0"/>
          </a:p>
        </p:txBody>
      </p:sp>
      <p:sp>
        <p:nvSpPr>
          <p:cNvPr id="3" name="İçerik Yer Tutucusu 2">
            <a:extLst>
              <a:ext uri="{FF2B5EF4-FFF2-40B4-BE49-F238E27FC236}">
                <a16:creationId xmlns:a16="http://schemas.microsoft.com/office/drawing/2014/main" id="{4A93A971-CCC2-28F4-6CAF-73917E79B67F}"/>
              </a:ext>
            </a:extLst>
          </p:cNvPr>
          <p:cNvSpPr>
            <a:spLocks noGrp="1"/>
          </p:cNvSpPr>
          <p:nvPr>
            <p:ph idx="1"/>
          </p:nvPr>
        </p:nvSpPr>
        <p:spPr>
          <a:xfrm>
            <a:off x="1734821" y="2164080"/>
            <a:ext cx="10281919" cy="3540368"/>
          </a:xfrm>
        </p:spPr>
        <p:txBody>
          <a:bodyPr vert="horz" lIns="91440" tIns="45720" rIns="91440" bIns="45720" rtlCol="0" anchor="t">
            <a:normAutofit/>
          </a:bodyPr>
          <a:lstStyle/>
          <a:p>
            <a:r>
              <a:rPr lang="tr-TR" b="1" dirty="0">
                <a:latin typeface="avenir next lt pro light"/>
                <a:ea typeface="+mn-lt"/>
                <a:cs typeface="+mn-lt"/>
              </a:rPr>
              <a:t>Zamanlama ölçeği büyütülerek performans farkları karşılaştırılmıştır. Şekil 4.5' de gösterilmiştir. Ölçek büyüdüğünde MySQL’in performansında kötüleşme görülmektedir.</a:t>
            </a:r>
            <a:endParaRPr lang="tr-TR" b="1" dirty="0">
              <a:latin typeface="avenir next lt pro light"/>
            </a:endParaRPr>
          </a:p>
        </p:txBody>
      </p:sp>
      <p:pic>
        <p:nvPicPr>
          <p:cNvPr id="4" name="Resim 3" descr="metin, ekran görüntüsü, çizgi, öykü gelişim çizgisi&#10;&#10;Açıklama otomatik olarak oluşturuldu">
            <a:extLst>
              <a:ext uri="{FF2B5EF4-FFF2-40B4-BE49-F238E27FC236}">
                <a16:creationId xmlns:a16="http://schemas.microsoft.com/office/drawing/2014/main" id="{BEBB4BDF-CA63-5913-220C-3D860C6A30CA}"/>
              </a:ext>
            </a:extLst>
          </p:cNvPr>
          <p:cNvPicPr>
            <a:picLocks noChangeAspect="1"/>
          </p:cNvPicPr>
          <p:nvPr/>
        </p:nvPicPr>
        <p:blipFill>
          <a:blip r:embed="rId2"/>
          <a:stretch>
            <a:fillRect/>
          </a:stretch>
        </p:blipFill>
        <p:spPr>
          <a:xfrm>
            <a:off x="3961130" y="3038158"/>
            <a:ext cx="5184140" cy="2935605"/>
          </a:xfrm>
          <a:prstGeom prst="rect">
            <a:avLst/>
          </a:prstGeom>
        </p:spPr>
      </p:pic>
      <p:sp>
        <p:nvSpPr>
          <p:cNvPr id="5" name="Metin kutusu 4">
            <a:extLst>
              <a:ext uri="{FF2B5EF4-FFF2-40B4-BE49-F238E27FC236}">
                <a16:creationId xmlns:a16="http://schemas.microsoft.com/office/drawing/2014/main" id="{EC2C9CC6-DA41-38E6-6251-5180D2A4FC71}"/>
              </a:ext>
            </a:extLst>
          </p:cNvPr>
          <p:cNvSpPr txBox="1"/>
          <p:nvPr/>
        </p:nvSpPr>
        <p:spPr>
          <a:xfrm>
            <a:off x="6093742" y="6132124"/>
            <a:ext cx="11561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400" b="1" dirty="0">
                <a:ea typeface="+mn-lt"/>
                <a:cs typeface="+mn-lt"/>
              </a:rPr>
              <a:t>Şekil 4.5</a:t>
            </a:r>
            <a:endParaRPr lang="tr-TR" sz="1400" dirty="0"/>
          </a:p>
        </p:txBody>
      </p:sp>
    </p:spTree>
    <p:extLst>
      <p:ext uri="{BB962C8B-B14F-4D97-AF65-F5344CB8AC3E}">
        <p14:creationId xmlns:p14="http://schemas.microsoft.com/office/powerpoint/2010/main" val="1686953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BF1CB8-C4D2-46A7-900D-7B057EBD2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47ED37-AD62-4555-A369-81CC3152B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514851" y="-819151"/>
            <a:ext cx="4800600" cy="10553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810106BE-A5E9-BEEE-17A5-E7268EE18E7E}"/>
              </a:ext>
            </a:extLst>
          </p:cNvPr>
          <p:cNvSpPr>
            <a:spLocks noGrp="1"/>
          </p:cNvSpPr>
          <p:nvPr>
            <p:ph type="title"/>
          </p:nvPr>
        </p:nvSpPr>
        <p:spPr>
          <a:xfrm>
            <a:off x="1554593" y="489105"/>
            <a:ext cx="9282979" cy="1079188"/>
          </a:xfrm>
        </p:spPr>
        <p:txBody>
          <a:bodyPr anchor="ctr">
            <a:normAutofit/>
          </a:bodyPr>
          <a:lstStyle/>
          <a:p>
            <a:r>
              <a:rPr lang="tr-TR" dirty="0">
                <a:solidFill>
                  <a:srgbClr val="847069"/>
                </a:solidFill>
                <a:ea typeface="+mj-lt"/>
                <a:cs typeface="+mj-lt"/>
              </a:rPr>
              <a:t>YAPILAN ANALİZLER:</a:t>
            </a:r>
            <a:endParaRPr lang="tr-TR" dirty="0"/>
          </a:p>
        </p:txBody>
      </p:sp>
      <p:sp>
        <p:nvSpPr>
          <p:cNvPr id="3" name="İçerik Yer Tutucusu 2">
            <a:extLst>
              <a:ext uri="{FF2B5EF4-FFF2-40B4-BE49-F238E27FC236}">
                <a16:creationId xmlns:a16="http://schemas.microsoft.com/office/drawing/2014/main" id="{0C840364-078B-1DB8-35C5-87B1ED8DF184}"/>
              </a:ext>
            </a:extLst>
          </p:cNvPr>
          <p:cNvSpPr>
            <a:spLocks noGrp="1"/>
          </p:cNvSpPr>
          <p:nvPr>
            <p:ph idx="1"/>
          </p:nvPr>
        </p:nvSpPr>
        <p:spPr>
          <a:xfrm>
            <a:off x="1795781" y="2275840"/>
            <a:ext cx="10271759" cy="3855328"/>
          </a:xfrm>
        </p:spPr>
        <p:txBody>
          <a:bodyPr vert="horz" lIns="91440" tIns="45720" rIns="91440" bIns="45720" rtlCol="0" anchor="t">
            <a:normAutofit/>
          </a:bodyPr>
          <a:lstStyle/>
          <a:p>
            <a:r>
              <a:rPr lang="tr-TR" b="1" dirty="0">
                <a:latin typeface="avenir next lt pro light"/>
                <a:ea typeface="+mn-lt"/>
                <a:cs typeface="+mn-lt"/>
              </a:rPr>
              <a:t>MySQL ve </a:t>
            </a:r>
            <a:r>
              <a:rPr lang="tr-TR" b="1" err="1">
                <a:latin typeface="avenir next lt pro light"/>
                <a:ea typeface="+mn-lt"/>
                <a:cs typeface="+mn-lt"/>
              </a:rPr>
              <a:t>MongoDB</a:t>
            </a:r>
            <a:r>
              <a:rPr lang="tr-TR" b="1" dirty="0">
                <a:latin typeface="avenir next lt pro light"/>
                <a:ea typeface="+mn-lt"/>
                <a:cs typeface="+mn-lt"/>
              </a:rPr>
              <a:t> veri tabanlarına veri ekleme “INSERT” ve silme “DELETE” işlemleri uygulanmıştır. Şekil 6.1’de INSERT ve DELETE işlemlerine ait performans grafiği verilmiştir.</a:t>
            </a:r>
            <a:endParaRPr lang="tr-TR" b="1" dirty="0">
              <a:latin typeface="avenir next lt pro light"/>
            </a:endParaRPr>
          </a:p>
        </p:txBody>
      </p:sp>
      <p:pic>
        <p:nvPicPr>
          <p:cNvPr id="4" name="Resim 3" descr="metin, çizgi, öykü gelişim çizgisi&#10;&#10;Açıklama otomatik olarak oluşturuldu">
            <a:extLst>
              <a:ext uri="{FF2B5EF4-FFF2-40B4-BE49-F238E27FC236}">
                <a16:creationId xmlns:a16="http://schemas.microsoft.com/office/drawing/2014/main" id="{45A3356C-DC8A-25F7-7574-E1ABB10CD7A4}"/>
              </a:ext>
            </a:extLst>
          </p:cNvPr>
          <p:cNvPicPr>
            <a:picLocks noChangeAspect="1"/>
          </p:cNvPicPr>
          <p:nvPr/>
        </p:nvPicPr>
        <p:blipFill>
          <a:blip r:embed="rId2"/>
          <a:stretch>
            <a:fillRect/>
          </a:stretch>
        </p:blipFill>
        <p:spPr>
          <a:xfrm>
            <a:off x="4004628" y="3039745"/>
            <a:ext cx="5280025" cy="3099135"/>
          </a:xfrm>
          <a:prstGeom prst="rect">
            <a:avLst/>
          </a:prstGeom>
        </p:spPr>
      </p:pic>
      <p:sp>
        <p:nvSpPr>
          <p:cNvPr id="5" name="Metin kutusu 4">
            <a:extLst>
              <a:ext uri="{FF2B5EF4-FFF2-40B4-BE49-F238E27FC236}">
                <a16:creationId xmlns:a16="http://schemas.microsoft.com/office/drawing/2014/main" id="{457B8024-232E-FB9B-CF01-83417E7EB82A}"/>
              </a:ext>
            </a:extLst>
          </p:cNvPr>
          <p:cNvSpPr txBox="1"/>
          <p:nvPr/>
        </p:nvSpPr>
        <p:spPr>
          <a:xfrm>
            <a:off x="6156021" y="6279720"/>
            <a:ext cx="111031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400" b="1" dirty="0">
                <a:ea typeface="+mn-lt"/>
                <a:cs typeface="+mn-lt"/>
              </a:rPr>
              <a:t>Şekil 6.1</a:t>
            </a:r>
            <a:endParaRPr lang="tr-TR" sz="1400" dirty="0"/>
          </a:p>
        </p:txBody>
      </p:sp>
    </p:spTree>
    <p:extLst>
      <p:ext uri="{BB962C8B-B14F-4D97-AF65-F5344CB8AC3E}">
        <p14:creationId xmlns:p14="http://schemas.microsoft.com/office/powerpoint/2010/main" val="3730067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BF1CB8-C4D2-46A7-900D-7B057EBD2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47ED37-AD62-4555-A369-81CC3152B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514851" y="-819151"/>
            <a:ext cx="4800600" cy="10553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2E460710-194B-05AC-BAE7-E460F4A3CE35}"/>
              </a:ext>
            </a:extLst>
          </p:cNvPr>
          <p:cNvSpPr>
            <a:spLocks noGrp="1"/>
          </p:cNvSpPr>
          <p:nvPr>
            <p:ph type="title"/>
          </p:nvPr>
        </p:nvSpPr>
        <p:spPr>
          <a:xfrm>
            <a:off x="1554593" y="489105"/>
            <a:ext cx="9282979" cy="1079188"/>
          </a:xfrm>
        </p:spPr>
        <p:txBody>
          <a:bodyPr anchor="ctr">
            <a:noAutofit/>
          </a:bodyPr>
          <a:lstStyle/>
          <a:p>
            <a:r>
              <a:rPr lang="tr-TR" dirty="0">
                <a:solidFill>
                  <a:schemeClr val="bg2">
                    <a:lumMod val="50000"/>
                  </a:schemeClr>
                </a:solidFill>
                <a:latin typeface="Arial"/>
                <a:cs typeface="Arial"/>
              </a:rPr>
              <a:t>1.BİLİŞİM SİSTEMLERİ VE YÖNETİMİ:</a:t>
            </a:r>
            <a:endParaRPr lang="tr-TR">
              <a:solidFill>
                <a:schemeClr val="bg2">
                  <a:lumMod val="50000"/>
                </a:schemeClr>
              </a:solidFill>
            </a:endParaRPr>
          </a:p>
        </p:txBody>
      </p:sp>
      <p:sp>
        <p:nvSpPr>
          <p:cNvPr id="3" name="İçerik Yer Tutucusu 2">
            <a:extLst>
              <a:ext uri="{FF2B5EF4-FFF2-40B4-BE49-F238E27FC236}">
                <a16:creationId xmlns:a16="http://schemas.microsoft.com/office/drawing/2014/main" id="{E1CA3A4C-2A57-3162-703A-2B0873767D61}"/>
              </a:ext>
            </a:extLst>
          </p:cNvPr>
          <p:cNvSpPr>
            <a:spLocks noGrp="1"/>
          </p:cNvSpPr>
          <p:nvPr>
            <p:ph idx="1"/>
          </p:nvPr>
        </p:nvSpPr>
        <p:spPr>
          <a:xfrm>
            <a:off x="1746251" y="2256366"/>
            <a:ext cx="7315199" cy="3540368"/>
          </a:xfrm>
        </p:spPr>
        <p:txBody>
          <a:bodyPr vert="horz" lIns="91440" tIns="45720" rIns="91440" bIns="45720" rtlCol="0" anchor="t">
            <a:noAutofit/>
          </a:bodyPr>
          <a:lstStyle/>
          <a:p>
            <a:pPr marL="0" indent="0">
              <a:buNone/>
            </a:pPr>
            <a:r>
              <a:rPr lang="tr-TR" b="1" dirty="0">
                <a:latin typeface="avenir next lt pro light"/>
                <a:ea typeface="+mn-lt"/>
                <a:cs typeface="+mn-lt"/>
              </a:rPr>
              <a:t>•</a:t>
            </a:r>
            <a:r>
              <a:rPr lang="tr-TR" b="1" dirty="0">
                <a:latin typeface="avenir next lt pro light"/>
                <a:cs typeface="Arial"/>
              </a:rPr>
              <a:t> Bilişim sistemi, organizasyonlarda karar verme aşamasına kadar     bilgiyi toplamak, düzenlemek, işlemek ve saklamak olarak   tanımlanabilir. Bilişim sistemlerinde bilgiyi üretmek için girdi, işlem ve   çıktı aktiviteleri gerekmektedir. </a:t>
            </a:r>
            <a:endParaRPr lang="tr-TR" b="1">
              <a:latin typeface="avenir next lt pro light"/>
            </a:endParaRPr>
          </a:p>
          <a:p>
            <a:pPr marL="0" indent="0">
              <a:buNone/>
            </a:pPr>
            <a:r>
              <a:rPr lang="tr-TR" b="1" dirty="0">
                <a:latin typeface="avenir next lt pro light"/>
                <a:ea typeface="+mn-lt"/>
                <a:cs typeface="+mn-lt"/>
              </a:rPr>
              <a:t>•</a:t>
            </a:r>
            <a:r>
              <a:rPr lang="tr-TR" b="1" dirty="0">
                <a:latin typeface="avenir next lt pro light"/>
                <a:cs typeface="Arial"/>
              </a:rPr>
              <a:t> </a:t>
            </a:r>
            <a:r>
              <a:rPr lang="tr-TR" b="1" dirty="0">
                <a:highlight>
                  <a:srgbClr val="FFFF00"/>
                </a:highlight>
                <a:latin typeface="avenir next lt pro light"/>
                <a:cs typeface="Arial"/>
              </a:rPr>
              <a:t>Girdi</a:t>
            </a:r>
            <a:r>
              <a:rPr lang="tr-TR" b="1" dirty="0">
                <a:latin typeface="avenir next lt pro light"/>
                <a:cs typeface="Arial"/>
              </a:rPr>
              <a:t>, organizasyonun içinden veya dış çevresinden, ham bilgileri yani verileri toplamaktır. </a:t>
            </a:r>
            <a:r>
              <a:rPr lang="tr-TR" b="1" dirty="0">
                <a:highlight>
                  <a:srgbClr val="FFFF00"/>
                </a:highlight>
                <a:latin typeface="avenir next lt pro light"/>
                <a:cs typeface="Arial"/>
              </a:rPr>
              <a:t>İşlem</a:t>
            </a:r>
            <a:r>
              <a:rPr lang="tr-TR" b="1" dirty="0">
                <a:latin typeface="avenir next lt pro light"/>
                <a:cs typeface="Arial"/>
              </a:rPr>
              <a:t>, ham veriyi daha anlamlı biçime çevirmektir. </a:t>
            </a:r>
            <a:r>
              <a:rPr lang="tr-TR" b="1" dirty="0">
                <a:highlight>
                  <a:srgbClr val="FFFF00"/>
                </a:highlight>
                <a:latin typeface="avenir next lt pro light"/>
                <a:cs typeface="Arial"/>
              </a:rPr>
              <a:t>Çıktı</a:t>
            </a:r>
            <a:r>
              <a:rPr lang="tr-TR" b="1" dirty="0">
                <a:latin typeface="avenir next lt pro light"/>
                <a:cs typeface="Arial"/>
              </a:rPr>
              <a:t> ise işlenmiş veriyi insanlara veya kullanılacak olan aktivitelere aktarmaktır. </a:t>
            </a:r>
            <a:endParaRPr lang="tr-TR" b="1">
              <a:latin typeface="avenir next lt pro light"/>
            </a:endParaRPr>
          </a:p>
          <a:p>
            <a:pPr marL="0" indent="0">
              <a:buNone/>
            </a:pPr>
            <a:r>
              <a:rPr lang="tr-TR" b="1" dirty="0">
                <a:latin typeface="avenir next lt pro light"/>
                <a:ea typeface="+mn-lt"/>
                <a:cs typeface="+mn-lt"/>
              </a:rPr>
              <a:t>•</a:t>
            </a:r>
            <a:r>
              <a:rPr lang="tr-TR" b="1" dirty="0">
                <a:latin typeface="avenir next lt pro light"/>
                <a:cs typeface="Arial"/>
              </a:rPr>
              <a:t> Bilişim sistemleri, bilişim teknolojileri altyapısından yararlanan yönetsel çözümlerdir. Bilişim sistemlerini etkin bir şekilde kullanmak için Şekil 1.1’ de verildiği gibi </a:t>
            </a:r>
            <a:r>
              <a:rPr lang="tr-TR" b="1" dirty="0">
                <a:highlight>
                  <a:srgbClr val="00FF00"/>
                </a:highlight>
                <a:latin typeface="avenir next lt pro light"/>
                <a:cs typeface="Arial"/>
              </a:rPr>
              <a:t>organizasyon</a:t>
            </a:r>
            <a:r>
              <a:rPr lang="tr-TR" b="1" dirty="0">
                <a:latin typeface="avenir next lt pro light"/>
                <a:cs typeface="Arial"/>
              </a:rPr>
              <a:t>, </a:t>
            </a:r>
            <a:r>
              <a:rPr lang="tr-TR" b="1" dirty="0">
                <a:highlight>
                  <a:srgbClr val="00FF00"/>
                </a:highlight>
                <a:latin typeface="avenir next lt pro light"/>
                <a:cs typeface="Arial"/>
              </a:rPr>
              <a:t>yönetim</a:t>
            </a:r>
            <a:r>
              <a:rPr lang="tr-TR" b="1" dirty="0">
                <a:latin typeface="avenir next lt pro light"/>
                <a:cs typeface="Arial"/>
              </a:rPr>
              <a:t> ve </a:t>
            </a:r>
            <a:r>
              <a:rPr lang="tr-TR" b="1" dirty="0">
                <a:highlight>
                  <a:srgbClr val="00FF00"/>
                </a:highlight>
                <a:latin typeface="avenir next lt pro light"/>
                <a:cs typeface="Arial"/>
              </a:rPr>
              <a:t>teknolojiye</a:t>
            </a:r>
            <a:r>
              <a:rPr lang="tr-TR" b="1" dirty="0">
                <a:latin typeface="avenir next lt pro light"/>
                <a:cs typeface="Arial"/>
              </a:rPr>
              <a:t> hâkim olmak gerekmektedir.</a:t>
            </a:r>
            <a:endParaRPr lang="tr-TR" dirty="0">
              <a:latin typeface="avenir next lt pro light"/>
            </a:endParaRPr>
          </a:p>
          <a:p>
            <a:endParaRPr lang="tr-TR" dirty="0"/>
          </a:p>
        </p:txBody>
      </p:sp>
      <p:pic>
        <p:nvPicPr>
          <p:cNvPr id="4" name="Resim 3" descr="metin, daire, ekran görüntüsü, logo içeren bir resim&#10;&#10;Açıklama otomatik olarak oluşturuldu">
            <a:extLst>
              <a:ext uri="{FF2B5EF4-FFF2-40B4-BE49-F238E27FC236}">
                <a16:creationId xmlns:a16="http://schemas.microsoft.com/office/drawing/2014/main" id="{42D04743-50E0-6229-BFB5-0725B8C80CBD}"/>
              </a:ext>
            </a:extLst>
          </p:cNvPr>
          <p:cNvPicPr>
            <a:picLocks noChangeAspect="1"/>
          </p:cNvPicPr>
          <p:nvPr/>
        </p:nvPicPr>
        <p:blipFill>
          <a:blip r:embed="rId2"/>
          <a:stretch>
            <a:fillRect/>
          </a:stretch>
        </p:blipFill>
        <p:spPr>
          <a:xfrm>
            <a:off x="9055099" y="3424767"/>
            <a:ext cx="2791884" cy="2728384"/>
          </a:xfrm>
          <a:prstGeom prst="rect">
            <a:avLst/>
          </a:prstGeom>
        </p:spPr>
      </p:pic>
      <p:sp>
        <p:nvSpPr>
          <p:cNvPr id="5" name="Metin kutusu 4">
            <a:extLst>
              <a:ext uri="{FF2B5EF4-FFF2-40B4-BE49-F238E27FC236}">
                <a16:creationId xmlns:a16="http://schemas.microsoft.com/office/drawing/2014/main" id="{7662D969-2F08-2107-0FC5-1E696C566D11}"/>
              </a:ext>
            </a:extLst>
          </p:cNvPr>
          <p:cNvSpPr txBox="1"/>
          <p:nvPr/>
        </p:nvSpPr>
        <p:spPr>
          <a:xfrm>
            <a:off x="8804068" y="6209579"/>
            <a:ext cx="487044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dirty="0">
                <a:latin typeface="Arial"/>
                <a:cs typeface="Arial"/>
              </a:rPr>
              <a:t>Şekil1.1</a:t>
            </a:r>
            <a:r>
              <a:rPr lang="tr-TR" sz="1600" b="1" dirty="0">
                <a:ea typeface="+mn-lt"/>
                <a:cs typeface="+mn-lt"/>
              </a:rPr>
              <a:t>(Bilişim sistemi bileşenleri)</a:t>
            </a:r>
            <a:endParaRPr lang="tr-TR" sz="1600" b="1" dirty="0">
              <a:latin typeface="Arial"/>
              <a:cs typeface="Arial"/>
            </a:endParaRPr>
          </a:p>
        </p:txBody>
      </p:sp>
    </p:spTree>
    <p:extLst>
      <p:ext uri="{BB962C8B-B14F-4D97-AF65-F5344CB8AC3E}">
        <p14:creationId xmlns:p14="http://schemas.microsoft.com/office/powerpoint/2010/main" val="865674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3BF1CB8-C4D2-46A7-900D-7B057EBD2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047ED37-AD62-4555-A369-81CC3152B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514851" y="-819151"/>
            <a:ext cx="4800600" cy="10553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B4679867-0797-4515-4FD0-1598AADE47FB}"/>
              </a:ext>
            </a:extLst>
          </p:cNvPr>
          <p:cNvSpPr>
            <a:spLocks noGrp="1"/>
          </p:cNvSpPr>
          <p:nvPr>
            <p:ph type="title"/>
          </p:nvPr>
        </p:nvSpPr>
        <p:spPr>
          <a:xfrm>
            <a:off x="1554593" y="489105"/>
            <a:ext cx="9282979" cy="1079188"/>
          </a:xfrm>
        </p:spPr>
        <p:txBody>
          <a:bodyPr anchor="ctr">
            <a:normAutofit/>
          </a:bodyPr>
          <a:lstStyle/>
          <a:p>
            <a:r>
              <a:rPr lang="tr-TR" dirty="0">
                <a:solidFill>
                  <a:schemeClr val="bg2">
                    <a:lumMod val="50000"/>
                  </a:schemeClr>
                </a:solidFill>
                <a:ea typeface="+mj-lt"/>
                <a:cs typeface="+mj-lt"/>
              </a:rPr>
              <a:t>2.VERİ TABANI ve VERİ TABANI YÖNETİM SİSTEMLERİ:</a:t>
            </a:r>
          </a:p>
        </p:txBody>
      </p:sp>
      <p:sp>
        <p:nvSpPr>
          <p:cNvPr id="3" name="İçerik Yer Tutucusu 2">
            <a:extLst>
              <a:ext uri="{FF2B5EF4-FFF2-40B4-BE49-F238E27FC236}">
                <a16:creationId xmlns:a16="http://schemas.microsoft.com/office/drawing/2014/main" id="{B1152724-261F-B35C-C799-3253DACAD952}"/>
              </a:ext>
            </a:extLst>
          </p:cNvPr>
          <p:cNvSpPr>
            <a:spLocks noGrp="1"/>
          </p:cNvSpPr>
          <p:nvPr>
            <p:ph idx="1"/>
          </p:nvPr>
        </p:nvSpPr>
        <p:spPr>
          <a:xfrm>
            <a:off x="2180168" y="2531534"/>
            <a:ext cx="9146115" cy="4196534"/>
          </a:xfrm>
        </p:spPr>
        <p:txBody>
          <a:bodyPr vert="horz" lIns="91440" tIns="45720" rIns="91440" bIns="45720" rtlCol="0" anchor="t">
            <a:noAutofit/>
          </a:bodyPr>
          <a:lstStyle/>
          <a:p>
            <a:pPr marL="0" indent="0">
              <a:buNone/>
            </a:pPr>
            <a:r>
              <a:rPr lang="tr-TR" sz="2000" b="1" dirty="0">
                <a:latin typeface="avenir next lt pro light"/>
                <a:ea typeface="+mn-lt"/>
                <a:cs typeface="+mn-lt"/>
              </a:rPr>
              <a:t>•</a:t>
            </a:r>
            <a:r>
              <a:rPr lang="tr-TR" sz="2000" b="1" dirty="0">
                <a:latin typeface="avenir next lt pro light"/>
                <a:cs typeface="Segoe UI"/>
              </a:rPr>
              <a:t> Veri tabanı kullanım amacına uygun olarak düzenlenmiş veriler topluluğudur. Birbirleri ile ilişkileri olan verilerin tutulduğu, mantıksal ve fiziksel olarak tanımlarının olduğu bilgi depolarıdır.</a:t>
            </a:r>
            <a:endParaRPr lang="tr-TR" b="1">
              <a:latin typeface="avenir next lt pro light"/>
            </a:endParaRPr>
          </a:p>
          <a:p>
            <a:pPr marL="0" indent="0">
              <a:buNone/>
            </a:pPr>
            <a:r>
              <a:rPr lang="tr-TR" sz="2000" b="1" dirty="0">
                <a:latin typeface="avenir next lt pro light"/>
                <a:ea typeface="+mn-lt"/>
                <a:cs typeface="+mn-lt"/>
              </a:rPr>
              <a:t>•</a:t>
            </a:r>
            <a:r>
              <a:rPr lang="tr-TR" sz="2000" b="1" dirty="0">
                <a:latin typeface="avenir next lt pro light"/>
                <a:cs typeface="Segoe UI"/>
              </a:rPr>
              <a:t> </a:t>
            </a:r>
            <a:r>
              <a:rPr lang="tr-TR" sz="2000" b="1" dirty="0">
                <a:highlight>
                  <a:srgbClr val="FFFF00"/>
                </a:highlight>
                <a:latin typeface="avenir next lt pro light"/>
                <a:cs typeface="Segoe UI"/>
              </a:rPr>
              <a:t>Veri Tabanı Yönetim Sistemleri (VTYS)</a:t>
            </a:r>
            <a:r>
              <a:rPr lang="tr-TR" sz="2000" b="1" dirty="0">
                <a:latin typeface="avenir next lt pro light"/>
                <a:cs typeface="Segoe UI"/>
              </a:rPr>
              <a:t>, veri tabanı yönetiminin bir parçası olarak, verinin nasıl depolanacağı, kullanılacağı ve erişileceğini mantıksal olarak yönlendiren bir kurallar sistemidir.</a:t>
            </a:r>
            <a:endParaRPr lang="tr-TR" b="1">
              <a:latin typeface="avenir next lt pro light"/>
            </a:endParaRPr>
          </a:p>
          <a:p>
            <a:pPr marL="0" indent="0">
              <a:buNone/>
            </a:pPr>
            <a:r>
              <a:rPr lang="tr-TR" sz="2000" b="1" dirty="0">
                <a:latin typeface="avenir next lt pro light"/>
                <a:ea typeface="+mn-lt"/>
                <a:cs typeface="+mn-lt"/>
              </a:rPr>
              <a:t>•</a:t>
            </a:r>
            <a:r>
              <a:rPr lang="tr-TR" sz="2000" b="1" dirty="0">
                <a:latin typeface="avenir next lt pro light"/>
                <a:cs typeface="Segoe UI"/>
              </a:rPr>
              <a:t> Veri tabanı, VTYS ve uygulama programları ile kullanıcı arayüzlerini içeren yapıya </a:t>
            </a:r>
            <a:r>
              <a:rPr lang="tr-TR" sz="2000" b="1" dirty="0">
                <a:highlight>
                  <a:srgbClr val="FFFF00"/>
                </a:highlight>
                <a:latin typeface="avenir next lt pro light"/>
                <a:cs typeface="Segoe UI"/>
              </a:rPr>
              <a:t>VERİ TABANI SİSTEMİ</a:t>
            </a:r>
            <a:r>
              <a:rPr lang="tr-TR" sz="2000" b="1" dirty="0">
                <a:latin typeface="avenir next lt pro light"/>
                <a:cs typeface="Segoe UI"/>
              </a:rPr>
              <a:t> denir.</a:t>
            </a:r>
            <a:endParaRPr lang="tr-TR" dirty="0">
              <a:latin typeface="avenir next lt pro light"/>
            </a:endParaRPr>
          </a:p>
          <a:p>
            <a:endParaRPr lang="tr-TR" dirty="0"/>
          </a:p>
        </p:txBody>
      </p:sp>
    </p:spTree>
    <p:extLst>
      <p:ext uri="{BB962C8B-B14F-4D97-AF65-F5344CB8AC3E}">
        <p14:creationId xmlns:p14="http://schemas.microsoft.com/office/powerpoint/2010/main" val="71252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BF1CB8-C4D2-46A7-900D-7B057EBD2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47ED37-AD62-4555-A369-81CC3152B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514851" y="-819151"/>
            <a:ext cx="4800600" cy="10553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2045F459-8CFD-730F-5850-F3104E0E62AC}"/>
              </a:ext>
            </a:extLst>
          </p:cNvPr>
          <p:cNvSpPr>
            <a:spLocks noGrp="1"/>
          </p:cNvSpPr>
          <p:nvPr>
            <p:ph type="title"/>
          </p:nvPr>
        </p:nvSpPr>
        <p:spPr>
          <a:xfrm>
            <a:off x="1681593" y="637272"/>
            <a:ext cx="9282979" cy="1079188"/>
          </a:xfrm>
        </p:spPr>
        <p:txBody>
          <a:bodyPr anchor="ctr">
            <a:normAutofit/>
          </a:bodyPr>
          <a:lstStyle/>
          <a:p>
            <a:r>
              <a:rPr lang="tr-TR" b="0" dirty="0">
                <a:solidFill>
                  <a:schemeClr val="bg2">
                    <a:lumMod val="50000"/>
                  </a:schemeClr>
                </a:solidFill>
                <a:ea typeface="+mj-lt"/>
                <a:cs typeface="+mj-lt"/>
              </a:rPr>
              <a:t>• </a:t>
            </a:r>
            <a:r>
              <a:rPr lang="tr-TR" dirty="0">
                <a:solidFill>
                  <a:schemeClr val="bg2">
                    <a:lumMod val="50000"/>
                  </a:schemeClr>
                </a:solidFill>
                <a:ea typeface="+mj-lt"/>
                <a:cs typeface="+mj-lt"/>
              </a:rPr>
              <a:t>Veri tabanı modelleri </a:t>
            </a:r>
            <a:r>
              <a:rPr lang="tr-TR" dirty="0">
                <a:solidFill>
                  <a:schemeClr val="bg2">
                    <a:lumMod val="50000"/>
                  </a:schemeClr>
                </a:solidFill>
                <a:highlight>
                  <a:srgbClr val="FFFF00"/>
                </a:highlight>
                <a:ea typeface="+mj-lt"/>
                <a:cs typeface="+mj-lt"/>
              </a:rPr>
              <a:t>sekize</a:t>
            </a:r>
            <a:r>
              <a:rPr lang="tr-TR" dirty="0">
                <a:solidFill>
                  <a:schemeClr val="bg2">
                    <a:lumMod val="50000"/>
                  </a:schemeClr>
                </a:solidFill>
                <a:ea typeface="+mj-lt"/>
                <a:cs typeface="+mj-lt"/>
              </a:rPr>
              <a:t> ayrılır.</a:t>
            </a:r>
            <a:r>
              <a:rPr lang="tr-TR" b="0" dirty="0">
                <a:solidFill>
                  <a:schemeClr val="bg2">
                    <a:lumMod val="50000"/>
                  </a:schemeClr>
                </a:solidFill>
                <a:ea typeface="+mj-lt"/>
                <a:cs typeface="+mj-lt"/>
              </a:rPr>
              <a:t> </a:t>
            </a:r>
            <a:endParaRPr lang="tr-TR"/>
          </a:p>
        </p:txBody>
      </p:sp>
      <p:sp>
        <p:nvSpPr>
          <p:cNvPr id="3" name="İçerik Yer Tutucusu 2">
            <a:extLst>
              <a:ext uri="{FF2B5EF4-FFF2-40B4-BE49-F238E27FC236}">
                <a16:creationId xmlns:a16="http://schemas.microsoft.com/office/drawing/2014/main" id="{90290DB9-02ED-09AA-A565-F200B33BFA85}"/>
              </a:ext>
            </a:extLst>
          </p:cNvPr>
          <p:cNvSpPr>
            <a:spLocks noGrp="1"/>
          </p:cNvSpPr>
          <p:nvPr>
            <p:ph idx="1"/>
          </p:nvPr>
        </p:nvSpPr>
        <p:spPr>
          <a:xfrm>
            <a:off x="1883834" y="2415116"/>
            <a:ext cx="4775200" cy="1794118"/>
          </a:xfrm>
        </p:spPr>
        <p:txBody>
          <a:bodyPr vert="horz" lIns="91440" tIns="45720" rIns="91440" bIns="45720" rtlCol="0" anchor="t">
            <a:normAutofit/>
          </a:bodyPr>
          <a:lstStyle/>
          <a:p>
            <a:pPr marL="0" indent="0">
              <a:buNone/>
            </a:pPr>
            <a:r>
              <a:rPr lang="tr-TR" b="1" dirty="0">
                <a:highlight>
                  <a:srgbClr val="FFFF00"/>
                </a:highlight>
                <a:latin typeface="avenir next lt pro light"/>
                <a:ea typeface="+mn-lt"/>
                <a:cs typeface="+mn-lt"/>
              </a:rPr>
              <a:t>• 1.Düz model veya Tablo modeli:</a:t>
            </a:r>
            <a:r>
              <a:rPr lang="tr-TR" b="1" dirty="0">
                <a:latin typeface="avenir next lt pro light"/>
                <a:ea typeface="+mn-lt"/>
                <a:cs typeface="+mn-lt"/>
              </a:rPr>
              <a:t> İki boyutlu veri grubundan oluşur. Sütunlarda verilen benzer özellikleri satırlarda ise veri grupları yer alır. Tek tablodan oluşan model olarak bilinir.</a:t>
            </a:r>
            <a:endParaRPr lang="tr-TR">
              <a:latin typeface="avenir next lt pro light"/>
            </a:endParaRPr>
          </a:p>
        </p:txBody>
      </p:sp>
      <p:sp>
        <p:nvSpPr>
          <p:cNvPr id="4" name="Metin kutusu 3">
            <a:extLst>
              <a:ext uri="{FF2B5EF4-FFF2-40B4-BE49-F238E27FC236}">
                <a16:creationId xmlns:a16="http://schemas.microsoft.com/office/drawing/2014/main" id="{E29E08C0-8AE4-AFA0-3717-C2BA1B3860F3}"/>
              </a:ext>
            </a:extLst>
          </p:cNvPr>
          <p:cNvSpPr txBox="1"/>
          <p:nvPr/>
        </p:nvSpPr>
        <p:spPr>
          <a:xfrm>
            <a:off x="7104086" y="2417038"/>
            <a:ext cx="4754032"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highlight>
                  <a:srgbClr val="FFFF00"/>
                </a:highlight>
                <a:latin typeface="avenir next lt pro light"/>
              </a:rPr>
              <a:t>2</a:t>
            </a:r>
            <a:r>
              <a:rPr lang="tr-TR" b="1" dirty="0">
                <a:highlight>
                  <a:srgbClr val="FFFF00"/>
                </a:highlight>
                <a:latin typeface="avenir next lt pro light"/>
                <a:ea typeface="+mn-lt"/>
                <a:cs typeface="+mn-lt"/>
              </a:rPr>
              <a:t>.Hiyerarşik veri modeli:</a:t>
            </a:r>
            <a:r>
              <a:rPr lang="tr-TR" b="1" dirty="0">
                <a:latin typeface="avenir next lt pro light"/>
                <a:ea typeface="+mn-lt"/>
                <a:cs typeface="+mn-lt"/>
              </a:rPr>
              <a:t> Bu modelde veri tabanının depoladığı yapısal verilere kayıt adı verilir. Kayıtlar ağaç mimarisi şeklinde yukarıdan aşağıya sıralanmaktadır. Kök adı verilen ilk kaydın bir veya daha çok çocuk kayıtları vardır. Kök haricinde bütün kayıtların bir ebeveyni vardır.</a:t>
            </a:r>
            <a:endParaRPr lang="tr-TR" b="1" dirty="0">
              <a:latin typeface="avenir next lt pro light"/>
            </a:endParaRPr>
          </a:p>
        </p:txBody>
      </p:sp>
      <p:pic>
        <p:nvPicPr>
          <p:cNvPr id="5" name="Resim 4" descr="metin, ekran görüntüsü, yazı tipi, sayı, numara içeren bir resim&#10;&#10;Açıklama otomatik olarak oluşturuldu">
            <a:extLst>
              <a:ext uri="{FF2B5EF4-FFF2-40B4-BE49-F238E27FC236}">
                <a16:creationId xmlns:a16="http://schemas.microsoft.com/office/drawing/2014/main" id="{70FAB8A1-F2DC-5442-EEA0-686D6BC3BFD9}"/>
              </a:ext>
            </a:extLst>
          </p:cNvPr>
          <p:cNvPicPr>
            <a:picLocks noChangeAspect="1"/>
          </p:cNvPicPr>
          <p:nvPr/>
        </p:nvPicPr>
        <p:blipFill>
          <a:blip r:embed="rId2"/>
          <a:stretch>
            <a:fillRect/>
          </a:stretch>
        </p:blipFill>
        <p:spPr>
          <a:xfrm>
            <a:off x="1915583" y="4447444"/>
            <a:ext cx="4836584" cy="1434443"/>
          </a:xfrm>
          <a:prstGeom prst="rect">
            <a:avLst/>
          </a:prstGeom>
        </p:spPr>
      </p:pic>
      <p:pic>
        <p:nvPicPr>
          <p:cNvPr id="6" name="Resim 5" descr="metin, diyagram, yazı tipi, çizgi içeren bir resim&#10;&#10;Açıklama otomatik olarak oluşturuldu">
            <a:extLst>
              <a:ext uri="{FF2B5EF4-FFF2-40B4-BE49-F238E27FC236}">
                <a16:creationId xmlns:a16="http://schemas.microsoft.com/office/drawing/2014/main" id="{42F354B0-A0CE-5971-DDC1-BD1E5831E381}"/>
              </a:ext>
            </a:extLst>
          </p:cNvPr>
          <p:cNvPicPr>
            <a:picLocks noChangeAspect="1"/>
          </p:cNvPicPr>
          <p:nvPr/>
        </p:nvPicPr>
        <p:blipFill>
          <a:blip r:embed="rId3"/>
          <a:stretch>
            <a:fillRect/>
          </a:stretch>
        </p:blipFill>
        <p:spPr>
          <a:xfrm>
            <a:off x="7101416" y="4446380"/>
            <a:ext cx="4699001" cy="2039822"/>
          </a:xfrm>
          <a:prstGeom prst="rect">
            <a:avLst/>
          </a:prstGeom>
        </p:spPr>
      </p:pic>
      <p:sp>
        <p:nvSpPr>
          <p:cNvPr id="7" name="Metin kutusu 6">
            <a:extLst>
              <a:ext uri="{FF2B5EF4-FFF2-40B4-BE49-F238E27FC236}">
                <a16:creationId xmlns:a16="http://schemas.microsoft.com/office/drawing/2014/main" id="{2978A45C-D7C4-DB01-D1C8-A74EF4D621A2}"/>
              </a:ext>
            </a:extLst>
          </p:cNvPr>
          <p:cNvSpPr txBox="1"/>
          <p:nvPr/>
        </p:nvSpPr>
        <p:spPr>
          <a:xfrm>
            <a:off x="2448790" y="5990223"/>
            <a:ext cx="351578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b="1" dirty="0"/>
              <a:t>Şekil 1.2 (Düz  veri modeli örneği)</a:t>
            </a:r>
          </a:p>
        </p:txBody>
      </p:sp>
      <p:sp>
        <p:nvSpPr>
          <p:cNvPr id="9" name="Metin kutusu 8">
            <a:extLst>
              <a:ext uri="{FF2B5EF4-FFF2-40B4-BE49-F238E27FC236}">
                <a16:creationId xmlns:a16="http://schemas.microsoft.com/office/drawing/2014/main" id="{313087A4-5ED5-7290-7264-9524775F53F8}"/>
              </a:ext>
            </a:extLst>
          </p:cNvPr>
          <p:cNvSpPr txBox="1"/>
          <p:nvPr/>
        </p:nvSpPr>
        <p:spPr>
          <a:xfrm>
            <a:off x="7296581" y="6493289"/>
            <a:ext cx="461645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b="1" dirty="0"/>
              <a:t>Şekil 1.3 (Hiyerarşik veri modeli örneği)</a:t>
            </a:r>
          </a:p>
        </p:txBody>
      </p:sp>
    </p:spTree>
    <p:extLst>
      <p:ext uri="{BB962C8B-B14F-4D97-AF65-F5344CB8AC3E}">
        <p14:creationId xmlns:p14="http://schemas.microsoft.com/office/powerpoint/2010/main" val="3787357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BF1CB8-C4D2-46A7-900D-7B057EBD2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47ED37-AD62-4555-A369-81CC3152B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514851" y="-819151"/>
            <a:ext cx="4800600" cy="10553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EC4EF1F9-092F-20B6-087C-35C28ABBFD4A}"/>
              </a:ext>
            </a:extLst>
          </p:cNvPr>
          <p:cNvSpPr>
            <a:spLocks noGrp="1"/>
          </p:cNvSpPr>
          <p:nvPr>
            <p:ph type="title"/>
          </p:nvPr>
        </p:nvSpPr>
        <p:spPr>
          <a:xfrm>
            <a:off x="1554593" y="489105"/>
            <a:ext cx="9282979" cy="1079188"/>
          </a:xfrm>
        </p:spPr>
        <p:txBody>
          <a:bodyPr anchor="ctr">
            <a:normAutofit/>
          </a:bodyPr>
          <a:lstStyle/>
          <a:p>
            <a:r>
              <a:rPr lang="tr-TR" dirty="0">
                <a:solidFill>
                  <a:schemeClr val="bg2">
                    <a:lumMod val="50000"/>
                  </a:schemeClr>
                </a:solidFill>
              </a:rPr>
              <a:t>Veri</a:t>
            </a:r>
            <a:r>
              <a:rPr lang="tr-TR" dirty="0"/>
              <a:t> </a:t>
            </a:r>
            <a:r>
              <a:rPr lang="tr-TR" dirty="0">
                <a:solidFill>
                  <a:schemeClr val="bg2">
                    <a:lumMod val="50000"/>
                  </a:schemeClr>
                </a:solidFill>
              </a:rPr>
              <a:t>tabanı</a:t>
            </a:r>
            <a:r>
              <a:rPr lang="tr-TR" dirty="0"/>
              <a:t> </a:t>
            </a:r>
            <a:r>
              <a:rPr lang="tr-TR" dirty="0">
                <a:solidFill>
                  <a:schemeClr val="bg2">
                    <a:lumMod val="50000"/>
                  </a:schemeClr>
                </a:solidFill>
              </a:rPr>
              <a:t>modelleri:</a:t>
            </a:r>
          </a:p>
        </p:txBody>
      </p:sp>
      <p:sp>
        <p:nvSpPr>
          <p:cNvPr id="3" name="İçerik Yer Tutucusu 2">
            <a:extLst>
              <a:ext uri="{FF2B5EF4-FFF2-40B4-BE49-F238E27FC236}">
                <a16:creationId xmlns:a16="http://schemas.microsoft.com/office/drawing/2014/main" id="{2B972BB5-8F19-BDDC-4E3F-017619B9F06A}"/>
              </a:ext>
            </a:extLst>
          </p:cNvPr>
          <p:cNvSpPr>
            <a:spLocks noGrp="1"/>
          </p:cNvSpPr>
          <p:nvPr>
            <p:ph idx="1"/>
          </p:nvPr>
        </p:nvSpPr>
        <p:spPr>
          <a:xfrm>
            <a:off x="1640418" y="2044700"/>
            <a:ext cx="5230283" cy="3540368"/>
          </a:xfrm>
        </p:spPr>
        <p:txBody>
          <a:bodyPr vert="horz" lIns="91440" tIns="45720" rIns="91440" bIns="45720" rtlCol="0" anchor="t">
            <a:normAutofit/>
          </a:bodyPr>
          <a:lstStyle/>
          <a:p>
            <a:pPr marL="0" indent="0">
              <a:buNone/>
            </a:pPr>
            <a:r>
              <a:rPr lang="tr-TR" b="1" dirty="0">
                <a:highlight>
                  <a:srgbClr val="FFFF00"/>
                </a:highlight>
                <a:latin typeface="avenir next lt pro light"/>
                <a:ea typeface="+mn-lt"/>
                <a:cs typeface="+mn-lt"/>
              </a:rPr>
              <a:t>• 3.Ağ veri modeli:</a:t>
            </a:r>
            <a:r>
              <a:rPr lang="tr-TR" b="1" dirty="0">
                <a:latin typeface="avenir next lt pro light"/>
                <a:ea typeface="+mn-lt"/>
                <a:cs typeface="+mn-lt"/>
              </a:rPr>
              <a:t> Hiyerarşik veri modelinin geliştirilmiş halidir. Veriler başka veriler ile ilişkilidir. Hiyerarşik modelden farkı, uç düğüm pozisyonundaki verinin iç düğüme işaret edebilmesidir. Ağ modelinde </a:t>
            </a:r>
            <a:r>
              <a:rPr lang="tr-TR" b="1" dirty="0">
                <a:highlight>
                  <a:srgbClr val="C0C0C0"/>
                </a:highlight>
                <a:latin typeface="avenir next lt pro light"/>
                <a:ea typeface="+mn-lt"/>
                <a:cs typeface="+mn-lt"/>
              </a:rPr>
              <a:t>bire-çok</a:t>
            </a:r>
            <a:r>
              <a:rPr lang="tr-TR" b="1" dirty="0">
                <a:latin typeface="avenir next lt pro light"/>
                <a:ea typeface="+mn-lt"/>
                <a:cs typeface="+mn-lt"/>
              </a:rPr>
              <a:t> ilişkiler yanında </a:t>
            </a:r>
            <a:r>
              <a:rPr lang="tr-TR" b="1" dirty="0">
                <a:highlight>
                  <a:srgbClr val="C0C0C0"/>
                </a:highlight>
                <a:latin typeface="avenir next lt pro light"/>
                <a:ea typeface="+mn-lt"/>
                <a:cs typeface="+mn-lt"/>
              </a:rPr>
              <a:t>çoğa-çok</a:t>
            </a:r>
            <a:r>
              <a:rPr lang="tr-TR" b="1" dirty="0">
                <a:latin typeface="avenir next lt pro light"/>
                <a:ea typeface="+mn-lt"/>
                <a:cs typeface="+mn-lt"/>
              </a:rPr>
              <a:t> ilişkilerde modellenir.</a:t>
            </a:r>
            <a:endParaRPr lang="tr-TR" b="1" dirty="0">
              <a:latin typeface="avenir next lt pro light"/>
            </a:endParaRPr>
          </a:p>
        </p:txBody>
      </p:sp>
      <p:sp>
        <p:nvSpPr>
          <p:cNvPr id="4" name="Metin kutusu 3">
            <a:extLst>
              <a:ext uri="{FF2B5EF4-FFF2-40B4-BE49-F238E27FC236}">
                <a16:creationId xmlns:a16="http://schemas.microsoft.com/office/drawing/2014/main" id="{1E3445CC-5FF9-E2DB-C220-AAA27D3414A5}"/>
              </a:ext>
            </a:extLst>
          </p:cNvPr>
          <p:cNvSpPr txBox="1"/>
          <p:nvPr/>
        </p:nvSpPr>
        <p:spPr>
          <a:xfrm>
            <a:off x="6669411" y="2053597"/>
            <a:ext cx="5283199"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highlight>
                  <a:srgbClr val="FFFF00"/>
                </a:highlight>
                <a:latin typeface="avenir next lt pro light"/>
                <a:ea typeface="+mn-lt"/>
                <a:cs typeface="+mn-lt"/>
              </a:rPr>
              <a:t>• 4. İlişkisel veri modeli:</a:t>
            </a:r>
            <a:r>
              <a:rPr lang="tr-TR" b="1" dirty="0">
                <a:latin typeface="avenir next lt pro light"/>
                <a:ea typeface="+mn-lt"/>
                <a:cs typeface="+mn-lt"/>
              </a:rPr>
              <a:t> Hiyerarşik ve ağ veri modellerinin yetersiz kalması üzerine ilişkisel veri modeli geliştirilmiştir. İlişkisel veri modelinin temel kavramı </a:t>
            </a:r>
            <a:r>
              <a:rPr lang="tr-TR" b="1" dirty="0">
                <a:highlight>
                  <a:srgbClr val="C0C0C0"/>
                </a:highlight>
                <a:latin typeface="avenir next lt pro light"/>
                <a:ea typeface="+mn-lt"/>
                <a:cs typeface="+mn-lt"/>
              </a:rPr>
              <a:t>ilişkidir.</a:t>
            </a:r>
            <a:r>
              <a:rPr lang="tr-TR" b="1" dirty="0">
                <a:latin typeface="avenir next lt pro light"/>
                <a:ea typeface="+mn-lt"/>
                <a:cs typeface="+mn-lt"/>
              </a:rPr>
              <a:t> İlişkiler yardımıyla veri içerisindeki ilişkiler modellenir. İlişkiler, satır ve sütunlardan oluşan iki boyutlu tablolarla karakterize edilir. Tabloların her satırı birbiriyle ilişkili verilerin bir topluluğudur. Sütunlarda ise nitelikler bulunur.</a:t>
            </a:r>
            <a:endParaRPr lang="tr-TR">
              <a:latin typeface="avenir next lt pro light"/>
            </a:endParaRPr>
          </a:p>
        </p:txBody>
      </p:sp>
      <p:pic>
        <p:nvPicPr>
          <p:cNvPr id="5" name="Resim 4" descr="metin, çizgi, diyagram, origami içeren bir resim&#10;&#10;Açıklama otomatik olarak oluşturuldu">
            <a:extLst>
              <a:ext uri="{FF2B5EF4-FFF2-40B4-BE49-F238E27FC236}">
                <a16:creationId xmlns:a16="http://schemas.microsoft.com/office/drawing/2014/main" id="{B8F5E38A-11A8-1CCA-E8C4-CDCFC84667C8}"/>
              </a:ext>
            </a:extLst>
          </p:cNvPr>
          <p:cNvPicPr>
            <a:picLocks noChangeAspect="1"/>
          </p:cNvPicPr>
          <p:nvPr/>
        </p:nvPicPr>
        <p:blipFill>
          <a:blip r:embed="rId2"/>
          <a:stretch>
            <a:fillRect/>
          </a:stretch>
        </p:blipFill>
        <p:spPr>
          <a:xfrm>
            <a:off x="1735666" y="4150134"/>
            <a:ext cx="4836584" cy="2166649"/>
          </a:xfrm>
          <a:prstGeom prst="rect">
            <a:avLst/>
          </a:prstGeom>
        </p:spPr>
      </p:pic>
      <p:pic>
        <p:nvPicPr>
          <p:cNvPr id="7" name="Resim 6" descr="metin, ekran görüntüsü, yazı tipi, sayı, numara içeren bir resim&#10;&#10;Açıklama otomatik olarak oluşturuldu">
            <a:extLst>
              <a:ext uri="{FF2B5EF4-FFF2-40B4-BE49-F238E27FC236}">
                <a16:creationId xmlns:a16="http://schemas.microsoft.com/office/drawing/2014/main" id="{37D84165-96C9-AC69-469D-A29FEAAB3A6B}"/>
              </a:ext>
            </a:extLst>
          </p:cNvPr>
          <p:cNvPicPr>
            <a:picLocks noChangeAspect="1"/>
          </p:cNvPicPr>
          <p:nvPr/>
        </p:nvPicPr>
        <p:blipFill>
          <a:blip r:embed="rId3"/>
          <a:stretch>
            <a:fillRect/>
          </a:stretch>
        </p:blipFill>
        <p:spPr>
          <a:xfrm>
            <a:off x="6773332" y="4639543"/>
            <a:ext cx="5143502" cy="1727581"/>
          </a:xfrm>
          <a:prstGeom prst="rect">
            <a:avLst/>
          </a:prstGeom>
        </p:spPr>
      </p:pic>
      <p:sp>
        <p:nvSpPr>
          <p:cNvPr id="9" name="Metin kutusu 8">
            <a:extLst>
              <a:ext uri="{FF2B5EF4-FFF2-40B4-BE49-F238E27FC236}">
                <a16:creationId xmlns:a16="http://schemas.microsoft.com/office/drawing/2014/main" id="{D86A2445-92F5-47F4-23B2-7AAB41847D61}"/>
              </a:ext>
            </a:extLst>
          </p:cNvPr>
          <p:cNvSpPr txBox="1"/>
          <p:nvPr/>
        </p:nvSpPr>
        <p:spPr>
          <a:xfrm>
            <a:off x="2667717" y="6414934"/>
            <a:ext cx="316653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b="1" dirty="0"/>
              <a:t>Şekil 1.4 (Ağ veri modeli)</a:t>
            </a:r>
          </a:p>
        </p:txBody>
      </p:sp>
      <p:sp>
        <p:nvSpPr>
          <p:cNvPr id="11" name="Metin kutusu 10">
            <a:extLst>
              <a:ext uri="{FF2B5EF4-FFF2-40B4-BE49-F238E27FC236}">
                <a16:creationId xmlns:a16="http://schemas.microsoft.com/office/drawing/2014/main" id="{A3266C5E-3F5C-2581-169E-0791E7C33A2C}"/>
              </a:ext>
            </a:extLst>
          </p:cNvPr>
          <p:cNvSpPr txBox="1"/>
          <p:nvPr/>
        </p:nvSpPr>
        <p:spPr>
          <a:xfrm>
            <a:off x="8000016" y="6446684"/>
            <a:ext cx="3378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b="1" dirty="0"/>
              <a:t>Şekil 1.5 (ilişkisel veri modeli)</a:t>
            </a:r>
          </a:p>
        </p:txBody>
      </p:sp>
    </p:spTree>
    <p:extLst>
      <p:ext uri="{BB962C8B-B14F-4D97-AF65-F5344CB8AC3E}">
        <p14:creationId xmlns:p14="http://schemas.microsoft.com/office/powerpoint/2010/main" val="3324629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BF1CB8-C4D2-46A7-900D-7B057EBD2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47ED37-AD62-4555-A369-81CC3152B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514851" y="-819151"/>
            <a:ext cx="4800600" cy="10553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A1058B01-01C4-683D-87A2-833B6D55679D}"/>
              </a:ext>
            </a:extLst>
          </p:cNvPr>
          <p:cNvSpPr>
            <a:spLocks noGrp="1"/>
          </p:cNvSpPr>
          <p:nvPr>
            <p:ph type="title"/>
          </p:nvPr>
        </p:nvSpPr>
        <p:spPr>
          <a:xfrm>
            <a:off x="1554593" y="489105"/>
            <a:ext cx="9282979" cy="1079188"/>
          </a:xfrm>
        </p:spPr>
        <p:txBody>
          <a:bodyPr anchor="ctr">
            <a:normAutofit/>
          </a:bodyPr>
          <a:lstStyle/>
          <a:p>
            <a:r>
              <a:rPr lang="tr-TR" dirty="0">
                <a:solidFill>
                  <a:srgbClr val="847069"/>
                </a:solidFill>
                <a:ea typeface="+mj-lt"/>
                <a:cs typeface="+mj-lt"/>
              </a:rPr>
              <a:t>Veri</a:t>
            </a:r>
            <a:r>
              <a:rPr lang="tr-TR" dirty="0">
                <a:ea typeface="+mj-lt"/>
                <a:cs typeface="+mj-lt"/>
              </a:rPr>
              <a:t> </a:t>
            </a:r>
            <a:r>
              <a:rPr lang="tr-TR" dirty="0">
                <a:solidFill>
                  <a:srgbClr val="847069"/>
                </a:solidFill>
                <a:ea typeface="+mj-lt"/>
                <a:cs typeface="+mj-lt"/>
              </a:rPr>
              <a:t>tabanı</a:t>
            </a:r>
            <a:r>
              <a:rPr lang="tr-TR" dirty="0">
                <a:ea typeface="+mj-lt"/>
                <a:cs typeface="+mj-lt"/>
              </a:rPr>
              <a:t> </a:t>
            </a:r>
            <a:r>
              <a:rPr lang="tr-TR" dirty="0">
                <a:solidFill>
                  <a:srgbClr val="847069"/>
                </a:solidFill>
                <a:ea typeface="+mj-lt"/>
                <a:cs typeface="+mj-lt"/>
              </a:rPr>
              <a:t>modelleri:</a:t>
            </a:r>
            <a:endParaRPr lang="tr-TR" dirty="0"/>
          </a:p>
        </p:txBody>
      </p:sp>
      <p:sp>
        <p:nvSpPr>
          <p:cNvPr id="3" name="İçerik Yer Tutucusu 2">
            <a:extLst>
              <a:ext uri="{FF2B5EF4-FFF2-40B4-BE49-F238E27FC236}">
                <a16:creationId xmlns:a16="http://schemas.microsoft.com/office/drawing/2014/main" id="{B5A11D88-48DC-C038-7E7A-FFC4223A0B30}"/>
              </a:ext>
            </a:extLst>
          </p:cNvPr>
          <p:cNvSpPr>
            <a:spLocks noGrp="1"/>
          </p:cNvSpPr>
          <p:nvPr>
            <p:ph idx="1"/>
          </p:nvPr>
        </p:nvSpPr>
        <p:spPr>
          <a:xfrm>
            <a:off x="1693333" y="2573866"/>
            <a:ext cx="5304366" cy="1423702"/>
          </a:xfrm>
        </p:spPr>
        <p:txBody>
          <a:bodyPr vert="horz" lIns="91440" tIns="45720" rIns="91440" bIns="45720" rtlCol="0" anchor="t">
            <a:normAutofit lnSpcReduction="10000"/>
          </a:bodyPr>
          <a:lstStyle/>
          <a:p>
            <a:pPr marL="0" indent="0"/>
            <a:endParaRPr lang="tr-TR" sz="1400" b="1" dirty="0">
              <a:latin typeface="avenir next lt pro light"/>
              <a:cs typeface="Segoe UI"/>
            </a:endParaRPr>
          </a:p>
          <a:p>
            <a:pPr marL="0" indent="0">
              <a:buNone/>
            </a:pPr>
            <a:r>
              <a:rPr lang="tr-TR" b="1" dirty="0">
                <a:highlight>
                  <a:srgbClr val="FFFF00"/>
                </a:highlight>
                <a:latin typeface="avenir next lt pro light"/>
                <a:ea typeface="+mn-lt"/>
                <a:cs typeface="+mn-lt"/>
              </a:rPr>
              <a:t>•</a:t>
            </a:r>
            <a:r>
              <a:rPr lang="tr-TR" b="1" dirty="0">
                <a:highlight>
                  <a:srgbClr val="FFFF00"/>
                </a:highlight>
                <a:latin typeface="avenir next lt pro light"/>
                <a:cs typeface="Segoe UI"/>
              </a:rPr>
              <a:t> 6. Nesne ilişkisel veri modeli:</a:t>
            </a:r>
            <a:r>
              <a:rPr lang="tr-TR" b="1" dirty="0">
                <a:latin typeface="avenir next lt pro light"/>
                <a:cs typeface="Segoe UI"/>
              </a:rPr>
              <a:t> Nesne ilişkisel veri tabanı, ilişkisel işlevselliğin üzerine nesne yönelimli özellikler içerir.</a:t>
            </a:r>
            <a:endParaRPr lang="tr-TR" b="1">
              <a:latin typeface="avenir next lt pro light"/>
            </a:endParaRPr>
          </a:p>
          <a:p>
            <a:endParaRPr lang="tr-TR" dirty="0"/>
          </a:p>
        </p:txBody>
      </p:sp>
      <p:sp>
        <p:nvSpPr>
          <p:cNvPr id="4" name="Metin kutusu 3">
            <a:extLst>
              <a:ext uri="{FF2B5EF4-FFF2-40B4-BE49-F238E27FC236}">
                <a16:creationId xmlns:a16="http://schemas.microsoft.com/office/drawing/2014/main" id="{AF619205-B75B-D5D1-5735-F1A1124F20CB}"/>
              </a:ext>
            </a:extLst>
          </p:cNvPr>
          <p:cNvSpPr txBox="1"/>
          <p:nvPr/>
        </p:nvSpPr>
        <p:spPr>
          <a:xfrm>
            <a:off x="1695568" y="2200674"/>
            <a:ext cx="514561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highlight>
                  <a:srgbClr val="FFFF00"/>
                </a:highlight>
                <a:latin typeface="avenir next lt pro light"/>
                <a:ea typeface="+mn-lt"/>
                <a:cs typeface="+mn-lt"/>
              </a:rPr>
              <a:t>•</a:t>
            </a:r>
            <a:r>
              <a:rPr lang="tr-TR" b="1" dirty="0">
                <a:highlight>
                  <a:srgbClr val="FFFF00"/>
                </a:highlight>
                <a:latin typeface="avenir next lt pro light"/>
                <a:cs typeface="Segoe UI"/>
              </a:rPr>
              <a:t>5. Nesne yönelimli veri modeli: </a:t>
            </a:r>
            <a:r>
              <a:rPr lang="tr-TR" b="1" dirty="0">
                <a:latin typeface="avenir next lt pro light"/>
                <a:cs typeface="Segoe UI"/>
              </a:rPr>
              <a:t>Nesne yönelimli programlamaya dayanan veri modelidir.</a:t>
            </a:r>
            <a:endParaRPr lang="tr-TR">
              <a:latin typeface="avenir next lt pro light"/>
            </a:endParaRPr>
          </a:p>
        </p:txBody>
      </p:sp>
      <p:pic>
        <p:nvPicPr>
          <p:cNvPr id="7" name="Resim 6" descr="metin, ekran görüntüsü, yazı tipi, sayı, numara içeren bir resim&#10;&#10;Açıklama otomatik olarak oluşturuldu">
            <a:extLst>
              <a:ext uri="{FF2B5EF4-FFF2-40B4-BE49-F238E27FC236}">
                <a16:creationId xmlns:a16="http://schemas.microsoft.com/office/drawing/2014/main" id="{82572199-6664-BD24-CF49-465FCB7BBE21}"/>
              </a:ext>
            </a:extLst>
          </p:cNvPr>
          <p:cNvPicPr>
            <a:picLocks noChangeAspect="1"/>
          </p:cNvPicPr>
          <p:nvPr/>
        </p:nvPicPr>
        <p:blipFill>
          <a:blip r:embed="rId2"/>
          <a:stretch>
            <a:fillRect/>
          </a:stretch>
        </p:blipFill>
        <p:spPr>
          <a:xfrm>
            <a:off x="1693334" y="3918405"/>
            <a:ext cx="5217585" cy="2511461"/>
          </a:xfrm>
          <a:prstGeom prst="rect">
            <a:avLst/>
          </a:prstGeom>
        </p:spPr>
      </p:pic>
      <p:sp>
        <p:nvSpPr>
          <p:cNvPr id="9" name="Metin kutusu 8">
            <a:extLst>
              <a:ext uri="{FF2B5EF4-FFF2-40B4-BE49-F238E27FC236}">
                <a16:creationId xmlns:a16="http://schemas.microsoft.com/office/drawing/2014/main" id="{EB8F6D32-9692-5FFD-7BA7-6F00D394633C}"/>
              </a:ext>
            </a:extLst>
          </p:cNvPr>
          <p:cNvSpPr txBox="1"/>
          <p:nvPr/>
        </p:nvSpPr>
        <p:spPr>
          <a:xfrm>
            <a:off x="2338588" y="6420060"/>
            <a:ext cx="417195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b="1" dirty="0"/>
              <a:t>Şekil 2.1 (Nesne ilişkisel veri modeli)</a:t>
            </a:r>
          </a:p>
        </p:txBody>
      </p:sp>
      <p:sp>
        <p:nvSpPr>
          <p:cNvPr id="11" name="Metin kutusu 10">
            <a:extLst>
              <a:ext uri="{FF2B5EF4-FFF2-40B4-BE49-F238E27FC236}">
                <a16:creationId xmlns:a16="http://schemas.microsoft.com/office/drawing/2014/main" id="{949C7B8D-3462-D940-4FBD-B019A42C4406}"/>
              </a:ext>
            </a:extLst>
          </p:cNvPr>
          <p:cNvSpPr txBox="1"/>
          <p:nvPr/>
        </p:nvSpPr>
        <p:spPr>
          <a:xfrm>
            <a:off x="6998705" y="2200123"/>
            <a:ext cx="5145616"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highlight>
                  <a:srgbClr val="FFFF00"/>
                </a:highlight>
                <a:latin typeface="avenir next lt pro light"/>
                <a:ea typeface="+mn-lt"/>
                <a:cs typeface="+mn-lt"/>
              </a:rPr>
              <a:t>•</a:t>
            </a:r>
            <a:r>
              <a:rPr lang="tr-TR" b="1" dirty="0">
                <a:highlight>
                  <a:srgbClr val="FFFF00"/>
                </a:highlight>
                <a:latin typeface="avenir next lt pro light"/>
                <a:cs typeface="Segoe UI"/>
              </a:rPr>
              <a:t> 7. Çoklu ortam veri modeli:</a:t>
            </a:r>
            <a:r>
              <a:rPr lang="tr-TR" b="1" dirty="0">
                <a:latin typeface="avenir next lt pro light"/>
                <a:cs typeface="Segoe UI"/>
              </a:rPr>
              <a:t> Nesne ilişkisel veri tabanları ile büyük benzerlikler gösterir. </a:t>
            </a:r>
            <a:r>
              <a:rPr lang="tr-TR" b="1" dirty="0">
                <a:highlight>
                  <a:srgbClr val="C0C0C0"/>
                </a:highlight>
                <a:latin typeface="avenir next lt pro light"/>
                <a:cs typeface="Segoe UI"/>
              </a:rPr>
              <a:t>Film</a:t>
            </a:r>
            <a:r>
              <a:rPr lang="tr-TR" b="1" dirty="0">
                <a:latin typeface="avenir next lt pro light"/>
                <a:cs typeface="Segoe UI"/>
              </a:rPr>
              <a:t>, </a:t>
            </a:r>
            <a:r>
              <a:rPr lang="tr-TR" b="1" dirty="0">
                <a:highlight>
                  <a:srgbClr val="C0C0C0"/>
                </a:highlight>
                <a:latin typeface="avenir next lt pro light"/>
                <a:cs typeface="Segoe UI"/>
              </a:rPr>
              <a:t>müzik</a:t>
            </a:r>
            <a:r>
              <a:rPr lang="tr-TR" b="1" dirty="0">
                <a:latin typeface="avenir next lt pro light"/>
                <a:cs typeface="Segoe UI"/>
              </a:rPr>
              <a:t>, </a:t>
            </a:r>
            <a:r>
              <a:rPr lang="tr-TR" b="1" dirty="0">
                <a:highlight>
                  <a:srgbClr val="C0C0C0"/>
                </a:highlight>
                <a:latin typeface="avenir next lt pro light"/>
                <a:cs typeface="Segoe UI"/>
              </a:rPr>
              <a:t>metin</a:t>
            </a:r>
            <a:r>
              <a:rPr lang="tr-TR" b="1" dirty="0">
                <a:latin typeface="avenir next lt pro light"/>
                <a:cs typeface="Segoe UI"/>
              </a:rPr>
              <a:t> gibi büyük nesneleri işlemek ve aynı zamanda kullanıcıya göstermemek için farklı özellikler taşır. Çoklu ortam veri tabanlarının desteklemesi gereken üç temel özellik </a:t>
            </a:r>
            <a:r>
              <a:rPr lang="tr-TR" b="1" dirty="0">
                <a:highlight>
                  <a:srgbClr val="00FF00"/>
                </a:highlight>
                <a:latin typeface="avenir next lt pro light"/>
                <a:cs typeface="Segoe UI"/>
              </a:rPr>
              <a:t>veri</a:t>
            </a:r>
            <a:r>
              <a:rPr lang="tr-TR" b="1" dirty="0">
                <a:latin typeface="avenir next lt pro light"/>
                <a:cs typeface="Segoe UI"/>
              </a:rPr>
              <a:t> </a:t>
            </a:r>
            <a:r>
              <a:rPr lang="tr-TR" b="1" dirty="0">
                <a:highlight>
                  <a:srgbClr val="00FF00"/>
                </a:highlight>
                <a:latin typeface="avenir next lt pro light"/>
                <a:cs typeface="Segoe UI"/>
              </a:rPr>
              <a:t>miktarı</a:t>
            </a:r>
            <a:r>
              <a:rPr lang="tr-TR" b="1" dirty="0">
                <a:latin typeface="avenir next lt pro light"/>
                <a:cs typeface="Segoe UI"/>
              </a:rPr>
              <a:t>, </a:t>
            </a:r>
            <a:r>
              <a:rPr lang="tr-TR" b="1" dirty="0">
                <a:highlight>
                  <a:srgbClr val="00FF00"/>
                </a:highlight>
                <a:latin typeface="avenir next lt pro light"/>
                <a:cs typeface="Segoe UI"/>
              </a:rPr>
              <a:t>süreklilik</a:t>
            </a:r>
            <a:r>
              <a:rPr lang="tr-TR" b="1" dirty="0">
                <a:latin typeface="avenir next lt pro light"/>
                <a:cs typeface="Segoe UI"/>
              </a:rPr>
              <a:t> ve </a:t>
            </a:r>
            <a:r>
              <a:rPr lang="tr-TR" b="1" dirty="0">
                <a:highlight>
                  <a:srgbClr val="00FF00"/>
                </a:highlight>
                <a:latin typeface="avenir next lt pro light"/>
                <a:cs typeface="Segoe UI"/>
              </a:rPr>
              <a:t>senkronizasyondur</a:t>
            </a:r>
            <a:r>
              <a:rPr lang="tr-TR" b="1" dirty="0">
                <a:latin typeface="avenir next lt pro light"/>
                <a:cs typeface="Segoe UI"/>
              </a:rPr>
              <a:t>. </a:t>
            </a:r>
            <a:endParaRPr lang="tr-TR" b="1">
              <a:latin typeface="avenir next lt pro light"/>
            </a:endParaRPr>
          </a:p>
          <a:p>
            <a:endParaRPr lang="tr-TR" b="1" dirty="0">
              <a:latin typeface="avenir next lt pro light"/>
              <a:cs typeface="Segoe UI"/>
            </a:endParaRPr>
          </a:p>
          <a:p>
            <a:r>
              <a:rPr lang="tr-TR" b="1" dirty="0">
                <a:highlight>
                  <a:srgbClr val="FFFF00"/>
                </a:highlight>
                <a:latin typeface="avenir next lt pro light"/>
                <a:ea typeface="+mn-lt"/>
                <a:cs typeface="+mn-lt"/>
              </a:rPr>
              <a:t>• </a:t>
            </a:r>
            <a:r>
              <a:rPr lang="tr-TR" b="1" dirty="0">
                <a:highlight>
                  <a:srgbClr val="FFFF00"/>
                </a:highlight>
                <a:latin typeface="avenir next lt pro light"/>
                <a:cs typeface="Segoe UI"/>
              </a:rPr>
              <a:t>8. Dağınık veri modeli:</a:t>
            </a:r>
            <a:r>
              <a:rPr lang="tr-TR" b="1" dirty="0">
                <a:latin typeface="avenir next lt pro light"/>
                <a:cs typeface="Segoe UI"/>
              </a:rPr>
              <a:t> İki ya da daha fazla bilgisayarda depolanan ve bir ağ üzerinde dağıtılan bilgiler için kullanılan veri tabanı grubudur. Veri tabanını ağ üzerinden paralel kullanmak için parçalara ayırmak, sorguların daha hızlı işlenmesini sağlar. Birden fazla veri tabanına erişilmesine rağmen, kullanıcı bir tek veri tabanıyla çalışıyormuş gibi işlem yapar.</a:t>
            </a:r>
            <a:endParaRPr lang="tr-TR">
              <a:latin typeface="avenir next lt pro light"/>
            </a:endParaRPr>
          </a:p>
          <a:p>
            <a:pPr algn="l"/>
            <a:endParaRPr lang="tr-TR" dirty="0"/>
          </a:p>
        </p:txBody>
      </p:sp>
    </p:spTree>
    <p:extLst>
      <p:ext uri="{BB962C8B-B14F-4D97-AF65-F5344CB8AC3E}">
        <p14:creationId xmlns:p14="http://schemas.microsoft.com/office/powerpoint/2010/main" val="4084589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3BF1CB8-C4D2-46A7-900D-7B057EBD2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047ED37-AD62-4555-A369-81CC3152B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514851" y="-819151"/>
            <a:ext cx="4800600" cy="10553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EF12E157-D9D7-851B-C54E-6F389AE60D39}"/>
              </a:ext>
            </a:extLst>
          </p:cNvPr>
          <p:cNvSpPr>
            <a:spLocks noGrp="1"/>
          </p:cNvSpPr>
          <p:nvPr>
            <p:ph type="title"/>
          </p:nvPr>
        </p:nvSpPr>
        <p:spPr>
          <a:xfrm>
            <a:off x="1554593" y="489105"/>
            <a:ext cx="9282979" cy="1079188"/>
          </a:xfrm>
        </p:spPr>
        <p:txBody>
          <a:bodyPr anchor="ctr">
            <a:normAutofit/>
          </a:bodyPr>
          <a:lstStyle/>
          <a:p>
            <a:r>
              <a:rPr lang="tr-TR" dirty="0">
                <a:solidFill>
                  <a:schemeClr val="bg2">
                    <a:lumMod val="50000"/>
                  </a:schemeClr>
                </a:solidFill>
                <a:ea typeface="+mj-lt"/>
                <a:cs typeface="+mj-lt"/>
              </a:rPr>
              <a:t>VERİ TABANI TASARIMI (DATABASE DESİGN):</a:t>
            </a:r>
          </a:p>
        </p:txBody>
      </p:sp>
      <p:sp>
        <p:nvSpPr>
          <p:cNvPr id="3" name="İçerik Yer Tutucusu 2">
            <a:extLst>
              <a:ext uri="{FF2B5EF4-FFF2-40B4-BE49-F238E27FC236}">
                <a16:creationId xmlns:a16="http://schemas.microsoft.com/office/drawing/2014/main" id="{4AFCE2B6-A040-5E61-A254-F3E0F3581CD4}"/>
              </a:ext>
            </a:extLst>
          </p:cNvPr>
          <p:cNvSpPr>
            <a:spLocks noGrp="1"/>
          </p:cNvSpPr>
          <p:nvPr>
            <p:ph idx="1"/>
          </p:nvPr>
        </p:nvSpPr>
        <p:spPr>
          <a:xfrm>
            <a:off x="1852085" y="2256367"/>
            <a:ext cx="9961032" cy="4429368"/>
          </a:xfrm>
        </p:spPr>
        <p:txBody>
          <a:bodyPr vert="horz" lIns="91440" tIns="45720" rIns="91440" bIns="45720" rtlCol="0" anchor="t">
            <a:noAutofit/>
          </a:bodyPr>
          <a:lstStyle/>
          <a:p>
            <a:pPr marL="0" indent="0">
              <a:buNone/>
            </a:pPr>
            <a:r>
              <a:rPr lang="tr-TR" b="1" dirty="0">
                <a:latin typeface="avenir next lt pro light"/>
                <a:ea typeface="+mn-lt"/>
                <a:cs typeface="+mn-lt"/>
              </a:rPr>
              <a:t>•</a:t>
            </a:r>
            <a:r>
              <a:rPr lang="tr-TR" b="1" dirty="0">
                <a:latin typeface="avenir next lt pro light"/>
                <a:cs typeface="Segoe UI"/>
              </a:rPr>
              <a:t> Veri tabanı tasarımında; gerçeğin, gereksinim ve beklentiler çerçevesinde modellenerek veri tabanına aktarılması gerekir.</a:t>
            </a:r>
            <a:endParaRPr lang="tr-TR" b="1">
              <a:latin typeface="avenir next lt pro light"/>
            </a:endParaRPr>
          </a:p>
          <a:p>
            <a:pPr marL="0" indent="0">
              <a:buNone/>
            </a:pPr>
            <a:r>
              <a:rPr lang="tr-TR" b="1" dirty="0">
                <a:latin typeface="avenir next lt pro light"/>
                <a:ea typeface="+mn-lt"/>
                <a:cs typeface="+mn-lt"/>
              </a:rPr>
              <a:t>•</a:t>
            </a:r>
            <a:r>
              <a:rPr lang="tr-TR" b="1" dirty="0">
                <a:latin typeface="avenir next lt pro light"/>
                <a:cs typeface="Segoe UI"/>
              </a:rPr>
              <a:t> Veri tabanı tasarımında ilk olarak, olası veri tabanı kullanıcı gereksinimlerinin belirlenmesi gerekir. Bu gereksinimler veri tabanında yer alacak</a:t>
            </a:r>
            <a:r>
              <a:rPr lang="tr-TR" b="1" dirty="0">
                <a:highlight>
                  <a:srgbClr val="FFFF00"/>
                </a:highlight>
                <a:latin typeface="avenir next lt pro light"/>
                <a:cs typeface="Segoe UI"/>
              </a:rPr>
              <a:t> veri grupları, verilerin tipleri ve verilerin fiziksel olarak depolanması</a:t>
            </a:r>
            <a:r>
              <a:rPr lang="tr-TR" b="1" dirty="0">
                <a:latin typeface="avenir next lt pro light"/>
                <a:cs typeface="Segoe UI"/>
              </a:rPr>
              <a:t> için kullanılacak olan veri yapılardır.</a:t>
            </a:r>
            <a:endParaRPr lang="tr-TR" b="1">
              <a:latin typeface="avenir next lt pro light"/>
            </a:endParaRPr>
          </a:p>
          <a:p>
            <a:pPr marL="0" indent="0">
              <a:buNone/>
            </a:pPr>
            <a:r>
              <a:rPr lang="tr-TR" b="1" dirty="0">
                <a:latin typeface="avenir next lt pro light"/>
                <a:ea typeface="+mn-lt"/>
                <a:cs typeface="+mn-lt"/>
              </a:rPr>
              <a:t>•</a:t>
            </a:r>
            <a:r>
              <a:rPr lang="tr-TR" b="1" dirty="0">
                <a:latin typeface="avenir next lt pro light"/>
                <a:cs typeface="Segoe UI"/>
              </a:rPr>
              <a:t> Veri tabanında gerçeğin bir modeli olur ve gerek kullanıcılar için gerekse bilgisayarlar için anlaşılır bir tarzda tanımlanması gerekir. Bu tanımlamanın veri tabanındaki karşılığı</a:t>
            </a:r>
            <a:r>
              <a:rPr lang="tr-TR" b="1" dirty="0">
                <a:highlight>
                  <a:srgbClr val="00FF00"/>
                </a:highlight>
                <a:latin typeface="avenir next lt pro light"/>
                <a:cs typeface="Segoe UI"/>
              </a:rPr>
              <a:t> şemadır.</a:t>
            </a:r>
            <a:endParaRPr lang="tr-TR" b="1">
              <a:highlight>
                <a:srgbClr val="00FF00"/>
              </a:highlight>
              <a:latin typeface="avenir next lt pro light"/>
            </a:endParaRPr>
          </a:p>
          <a:p>
            <a:pPr marL="0" indent="0">
              <a:buNone/>
            </a:pPr>
            <a:r>
              <a:rPr lang="tr-TR" b="1" dirty="0">
                <a:latin typeface="avenir next lt pro light"/>
                <a:ea typeface="+mn-lt"/>
                <a:cs typeface="+mn-lt"/>
              </a:rPr>
              <a:t>•</a:t>
            </a:r>
            <a:r>
              <a:rPr lang="tr-TR" b="1" dirty="0">
                <a:latin typeface="avenir next lt pro light"/>
                <a:cs typeface="Segoe UI"/>
              </a:rPr>
              <a:t> Kullanıcı düzeyi</a:t>
            </a:r>
            <a:r>
              <a:rPr lang="tr-TR" b="1" dirty="0">
                <a:highlight>
                  <a:srgbClr val="00FF00"/>
                </a:highlight>
                <a:latin typeface="avenir next lt pro light"/>
                <a:cs typeface="Segoe UI"/>
              </a:rPr>
              <a:t> kavramsal düzeydir</a:t>
            </a:r>
            <a:r>
              <a:rPr lang="tr-TR" b="1" dirty="0">
                <a:latin typeface="avenir next lt pro light"/>
                <a:cs typeface="Segoe UI"/>
              </a:rPr>
              <a:t> ve kullanılan şemanın adı </a:t>
            </a:r>
            <a:r>
              <a:rPr lang="tr-TR" b="1" dirty="0">
                <a:highlight>
                  <a:srgbClr val="00FF00"/>
                </a:highlight>
                <a:latin typeface="avenir next lt pro light"/>
                <a:cs typeface="Segoe UI"/>
              </a:rPr>
              <a:t>kavramsal şemadır.</a:t>
            </a:r>
            <a:r>
              <a:rPr lang="tr-TR" b="1" dirty="0">
                <a:latin typeface="avenir next lt pro light"/>
                <a:cs typeface="Segoe UI"/>
              </a:rPr>
              <a:t> </a:t>
            </a:r>
          </a:p>
          <a:p>
            <a:pPr marL="0" indent="0">
              <a:buNone/>
            </a:pPr>
            <a:r>
              <a:rPr lang="tr-TR" b="1" dirty="0">
                <a:latin typeface="avenir next lt pro light"/>
                <a:ea typeface="+mn-lt"/>
                <a:cs typeface="+mn-lt"/>
              </a:rPr>
              <a:t>•</a:t>
            </a:r>
            <a:r>
              <a:rPr lang="tr-TR" b="1" dirty="0">
                <a:latin typeface="avenir next lt pro light"/>
                <a:cs typeface="Segoe UI"/>
              </a:rPr>
              <a:t> Bilgisayar düzeyi </a:t>
            </a:r>
            <a:r>
              <a:rPr lang="tr-TR" b="1" dirty="0">
                <a:highlight>
                  <a:srgbClr val="C0C0C0"/>
                </a:highlight>
                <a:latin typeface="avenir next lt pro light"/>
                <a:cs typeface="Segoe UI"/>
              </a:rPr>
              <a:t>fiziksel düzeydir</a:t>
            </a:r>
            <a:r>
              <a:rPr lang="tr-TR" b="1" dirty="0">
                <a:latin typeface="avenir next lt pro light"/>
                <a:cs typeface="Segoe UI"/>
              </a:rPr>
              <a:t> ve kullanılan şemanın adı</a:t>
            </a:r>
            <a:r>
              <a:rPr lang="tr-TR" b="1" dirty="0">
                <a:highlight>
                  <a:srgbClr val="C0C0C0"/>
                </a:highlight>
                <a:latin typeface="avenir next lt pro light"/>
                <a:cs typeface="Segoe UI"/>
              </a:rPr>
              <a:t> iç şemadır</a:t>
            </a:r>
            <a:r>
              <a:rPr lang="tr-TR" b="1" dirty="0">
                <a:latin typeface="avenir next lt pro light"/>
                <a:cs typeface="Segoe UI"/>
              </a:rPr>
              <a:t>.</a:t>
            </a:r>
            <a:endParaRPr lang="tr-TR" b="1">
              <a:latin typeface="avenir next lt pro light"/>
            </a:endParaRPr>
          </a:p>
          <a:p>
            <a:pPr marL="0" indent="0">
              <a:buNone/>
            </a:pPr>
            <a:r>
              <a:rPr lang="tr-TR" b="1" dirty="0">
                <a:latin typeface="avenir next lt pro light"/>
                <a:ea typeface="+mn-lt"/>
                <a:cs typeface="+mn-lt"/>
              </a:rPr>
              <a:t>•</a:t>
            </a:r>
            <a:r>
              <a:rPr lang="tr-TR" b="1" dirty="0">
                <a:latin typeface="avenir next lt pro light"/>
                <a:cs typeface="Segoe UI"/>
              </a:rPr>
              <a:t> Geleneksel veri tabanı tasarımı, kullanıcı düzeyinden fiziksel düzeye doğrudur. Kavramsal tasarımda, gereksinimlere göre kavramsal şema belirlenir. </a:t>
            </a:r>
            <a:endParaRPr lang="tr-TR" dirty="0">
              <a:latin typeface="avenir next lt pro light"/>
            </a:endParaRPr>
          </a:p>
          <a:p>
            <a:endParaRPr lang="tr-TR" dirty="0"/>
          </a:p>
        </p:txBody>
      </p:sp>
    </p:spTree>
    <p:extLst>
      <p:ext uri="{BB962C8B-B14F-4D97-AF65-F5344CB8AC3E}">
        <p14:creationId xmlns:p14="http://schemas.microsoft.com/office/powerpoint/2010/main" val="3164663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BF1CB8-C4D2-46A7-900D-7B057EBD2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47ED37-AD62-4555-A369-81CC3152B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514851" y="-819151"/>
            <a:ext cx="4800600" cy="10553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90933221-06DB-1AB6-BD25-ABA722D770E5}"/>
              </a:ext>
            </a:extLst>
          </p:cNvPr>
          <p:cNvSpPr>
            <a:spLocks noGrp="1"/>
          </p:cNvSpPr>
          <p:nvPr>
            <p:ph type="title"/>
          </p:nvPr>
        </p:nvSpPr>
        <p:spPr>
          <a:xfrm>
            <a:off x="1554593" y="489105"/>
            <a:ext cx="9282979" cy="1079188"/>
          </a:xfrm>
        </p:spPr>
        <p:txBody>
          <a:bodyPr anchor="ctr">
            <a:normAutofit/>
          </a:bodyPr>
          <a:lstStyle/>
          <a:p>
            <a:r>
              <a:rPr lang="tr-TR" dirty="0">
                <a:solidFill>
                  <a:srgbClr val="847069"/>
                </a:solidFill>
                <a:ea typeface="+mj-lt"/>
                <a:cs typeface="+mj-lt"/>
              </a:rPr>
              <a:t>VERİ TABANI TASARIMI (DATABASE DESİGN):</a:t>
            </a:r>
            <a:endParaRPr lang="tr-TR" dirty="0"/>
          </a:p>
        </p:txBody>
      </p:sp>
      <p:sp>
        <p:nvSpPr>
          <p:cNvPr id="3" name="İçerik Yer Tutucusu 2">
            <a:extLst>
              <a:ext uri="{FF2B5EF4-FFF2-40B4-BE49-F238E27FC236}">
                <a16:creationId xmlns:a16="http://schemas.microsoft.com/office/drawing/2014/main" id="{43EDBD2F-FC2E-51BB-5661-DD00DBF1CEC3}"/>
              </a:ext>
            </a:extLst>
          </p:cNvPr>
          <p:cNvSpPr>
            <a:spLocks noGrp="1"/>
          </p:cNvSpPr>
          <p:nvPr>
            <p:ph idx="1"/>
          </p:nvPr>
        </p:nvSpPr>
        <p:spPr>
          <a:xfrm>
            <a:off x="2066536" y="2349946"/>
            <a:ext cx="9315448" cy="4101284"/>
          </a:xfrm>
        </p:spPr>
        <p:txBody>
          <a:bodyPr vert="horz" lIns="91440" tIns="45720" rIns="91440" bIns="45720" rtlCol="0" anchor="t">
            <a:noAutofit/>
          </a:bodyPr>
          <a:lstStyle/>
          <a:p>
            <a:pPr marL="0" indent="0">
              <a:buNone/>
            </a:pPr>
            <a:r>
              <a:rPr lang="tr-TR" b="1" dirty="0">
                <a:latin typeface="avenir next lt pro light"/>
                <a:ea typeface="+mn-lt"/>
                <a:cs typeface="+mn-lt"/>
              </a:rPr>
              <a:t>•</a:t>
            </a:r>
            <a:r>
              <a:rPr lang="tr-TR" b="1" dirty="0">
                <a:latin typeface="avenir next lt pro light"/>
                <a:cs typeface="Segoe UI"/>
              </a:rPr>
              <a:t> </a:t>
            </a:r>
            <a:r>
              <a:rPr lang="tr-TR" b="1" dirty="0">
                <a:highlight>
                  <a:srgbClr val="FFFF00"/>
                </a:highlight>
                <a:latin typeface="avenir next lt pro light"/>
                <a:cs typeface="Segoe UI"/>
              </a:rPr>
              <a:t>Kavramsal şema</a:t>
            </a:r>
            <a:r>
              <a:rPr lang="tr-TR" b="1" dirty="0">
                <a:latin typeface="avenir next lt pro light"/>
                <a:cs typeface="Segoe UI"/>
              </a:rPr>
              <a:t>;</a:t>
            </a:r>
            <a:endParaRPr lang="tr-TR" b="1">
              <a:latin typeface="avenir next lt pro light"/>
            </a:endParaRPr>
          </a:p>
          <a:p>
            <a:pPr marL="0" indent="0">
              <a:buNone/>
            </a:pPr>
            <a:r>
              <a:rPr lang="tr-TR" b="1" dirty="0">
                <a:latin typeface="avenir next lt pro light"/>
                <a:cs typeface="Segoe UI"/>
              </a:rPr>
              <a:t>      -Ortalama veri tabanı kullanıcısı için veri tabanının yapısını genel olarak tanımlar.</a:t>
            </a:r>
          </a:p>
          <a:p>
            <a:pPr marL="0" indent="0">
              <a:buNone/>
            </a:pPr>
            <a:r>
              <a:rPr lang="tr-TR" b="1" dirty="0">
                <a:latin typeface="avenir next lt pro light"/>
                <a:cs typeface="Segoe UI"/>
              </a:rPr>
              <a:t>   -Varlıklar, veri tipleri, varlıklar arsındaki ilişki tipleri ve kısıtlayıcılar üzerinde yoğunlaşır.</a:t>
            </a:r>
          </a:p>
          <a:p>
            <a:pPr marL="0" indent="0">
              <a:buNone/>
            </a:pPr>
            <a:r>
              <a:rPr lang="tr-TR" b="1" dirty="0">
                <a:latin typeface="avenir next lt pro light"/>
                <a:cs typeface="Segoe UI"/>
              </a:rPr>
              <a:t>      -Yüksek düzeyli bir tanımlamadır. Yazılım ve donanımdan bağımsız ve son kullanıcılar            tarafından anlaşılması kolaydır.</a:t>
            </a:r>
          </a:p>
          <a:p>
            <a:r>
              <a:rPr lang="tr-TR" b="1" dirty="0">
                <a:latin typeface="avenir next lt pro light"/>
                <a:cs typeface="Segoe UI"/>
              </a:rPr>
              <a:t>Fiziksel tasarım aşamasında, verinin en yüksek verim için veri tabanında fiziksel olarak nasıl organize edilmesi gerektiği belirlenir. Bu aşamada iç şema kullanılır.</a:t>
            </a:r>
          </a:p>
          <a:p>
            <a:r>
              <a:rPr lang="tr-TR" b="1" dirty="0">
                <a:latin typeface="avenir next lt pro light"/>
                <a:cs typeface="Segoe UI"/>
              </a:rPr>
              <a:t>İç şema, depolama yapılarını, kayıt formatlarını, kayıt alanlarını, veri tabanının fiziksel bütün detaylarını tanımlar, fiziksel veri modelleri kullanır ve yazılım donanıma bağlıdır.</a:t>
            </a:r>
          </a:p>
          <a:p>
            <a:endParaRPr lang="tr-TR" dirty="0"/>
          </a:p>
        </p:txBody>
      </p:sp>
    </p:spTree>
    <p:extLst>
      <p:ext uri="{BB962C8B-B14F-4D97-AF65-F5344CB8AC3E}">
        <p14:creationId xmlns:p14="http://schemas.microsoft.com/office/powerpoint/2010/main" val="4095796534"/>
      </p:ext>
    </p:extLst>
  </p:cSld>
  <p:clrMapOvr>
    <a:masterClrMapping/>
  </p:clrMapOvr>
</p:sld>
</file>

<file path=ppt/theme/theme1.xml><?xml version="1.0" encoding="utf-8"?>
<a:theme xmlns:a="http://schemas.openxmlformats.org/drawingml/2006/main" name="EncaseVTI">
  <a:themeElements>
    <a:clrScheme name="Encase">
      <a:dk1>
        <a:sysClr val="windowText" lastClr="000000"/>
      </a:dk1>
      <a:lt1>
        <a:sysClr val="window" lastClr="FFFFFF"/>
      </a:lt1>
      <a:dk2>
        <a:srgbClr val="1E2121"/>
      </a:dk2>
      <a:lt2>
        <a:srgbClr val="EFECEB"/>
      </a:lt2>
      <a:accent1>
        <a:srgbClr val="717059"/>
      </a:accent1>
      <a:accent2>
        <a:srgbClr val="B9A17E"/>
      </a:accent2>
      <a:accent3>
        <a:srgbClr val="766752"/>
      </a:accent3>
      <a:accent4>
        <a:srgbClr val="A28578"/>
      </a:accent4>
      <a:accent5>
        <a:srgbClr val="6E736D"/>
      </a:accent5>
      <a:accent6>
        <a:srgbClr val="BE8366"/>
      </a:accent6>
      <a:hlink>
        <a:srgbClr val="B5714F"/>
      </a:hlink>
      <a:folHlink>
        <a:srgbClr val="7B6B4C"/>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ncaseVTI" id="{C293990F-FDB3-4ED3-8175-FB79CE5A2A12}" vid="{A5662C19-271F-459F-B4ED-861A98237642}"/>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23</Slides>
  <Notes>0</Notes>
  <HiddenSlides>0</HiddenSlides>
  <MMClips>0</MMClips>
  <ScaleCrop>false</ScaleCrop>
  <HeadingPairs>
    <vt:vector size="4" baseType="variant">
      <vt:variant>
        <vt:lpstr>Tema</vt:lpstr>
      </vt:variant>
      <vt:variant>
        <vt:i4>1</vt:i4>
      </vt:variant>
      <vt:variant>
        <vt:lpstr>Slayt Başlıkları</vt:lpstr>
      </vt:variant>
      <vt:variant>
        <vt:i4>23</vt:i4>
      </vt:variant>
    </vt:vector>
  </HeadingPairs>
  <TitlesOfParts>
    <vt:vector size="24" baseType="lpstr">
      <vt:lpstr>EncaseVTI</vt:lpstr>
      <vt:lpstr>VERİ ORGANİZASYONU  ÖDEVİ</vt:lpstr>
      <vt:lpstr>• Belli başlı bir amaca ulaşmak için veri veya ham bilginin işlenerek ilgili   kişilere yarar sağlayacak biçime dönüştürülmüş hali olan bilgi, organizasyonlar tarafından en etkili faktör olmuştur.   • Bu değişimlerin sonucunda verilerin modellenerek saklanması yani  veri tabanı kullanımı zorunlu hale gelmektedir.   • Okuma yazma gibi işlemlerin yoğun olarak kullanıldığı veri tabanlarında     ilişkisel ve ilişkisel olmayan veri tabanı yönetim sistemleri kullanılmaktadır. </vt:lpstr>
      <vt:lpstr>1.BİLİŞİM SİSTEMLERİ VE YÖNETİMİ:</vt:lpstr>
      <vt:lpstr>2.VERİ TABANI ve VERİ TABANI YÖNETİM SİSTEMLERİ:</vt:lpstr>
      <vt:lpstr>• Veri tabanı modelleri sekize ayrılır. </vt:lpstr>
      <vt:lpstr>Veri tabanı modelleri:</vt:lpstr>
      <vt:lpstr>Veri tabanı modelleri:</vt:lpstr>
      <vt:lpstr>VERİ TABANI TASARIMI (DATABASE DESİGN):</vt:lpstr>
      <vt:lpstr>VERİ TABANI TASARIMI (DATABASE DESİGN):</vt:lpstr>
      <vt:lpstr>İLİŞKİSEL VE İLİŞKİSEL OLMAYAN VERİ TABANI SİSTEMLERİ:</vt:lpstr>
      <vt:lpstr>İLİŞKİSEL VE İLİŞKİSEL OLMAYAN VERİ TABANI SİSTEMLERİ:</vt:lpstr>
      <vt:lpstr>VERİ TABANI MİMARİLERİNİN KARŞILAŞTIRILMASI:</vt:lpstr>
      <vt:lpstr>Veri tabanı şeması:</vt:lpstr>
      <vt:lpstr>VERİ TABANI SORGULARI:</vt:lpstr>
      <vt:lpstr>Ölçüm metrikleri:</vt:lpstr>
      <vt:lpstr>YAPILAN ANALİZLER:</vt:lpstr>
      <vt:lpstr>YAPILAN ANALİZLER:</vt:lpstr>
      <vt:lpstr>YAPILAN ANALİZLER:</vt:lpstr>
      <vt:lpstr>YAPILAN ANALİZLER:</vt:lpstr>
      <vt:lpstr>YAPILAN ANALİZLER:</vt:lpstr>
      <vt:lpstr>YAPILAN ANALİZLER:</vt:lpstr>
      <vt:lpstr>YAPILAN ANALİZLER:</vt:lpstr>
      <vt:lpstr>YAPILAN ANALİZLER: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907</cp:revision>
  <dcterms:created xsi:type="dcterms:W3CDTF">2024-03-18T21:37:19Z</dcterms:created>
  <dcterms:modified xsi:type="dcterms:W3CDTF">2024-03-19T20:09:46Z</dcterms:modified>
</cp:coreProperties>
</file>