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6c6f2520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6c6f2520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6c6f2520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6c6f2520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6c6f2520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6c6f2520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6c6f2520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6c6f2520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6c6f2520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6c6f2520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6c6f2520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6c6f2520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6c6f2520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6c6f2520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6c6f2520a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6c6f2520a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6c6f2520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6c6f2520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6c6f2520a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6c6f2520a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c6f25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6c6f25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6c6f2520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6c6f2520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6c6f2520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6c6f2520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6c6f2520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6c6f2520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6c6f2520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6c6f2520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6c6f2520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6c6f2520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c6f2520a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6c6f2520a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6c6f2520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6c6f2520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c6f2520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6c6f2520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6c6f2520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6c6f2520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6c6f2520a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6c6f2520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6c6f2520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6c6f2520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6c6f2520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6c6f2520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c6f2520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c6f2520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6c6f2520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6c6f2520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6c6f2520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6c6f2520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6c6f2520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6c6f2520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07675"/>
            <a:ext cx="5017500" cy="16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Network Security</a:t>
            </a:r>
            <a:endParaRPr/>
          </a:p>
        </p:txBody>
      </p:sp>
      <p:sp>
        <p:nvSpPr>
          <p:cNvPr id="135" name="Google Shape;135;p13"/>
          <p:cNvSpPr txBox="1"/>
          <p:nvPr>
            <p:ph idx="1" type="subTitle"/>
          </p:nvPr>
        </p:nvSpPr>
        <p:spPr>
          <a:xfrm>
            <a:off x="729625" y="2659125"/>
            <a:ext cx="7688100" cy="18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4007525" y="2583838"/>
            <a:ext cx="3232349" cy="20336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471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1300">
                <a:latin typeface="Lato"/>
                <a:ea typeface="Lato"/>
                <a:cs typeface="Lato"/>
                <a:sym typeface="Lato"/>
              </a:rPr>
              <a:t>İşte kriptografi ve şifrelemenin kullanımı ve önemine dair temel bilgiler</a:t>
            </a:r>
            <a:endParaRPr sz="1300">
              <a:latin typeface="Lato"/>
              <a:ea typeface="Lato"/>
              <a:cs typeface="Lato"/>
              <a:sym typeface="Lato"/>
            </a:endParaRPr>
          </a:p>
          <a:p>
            <a:pPr indent="0" lvl="0" marL="0" rtl="0" algn="l">
              <a:spcBef>
                <a:spcPts val="1200"/>
              </a:spcBef>
              <a:spcAft>
                <a:spcPts val="0"/>
              </a:spcAft>
              <a:buNone/>
            </a:pPr>
            <a:r>
              <a:t/>
            </a:r>
            <a:endParaRPr/>
          </a:p>
        </p:txBody>
      </p:sp>
      <p:sp>
        <p:nvSpPr>
          <p:cNvPr id="188" name="Google Shape;188;p22"/>
          <p:cNvSpPr txBox="1"/>
          <p:nvPr>
            <p:ph idx="1" type="body"/>
          </p:nvPr>
        </p:nvSpPr>
        <p:spPr>
          <a:xfrm>
            <a:off x="1297500" y="1014000"/>
            <a:ext cx="7038900" cy="346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Veri Güvenliği:</a:t>
            </a:r>
            <a:endParaRPr/>
          </a:p>
          <a:p>
            <a:pPr indent="0" lvl="0" marL="0" rtl="0" algn="l">
              <a:spcBef>
                <a:spcPts val="1200"/>
              </a:spcBef>
              <a:spcAft>
                <a:spcPts val="0"/>
              </a:spcAft>
              <a:buNone/>
            </a:pPr>
            <a:r>
              <a:rPr lang="tr"/>
              <a:t>Kriptografinin Rolü: Kriptografi, verilerin anlaşılmasını zorlaştırarak, yetkisiz erişimlere karşı koruma sağlar. Şifreleme, verileri şifreleyerek anlaşılmasını engeller.</a:t>
            </a:r>
            <a:endParaRPr/>
          </a:p>
          <a:p>
            <a:pPr indent="0" lvl="0" marL="0" rtl="0" algn="l">
              <a:spcBef>
                <a:spcPts val="1200"/>
              </a:spcBef>
              <a:spcAft>
                <a:spcPts val="0"/>
              </a:spcAft>
              <a:buNone/>
            </a:pPr>
            <a:r>
              <a:rPr lang="tr"/>
              <a:t>Gizlilik Sağlama:</a:t>
            </a:r>
            <a:endParaRPr/>
          </a:p>
          <a:p>
            <a:pPr indent="0" lvl="0" marL="0" rtl="0" algn="l">
              <a:spcBef>
                <a:spcPts val="1200"/>
              </a:spcBef>
              <a:spcAft>
                <a:spcPts val="0"/>
              </a:spcAft>
              <a:buNone/>
            </a:pPr>
            <a:r>
              <a:rPr lang="tr"/>
              <a:t>Kriptografinin Rolü: Kriptografi, özellikle hassas bilgilerin iletilmesi sırasında gizliliği sağlar. İletilen veriler şifrelenerek, sadece doğru anahtara sahip olan kişiler tarafından anlaşılabilir.</a:t>
            </a:r>
            <a:endParaRPr/>
          </a:p>
          <a:p>
            <a:pPr indent="0" lvl="0" marL="0" rtl="0" algn="l">
              <a:spcBef>
                <a:spcPts val="1200"/>
              </a:spcBef>
              <a:spcAft>
                <a:spcPts val="0"/>
              </a:spcAft>
              <a:buNone/>
            </a:pPr>
            <a:r>
              <a:rPr lang="tr"/>
              <a:t>İkimiz Arasında Güvenli İletişim:</a:t>
            </a:r>
            <a:endParaRPr/>
          </a:p>
          <a:p>
            <a:pPr indent="0" lvl="0" marL="0" rtl="0" algn="l">
              <a:spcBef>
                <a:spcPts val="1200"/>
              </a:spcBef>
              <a:spcAft>
                <a:spcPts val="0"/>
              </a:spcAft>
              <a:buNone/>
            </a:pPr>
            <a:r>
              <a:rPr lang="tr"/>
              <a:t>Kriptografinin Rolü: İki taraf arasındaki iletişimi güvenli hale getirmek için kriptografi kullanılır. Bu, özellikle çevrimiçi bankacılık, e-ticaret ve diğer hassas veri transferlerinde önemlidir.</a:t>
            </a:r>
            <a:endParaRPr/>
          </a:p>
          <a:p>
            <a:pPr indent="0" lvl="0" marL="0" rtl="0" algn="l">
              <a:spcBef>
                <a:spcPts val="1200"/>
              </a:spcBef>
              <a:spcAft>
                <a:spcPts val="0"/>
              </a:spcAft>
              <a:buNone/>
            </a:pPr>
            <a:r>
              <a:rPr lang="tr"/>
              <a:t>Veri Bütünlüğünü Sağlama:</a:t>
            </a:r>
            <a:endParaRPr/>
          </a:p>
          <a:p>
            <a:pPr indent="0" lvl="0" marL="0" rtl="0" algn="l">
              <a:spcBef>
                <a:spcPts val="1200"/>
              </a:spcBef>
              <a:spcAft>
                <a:spcPts val="1200"/>
              </a:spcAft>
              <a:buNone/>
            </a:pPr>
            <a:r>
              <a:rPr lang="tr"/>
              <a:t>Kriptografinin Rolü: Kriptografi, veri bütünlüğünü korur. Şifrelenmiş verilerin üzerinde yapılan değişiklikler, şifre çözülemediği sürece algılanabilir.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1297500" y="122050"/>
            <a:ext cx="7038900" cy="43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Yetkilendirme ve Kimlik Doğrulama:</a:t>
            </a:r>
            <a:endParaRPr/>
          </a:p>
          <a:p>
            <a:pPr indent="0" lvl="0" marL="0" rtl="0" algn="l">
              <a:spcBef>
                <a:spcPts val="1200"/>
              </a:spcBef>
              <a:spcAft>
                <a:spcPts val="0"/>
              </a:spcAft>
              <a:buNone/>
            </a:pPr>
            <a:r>
              <a:rPr lang="tr"/>
              <a:t>Kriptografinin Rolü: Kriptografi, kullanıcı kimliklerini doğrulamak ve yetkilendirmek için kullanılır. Güvenli kimlik doğrulama süreçleri genellikle şifreleme içerir.</a:t>
            </a:r>
            <a:endParaRPr/>
          </a:p>
          <a:p>
            <a:pPr indent="0" lvl="0" marL="0" rtl="0" algn="l">
              <a:spcBef>
                <a:spcPts val="1200"/>
              </a:spcBef>
              <a:spcAft>
                <a:spcPts val="0"/>
              </a:spcAft>
              <a:buNone/>
            </a:pPr>
            <a:r>
              <a:rPr lang="tr"/>
              <a:t>Ağ Güvenliği:</a:t>
            </a:r>
            <a:endParaRPr/>
          </a:p>
          <a:p>
            <a:pPr indent="0" lvl="0" marL="0" rtl="0" algn="l">
              <a:spcBef>
                <a:spcPts val="1200"/>
              </a:spcBef>
              <a:spcAft>
                <a:spcPts val="0"/>
              </a:spcAft>
              <a:buNone/>
            </a:pPr>
            <a:r>
              <a:rPr lang="tr"/>
              <a:t>Kriptografinin Rolü: Ağ trafiğini şifreleyerek, ağ üzerindeki iletişimi korur. Bu, VPN'ler veya güvenli iletişim protokollerinin kullanımını içerir.</a:t>
            </a:r>
            <a:endParaRPr/>
          </a:p>
          <a:p>
            <a:pPr indent="0" lvl="0" marL="0" rtl="0" algn="l">
              <a:spcBef>
                <a:spcPts val="1200"/>
              </a:spcBef>
              <a:spcAft>
                <a:spcPts val="0"/>
              </a:spcAft>
              <a:buNone/>
            </a:pPr>
            <a:r>
              <a:rPr lang="tr"/>
              <a:t>Güvenli Depolama:</a:t>
            </a:r>
            <a:endParaRPr/>
          </a:p>
          <a:p>
            <a:pPr indent="0" lvl="0" marL="0" rtl="0" algn="l">
              <a:spcBef>
                <a:spcPts val="1200"/>
              </a:spcBef>
              <a:spcAft>
                <a:spcPts val="0"/>
              </a:spcAft>
              <a:buNone/>
            </a:pPr>
            <a:r>
              <a:rPr lang="tr"/>
              <a:t>Kriptografinin Rolü: Verilerin depolandığı yerlerde şifreleme kullanarak, fiziksel veya sanal saldırılara karşı güvenli depolama sağlanır.</a:t>
            </a:r>
            <a:endParaRPr/>
          </a:p>
          <a:p>
            <a:pPr indent="0" lvl="0" marL="0" rtl="0" algn="l">
              <a:spcBef>
                <a:spcPts val="1200"/>
              </a:spcBef>
              <a:spcAft>
                <a:spcPts val="0"/>
              </a:spcAft>
              <a:buNone/>
            </a:pPr>
            <a:r>
              <a:rPr lang="tr"/>
              <a:t>Uyumluluk ve Yasal Gerekliliklere Uyum:</a:t>
            </a:r>
            <a:endParaRPr/>
          </a:p>
          <a:p>
            <a:pPr indent="0" lvl="0" marL="0" rtl="0" algn="l">
              <a:spcBef>
                <a:spcPts val="1200"/>
              </a:spcBef>
              <a:spcAft>
                <a:spcPts val="0"/>
              </a:spcAft>
              <a:buNone/>
            </a:pPr>
            <a:r>
              <a:rPr lang="tr"/>
              <a:t>Kriptografinin Rolü: Bazı sektörlerde, şifreleme uygulamak, veri güvenliği yasalarına ve uyumluluk gereksinimlerine uyum sağlamak anlamına gelir.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1" type="body"/>
          </p:nvPr>
        </p:nvSpPr>
        <p:spPr>
          <a:xfrm>
            <a:off x="1297500" y="92325"/>
            <a:ext cx="7038900" cy="43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Çeşitli Şifreleme Algoritmaları:</a:t>
            </a:r>
            <a:endParaRPr/>
          </a:p>
          <a:p>
            <a:pPr indent="0" lvl="0" marL="0" rtl="0" algn="l">
              <a:spcBef>
                <a:spcPts val="1200"/>
              </a:spcBef>
              <a:spcAft>
                <a:spcPts val="0"/>
              </a:spcAft>
              <a:buNone/>
            </a:pPr>
            <a:r>
              <a:rPr lang="tr"/>
              <a:t>Simetrik ve Asimetrik Şifreleme: Simetrik şifreleme, aynı anahtarın hem şifreleme hem de şifre çözme için kullanıldığı bir yöntemdir. Asimetrik şifreleme ise bir çift anahtar kullanır: biri şifreleme için, diğeri ise şifre çözme için.</a:t>
            </a:r>
            <a:endParaRPr/>
          </a:p>
          <a:p>
            <a:pPr indent="0" lvl="0" marL="0" rtl="0" algn="l">
              <a:spcBef>
                <a:spcPts val="1200"/>
              </a:spcBef>
              <a:spcAft>
                <a:spcPts val="0"/>
              </a:spcAft>
              <a:buNone/>
            </a:pPr>
            <a:r>
              <a:rPr lang="tr"/>
              <a:t>Hibrid Şifreleme: Simetrik ve asimetrik şifreleme yöntemlerini birleştiren bir yaklaşım.</a:t>
            </a:r>
            <a:endParaRPr/>
          </a:p>
          <a:p>
            <a:pPr indent="0" lvl="0" marL="0" rtl="0" algn="l">
              <a:spcBef>
                <a:spcPts val="1200"/>
              </a:spcBef>
              <a:spcAft>
                <a:spcPts val="0"/>
              </a:spcAft>
              <a:buNone/>
            </a:pPr>
            <a:r>
              <a:rPr lang="tr"/>
              <a:t>AES (Advanced Encryption Standard): Genellikle simetrik şifreleme için kullanılan bir standart.</a:t>
            </a:r>
            <a:endParaRPr/>
          </a:p>
          <a:p>
            <a:pPr indent="0" lvl="0" marL="0" rtl="0" algn="l">
              <a:spcBef>
                <a:spcPts val="1200"/>
              </a:spcBef>
              <a:spcAft>
                <a:spcPts val="0"/>
              </a:spcAft>
              <a:buNone/>
            </a:pPr>
            <a:r>
              <a:rPr lang="tr"/>
              <a:t>RSA, ECC (Elliptic Curve Cryptography): Asimetrik şifreleme için kullanılan popüler algoritmalar.</a:t>
            </a:r>
            <a:endParaRPr/>
          </a:p>
          <a:p>
            <a:pPr indent="0" lvl="0" marL="0" rtl="0" algn="l">
              <a:spcBef>
                <a:spcPts val="1200"/>
              </a:spcBef>
              <a:spcAft>
                <a:spcPts val="1200"/>
              </a:spcAft>
              <a:buNone/>
            </a:pPr>
            <a:r>
              <a:t/>
            </a:r>
            <a:endParaRPr/>
          </a:p>
        </p:txBody>
      </p:sp>
      <p:pic>
        <p:nvPicPr>
          <p:cNvPr id="199" name="Google Shape;199;p24"/>
          <p:cNvPicPr preferRelativeResize="0"/>
          <p:nvPr/>
        </p:nvPicPr>
        <p:blipFill>
          <a:blip r:embed="rId3">
            <a:alphaModFix/>
          </a:blip>
          <a:stretch>
            <a:fillRect/>
          </a:stretch>
        </p:blipFill>
        <p:spPr>
          <a:xfrm>
            <a:off x="2987525" y="2863623"/>
            <a:ext cx="3658850" cy="193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 type="body"/>
          </p:nvPr>
        </p:nvSpPr>
        <p:spPr>
          <a:xfrm>
            <a:off x="1297500" y="181525"/>
            <a:ext cx="7038900" cy="42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Siber Saldırılara Karşı Koruma:</a:t>
            </a:r>
            <a:endParaRPr/>
          </a:p>
          <a:p>
            <a:pPr indent="0" lvl="0" marL="0" rtl="0" algn="l">
              <a:spcBef>
                <a:spcPts val="1200"/>
              </a:spcBef>
              <a:spcAft>
                <a:spcPts val="0"/>
              </a:spcAft>
              <a:buNone/>
            </a:pPr>
            <a:r>
              <a:rPr lang="tr"/>
              <a:t>Kriptografinin Rolü: Şifreleme, veri sızıntıları, ransomware saldırıları ve diğer siber saldırılara karşı etkili bir savunma sağlar.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Kriptografi ve şifreleme, modern bilgi teknolojilerinde temel bir güvenlik unsurudur. Bu teknolojilerin etkili bir şekilde uygulanması, organizasyonların bilgi varlıklarını korumalarına ve güvenli bir iletişim ortamı sağlamalarına yardımcı olur.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5" name="Google Shape;205;p25"/>
          <p:cNvPicPr preferRelativeResize="0"/>
          <p:nvPr/>
        </p:nvPicPr>
        <p:blipFill>
          <a:blip r:embed="rId3">
            <a:alphaModFix/>
          </a:blip>
          <a:stretch>
            <a:fillRect/>
          </a:stretch>
        </p:blipFill>
        <p:spPr>
          <a:xfrm>
            <a:off x="1752487" y="2631375"/>
            <a:ext cx="5639024" cy="184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5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Ağ Güvenliği Politikaları</a:t>
            </a:r>
            <a:endParaRPr/>
          </a:p>
        </p:txBody>
      </p:sp>
      <p:sp>
        <p:nvSpPr>
          <p:cNvPr id="211" name="Google Shape;211;p26"/>
          <p:cNvSpPr txBox="1"/>
          <p:nvPr>
            <p:ph idx="1" type="body"/>
          </p:nvPr>
        </p:nvSpPr>
        <p:spPr>
          <a:xfrm>
            <a:off x="1297500" y="1063550"/>
            <a:ext cx="7038900" cy="34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Ağ güvenliği politikaları, bir kuruluşun bilgisayar ağı içindeki bilgi ve kaynakların gizliliğini, bütünlüğünü ve kullanılabilirliğini korumak için belirlenmiş kurallar ve yönergelerdir. Bu politikalar, güvenilmeyen erişimlere, veri ihlallerine ve diğer siber tehditlere karşı koruma sağlamak için güvenlik önlemlerini ve uygulamalarını tanımlar. </a:t>
            </a:r>
            <a:endParaRPr/>
          </a:p>
          <a:p>
            <a:pPr indent="0" lvl="0" marL="0" rtl="0" algn="l">
              <a:spcBef>
                <a:spcPts val="1200"/>
              </a:spcBef>
              <a:spcAft>
                <a:spcPts val="0"/>
              </a:spcAft>
              <a:buNone/>
            </a:pPr>
            <a:r>
              <a:rPr lang="tr"/>
              <a:t>Genellikle içerdiği  ana bileşenler:</a:t>
            </a:r>
            <a:endParaRPr/>
          </a:p>
          <a:p>
            <a:pPr indent="0" lvl="0" marL="0" rtl="0" algn="l">
              <a:spcBef>
                <a:spcPts val="1200"/>
              </a:spcBef>
              <a:spcAft>
                <a:spcPts val="1200"/>
              </a:spcAft>
              <a:buNone/>
            </a:pPr>
            <a:r>
              <a:t/>
            </a:r>
            <a:endParaRPr/>
          </a:p>
        </p:txBody>
      </p:sp>
      <p:pic>
        <p:nvPicPr>
          <p:cNvPr id="212" name="Google Shape;212;p26"/>
          <p:cNvPicPr preferRelativeResize="0"/>
          <p:nvPr/>
        </p:nvPicPr>
        <p:blipFill>
          <a:blip r:embed="rId3">
            <a:alphaModFix/>
          </a:blip>
          <a:stretch>
            <a:fillRect/>
          </a:stretch>
        </p:blipFill>
        <p:spPr>
          <a:xfrm>
            <a:off x="4572005" y="2259575"/>
            <a:ext cx="2708649" cy="2091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idx="1" type="body"/>
          </p:nvPr>
        </p:nvSpPr>
        <p:spPr>
          <a:xfrm>
            <a:off x="1168525" y="111875"/>
            <a:ext cx="7197300" cy="488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1150"/>
              <a:t>Erişim Kontrol Politikaları:</a:t>
            </a:r>
            <a:endParaRPr b="1" sz="1150"/>
          </a:p>
          <a:p>
            <a:pPr indent="0" lvl="0" marL="0" rtl="0" algn="l">
              <a:spcBef>
                <a:spcPts val="1200"/>
              </a:spcBef>
              <a:spcAft>
                <a:spcPts val="0"/>
              </a:spcAft>
              <a:buNone/>
            </a:pPr>
            <a:r>
              <a:rPr lang="tr" sz="1150"/>
              <a:t>Kullanıcı rollerini ve izinleri tanımlar.</a:t>
            </a:r>
            <a:endParaRPr sz="1150"/>
          </a:p>
          <a:p>
            <a:pPr indent="0" lvl="0" marL="0" rtl="0" algn="l">
              <a:spcBef>
                <a:spcPts val="1200"/>
              </a:spcBef>
              <a:spcAft>
                <a:spcPts val="0"/>
              </a:spcAft>
              <a:buNone/>
            </a:pPr>
            <a:r>
              <a:rPr lang="tr" sz="1150"/>
              <a:t>Belirli ağ kaynaklarına kimlerin erişebileceğini belirtir.</a:t>
            </a:r>
            <a:endParaRPr sz="1150"/>
          </a:p>
          <a:p>
            <a:pPr indent="0" lvl="0" marL="0" rtl="0" algn="l">
              <a:spcBef>
                <a:spcPts val="1200"/>
              </a:spcBef>
              <a:spcAft>
                <a:spcPts val="0"/>
              </a:spcAft>
              <a:buNone/>
            </a:pPr>
            <a:r>
              <a:rPr lang="tr" sz="1150"/>
              <a:t>Erişim haklarının verilmesi ve geri alınması için prosedürleri belirler.</a:t>
            </a:r>
            <a:endParaRPr sz="1150"/>
          </a:p>
          <a:p>
            <a:pPr indent="0" lvl="0" marL="0" rtl="0" algn="l">
              <a:spcBef>
                <a:spcPts val="1200"/>
              </a:spcBef>
              <a:spcAft>
                <a:spcPts val="0"/>
              </a:spcAft>
              <a:buNone/>
            </a:pPr>
            <a:r>
              <a:rPr b="1" lang="tr" sz="1150"/>
              <a:t>Kimlik Doğrulama ve Yetkilendirme:</a:t>
            </a:r>
            <a:endParaRPr b="1" sz="1150"/>
          </a:p>
          <a:p>
            <a:pPr indent="0" lvl="0" marL="0" rtl="0" algn="l">
              <a:spcBef>
                <a:spcPts val="1200"/>
              </a:spcBef>
              <a:spcAft>
                <a:spcPts val="0"/>
              </a:spcAft>
              <a:buNone/>
            </a:pPr>
            <a:r>
              <a:rPr lang="tr" sz="1150"/>
              <a:t>Kullanıcı kimlik doğrulama yöntemlerini tanımlar (şifreler, çok faktörlü kimlik doğrulama vb.).</a:t>
            </a:r>
            <a:endParaRPr sz="1150"/>
          </a:p>
          <a:p>
            <a:pPr indent="0" lvl="0" marL="0" rtl="0" algn="l">
              <a:spcBef>
                <a:spcPts val="1200"/>
              </a:spcBef>
              <a:spcAft>
                <a:spcPts val="0"/>
              </a:spcAft>
              <a:buNone/>
            </a:pPr>
            <a:r>
              <a:rPr lang="tr" sz="1150"/>
              <a:t>Yetkilendirmenin kullanıcı rolleri ve sorumluluklarına dayalı olarak nasıl sağlanacağını belirtir.</a:t>
            </a:r>
            <a:endParaRPr sz="1150"/>
          </a:p>
          <a:p>
            <a:pPr indent="0" lvl="0" marL="0" rtl="0" algn="l">
              <a:spcBef>
                <a:spcPts val="1200"/>
              </a:spcBef>
              <a:spcAft>
                <a:spcPts val="0"/>
              </a:spcAft>
              <a:buNone/>
            </a:pPr>
            <a:r>
              <a:rPr b="1" lang="tr" sz="1150"/>
              <a:t>Güvenlik Duvarı Kuralları ve Yapılandırma:</a:t>
            </a:r>
            <a:endParaRPr b="1" sz="1150"/>
          </a:p>
          <a:p>
            <a:pPr indent="0" lvl="0" marL="0" rtl="0" algn="l">
              <a:spcBef>
                <a:spcPts val="1200"/>
              </a:spcBef>
              <a:spcAft>
                <a:spcPts val="0"/>
              </a:spcAft>
              <a:buNone/>
            </a:pPr>
            <a:r>
              <a:rPr lang="tr" sz="1150"/>
              <a:t>Gelen ve giden ağ trafiğini yönetmek için kuralları tanımlar.</a:t>
            </a:r>
            <a:endParaRPr sz="1150"/>
          </a:p>
          <a:p>
            <a:pPr indent="0" lvl="0" marL="0" rtl="0" algn="l">
              <a:spcBef>
                <a:spcPts val="1200"/>
              </a:spcBef>
              <a:spcAft>
                <a:spcPts val="0"/>
              </a:spcAft>
              <a:buNone/>
            </a:pPr>
            <a:r>
              <a:rPr lang="tr" sz="1150"/>
              <a:t>Güvenlik duvarlarının yetkisiz erişimi filtrelemek ve engellemek için nasıl yapılandırılacağını belirtir.</a:t>
            </a:r>
            <a:endParaRPr sz="1150"/>
          </a:p>
          <a:p>
            <a:pPr indent="0" lvl="0" marL="0" rtl="0" algn="l">
              <a:spcBef>
                <a:spcPts val="1200"/>
              </a:spcBef>
              <a:spcAft>
                <a:spcPts val="0"/>
              </a:spcAft>
              <a:buNone/>
            </a:pPr>
            <a:r>
              <a:rPr b="1" lang="tr" sz="1150"/>
              <a:t>Şifreleme Politikaları:</a:t>
            </a:r>
            <a:endParaRPr b="1" sz="1150"/>
          </a:p>
          <a:p>
            <a:pPr indent="0" lvl="0" marL="0" rtl="0" algn="l">
              <a:spcBef>
                <a:spcPts val="1200"/>
              </a:spcBef>
              <a:spcAft>
                <a:spcPts val="0"/>
              </a:spcAft>
              <a:buNone/>
            </a:pPr>
            <a:r>
              <a:rPr lang="tr" sz="1150"/>
              <a:t>Verinin iletim sırasında ve dinlenirken korunması için şifreleme protokollerini tanımlar.</a:t>
            </a:r>
            <a:endParaRPr sz="1150"/>
          </a:p>
          <a:p>
            <a:pPr indent="0" lvl="0" marL="0" rtl="0" algn="l">
              <a:spcBef>
                <a:spcPts val="1200"/>
              </a:spcBef>
              <a:spcAft>
                <a:spcPts val="0"/>
              </a:spcAft>
              <a:buNone/>
            </a:pPr>
            <a:r>
              <a:rPr lang="tr" sz="1150"/>
              <a:t>Hangi şifreleme algoritmalarının ve anahtar yönetimi uygulamalarının kullanılacağını belirtir.</a:t>
            </a:r>
            <a:endParaRPr sz="115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 type="body"/>
          </p:nvPr>
        </p:nvSpPr>
        <p:spPr>
          <a:xfrm>
            <a:off x="1297500" y="300800"/>
            <a:ext cx="7038900" cy="417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tr"/>
              <a:t>Olay Yanıtı ve Raporlama:</a:t>
            </a:r>
            <a:endParaRPr b="1"/>
          </a:p>
          <a:p>
            <a:pPr indent="0" lvl="0" marL="0" rtl="0" algn="l">
              <a:spcBef>
                <a:spcPts val="1200"/>
              </a:spcBef>
              <a:spcAft>
                <a:spcPts val="0"/>
              </a:spcAft>
              <a:buNone/>
            </a:pPr>
            <a:r>
              <a:rPr lang="tr"/>
              <a:t>Güvenlik olaylarını tespit etme ve yanıtlama prosedürlerini belirler.</a:t>
            </a:r>
            <a:endParaRPr/>
          </a:p>
          <a:p>
            <a:pPr indent="0" lvl="0" marL="0" rtl="0" algn="l">
              <a:spcBef>
                <a:spcPts val="1200"/>
              </a:spcBef>
              <a:spcAft>
                <a:spcPts val="0"/>
              </a:spcAft>
              <a:buNone/>
            </a:pPr>
            <a:r>
              <a:rPr lang="tr"/>
              <a:t>Güvenlik ihlalleri ve yetkisiz erişim için raporlama gereksinimlerini tanımlar.</a:t>
            </a:r>
            <a:endParaRPr/>
          </a:p>
          <a:p>
            <a:pPr indent="0" lvl="0" marL="0" rtl="0" algn="l">
              <a:spcBef>
                <a:spcPts val="1200"/>
              </a:spcBef>
              <a:spcAft>
                <a:spcPts val="0"/>
              </a:spcAft>
              <a:buNone/>
            </a:pPr>
            <a:r>
              <a:rPr b="1" lang="tr"/>
              <a:t>Ağ İzleme ve Günlükleme:</a:t>
            </a:r>
            <a:endParaRPr b="1"/>
          </a:p>
          <a:p>
            <a:pPr indent="0" lvl="0" marL="0" rtl="0" algn="l">
              <a:spcBef>
                <a:spcPts val="1200"/>
              </a:spcBef>
              <a:spcAft>
                <a:spcPts val="0"/>
              </a:spcAft>
              <a:buNone/>
            </a:pPr>
            <a:r>
              <a:rPr lang="tr"/>
              <a:t>Ağ faaliyetlerini izlemek için politikaları belirler.</a:t>
            </a:r>
            <a:endParaRPr/>
          </a:p>
          <a:p>
            <a:pPr indent="0" lvl="0" marL="0" rtl="0" algn="l">
              <a:spcBef>
                <a:spcPts val="1200"/>
              </a:spcBef>
              <a:spcAft>
                <a:spcPts val="0"/>
              </a:spcAft>
              <a:buNone/>
            </a:pPr>
            <a:r>
              <a:rPr lang="tr"/>
              <a:t>Hangi bilgilerin kaydedileceğini ve günlük verilerinin ne kadar süreyle saklanacağını belirtir.</a:t>
            </a:r>
            <a:endParaRPr/>
          </a:p>
          <a:p>
            <a:pPr indent="0" lvl="0" marL="0" rtl="0" algn="l">
              <a:spcBef>
                <a:spcPts val="1200"/>
              </a:spcBef>
              <a:spcAft>
                <a:spcPts val="0"/>
              </a:spcAft>
              <a:buNone/>
            </a:pPr>
            <a:r>
              <a:rPr b="1" lang="tr"/>
              <a:t>Mobil Cihaz ve Uzak Erişim Güvenliği:</a:t>
            </a:r>
            <a:endParaRPr b="1"/>
          </a:p>
          <a:p>
            <a:pPr indent="0" lvl="0" marL="0" rtl="0" algn="l">
              <a:spcBef>
                <a:spcPts val="1200"/>
              </a:spcBef>
              <a:spcAft>
                <a:spcPts val="0"/>
              </a:spcAft>
              <a:buNone/>
            </a:pPr>
            <a:r>
              <a:rPr lang="tr"/>
              <a:t>Ağa erişim sağlayan mobil cihazlar için güvenlik önlemlerini belirler.</a:t>
            </a:r>
            <a:endParaRPr/>
          </a:p>
          <a:p>
            <a:pPr indent="0" lvl="0" marL="0" rtl="0" algn="l">
              <a:spcBef>
                <a:spcPts val="1200"/>
              </a:spcBef>
              <a:spcAft>
                <a:spcPts val="0"/>
              </a:spcAft>
              <a:buNone/>
            </a:pPr>
            <a:r>
              <a:rPr lang="tr"/>
              <a:t>VPN kullanımı gibi güvenli uzaktan erişim için politikaları tanımlar.</a:t>
            </a:r>
            <a:endParaRPr/>
          </a:p>
          <a:p>
            <a:pPr indent="0" lvl="0" marL="0" rtl="0" algn="l">
              <a:spcBef>
                <a:spcPts val="1200"/>
              </a:spcBef>
              <a:spcAft>
                <a:spcPts val="0"/>
              </a:spcAft>
              <a:buNone/>
            </a:pPr>
            <a:r>
              <a:rPr b="1" lang="tr"/>
              <a:t>Yama Yönetimi:</a:t>
            </a:r>
            <a:endParaRPr b="1"/>
          </a:p>
          <a:p>
            <a:pPr indent="0" lvl="0" marL="0" rtl="0" algn="l">
              <a:spcBef>
                <a:spcPts val="1200"/>
              </a:spcBef>
              <a:spcAft>
                <a:spcPts val="0"/>
              </a:spcAft>
              <a:buNone/>
            </a:pPr>
            <a:r>
              <a:rPr lang="tr"/>
              <a:t>Yazılım, işletim sistemleri ve ağ cihazlarını en son güvenlik yamalarıyla güncel tutma prosedürlerini belirler.</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 type="body"/>
          </p:nvPr>
        </p:nvSpPr>
        <p:spPr>
          <a:xfrm>
            <a:off x="1297500" y="82500"/>
            <a:ext cx="7038900" cy="4782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Zayıflık Yönetimi:</a:t>
            </a:r>
            <a:endParaRPr/>
          </a:p>
          <a:p>
            <a:pPr indent="0" lvl="0" marL="0" rtl="0" algn="l">
              <a:spcBef>
                <a:spcPts val="1200"/>
              </a:spcBef>
              <a:spcAft>
                <a:spcPts val="0"/>
              </a:spcAft>
              <a:buNone/>
            </a:pPr>
            <a:r>
              <a:rPr lang="tr"/>
              <a:t>Zayıflıkların nasıl tanımlandığını, değerlendirildiğini ve hafifletildiğini belirler.</a:t>
            </a:r>
            <a:endParaRPr/>
          </a:p>
          <a:p>
            <a:pPr indent="0" lvl="0" marL="0" rtl="0" algn="l">
              <a:spcBef>
                <a:spcPts val="1200"/>
              </a:spcBef>
              <a:spcAft>
                <a:spcPts val="0"/>
              </a:spcAft>
              <a:buNone/>
            </a:pPr>
            <a:r>
              <a:rPr lang="tr"/>
              <a:t>Zayıflık değerlendirmeleri ve taramalarının sıklığını belirtir.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Fiziksel Güvenlik:</a:t>
            </a:r>
            <a:endParaRPr/>
          </a:p>
          <a:p>
            <a:pPr indent="0" lvl="0" marL="0" rtl="0" algn="l">
              <a:spcBef>
                <a:spcPts val="1200"/>
              </a:spcBef>
              <a:spcAft>
                <a:spcPts val="0"/>
              </a:spcAft>
              <a:buNone/>
            </a:pPr>
            <a:r>
              <a:rPr lang="tr"/>
              <a:t>Ağ altyapısına fiziksel erişimi güvence altına almak için önlemleri içerir.</a:t>
            </a:r>
            <a:endParaRPr/>
          </a:p>
          <a:p>
            <a:pPr indent="0" lvl="0" marL="0" rtl="0" algn="l">
              <a:spcBef>
                <a:spcPts val="1200"/>
              </a:spcBef>
              <a:spcAft>
                <a:spcPts val="0"/>
              </a:spcAft>
              <a:buNone/>
            </a:pPr>
            <a:r>
              <a:rPr lang="tr"/>
              <a:t>Veri merkezleri, sunucu odaları ve ağ ekipmanları için güvenlik kontrollerini belirtir.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Kullanıcı Eğitimi ve Farkındalık:</a:t>
            </a:r>
            <a:endParaRPr/>
          </a:p>
          <a:p>
            <a:pPr indent="0" lvl="0" marL="0" rtl="0" algn="l">
              <a:spcBef>
                <a:spcPts val="1200"/>
              </a:spcBef>
              <a:spcAft>
                <a:spcPts val="0"/>
              </a:spcAft>
              <a:buNone/>
            </a:pPr>
            <a:r>
              <a:rPr lang="tr"/>
              <a:t>Çalışanlar arasında güvenlik farkındalığını teşvik eder.</a:t>
            </a:r>
            <a:endParaRPr/>
          </a:p>
          <a:p>
            <a:pPr indent="0" lvl="0" marL="0" rtl="0" algn="l">
              <a:spcBef>
                <a:spcPts val="1200"/>
              </a:spcBef>
              <a:spcAft>
                <a:spcPts val="0"/>
              </a:spcAft>
              <a:buNone/>
            </a:pPr>
            <a:r>
              <a:rPr lang="tr"/>
              <a:t>Güvenli çevrimiçi davranışlar ve sosyal mühendislik saldırılarını tanıma konusunda yönergeler sağlar.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Uyumluluk ve Hukuki Gereklilikler:</a:t>
            </a:r>
            <a:endParaRPr/>
          </a:p>
          <a:p>
            <a:pPr indent="0" lvl="0" marL="0" rtl="0" algn="l">
              <a:spcBef>
                <a:spcPts val="1200"/>
              </a:spcBef>
              <a:spcAft>
                <a:spcPts val="0"/>
              </a:spcAft>
              <a:buNone/>
            </a:pPr>
            <a:r>
              <a:rPr lang="tr"/>
              <a:t>Ağ güvenliği politikalarının ilgili yasalara ve düzenlemelere uygunluğunu sağlar.</a:t>
            </a:r>
            <a:endParaRPr/>
          </a:p>
          <a:p>
            <a:pPr indent="0" lvl="0" marL="0" rtl="0" algn="l">
              <a:spcBef>
                <a:spcPts val="1200"/>
              </a:spcBef>
              <a:spcAft>
                <a:spcPts val="1200"/>
              </a:spcAft>
              <a:buNone/>
            </a:pPr>
            <a:r>
              <a:rPr lang="tr"/>
              <a:t>Denetimler ve uyumluluk değerlendirmeleri için prosedürleri belirler.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idx="1" type="body"/>
          </p:nvPr>
        </p:nvSpPr>
        <p:spPr>
          <a:xfrm>
            <a:off x="1297500" y="171800"/>
            <a:ext cx="7038900" cy="43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tr"/>
              <a:t>Etkili ağ güvenliği politikaları, güvenli ve dayanıklı bir IT altyapısını sürdürmek için hayati öneme sahiptir. Bu politikaların düzenli olarak gözden geçirilmesi ve güncellenmesi, değişen siber tehditlere ve teknoloji değişikliklerine uyum sağlamak açısından önemlidir.</a:t>
            </a:r>
            <a:endParaRPr/>
          </a:p>
          <a:p>
            <a:pPr indent="0" lvl="0" marL="0" rtl="0" algn="l">
              <a:spcBef>
                <a:spcPts val="1200"/>
              </a:spcBef>
              <a:spcAft>
                <a:spcPts val="1200"/>
              </a:spcAft>
              <a:buNone/>
            </a:pPr>
            <a:r>
              <a:t/>
            </a:r>
            <a:endParaRPr/>
          </a:p>
        </p:txBody>
      </p:sp>
      <p:pic>
        <p:nvPicPr>
          <p:cNvPr id="233" name="Google Shape;233;p30"/>
          <p:cNvPicPr preferRelativeResize="0"/>
          <p:nvPr/>
        </p:nvPicPr>
        <p:blipFill>
          <a:blip r:embed="rId3">
            <a:alphaModFix/>
          </a:blip>
          <a:stretch>
            <a:fillRect/>
          </a:stretch>
        </p:blipFill>
        <p:spPr>
          <a:xfrm>
            <a:off x="2323322" y="1957750"/>
            <a:ext cx="4497351" cy="234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1433"/>
              <a:t>Ağ Güvenliği Politikalarının Oluşturulması ve Uygulanması İçin Temel Adımlar:</a:t>
            </a:r>
            <a:endParaRPr b="1" sz="1433"/>
          </a:p>
          <a:p>
            <a:pPr indent="0" lvl="0" marL="0" rtl="0" algn="l">
              <a:spcBef>
                <a:spcPts val="0"/>
              </a:spcBef>
              <a:spcAft>
                <a:spcPts val="0"/>
              </a:spcAft>
              <a:buNone/>
            </a:pPr>
            <a:r>
              <a:t/>
            </a:r>
            <a:endParaRPr sz="1100"/>
          </a:p>
          <a:p>
            <a:pPr indent="0" lvl="0" marL="0" rtl="0" algn="l">
              <a:spcBef>
                <a:spcPts val="0"/>
              </a:spcBef>
              <a:spcAft>
                <a:spcPts val="0"/>
              </a:spcAft>
              <a:buNone/>
            </a:pPr>
            <a:r>
              <a:rPr lang="tr" sz="1100"/>
              <a:t>  Ağ güvenliği politikalarının oluşturulması ve uygulanması, bir organizasyonun bilgi varlıklarını koruma ve siber tehditlere karşı etkili bir savunma oluşturma sürecini içerir.</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9" name="Google Shape;23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a:t>Risk Analizi ve Değerlendirme:</a:t>
            </a:r>
            <a:endParaRPr b="1"/>
          </a:p>
          <a:p>
            <a:pPr indent="0" lvl="0" marL="0" rtl="0" algn="l">
              <a:spcBef>
                <a:spcPts val="1200"/>
              </a:spcBef>
              <a:spcAft>
                <a:spcPts val="0"/>
              </a:spcAft>
              <a:buNone/>
            </a:pPr>
            <a:r>
              <a:rPr lang="tr"/>
              <a:t>Belirli bir organizasyonun güvenlik ihtiyaçlarını anlamak ve yönetmek için bir risk analizi yapılmalıdır. Bu analiz, potansiyel tehditleri, zayıflıkları ve riskleri değerlendirmelidir.</a:t>
            </a:r>
            <a:endParaRPr/>
          </a:p>
          <a:p>
            <a:pPr indent="0" lvl="0" marL="0" rtl="0" algn="l">
              <a:spcBef>
                <a:spcPts val="1200"/>
              </a:spcBef>
              <a:spcAft>
                <a:spcPts val="0"/>
              </a:spcAft>
              <a:buNone/>
            </a:pPr>
            <a:r>
              <a:rPr b="1" lang="tr"/>
              <a:t>Hedef Belirleme:</a:t>
            </a:r>
            <a:endParaRPr b="1"/>
          </a:p>
          <a:p>
            <a:pPr indent="0" lvl="0" marL="0" rtl="0" algn="l">
              <a:spcBef>
                <a:spcPts val="1200"/>
              </a:spcBef>
              <a:spcAft>
                <a:spcPts val="0"/>
              </a:spcAft>
              <a:buNone/>
            </a:pPr>
            <a:r>
              <a:rPr lang="tr"/>
              <a:t>Ağ güvenliği politikalarının amacını ve hedefleri belirlenir. Bu hedefler, organizasyonun genel stratejilerine ve iş gereksinimlerine dayanmalıdır.</a:t>
            </a:r>
            <a:endParaRPr/>
          </a:p>
          <a:p>
            <a:pPr indent="0" lvl="0" marL="0" rtl="0" algn="l">
              <a:spcBef>
                <a:spcPts val="1200"/>
              </a:spcBef>
              <a:spcAft>
                <a:spcPts val="0"/>
              </a:spcAft>
              <a:buNone/>
            </a:pPr>
            <a:r>
              <a:rPr b="1" lang="tr"/>
              <a:t>Personel Katılımı ve Eğitimi:</a:t>
            </a:r>
            <a:endParaRPr b="1"/>
          </a:p>
          <a:p>
            <a:pPr indent="0" lvl="0" marL="0" rtl="0" algn="l">
              <a:spcBef>
                <a:spcPts val="1200"/>
              </a:spcBef>
              <a:spcAft>
                <a:spcPts val="1200"/>
              </a:spcAft>
              <a:buNone/>
            </a:pPr>
            <a:r>
              <a:rPr lang="tr"/>
              <a:t>Ağ güvenliği politikalarının başarıyla uygulanabilmesi için personelin bu politikaları anlaması ve benimsemesi kritiktir. Personel eğitim programları düzenlenilmeli ve güvenlik bilincini artırmak için uğraşılmalı.</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tr" sz="5200"/>
              <a:t>Ağ güvenliği, temel ağ altyapısının yetkisiz erişime, kötüye kullanıma veya hırsızlığa karşı korunmasıdır. Cihazların, kullanıcıların ve uygulamaların güvenli bir şekilde çalışması için güvenli bir altyapı oluşturulmasını içerir.</a:t>
            </a:r>
            <a:endParaRPr sz="5200"/>
          </a:p>
          <a:p>
            <a:pPr indent="0" lvl="0" marL="0" rtl="0" algn="l">
              <a:spcBef>
                <a:spcPts val="1200"/>
              </a:spcBef>
              <a:spcAft>
                <a:spcPts val="0"/>
              </a:spcAft>
              <a:buNone/>
            </a:pPr>
            <a:r>
              <a:rPr lang="tr" sz="5200"/>
              <a:t>Ağ güvenliği nasıl çalışır?</a:t>
            </a:r>
            <a:endParaRPr sz="5200"/>
          </a:p>
          <a:p>
            <a:pPr indent="0" lvl="0" marL="0" rtl="0" algn="l">
              <a:spcBef>
                <a:spcPts val="1200"/>
              </a:spcBef>
              <a:spcAft>
                <a:spcPts val="0"/>
              </a:spcAft>
              <a:buNone/>
            </a:pPr>
            <a:r>
              <a:rPr lang="tr" sz="5200"/>
              <a:t>Ağ güvenliği, uçta ve ağda birden fazla savunma katmanını birleştirir. Her ağ güvenlik katmanı politika ve kontrolleri uygular. Yetkili kullanıcılar ağ kaynaklarına erişim sağlar, ancak kötü niyetli etkinliklerin açıklardan yararlanma ve tehdit gerçekleştirmeleri engellenir.</a:t>
            </a:r>
            <a:endParaRPr sz="5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idx="1" type="body"/>
          </p:nvPr>
        </p:nvSpPr>
        <p:spPr>
          <a:xfrm>
            <a:off x="1297500" y="161875"/>
            <a:ext cx="7038900" cy="431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tr"/>
              <a:t>Standartlar ve Uyumluluk:</a:t>
            </a:r>
            <a:endParaRPr b="1"/>
          </a:p>
          <a:p>
            <a:pPr indent="0" lvl="0" marL="0" rtl="0" algn="l">
              <a:spcBef>
                <a:spcPts val="1200"/>
              </a:spcBef>
              <a:spcAft>
                <a:spcPts val="0"/>
              </a:spcAft>
              <a:buNone/>
            </a:pPr>
            <a:r>
              <a:rPr lang="tr"/>
              <a:t>Ağ güvenliği politikaları, ilgili endüstri standartlarına ve yasal düzenlemelere uygun hale getirilmeli. Uyumluluk, organizasyonun yasal gereksinimlere uyumunu sağlar.</a:t>
            </a:r>
            <a:endParaRPr/>
          </a:p>
          <a:p>
            <a:pPr indent="0" lvl="0" marL="0" rtl="0" algn="l">
              <a:spcBef>
                <a:spcPts val="1200"/>
              </a:spcBef>
              <a:spcAft>
                <a:spcPts val="0"/>
              </a:spcAft>
              <a:buNone/>
            </a:pPr>
            <a:r>
              <a:rPr b="1" lang="tr"/>
              <a:t>Güvenlik İlkelerinin Oluşturulması:</a:t>
            </a:r>
            <a:endParaRPr b="1"/>
          </a:p>
          <a:p>
            <a:pPr indent="0" lvl="0" marL="0" rtl="0" algn="l">
              <a:spcBef>
                <a:spcPts val="1200"/>
              </a:spcBef>
              <a:spcAft>
                <a:spcPts val="0"/>
              </a:spcAft>
              <a:buNone/>
            </a:pPr>
            <a:r>
              <a:rPr lang="tr"/>
              <a:t>Temel güvenlik prensiplerini belirlenir. Bu prensipler; bilgi gizliliği, bütünlüğü, erişilebilirliği, güvenliği ve sorumlulukları içermelidir.</a:t>
            </a:r>
            <a:endParaRPr/>
          </a:p>
          <a:p>
            <a:pPr indent="0" lvl="0" marL="0" rtl="0" algn="l">
              <a:spcBef>
                <a:spcPts val="1200"/>
              </a:spcBef>
              <a:spcAft>
                <a:spcPts val="0"/>
              </a:spcAft>
              <a:buNone/>
            </a:pPr>
            <a:r>
              <a:rPr b="1" lang="tr"/>
              <a:t>Veri Sınıflandırma ve Koruma:</a:t>
            </a:r>
            <a:endParaRPr b="1"/>
          </a:p>
          <a:p>
            <a:pPr indent="0" lvl="0" marL="0" rtl="0" algn="l">
              <a:spcBef>
                <a:spcPts val="1200"/>
              </a:spcBef>
              <a:spcAft>
                <a:spcPts val="0"/>
              </a:spcAft>
              <a:buNone/>
            </a:pPr>
            <a:r>
              <a:rPr lang="tr"/>
              <a:t>Organizasyon içindeki verileri sınıflandırın ve önem düzeylerine göre koruma seviyeleri belirlenilmelidir. Duyarlı verilerin nasıl ele alınacağına dair politikalar oluşturulur.</a:t>
            </a:r>
            <a:endParaRPr/>
          </a:p>
          <a:p>
            <a:pPr indent="0" lvl="0" marL="0" rtl="0" algn="l">
              <a:spcBef>
                <a:spcPts val="1200"/>
              </a:spcBef>
              <a:spcAft>
                <a:spcPts val="0"/>
              </a:spcAft>
              <a:buNone/>
            </a:pPr>
            <a:r>
              <a:rPr b="1" lang="tr"/>
              <a:t>Yetkilendirme ve Erişim Kontrolleri:</a:t>
            </a:r>
            <a:endParaRPr b="1"/>
          </a:p>
          <a:p>
            <a:pPr indent="0" lvl="0" marL="0" rtl="0" algn="l">
              <a:spcBef>
                <a:spcPts val="1200"/>
              </a:spcBef>
              <a:spcAft>
                <a:spcPts val="0"/>
              </a:spcAft>
              <a:buNone/>
            </a:pPr>
            <a:r>
              <a:rPr lang="tr"/>
              <a:t>Kullanıcıların ve sistemlerin ağ kaynaklarına erişimini düzenleyen politikalar oluşturun. İhtiyaca göre en az ayrıcalığı uygulayarak prensibi benimseyin.</a:t>
            </a:r>
            <a:endParaRPr/>
          </a:p>
          <a:p>
            <a:pPr indent="0" lvl="0" marL="0" rtl="0" algn="l">
              <a:spcBef>
                <a:spcPts val="1200"/>
              </a:spcBef>
              <a:spcAft>
                <a:spcPts val="0"/>
              </a:spcAft>
              <a:buNone/>
            </a:pPr>
            <a:r>
              <a:rPr b="1" lang="tr"/>
              <a:t>Ağ İzleme ve Güvenlik İncelemeleri:</a:t>
            </a:r>
            <a:endParaRPr b="1"/>
          </a:p>
          <a:p>
            <a:pPr indent="0" lvl="0" marL="0" rtl="0" algn="l">
              <a:spcBef>
                <a:spcPts val="1200"/>
              </a:spcBef>
              <a:spcAft>
                <a:spcPts val="1200"/>
              </a:spcAft>
              <a:buNone/>
            </a:pPr>
            <a:r>
              <a:rPr lang="tr"/>
              <a:t>Ağ trafiğini izleme, güvenlik olaylarını belirleme ve düzenli güvenlik incelemelerini yapma politikalarını uygulayın. Bu, güvenlik açıklarını ve tehditleri tespit etmek için önemlidir.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idx="1" type="body"/>
          </p:nvPr>
        </p:nvSpPr>
        <p:spPr>
          <a:xfrm>
            <a:off x="1168500" y="238000"/>
            <a:ext cx="7038900" cy="4775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tr"/>
              <a:t>Saldırı Önleme ve Tepki Planları:</a:t>
            </a:r>
            <a:endParaRPr b="1"/>
          </a:p>
          <a:p>
            <a:pPr indent="0" lvl="0" marL="0" rtl="0" algn="l">
              <a:spcBef>
                <a:spcPts val="1200"/>
              </a:spcBef>
              <a:spcAft>
                <a:spcPts val="0"/>
              </a:spcAft>
              <a:buNone/>
            </a:pPr>
            <a:r>
              <a:rPr lang="tr"/>
              <a:t>Potansiyel saldırılara karşı önleyici tedbirleri ve müdahale planlarını içeren politikalar oluşturun. Olaylara hızlı bir şekilde tepki verebilecek bir plan hazırlayın.</a:t>
            </a:r>
            <a:endParaRPr/>
          </a:p>
          <a:p>
            <a:pPr indent="0" lvl="0" marL="0" rtl="0" algn="l">
              <a:spcBef>
                <a:spcPts val="1200"/>
              </a:spcBef>
              <a:spcAft>
                <a:spcPts val="0"/>
              </a:spcAft>
              <a:buNone/>
            </a:pPr>
            <a:r>
              <a:rPr b="1" lang="tr"/>
              <a:t>Güvenlik Yazılım ve Donanım Politikaları:</a:t>
            </a:r>
            <a:endParaRPr b="1"/>
          </a:p>
          <a:p>
            <a:pPr indent="0" lvl="0" marL="0" rtl="0" algn="l">
              <a:spcBef>
                <a:spcPts val="1200"/>
              </a:spcBef>
              <a:spcAft>
                <a:spcPts val="0"/>
              </a:spcAft>
              <a:buNone/>
            </a:pPr>
            <a:r>
              <a:rPr lang="tr"/>
              <a:t>Güvenlik duvarları, antivirüs yazılımları, güvenlik yamaları ve diğer güvenlik araçlarının kullanımını düzenleyen politikaları belirleyin.</a:t>
            </a:r>
            <a:endParaRPr/>
          </a:p>
          <a:p>
            <a:pPr indent="0" lvl="0" marL="0" rtl="0" algn="l">
              <a:spcBef>
                <a:spcPts val="1200"/>
              </a:spcBef>
              <a:spcAft>
                <a:spcPts val="0"/>
              </a:spcAft>
              <a:buNone/>
            </a:pPr>
            <a:r>
              <a:rPr b="1" lang="tr"/>
              <a:t>Mobil Cihaz Yönetimi:</a:t>
            </a:r>
            <a:endParaRPr b="1"/>
          </a:p>
          <a:p>
            <a:pPr indent="0" lvl="0" marL="0" rtl="0" algn="l">
              <a:spcBef>
                <a:spcPts val="1200"/>
              </a:spcBef>
              <a:spcAft>
                <a:spcPts val="0"/>
              </a:spcAft>
              <a:buNone/>
            </a:pPr>
            <a:r>
              <a:rPr lang="tr"/>
              <a:t>Kurumsal ağa bağlı mobil cihazlar için güvenlik politikaları oluşturun. Bu, mobil cihazların güvenliğini sağlamak ve yetkilendirilmemiş erişimi önlemek içindir.</a:t>
            </a:r>
            <a:endParaRPr/>
          </a:p>
          <a:p>
            <a:pPr indent="0" lvl="0" marL="0" rtl="0" algn="l">
              <a:spcBef>
                <a:spcPts val="1200"/>
              </a:spcBef>
              <a:spcAft>
                <a:spcPts val="0"/>
              </a:spcAft>
              <a:buNone/>
            </a:pPr>
            <a:r>
              <a:rPr b="1" lang="tr"/>
              <a:t>İletişim ve Bilgi Akışı:</a:t>
            </a:r>
            <a:endParaRPr b="1"/>
          </a:p>
          <a:p>
            <a:pPr indent="0" lvl="0" marL="0" rtl="0" algn="l">
              <a:spcBef>
                <a:spcPts val="1200"/>
              </a:spcBef>
              <a:spcAft>
                <a:spcPts val="0"/>
              </a:spcAft>
              <a:buNone/>
            </a:pPr>
            <a:r>
              <a:rPr lang="tr"/>
              <a:t>İletişim kanallarını güvence altına almak için şifreleme ve güvenli iletişim politikalarını oluşturun. Bu, hassas bilgilerin güvenli bir şekilde iletilmesini sağlar.</a:t>
            </a:r>
            <a:endParaRPr/>
          </a:p>
          <a:p>
            <a:pPr indent="0" lvl="0" marL="0" rtl="0" algn="l">
              <a:spcBef>
                <a:spcPts val="1200"/>
              </a:spcBef>
              <a:spcAft>
                <a:spcPts val="0"/>
              </a:spcAft>
              <a:buNone/>
            </a:pPr>
            <a:r>
              <a:rPr b="1" lang="tr"/>
              <a:t>Güvenlik Olaylarının Yönetimi:</a:t>
            </a:r>
            <a:endParaRPr b="1"/>
          </a:p>
          <a:p>
            <a:pPr indent="0" lvl="0" marL="0" rtl="0" algn="l">
              <a:spcBef>
                <a:spcPts val="1200"/>
              </a:spcBef>
              <a:spcAft>
                <a:spcPts val="0"/>
              </a:spcAft>
              <a:buNone/>
            </a:pPr>
            <a:r>
              <a:rPr lang="tr"/>
              <a:t>Güvenlik olaylarına nasıl tepki verileceğini belirleyen ve olayların nasıl yönetileceğini düzenleyen politikaları oluşturun.</a:t>
            </a:r>
            <a:endParaRPr/>
          </a:p>
          <a:p>
            <a:pPr indent="0" lvl="0" marL="0" rtl="0" algn="l">
              <a:spcBef>
                <a:spcPts val="1200"/>
              </a:spcBef>
              <a:spcAft>
                <a:spcPts val="0"/>
              </a:spcAft>
              <a:buNone/>
            </a:pPr>
            <a:r>
              <a:rPr b="1" lang="tr"/>
              <a:t>Sürekli İyileştirme ve Değerlendirme:</a:t>
            </a:r>
            <a:endParaRPr b="1"/>
          </a:p>
          <a:p>
            <a:pPr indent="0" lvl="0" marL="0" rtl="0" algn="l">
              <a:spcBef>
                <a:spcPts val="1200"/>
              </a:spcBef>
              <a:spcAft>
                <a:spcPts val="1200"/>
              </a:spcAft>
              <a:buNone/>
            </a:pPr>
            <a:r>
              <a:rPr lang="tr"/>
              <a:t>Politikaları düzenli olarak gözden geçirin, güncelleyin ve değerlendirin. Yeniliklere ve değişen tehdit ortamlarına uyum sağlamak için sürekli iyileştirmeyi benimseyin.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1844"/>
              <a:t>Ağ güvenliği politikalarının etkili bir şekilde oluşturulması ve uygulanması, organizasyonun güvenlik seviyesini artırmak ve bilgi varlıklarını korumak için kritik bir adımdır.</a:t>
            </a:r>
            <a:endParaRPr sz="1844"/>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5" name="Google Shape;255;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4"/>
          <p:cNvPicPr preferRelativeResize="0"/>
          <p:nvPr/>
        </p:nvPicPr>
        <p:blipFill>
          <a:blip r:embed="rId3">
            <a:alphaModFix/>
          </a:blip>
          <a:stretch>
            <a:fillRect/>
          </a:stretch>
        </p:blipFill>
        <p:spPr>
          <a:xfrm>
            <a:off x="1297500" y="1611626"/>
            <a:ext cx="6998749" cy="317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1297500" y="393750"/>
            <a:ext cx="7038900" cy="5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tr" sz="1560"/>
              <a:t>Veri Güvenliği Standartlarının Belirlenmesi ve Sürdürülebilmesi</a:t>
            </a:r>
            <a:endParaRPr sz="1560"/>
          </a:p>
        </p:txBody>
      </p:sp>
      <p:sp>
        <p:nvSpPr>
          <p:cNvPr id="262" name="Google Shape;262;p35"/>
          <p:cNvSpPr txBox="1"/>
          <p:nvPr>
            <p:ph idx="1" type="body"/>
          </p:nvPr>
        </p:nvSpPr>
        <p:spPr>
          <a:xfrm>
            <a:off x="1297500" y="1044925"/>
            <a:ext cx="7038900" cy="34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tr"/>
              <a:t>Veri güvenliği standartlarını belirlemek ve sürdürmek, bir organizasyon içinde hassas bilgileri korumanın kritik bir yönüdür.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3" name="Google Shape;263;p35"/>
          <p:cNvPicPr preferRelativeResize="0"/>
          <p:nvPr/>
        </p:nvPicPr>
        <p:blipFill>
          <a:blip r:embed="rId3">
            <a:alphaModFix/>
          </a:blip>
          <a:stretch>
            <a:fillRect/>
          </a:stretch>
        </p:blipFill>
        <p:spPr>
          <a:xfrm>
            <a:off x="3839800" y="2109400"/>
            <a:ext cx="4496600" cy="257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idx="1" type="body"/>
          </p:nvPr>
        </p:nvSpPr>
        <p:spPr>
          <a:xfrm>
            <a:off x="1297500" y="241250"/>
            <a:ext cx="7038900" cy="423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Veri Türlerini Belirle ve Duyarlılık Sınıflandırmasını Yap:</a:t>
            </a:r>
            <a:endParaRPr/>
          </a:p>
          <a:p>
            <a:pPr indent="0" lvl="0" marL="0" rtl="0" algn="l">
              <a:spcBef>
                <a:spcPts val="1200"/>
              </a:spcBef>
              <a:spcAft>
                <a:spcPts val="0"/>
              </a:spcAft>
              <a:buNone/>
            </a:pPr>
            <a:r>
              <a:rPr lang="tr"/>
              <a:t>Organizasyonunuzun ele aldığı veri türlerini anlayın (örneğin, müşteri bilgileri, finansal veriler, fikri mülkiyet). Veriyi duyarlılık ve kritiklik temelinde sınıflandırın.</a:t>
            </a:r>
            <a:endParaRPr/>
          </a:p>
          <a:p>
            <a:pPr indent="0" lvl="0" marL="0" rtl="0" algn="l">
              <a:spcBef>
                <a:spcPts val="1200"/>
              </a:spcBef>
              <a:spcAft>
                <a:spcPts val="0"/>
              </a:spcAft>
              <a:buNone/>
            </a:pPr>
            <a:r>
              <a:rPr lang="tr"/>
              <a:t>Hukuki ve Düzenleyici Uyumluluk:</a:t>
            </a:r>
            <a:endParaRPr/>
          </a:p>
          <a:p>
            <a:pPr indent="0" lvl="0" marL="0" rtl="0" algn="l">
              <a:spcBef>
                <a:spcPts val="1200"/>
              </a:spcBef>
              <a:spcAft>
                <a:spcPts val="0"/>
              </a:spcAft>
              <a:buNone/>
            </a:pPr>
            <a:r>
              <a:rPr lang="tr"/>
              <a:t>Veri güvenliği ve gizliliği üzerine etkili olan ilgili yasalar ve düzenlemelere uygunluğu sağlayın (örneğin, GDPR, HIPAA, CCPA). Endüstrinizde veri koruma için yasal gereksinimleri anlayın.</a:t>
            </a:r>
            <a:endParaRPr/>
          </a:p>
          <a:p>
            <a:pPr indent="0" lvl="0" marL="0" rtl="0" algn="l">
              <a:spcBef>
                <a:spcPts val="1200"/>
              </a:spcBef>
              <a:spcAft>
                <a:spcPts val="0"/>
              </a:spcAft>
              <a:buNone/>
            </a:pPr>
            <a:r>
              <a:rPr lang="tr"/>
              <a:t>Veri Sahipliği ve Sorumlulukları Tanımla:</a:t>
            </a:r>
            <a:endParaRPr/>
          </a:p>
          <a:p>
            <a:pPr indent="0" lvl="0" marL="0" rtl="0" algn="l">
              <a:spcBef>
                <a:spcPts val="1200"/>
              </a:spcBef>
              <a:spcAft>
                <a:spcPts val="0"/>
              </a:spcAft>
              <a:buNone/>
            </a:pPr>
            <a:r>
              <a:rPr lang="tr"/>
              <a:t>Veri sahipliği için rolleri ve sorumlulukları net bir şekilde tanımlayın. Belirli türdeki verilerin oluşturulması, erişimi, değiştirilmesi ve silinmesinden kimin sorumlu olduğunu belirtin.</a:t>
            </a:r>
            <a:endParaRPr/>
          </a:p>
          <a:p>
            <a:pPr indent="0" lvl="0" marL="0" rtl="0" algn="l">
              <a:spcBef>
                <a:spcPts val="1200"/>
              </a:spcBef>
              <a:spcAft>
                <a:spcPts val="0"/>
              </a:spcAft>
              <a:buNone/>
            </a:pPr>
            <a:r>
              <a:rPr lang="tr"/>
              <a:t>Veri Güvenliği Politikaları:</a:t>
            </a:r>
            <a:endParaRPr/>
          </a:p>
          <a:p>
            <a:pPr indent="0" lvl="0" marL="0" rtl="0" algn="l">
              <a:spcBef>
                <a:spcPts val="1200"/>
              </a:spcBef>
              <a:spcAft>
                <a:spcPts val="0"/>
              </a:spcAft>
              <a:buNone/>
            </a:pPr>
            <a:r>
              <a:rPr lang="tr"/>
              <a:t>Kabul edilebilir kullanımı, işleme prosedürlerini, şifreleme standartlarını ve veri erişimi için yönergeleri içeren kapsamlı veri güvenliği politikaları oluşturun. Politikaların endüstri en iyi uygulamalarına uygun olduğundan emin olun.</a:t>
            </a:r>
            <a:endParaRPr/>
          </a:p>
          <a:p>
            <a:pPr indent="0" lvl="0" marL="0" rtl="0" algn="l">
              <a:spcBef>
                <a:spcPts val="1200"/>
              </a:spcBef>
              <a:spcAft>
                <a:spcPts val="0"/>
              </a:spcAft>
              <a:buNone/>
            </a:pPr>
            <a:r>
              <a:rPr lang="tr"/>
              <a:t>Şifreleme Standartları:</a:t>
            </a:r>
            <a:endParaRPr/>
          </a:p>
          <a:p>
            <a:pPr indent="0" lvl="0" marL="0" rtl="0" algn="l">
              <a:spcBef>
                <a:spcPts val="1200"/>
              </a:spcBef>
              <a:spcAft>
                <a:spcPts val="1200"/>
              </a:spcAft>
              <a:buNone/>
            </a:pPr>
            <a:r>
              <a:rPr lang="tr"/>
              <a:t>Hem veri iletimi sırasında hem de veri dinlenirken şifreleme standartlarını belirleyin. Hassas bilgileri şifrelemek için protokollerinizi belirleyin ve depolanan veri için şifreleme algoritmalarını uygulayın.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idx="1" type="body"/>
          </p:nvPr>
        </p:nvSpPr>
        <p:spPr>
          <a:xfrm>
            <a:off x="1297500" y="211500"/>
            <a:ext cx="7038900" cy="426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Erişim Kontrolleri ve Kimlik Doğrulama:</a:t>
            </a:r>
            <a:endParaRPr/>
          </a:p>
          <a:p>
            <a:pPr indent="0" lvl="0" marL="0" rtl="0" algn="l">
              <a:spcBef>
                <a:spcPts val="1200"/>
              </a:spcBef>
              <a:spcAft>
                <a:spcPts val="0"/>
              </a:spcAft>
              <a:buNone/>
            </a:pPr>
            <a:r>
              <a:rPr lang="tr"/>
              <a:t>Rol ve sorumluluklara dayalı olarak veri erişimini sınırlamak için erişim kontrolleri uygulayın. Kullanıcı kimliğini doğrulamak için çok faktörlü kimlik doğrulama (MFA) gibi güçlü kimlik doğrulama yöntemlerini kullanın.</a:t>
            </a:r>
            <a:endParaRPr/>
          </a:p>
          <a:p>
            <a:pPr indent="0" lvl="0" marL="0" rtl="0" algn="l">
              <a:spcBef>
                <a:spcPts val="1200"/>
              </a:spcBef>
              <a:spcAft>
                <a:spcPts val="0"/>
              </a:spcAft>
              <a:buNone/>
            </a:pPr>
            <a:r>
              <a:rPr lang="tr"/>
              <a:t>Veri Retansiyonu ve Bertaraf Politikaları:</a:t>
            </a:r>
            <a:endParaRPr/>
          </a:p>
          <a:p>
            <a:pPr indent="0" lvl="0" marL="0" rtl="0" algn="l">
              <a:spcBef>
                <a:spcPts val="1200"/>
              </a:spcBef>
              <a:spcAft>
                <a:spcPts val="0"/>
              </a:spcAft>
              <a:buNone/>
            </a:pPr>
            <a:r>
              <a:rPr lang="tr"/>
              <a:t>Verilerin ne kadar süreyle saklanacağını ve yaşam döngüsünün sonunda nasıl güvenli bir şekilde bertaraf edileceğini belirten politikalar oluşturun. Retansiyon politikalarını düzenli olarak gözden geçirin ve güncelleyin.</a:t>
            </a:r>
            <a:endParaRPr/>
          </a:p>
          <a:p>
            <a:pPr indent="0" lvl="0" marL="0" rtl="0" algn="l">
              <a:spcBef>
                <a:spcPts val="1200"/>
              </a:spcBef>
              <a:spcAft>
                <a:spcPts val="0"/>
              </a:spcAft>
              <a:buNone/>
            </a:pPr>
            <a:r>
              <a:rPr lang="tr"/>
              <a:t>Ağ Güvenliği Önlemleri:</a:t>
            </a:r>
            <a:endParaRPr/>
          </a:p>
          <a:p>
            <a:pPr indent="0" lvl="0" marL="0" rtl="0" algn="l">
              <a:spcBef>
                <a:spcPts val="1200"/>
              </a:spcBef>
              <a:spcAft>
                <a:spcPts val="0"/>
              </a:spcAft>
              <a:buNone/>
            </a:pPr>
            <a:r>
              <a:rPr lang="tr"/>
              <a:t>Veri iletimi sırasında veriyi korumak için ağ güvenliği önlemleri uygulayın. Bu, güvenlik duvarları, sızma tespit/saldırı önleme sistemleri ve sanal özel ağlar (VPN'ler) gibi unsurları içerir.</a:t>
            </a:r>
            <a:endParaRPr/>
          </a:p>
          <a:p>
            <a:pPr indent="0" lvl="0" marL="0" rtl="0" algn="l">
              <a:spcBef>
                <a:spcPts val="1200"/>
              </a:spcBef>
              <a:spcAft>
                <a:spcPts val="0"/>
              </a:spcAft>
              <a:buNone/>
            </a:pPr>
            <a:r>
              <a:rPr lang="tr"/>
              <a:t>Uç Nokta Güvenliği:</a:t>
            </a:r>
            <a:endParaRPr/>
          </a:p>
          <a:p>
            <a:pPr indent="0" lvl="0" marL="0" rtl="0" algn="l">
              <a:spcBef>
                <a:spcPts val="1200"/>
              </a:spcBef>
              <a:spcAft>
                <a:spcPts val="0"/>
              </a:spcAft>
              <a:buNone/>
            </a:pPr>
            <a:r>
              <a:rPr lang="tr"/>
              <a:t>Uç noktaları (bilgisayarlar, mobil cihazlar) güncellenmiş antivirüs yazılımı, uç nokta koruma çözümleri ve güvenlik yamalarıyla güvence altına alın. Organizasyon içinde güvenli mobil cihaz kullanımı için politikaları uygulayın.</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idx="1" type="body"/>
          </p:nvPr>
        </p:nvSpPr>
        <p:spPr>
          <a:xfrm>
            <a:off x="1297500" y="142050"/>
            <a:ext cx="7038900" cy="433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İzleme ve Denetleme:</a:t>
            </a:r>
            <a:endParaRPr/>
          </a:p>
          <a:p>
            <a:pPr indent="0" lvl="0" marL="0" rtl="0" algn="l">
              <a:spcBef>
                <a:spcPts val="1200"/>
              </a:spcBef>
              <a:spcAft>
                <a:spcPts val="0"/>
              </a:spcAft>
              <a:buNone/>
            </a:pPr>
            <a:r>
              <a:rPr lang="tr"/>
              <a:t>Yetkisiz erişimi veya şüpheli aktiviteleri tespit etmek için izleme sistemleri kurun. Düzenli denetimler yaparak veri güvenliği standartlarına uygunluğu sağlayın ve potansiyel zafiyetleri belirleyin.</a:t>
            </a:r>
            <a:endParaRPr/>
          </a:p>
          <a:p>
            <a:pPr indent="0" lvl="0" marL="0" rtl="0" algn="l">
              <a:spcBef>
                <a:spcPts val="1200"/>
              </a:spcBef>
              <a:spcAft>
                <a:spcPts val="0"/>
              </a:spcAft>
              <a:buNone/>
            </a:pPr>
            <a:r>
              <a:rPr lang="tr"/>
              <a:t>Olay Tepki Planı:</a:t>
            </a:r>
            <a:endParaRPr/>
          </a:p>
          <a:p>
            <a:pPr indent="0" lvl="0" marL="0" rtl="0" algn="l">
              <a:spcBef>
                <a:spcPts val="1200"/>
              </a:spcBef>
              <a:spcAft>
                <a:spcPts val="0"/>
              </a:spcAft>
              <a:buNone/>
            </a:pPr>
            <a:r>
              <a:rPr lang="tr"/>
              <a:t>Veri ihlalleri veya güvenlik olaylarıyla </a:t>
            </a:r>
            <a:r>
              <a:rPr lang="tr"/>
              <a:t>b</a:t>
            </a:r>
            <a:r>
              <a:rPr lang="tr"/>
              <a:t>aşa çıkmak için bir olay tepki planı oluşturun ve sürdürün. Çalışanların olay tepki protokollerine eğitildiğinden emin olun.</a:t>
            </a:r>
            <a:endParaRPr/>
          </a:p>
          <a:p>
            <a:pPr indent="0" lvl="0" marL="0" rtl="0" algn="l">
              <a:spcBef>
                <a:spcPts val="1200"/>
              </a:spcBef>
              <a:spcAft>
                <a:spcPts val="0"/>
              </a:spcAft>
              <a:buNone/>
            </a:pPr>
            <a:r>
              <a:rPr lang="tr"/>
              <a:t>Güvenlik Farkındalığı Eğitimi:</a:t>
            </a:r>
            <a:endParaRPr/>
          </a:p>
          <a:p>
            <a:pPr indent="0" lvl="0" marL="0" rtl="0" algn="l">
              <a:spcBef>
                <a:spcPts val="1200"/>
              </a:spcBef>
              <a:spcAft>
                <a:spcPts val="0"/>
              </a:spcAft>
              <a:buNone/>
            </a:pPr>
            <a:r>
              <a:rPr lang="tr"/>
              <a:t>Çalışanlara sürekli güvenlik farkındalığı eğitimi verin. Onları veri güvenliği en iyi uygulamaları konusunda eğitin, hassas bilgilerin korunmasının önemini vurgulayın ve potansiyel güvenlik tehditlerini tanıma konusunda yardımcı olun.</a:t>
            </a:r>
            <a:endParaRPr/>
          </a:p>
          <a:p>
            <a:pPr indent="0" lvl="0" marL="0" rtl="0" algn="l">
              <a:spcBef>
                <a:spcPts val="1200"/>
              </a:spcBef>
              <a:spcAft>
                <a:spcPts val="0"/>
              </a:spcAft>
              <a:buNone/>
            </a:pPr>
            <a:r>
              <a:rPr lang="tr"/>
              <a:t>Tedarikçi Yönetimi:</a:t>
            </a:r>
            <a:endParaRPr/>
          </a:p>
          <a:p>
            <a:pPr indent="0" lvl="0" marL="0" rtl="0" algn="l">
              <a:spcBef>
                <a:spcPts val="1200"/>
              </a:spcBef>
              <a:spcAft>
                <a:spcPts val="0"/>
              </a:spcAft>
              <a:buNone/>
            </a:pPr>
            <a:r>
              <a:rPr lang="tr"/>
              <a:t>Üçüncü taraf tedarikçileriniz verilerinizi işliyorsa, tedarikçi sözleşmelerinde veri güvenliği gereksinimlerini belirleyin. Tedarikçilerin organizasyonunuzun veri güvenliği standartlarına uyum sağlamasını sağlayın.</a:t>
            </a:r>
            <a:endParaRPr/>
          </a:p>
          <a:p>
            <a:pPr indent="0" lvl="0" marL="0" rtl="0" algn="l">
              <a:spcBef>
                <a:spcPts val="1200"/>
              </a:spcBef>
              <a:spcAft>
                <a:spcPts val="0"/>
              </a:spcAft>
              <a:buNone/>
            </a:pPr>
            <a:r>
              <a:rPr lang="tr"/>
              <a:t>Düzenli Risk Değerlendirmeleri:</a:t>
            </a:r>
            <a:endParaRPr/>
          </a:p>
          <a:p>
            <a:pPr indent="0" lvl="0" marL="0" rtl="0" algn="l">
              <a:spcBef>
                <a:spcPts val="1200"/>
              </a:spcBef>
              <a:spcAft>
                <a:spcPts val="1200"/>
              </a:spcAft>
              <a:buNone/>
            </a:pPr>
            <a:r>
              <a:rPr lang="tr"/>
              <a:t>Düzenli risk değerlendirmeleri yaparak yeni tehditleri ve zafiyetleri belirleyin. Veri güvenliği standartlarınızı buna göre ayarlayın.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idx="1" type="body"/>
          </p:nvPr>
        </p:nvSpPr>
        <p:spPr>
          <a:xfrm>
            <a:off x="1297500" y="261100"/>
            <a:ext cx="7038900" cy="42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100"/>
              <a:t>Sürekli İyileştirme:</a:t>
            </a:r>
            <a:endParaRPr sz="1100"/>
          </a:p>
          <a:p>
            <a:pPr indent="0" lvl="0" marL="0" rtl="0" algn="l">
              <a:spcBef>
                <a:spcPts val="1200"/>
              </a:spcBef>
              <a:spcAft>
                <a:spcPts val="0"/>
              </a:spcAft>
              <a:buNone/>
            </a:pPr>
            <a:r>
              <a:rPr lang="tr" sz="1100"/>
              <a:t>               Düzenli olarak veri güvenliği standartlarını gözden geçirerek ve güncelleyerek sürekli bir iyileştirme kültürü  oluşturun. Yeni teknolojileri, tehditleri ve veri güvenliği alanındaki en iyi uygulamaları takip edin. </a:t>
            </a:r>
            <a:endParaRPr sz="1100"/>
          </a:p>
          <a:p>
            <a:pPr indent="0" lvl="0" marL="0" rtl="0" algn="l">
              <a:spcBef>
                <a:spcPts val="1200"/>
              </a:spcBef>
              <a:spcAft>
                <a:spcPts val="0"/>
              </a:spcAft>
              <a:buNone/>
            </a:pPr>
            <a:r>
              <a:rPr lang="tr" sz="1100"/>
              <a:t>Belgeleme ve İletişim:</a:t>
            </a:r>
            <a:endParaRPr sz="1100"/>
          </a:p>
          <a:p>
            <a:pPr indent="0" lvl="0" marL="0" rtl="0" algn="l">
              <a:spcBef>
                <a:spcPts val="1200"/>
              </a:spcBef>
              <a:spcAft>
                <a:spcPts val="0"/>
              </a:spcAft>
              <a:buNone/>
            </a:pPr>
            <a:r>
              <a:rPr lang="tr" sz="1100"/>
              <a:t>               Veri güvenliği standartlarını net bir şekilde belgeleyin ve bunları organizasyon genelinde iletişim kurun. Çalışanları düzenli olarak değişiklikler konusunda bilgilendirin ve başvuru kaynakları sağlayın.</a:t>
            </a:r>
            <a:endParaRPr/>
          </a:p>
          <a:p>
            <a:pPr indent="0" lvl="0" marL="0" rtl="0" algn="l">
              <a:spcBef>
                <a:spcPts val="1200"/>
              </a:spcBef>
              <a:spcAft>
                <a:spcPts val="0"/>
              </a:spcAft>
              <a:buNone/>
            </a:pPr>
            <a:r>
              <a:rPr lang="tr"/>
              <a:t> Bu adımları takip ederek, organizasyonların sağlam veri güvenliği standartları oluşturmasını sağlarız, veri ihlali riskini azaltabilir ve hassas bilgileri işleme için güvenli bir ortam yaratabiliriz.</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4" name="Google Shape;284;p39"/>
          <p:cNvPicPr preferRelativeResize="0"/>
          <p:nvPr/>
        </p:nvPicPr>
        <p:blipFill>
          <a:blip r:embed="rId3">
            <a:alphaModFix/>
          </a:blip>
          <a:stretch>
            <a:fillRect/>
          </a:stretch>
        </p:blipFill>
        <p:spPr>
          <a:xfrm>
            <a:off x="2402347" y="2571750"/>
            <a:ext cx="4339320" cy="1836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idx="1" type="body"/>
          </p:nvPr>
        </p:nvSpPr>
        <p:spPr>
          <a:xfrm>
            <a:off x="1257800" y="8631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r">
              <a:spcBef>
                <a:spcPts val="1200"/>
              </a:spcBef>
              <a:spcAft>
                <a:spcPts val="1200"/>
              </a:spcAft>
              <a:buNone/>
            </a:pPr>
            <a:r>
              <a:rPr lang="tr" sz="1500"/>
              <a:t>Teşekkürler</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1305325" y="259996"/>
            <a:ext cx="7427500" cy="451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tr" sz="2500"/>
              <a:t> Uygulanan ileri teknoloji nedeniyle yeni teknikler ortaya çıktıkça ağ dünyası hızla büyüyor. İnternet erişim hizmeti için, son kullanıcılar veya kuruluşlar tarafından İnternet hizmetine erişmek için eski yöntem ve teknikler hala kullanılmaktadır. En sık kullanılan hizmetlerden biri Ethernet üzerinden Noktadan Noktaya (PPPoE) hizmettir. Bununla birlikte, Parola Doğrulama Protokolü (PAP), kimlik doğrulamaya duyarlı verilerin, ağda veri dinleme ve dinleme yeteneğine sahip herhangi bir hileli yazılım aracı kullanılarak kolaylıkla istismar edilebileceği veya ele geçirilebileceği bir güvenlik kusuru içerir. Bu hassas veriler görüntülenebilir ve yetkisiz bir erişimin arkasına geçmesine izin vermek için yeniden kullanılabilir. Buna göre, (PAP) hala birçok ISP'de PPPoE hizmeti ile ana kimlik doğrulama protokolü olarak kullanılmaktadır. Ancak, daha yeni alanlarda uygulanan IPsec donanım hızlandırma tekniğinin büyümesiyle; modası geçmiş servislerin değiştirilmesine ihtiyaç vardır. Tüm ağ için daha iyi kararlılık, uçtan uca veri şifreleme ve koruma sunar. Bu belge, İnternet erişim hizmeti sunan ana yönlendirici içindeki IPsec şifreleme ve şifre çözme işlemlerini hızlandırmak ve önceliklendirmek için donanım hızlandırma tekniğini kullanma girişimidir. Donanım hızlandırma tekniği, şifreleme ve şifre çözme işlemlerinde çok büyük bir role sahiptir, daha fazla çip gücü ve enerjisi tüketmeden hızlı  işlemleri sunar. Böylece bağlantı oturumlarının gecikmeden ve kesintiye uğramadan aktif kalması sağlanır. Artık kullanılmayan PPPoE çevirmeli bağlantı hizmetinin yerine kullanılmasına ihtiyaç vardır.</a:t>
            </a:r>
            <a:endParaRPr sz="2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Ağ güvenliği, sürdürülebilir bir yapının varlığına atıfta bulunan bir sistemi ifade etmektedir. Temel olarak kurulan bir yapının, uzun süre boyunca devam edebilmesi ve kesin güvenlik sağlaması adına önem arz eden temel husus, sistemin neredeyse her gün güncel olarak takip edilmesidir.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7" name="Google Shape;157;p17"/>
          <p:cNvPicPr preferRelativeResize="0"/>
          <p:nvPr/>
        </p:nvPicPr>
        <p:blipFill>
          <a:blip r:embed="rId3">
            <a:alphaModFix/>
          </a:blip>
          <a:stretch>
            <a:fillRect/>
          </a:stretch>
        </p:blipFill>
        <p:spPr>
          <a:xfrm>
            <a:off x="5045950" y="2855025"/>
            <a:ext cx="3669425" cy="219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2000"/>
              <a:t>Ağ Güvenliği Uygulamalarının ve Araçlarının Önemi</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tr" sz="1666"/>
              <a:t>Ağ güvenliği uygulamalarına ihtiyaç duymamızın nedenleri:</a:t>
            </a:r>
            <a:endParaRPr sz="1666"/>
          </a:p>
          <a:p>
            <a:pPr indent="0" lvl="0" marL="0" rtl="0" algn="l">
              <a:spcBef>
                <a:spcPts val="0"/>
              </a:spcBef>
              <a:spcAft>
                <a:spcPts val="0"/>
              </a:spcAft>
              <a:buNone/>
            </a:pPr>
            <a:r>
              <a:t/>
            </a:r>
            <a:endParaRPr sz="1666"/>
          </a:p>
          <a:p>
            <a:pPr indent="0" lvl="0" marL="0" rtl="0" algn="l">
              <a:spcBef>
                <a:spcPts val="0"/>
              </a:spcBef>
              <a:spcAft>
                <a:spcPts val="0"/>
              </a:spcAft>
              <a:buNone/>
            </a:pPr>
            <a:r>
              <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Veri Koruma:  İşletmeler ve bireyler, hassas bilgilerini (müşteri verileri, finansal bilgiler, ticari sırlar vb.) çeşitli tehditlere karşı korumak isterler. Ağ güvenliği uygulamaları, bu verileri yetkisiz erişimlere ve saldırılara karşı korur.</a:t>
            </a:r>
            <a:endParaRPr/>
          </a:p>
          <a:p>
            <a:pPr indent="0" lvl="0" marL="0" rtl="0" algn="l">
              <a:spcBef>
                <a:spcPts val="1200"/>
              </a:spcBef>
              <a:spcAft>
                <a:spcPts val="0"/>
              </a:spcAft>
              <a:buNone/>
            </a:pPr>
            <a:r>
              <a:rPr lang="tr"/>
              <a:t>Hizmet Sürekliliği:  Ağ saldırıları, hizmet reddi saldırıları (DoS/DDoS) gibi tehditler, işletmelerin veya kuruluşların online hizmetlerini etkileyebilir. Ağ güvenliği uygulamaları, bu tür saldırılara karşı koruma sağlayarak hizmet sürekliliğini artırır.</a:t>
            </a:r>
            <a:endParaRPr/>
          </a:p>
          <a:p>
            <a:pPr indent="0" lvl="0" marL="0" rtl="0" algn="l">
              <a:spcBef>
                <a:spcPts val="1200"/>
              </a:spcBef>
              <a:spcAft>
                <a:spcPts val="0"/>
              </a:spcAft>
              <a:buNone/>
            </a:pPr>
            <a:r>
              <a:rPr lang="tr"/>
              <a:t>Kurumsal itibarın Korunması:  Bilgi güvenliği ihlalleri, bir organizasyonun itibarını zedeleme potansiyeline sahiptir. Müşteri güvenini kaybetmek, finansal zararlara yol açabilir. Ağ güvenliği, bu tür olumsuz etkileri önlemeye yardımcı olur.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297500" y="92325"/>
            <a:ext cx="7038900" cy="48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Yasal ve Düzenleyici Uyum: Birçok sektör, belirli güvenlik standartlarına uymak zorundadır. Ağ güvenliği uygulamaları, bu düzenlemelere uyumu sağlamak ve yasal gereksinimlere uygunluğu güvence altına almak için kullanılır.</a:t>
            </a:r>
            <a:endParaRPr/>
          </a:p>
          <a:p>
            <a:pPr indent="0" lvl="0" marL="0" rtl="0" algn="l">
              <a:spcBef>
                <a:spcPts val="1200"/>
              </a:spcBef>
              <a:spcAft>
                <a:spcPts val="0"/>
              </a:spcAft>
              <a:buNone/>
            </a:pPr>
            <a:r>
              <a:rPr lang="tr"/>
              <a:t>Finansal Kayıpların Önlenmesi: Bilgisayar korsanlığı, fidye yazılım saldırıları, veri kaybı gibi güvenlik ihlalleri, organizasyonlara ciddi finansal zararlar verebilir. Ağ güvenliği uygulamaları, bu tür kayıpları en aza indirerek maliyet etkin bir güvenlik sağlar.</a:t>
            </a:r>
            <a:endParaRPr/>
          </a:p>
          <a:p>
            <a:pPr indent="0" lvl="0" marL="0" rtl="0" algn="l">
              <a:spcBef>
                <a:spcPts val="1200"/>
              </a:spcBef>
              <a:spcAft>
                <a:spcPts val="0"/>
              </a:spcAft>
              <a:buNone/>
            </a:pPr>
            <a:r>
              <a:rPr lang="tr"/>
              <a:t>Çalışan Verimliliği ve Güvenliği: İşyerlerinde kullanılan ağlar, çalışanların güvenli bir şekilde işlerini yapmalarını sağlamak için korunmalıdır. Ağ güvenliği uygulamaları, çalışanların bilgisayar korsanları, zararlı yazılımlar veya veri sızıntıları gibi tehditlere maruz kalma riskini azaltır.</a:t>
            </a:r>
            <a:endParaRPr/>
          </a:p>
          <a:p>
            <a:pPr indent="0" lvl="0" marL="0" rtl="0" algn="l">
              <a:spcBef>
                <a:spcPts val="1200"/>
              </a:spcBef>
              <a:spcAft>
                <a:spcPts val="0"/>
              </a:spcAft>
              <a:buNone/>
            </a:pPr>
            <a:r>
              <a:rPr lang="tr"/>
              <a:t>Zaman ve Kaynak Tasarrufu: Ağ güvenliği uygulamaları, otomatik tehdit algılama ve müdahale sistemleri kullanarak, güvenlik olaylarını daha hızlı ve etkili bir şekilde ele almaya yardımcı olabilir. Bu da organizasyonlara zaman ve kaynak tasarrufu sağlar.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     </a:t>
            </a:r>
            <a:r>
              <a:rPr b="1" lang="tr"/>
              <a:t>Genel olarak ağ güvenliği uygulamaları modern dünyada artan dijital tehditlere karşı savunma oluşturarak veri güvenliğini sağlamak, hizmetleri sürekli kılmak ve kurumsal riskleri azaltmak için çok önemlidir.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1170975" y="1162650"/>
            <a:ext cx="7591500" cy="361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Potansiyel güvenlik sistemlerini veya yetkisiz erişimi gerçek zamanlı olarak tespit edebilen sistemlerdir. Bu sayede gelen zararlı yazılımların erişimini engelleyerek bilgisayarımızın güvende kalmasını sağlar.</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tr"/>
              <a:t>Sızma Önleme Sistemleri (IPS) ve Sızma </a:t>
            </a:r>
            <a:endParaRPr b="1"/>
          </a:p>
          <a:p>
            <a:pPr indent="0" lvl="0" marL="0" rtl="0" algn="l">
              <a:spcBef>
                <a:spcPts val="1200"/>
              </a:spcBef>
              <a:spcAft>
                <a:spcPts val="0"/>
              </a:spcAft>
              <a:buNone/>
            </a:pPr>
            <a:r>
              <a:rPr b="1" lang="tr"/>
              <a:t>Algılama Sistemleri (IDS):</a:t>
            </a:r>
            <a:endParaRPr b="1"/>
          </a:p>
          <a:p>
            <a:pPr indent="0" lvl="0" marL="0" rtl="0" algn="l">
              <a:spcBef>
                <a:spcPts val="1200"/>
              </a:spcBef>
              <a:spcAft>
                <a:spcPts val="0"/>
              </a:spcAft>
              <a:buNone/>
            </a:pPr>
            <a:r>
              <a:rPr lang="tr"/>
              <a:t>Potansiyel güvenlik tehditlerini veya </a:t>
            </a:r>
            <a:endParaRPr/>
          </a:p>
          <a:p>
            <a:pPr indent="0" lvl="0" marL="0" rtl="0" algn="l">
              <a:spcBef>
                <a:spcPts val="1200"/>
              </a:spcBef>
              <a:spcAft>
                <a:spcPts val="0"/>
              </a:spcAft>
              <a:buNone/>
            </a:pPr>
            <a:r>
              <a:rPr lang="tr"/>
              <a:t>yetkisiz erişimi gerçek zamanlı olarak</a:t>
            </a:r>
            <a:endParaRPr/>
          </a:p>
          <a:p>
            <a:pPr indent="0" lvl="0" marL="0" rtl="0" algn="l">
              <a:spcBef>
                <a:spcPts val="1200"/>
              </a:spcBef>
              <a:spcAft>
                <a:spcPts val="0"/>
              </a:spcAft>
              <a:buNone/>
            </a:pPr>
            <a:r>
              <a:rPr lang="tr"/>
              <a:t> tespit edebilen sistemlerdir.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20"/>
          <p:cNvPicPr preferRelativeResize="0"/>
          <p:nvPr/>
        </p:nvPicPr>
        <p:blipFill>
          <a:blip r:embed="rId3">
            <a:alphaModFix/>
          </a:blip>
          <a:stretch>
            <a:fillRect/>
          </a:stretch>
        </p:blipFill>
        <p:spPr>
          <a:xfrm>
            <a:off x="4469125" y="2173500"/>
            <a:ext cx="3979700" cy="2180300"/>
          </a:xfrm>
          <a:prstGeom prst="rect">
            <a:avLst/>
          </a:prstGeom>
          <a:noFill/>
          <a:ln>
            <a:noFill/>
          </a:ln>
        </p:spPr>
      </p:pic>
      <p:sp>
        <p:nvSpPr>
          <p:cNvPr id="175" name="Google Shape;175;p20"/>
          <p:cNvSpPr txBox="1"/>
          <p:nvPr/>
        </p:nvSpPr>
        <p:spPr>
          <a:xfrm>
            <a:off x="1270100" y="359900"/>
            <a:ext cx="6699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tr" sz="1300">
                <a:solidFill>
                  <a:schemeClr val="lt1"/>
                </a:solidFill>
                <a:latin typeface="Lato"/>
                <a:ea typeface="Lato"/>
                <a:cs typeface="Lato"/>
                <a:sym typeface="Lato"/>
              </a:rPr>
              <a:t>Güvenlik duvarları, IDS/IPS, antivirüs yazılımları gibi temel güvenlik uygulamalarının önemi: </a:t>
            </a:r>
            <a:endParaRPr b="1"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Ağ Güvenliği Politikalarının Uygulanması ve Oluşturulması İçin Temel Adımlar</a:t>
            </a:r>
            <a:endParaRPr/>
          </a:p>
        </p:txBody>
      </p:sp>
      <p:sp>
        <p:nvSpPr>
          <p:cNvPr id="181" name="Google Shape;18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FF0000"/>
                </a:solidFill>
              </a:rPr>
              <a:t>Kriptografi ve şifrelemenin önemi: </a:t>
            </a:r>
            <a:r>
              <a:rPr lang="tr"/>
              <a:t>Kriptografi ve şifreleme araçları, bilgi güvenliğini sağlamak, verileri gizlemek ve iletişimi korumak için kullanılan önemli araçlardır. </a:t>
            </a:r>
            <a:endParaRPr/>
          </a:p>
          <a:p>
            <a:pPr indent="0" lvl="0" marL="0" rtl="0" algn="l">
              <a:spcBef>
                <a:spcPts val="1200"/>
              </a:spcBef>
              <a:spcAft>
                <a:spcPts val="1200"/>
              </a:spcAft>
              <a:buNone/>
            </a:pPr>
            <a:r>
              <a:t/>
            </a:r>
            <a:endParaRPr/>
          </a:p>
        </p:txBody>
      </p:sp>
      <p:pic>
        <p:nvPicPr>
          <p:cNvPr id="182" name="Google Shape;182;p21"/>
          <p:cNvPicPr preferRelativeResize="0"/>
          <p:nvPr/>
        </p:nvPicPr>
        <p:blipFill>
          <a:blip r:embed="rId3">
            <a:alphaModFix/>
          </a:blip>
          <a:stretch>
            <a:fillRect/>
          </a:stretch>
        </p:blipFill>
        <p:spPr>
          <a:xfrm>
            <a:off x="2331750" y="2252000"/>
            <a:ext cx="4661275" cy="249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