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slide" Target="slides/slide44.xml"/><Relationship Id="rId25" Type="http://schemas.openxmlformats.org/officeDocument/2006/relationships/slide" Target="slides/slide21.xml"/><Relationship Id="rId47" Type="http://schemas.openxmlformats.org/officeDocument/2006/relationships/slide" Target="slides/slide43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/>
          <p:nvPr>
            <p:ph type="title"/>
          </p:nvPr>
        </p:nvSpPr>
        <p:spPr>
          <a:xfrm>
            <a:off x="447675" y="2600325"/>
            <a:ext cx="824880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6B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x="447675" y="4333875"/>
            <a:ext cx="82488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6B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-56675" y="-46200"/>
            <a:ext cx="2907900" cy="5264400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461925" y="457200"/>
            <a:ext cx="1866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461925" y="2590800"/>
            <a:ext cx="1866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subTitle"/>
          </p:nvPr>
        </p:nvSpPr>
        <p:spPr>
          <a:xfrm>
            <a:off x="3328325" y="457200"/>
            <a:ext cx="5339100" cy="4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2851225" y="-46200"/>
            <a:ext cx="6293400" cy="5264400"/>
          </a:xfrm>
          <a:prstGeom prst="rect">
            <a:avLst/>
          </a:prstGeom>
          <a:solidFill>
            <a:srgbClr val="E5F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461925" y="457200"/>
            <a:ext cx="1866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461925" y="2590800"/>
            <a:ext cx="1866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6B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subTitle"/>
          </p:nvPr>
        </p:nvSpPr>
        <p:spPr>
          <a:xfrm>
            <a:off x="3328325" y="457200"/>
            <a:ext cx="5339100" cy="4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-56675" y="-46200"/>
            <a:ext cx="2907900" cy="5264400"/>
          </a:xfrm>
          <a:prstGeom prst="rect">
            <a:avLst/>
          </a:prstGeom>
          <a:solidFill>
            <a:srgbClr val="E5F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461925" y="457200"/>
            <a:ext cx="1866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61925" y="2590800"/>
            <a:ext cx="1866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2" type="subTitle"/>
          </p:nvPr>
        </p:nvSpPr>
        <p:spPr>
          <a:xfrm>
            <a:off x="3328325" y="457200"/>
            <a:ext cx="5339100" cy="4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CUSTOM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-56675" y="-46200"/>
            <a:ext cx="9246300" cy="2637000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461925" y="457200"/>
            <a:ext cx="8205600" cy="1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461925" y="2763025"/>
            <a:ext cx="365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subTitle"/>
          </p:nvPr>
        </p:nvSpPr>
        <p:spPr>
          <a:xfrm>
            <a:off x="461925" y="3483325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3" type="subTitle"/>
          </p:nvPr>
        </p:nvSpPr>
        <p:spPr>
          <a:xfrm>
            <a:off x="5017425" y="2763025"/>
            <a:ext cx="365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4" type="subTitle"/>
          </p:nvPr>
        </p:nvSpPr>
        <p:spPr>
          <a:xfrm>
            <a:off x="5017425" y="3483325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3">
  <p:cSld name="CUSTOM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6675" y="-46200"/>
            <a:ext cx="9246300" cy="2616000"/>
          </a:xfrm>
          <a:prstGeom prst="rect">
            <a:avLst/>
          </a:prstGeom>
          <a:solidFill>
            <a:srgbClr val="E5F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61925" y="457200"/>
            <a:ext cx="8205600" cy="1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461925" y="2763025"/>
            <a:ext cx="365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2" type="subTitle"/>
          </p:nvPr>
        </p:nvSpPr>
        <p:spPr>
          <a:xfrm>
            <a:off x="461925" y="3483325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3" type="subTitle"/>
          </p:nvPr>
        </p:nvSpPr>
        <p:spPr>
          <a:xfrm>
            <a:off x="5017425" y="2763025"/>
            <a:ext cx="365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4" type="subTitle"/>
          </p:nvPr>
        </p:nvSpPr>
        <p:spPr>
          <a:xfrm>
            <a:off x="5017425" y="3483325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4">
  <p:cSld name="CUSTOM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-56675" y="2592650"/>
            <a:ext cx="9246300" cy="2550900"/>
          </a:xfrm>
          <a:prstGeom prst="rect">
            <a:avLst/>
          </a:prstGeom>
          <a:solidFill>
            <a:srgbClr val="E5F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461925" y="457200"/>
            <a:ext cx="8205600" cy="1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461925" y="2763025"/>
            <a:ext cx="365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subTitle"/>
          </p:nvPr>
        </p:nvSpPr>
        <p:spPr>
          <a:xfrm>
            <a:off x="461925" y="3483325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3" type="subTitle"/>
          </p:nvPr>
        </p:nvSpPr>
        <p:spPr>
          <a:xfrm>
            <a:off x="5017425" y="2763025"/>
            <a:ext cx="365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4" type="subTitle"/>
          </p:nvPr>
        </p:nvSpPr>
        <p:spPr>
          <a:xfrm>
            <a:off x="5017425" y="3483325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5">
  <p:cSld name="CUSTOM_4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61925" y="457200"/>
            <a:ext cx="8205600" cy="1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461925" y="2763025"/>
            <a:ext cx="365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6B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subTitle"/>
          </p:nvPr>
        </p:nvSpPr>
        <p:spPr>
          <a:xfrm>
            <a:off x="461925" y="3483325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6B00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6B00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6B00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6B00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6B00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6B00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6B00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6B00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6B00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3" type="subTitle"/>
          </p:nvPr>
        </p:nvSpPr>
        <p:spPr>
          <a:xfrm>
            <a:off x="5017425" y="2763025"/>
            <a:ext cx="365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6B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4" type="subTitle"/>
          </p:nvPr>
        </p:nvSpPr>
        <p:spPr>
          <a:xfrm>
            <a:off x="5017425" y="3483325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6B00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6B00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6B00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6B00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6B00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6B00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6B00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6B00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6B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6">
  <p:cSld name="CUSTOM_5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61925" y="457200"/>
            <a:ext cx="8205600" cy="1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subTitle"/>
          </p:nvPr>
        </p:nvSpPr>
        <p:spPr>
          <a:xfrm>
            <a:off x="461925" y="2763025"/>
            <a:ext cx="365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subTitle"/>
          </p:nvPr>
        </p:nvSpPr>
        <p:spPr>
          <a:xfrm>
            <a:off x="461925" y="3483325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3" type="subTitle"/>
          </p:nvPr>
        </p:nvSpPr>
        <p:spPr>
          <a:xfrm>
            <a:off x="5017425" y="2763025"/>
            <a:ext cx="365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4" type="subTitle"/>
          </p:nvPr>
        </p:nvSpPr>
        <p:spPr>
          <a:xfrm>
            <a:off x="5017425" y="3483325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7">
  <p:cSld name="CUSTOM_6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 flipH="1">
            <a:off x="-56800" y="-54000"/>
            <a:ext cx="9257400" cy="1429200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type="title"/>
          </p:nvPr>
        </p:nvSpPr>
        <p:spPr>
          <a:xfrm>
            <a:off x="461925" y="434444"/>
            <a:ext cx="8205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461925" y="1547617"/>
            <a:ext cx="365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subTitle"/>
          </p:nvPr>
        </p:nvSpPr>
        <p:spPr>
          <a:xfrm>
            <a:off x="461925" y="2267917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3" type="subTitle"/>
          </p:nvPr>
        </p:nvSpPr>
        <p:spPr>
          <a:xfrm>
            <a:off x="5017425" y="1547617"/>
            <a:ext cx="365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4" type="subTitle"/>
          </p:nvPr>
        </p:nvSpPr>
        <p:spPr>
          <a:xfrm>
            <a:off x="5017425" y="2267917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8">
  <p:cSld name="CUSTOM_7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 flipH="1">
            <a:off x="-56800" y="1375200"/>
            <a:ext cx="9257400" cy="3830100"/>
          </a:xfrm>
          <a:prstGeom prst="rect">
            <a:avLst/>
          </a:prstGeom>
          <a:solidFill>
            <a:srgbClr val="E5F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461925" y="434444"/>
            <a:ext cx="8205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461925" y="1547617"/>
            <a:ext cx="365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subTitle"/>
          </p:nvPr>
        </p:nvSpPr>
        <p:spPr>
          <a:xfrm>
            <a:off x="461925" y="2267917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56675" y="-65275"/>
            <a:ext cx="4623000" cy="5264400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title"/>
          </p:nvPr>
        </p:nvSpPr>
        <p:spPr>
          <a:xfrm>
            <a:off x="439200" y="457200"/>
            <a:ext cx="364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39200" y="2581200"/>
            <a:ext cx="364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2" type="subTitle"/>
          </p:nvPr>
        </p:nvSpPr>
        <p:spPr>
          <a:xfrm>
            <a:off x="5017675" y="457200"/>
            <a:ext cx="3649800" cy="4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9">
  <p:cSld name="CUSTOM_8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flipH="1">
            <a:off x="-56800" y="-54000"/>
            <a:ext cx="9257400" cy="1429200"/>
          </a:xfrm>
          <a:prstGeom prst="rect">
            <a:avLst/>
          </a:prstGeom>
          <a:solidFill>
            <a:srgbClr val="E5F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461925" y="434444"/>
            <a:ext cx="8205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461925" y="1547617"/>
            <a:ext cx="365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subTitle"/>
          </p:nvPr>
        </p:nvSpPr>
        <p:spPr>
          <a:xfrm>
            <a:off x="461925" y="2267917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3" type="subTitle"/>
          </p:nvPr>
        </p:nvSpPr>
        <p:spPr>
          <a:xfrm>
            <a:off x="5017425" y="1547617"/>
            <a:ext cx="36501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4" type="subTitle"/>
          </p:nvPr>
        </p:nvSpPr>
        <p:spPr>
          <a:xfrm>
            <a:off x="5017425" y="2267917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0">
  <p:cSld name="CUSTOM_9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 flipH="1">
            <a:off x="-45400" y="3771100"/>
            <a:ext cx="9246000" cy="1429200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461925" y="4158294"/>
            <a:ext cx="8205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461925" y="466600"/>
            <a:ext cx="8205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2" type="subTitle"/>
          </p:nvPr>
        </p:nvSpPr>
        <p:spPr>
          <a:xfrm>
            <a:off x="461925" y="1186892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1">
  <p:cSld name="CUSTOM_10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 flipH="1">
            <a:off x="-45400" y="3771100"/>
            <a:ext cx="9246000" cy="1429200"/>
          </a:xfrm>
          <a:prstGeom prst="rect">
            <a:avLst/>
          </a:prstGeom>
          <a:solidFill>
            <a:srgbClr val="E5F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type="title"/>
          </p:nvPr>
        </p:nvSpPr>
        <p:spPr>
          <a:xfrm>
            <a:off x="461925" y="4158294"/>
            <a:ext cx="8205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461925" y="466600"/>
            <a:ext cx="8205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2" type="subTitle"/>
          </p:nvPr>
        </p:nvSpPr>
        <p:spPr>
          <a:xfrm>
            <a:off x="461925" y="1186892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2">
  <p:cSld name="CUSTOM_1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flipH="1">
            <a:off x="-45400" y="-76725"/>
            <a:ext cx="9246000" cy="5277000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461925" y="4158294"/>
            <a:ext cx="8205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461925" y="466600"/>
            <a:ext cx="8205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2" type="subTitle"/>
          </p:nvPr>
        </p:nvSpPr>
        <p:spPr>
          <a:xfrm>
            <a:off x="461925" y="1186892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3">
  <p:cSld name="CUSTOM_1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61925" y="4158294"/>
            <a:ext cx="8205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" type="subTitle"/>
          </p:nvPr>
        </p:nvSpPr>
        <p:spPr>
          <a:xfrm>
            <a:off x="461925" y="466600"/>
            <a:ext cx="82056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2" type="subTitle"/>
          </p:nvPr>
        </p:nvSpPr>
        <p:spPr>
          <a:xfrm>
            <a:off x="461925" y="1186892"/>
            <a:ext cx="36501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5">
  <p:cSld name="CUSTOM_14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 flipH="1">
            <a:off x="-68102" y="-76725"/>
            <a:ext cx="9212100" cy="5277000"/>
          </a:xfrm>
          <a:prstGeom prst="rect">
            <a:avLst/>
          </a:prstGeom>
          <a:solidFill>
            <a:srgbClr val="E5F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type="title"/>
          </p:nvPr>
        </p:nvSpPr>
        <p:spPr>
          <a:xfrm>
            <a:off x="461925" y="466625"/>
            <a:ext cx="82056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" type="subTitle"/>
          </p:nvPr>
        </p:nvSpPr>
        <p:spPr>
          <a:xfrm>
            <a:off x="461925" y="2592725"/>
            <a:ext cx="82056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6">
  <p:cSld name="CUSTOM_15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61925" y="466625"/>
            <a:ext cx="82056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Shape 142"/>
          <p:cNvSpPr txBox="1"/>
          <p:nvPr>
            <p:ph idx="1" type="subTitle"/>
          </p:nvPr>
        </p:nvSpPr>
        <p:spPr>
          <a:xfrm>
            <a:off x="461925" y="2592725"/>
            <a:ext cx="82056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7">
  <p:cSld name="CUSTOM_16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 flipH="1">
            <a:off x="-68100" y="-76725"/>
            <a:ext cx="9246300" cy="5277000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>
            <p:ph type="title"/>
          </p:nvPr>
        </p:nvSpPr>
        <p:spPr>
          <a:xfrm>
            <a:off x="461925" y="466625"/>
            <a:ext cx="82056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461925" y="2592725"/>
            <a:ext cx="82056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540375" y="-65275"/>
            <a:ext cx="4604400" cy="5264400"/>
          </a:xfrm>
          <a:prstGeom prst="rect">
            <a:avLst/>
          </a:prstGeom>
          <a:solidFill>
            <a:srgbClr val="E5F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39200" y="457200"/>
            <a:ext cx="364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439200" y="2590800"/>
            <a:ext cx="364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6B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subTitle"/>
          </p:nvPr>
        </p:nvSpPr>
        <p:spPr>
          <a:xfrm>
            <a:off x="5017675" y="457200"/>
            <a:ext cx="3649800" cy="4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4540375" y="-65275"/>
            <a:ext cx="4604400" cy="5264400"/>
          </a:xfrm>
          <a:prstGeom prst="rect">
            <a:avLst/>
          </a:prstGeom>
          <a:solidFill>
            <a:srgbClr val="E5F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39200" y="457200"/>
            <a:ext cx="364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439200" y="2590800"/>
            <a:ext cx="364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6B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2" type="title"/>
          </p:nvPr>
        </p:nvSpPr>
        <p:spPr>
          <a:xfrm>
            <a:off x="5017675" y="457200"/>
            <a:ext cx="364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3" type="subTitle"/>
          </p:nvPr>
        </p:nvSpPr>
        <p:spPr>
          <a:xfrm>
            <a:off x="5017675" y="2590800"/>
            <a:ext cx="364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6B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56675" y="-46200"/>
            <a:ext cx="4615500" cy="5264400"/>
          </a:xfrm>
          <a:prstGeom prst="rect">
            <a:avLst/>
          </a:prstGeom>
          <a:solidFill>
            <a:srgbClr val="E5F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39200" y="457200"/>
            <a:ext cx="364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439200" y="2590800"/>
            <a:ext cx="364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subTitle"/>
          </p:nvPr>
        </p:nvSpPr>
        <p:spPr>
          <a:xfrm>
            <a:off x="5017675" y="457200"/>
            <a:ext cx="3649800" cy="4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6675" y="-46200"/>
            <a:ext cx="4615800" cy="5264400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465850" y="457200"/>
            <a:ext cx="3577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465850" y="2590800"/>
            <a:ext cx="3577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2" type="subTitle"/>
          </p:nvPr>
        </p:nvSpPr>
        <p:spPr>
          <a:xfrm>
            <a:off x="5017675" y="457200"/>
            <a:ext cx="3649800" cy="4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748600" y="-46200"/>
            <a:ext cx="5396100" cy="5264400"/>
          </a:xfrm>
          <a:prstGeom prst="rect">
            <a:avLst/>
          </a:prstGeom>
          <a:solidFill>
            <a:srgbClr val="E5F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461925" y="457200"/>
            <a:ext cx="2832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6B00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461925" y="2590800"/>
            <a:ext cx="2832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6B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6B00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subTitle"/>
          </p:nvPr>
        </p:nvSpPr>
        <p:spPr>
          <a:xfrm>
            <a:off x="4259750" y="457200"/>
            <a:ext cx="4407600" cy="4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6675" y="-46200"/>
            <a:ext cx="3805500" cy="5264400"/>
          </a:xfrm>
          <a:prstGeom prst="rect">
            <a:avLst/>
          </a:prstGeom>
          <a:solidFill>
            <a:srgbClr val="FF6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type="title"/>
          </p:nvPr>
        </p:nvSpPr>
        <p:spPr>
          <a:xfrm>
            <a:off x="461925" y="457200"/>
            <a:ext cx="2832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461925" y="2590800"/>
            <a:ext cx="2832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subTitle"/>
          </p:nvPr>
        </p:nvSpPr>
        <p:spPr>
          <a:xfrm>
            <a:off x="4259750" y="457200"/>
            <a:ext cx="4407600" cy="4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56675" y="-46200"/>
            <a:ext cx="3805500" cy="5264400"/>
          </a:xfrm>
          <a:prstGeom prst="rect">
            <a:avLst/>
          </a:prstGeom>
          <a:solidFill>
            <a:srgbClr val="E5F5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461925" y="457200"/>
            <a:ext cx="2832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461925" y="2590800"/>
            <a:ext cx="2832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subTitle"/>
          </p:nvPr>
        </p:nvSpPr>
        <p:spPr>
          <a:xfrm>
            <a:off x="4259750" y="457200"/>
            <a:ext cx="4407600" cy="4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47600" y="1857925"/>
            <a:ext cx="82488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RabbitMQ</a:t>
            </a:r>
            <a:endParaRPr b="0"/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447600" y="3096850"/>
            <a:ext cx="8248800" cy="16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Eligijus Stugys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Software Engineer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NFQ Technologies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eligijus.stugys@gmail.com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http://stugys.lt</a:t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350" y="301750"/>
            <a:ext cx="1209300" cy="12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Multiple Consumers</a:t>
            </a:r>
            <a:endParaRPr b="0"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0725"/>
            <a:ext cx="4490849" cy="23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649" y="1000725"/>
            <a:ext cx="4195950" cy="265365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>
            <p:ph idx="1" type="subTitle"/>
          </p:nvPr>
        </p:nvSpPr>
        <p:spPr>
          <a:xfrm>
            <a:off x="4795650" y="3739650"/>
            <a:ext cx="21267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basic_nack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basic_reject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Multiple Consumers</a:t>
            </a:r>
            <a:endParaRPr b="0"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688" y="809550"/>
            <a:ext cx="6800626" cy="399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Multiple Consumers</a:t>
            </a:r>
            <a:endParaRPr b="0"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652" y="1018650"/>
            <a:ext cx="6564700" cy="31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Multiple Consumers</a:t>
            </a:r>
            <a:endParaRPr b="0"/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935000"/>
            <a:ext cx="61912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6038" y="1804975"/>
            <a:ext cx="6771918" cy="30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Publish/Subscribe</a:t>
            </a:r>
            <a:endParaRPr b="0"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538" y="812500"/>
            <a:ext cx="2040933" cy="9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/>
          <p:nvPr>
            <p:ph idx="1" type="subTitle"/>
          </p:nvPr>
        </p:nvSpPr>
        <p:spPr>
          <a:xfrm>
            <a:off x="310750" y="1654775"/>
            <a:ext cx="82488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publish/subscribe</a:t>
            </a:r>
            <a:r>
              <a:rPr lang="en"/>
              <a:t> - </a:t>
            </a:r>
            <a:r>
              <a:rPr lang="en"/>
              <a:t>deliver a message to multiple consumers</a:t>
            </a:r>
            <a:r>
              <a:rPr lang="en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exchange</a:t>
            </a:r>
            <a:r>
              <a:rPr lang="en"/>
              <a:t> - </a:t>
            </a:r>
            <a:r>
              <a:rPr lang="en"/>
              <a:t>receives messages from producers and the other side it pushes them to queues.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exchange type</a:t>
            </a:r>
            <a:r>
              <a:rPr lang="en"/>
              <a:t> - received messages managing rules: </a:t>
            </a:r>
            <a:r>
              <a:rPr i="1" lang="en"/>
              <a:t>direct</a:t>
            </a:r>
            <a:r>
              <a:rPr lang="en"/>
              <a:t>, </a:t>
            </a:r>
            <a:r>
              <a:rPr i="1" lang="en"/>
              <a:t>topic</a:t>
            </a:r>
            <a:r>
              <a:rPr lang="en"/>
              <a:t>, </a:t>
            </a:r>
            <a:r>
              <a:rPr i="1" lang="en"/>
              <a:t>headers</a:t>
            </a:r>
            <a:r>
              <a:rPr lang="en"/>
              <a:t> and </a:t>
            </a:r>
            <a:r>
              <a:rPr i="1" lang="en"/>
              <a:t>fanout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fanout</a:t>
            </a:r>
            <a:r>
              <a:rPr lang="en"/>
              <a:t> - broadcasts all the messages it receives to all the queues it knows.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Publish/Subscribe</a:t>
            </a:r>
            <a:endParaRPr b="0"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950" y="848325"/>
            <a:ext cx="4960206" cy="39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Publish/Subscribe</a:t>
            </a:r>
            <a:endParaRPr b="0"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0725"/>
            <a:ext cx="4519225" cy="28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025" y="1000725"/>
            <a:ext cx="4167575" cy="3041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Publish/Subscribe</a:t>
            </a:r>
            <a:endParaRPr b="0"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800" y="848325"/>
            <a:ext cx="7158393" cy="399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Publish/Subscribe</a:t>
            </a:r>
            <a:endParaRPr b="0"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225" y="906088"/>
            <a:ext cx="4316050" cy="33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Publish/Subscribe</a:t>
            </a:r>
            <a:endParaRPr b="0"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0725"/>
            <a:ext cx="8839200" cy="3350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792950" y="173300"/>
            <a:ext cx="55581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Planas</a:t>
            </a:r>
            <a:endParaRPr b="0"/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2867450" y="1684700"/>
            <a:ext cx="37995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Jaunojo kario kursas.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Pluginai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Grėbliai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Publish/Subscribe</a:t>
            </a:r>
            <a:endParaRPr b="0"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761775"/>
            <a:ext cx="8553450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00" y="2576200"/>
            <a:ext cx="7821780" cy="23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Routing</a:t>
            </a:r>
            <a:endParaRPr b="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999" y="848325"/>
            <a:ext cx="2705075" cy="9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>
            <p:ph idx="1" type="subTitle"/>
          </p:nvPr>
        </p:nvSpPr>
        <p:spPr>
          <a:xfrm>
            <a:off x="310750" y="1654775"/>
            <a:ext cx="82488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binding</a:t>
            </a:r>
            <a:r>
              <a:rPr lang="en"/>
              <a:t> - </a:t>
            </a:r>
            <a:r>
              <a:rPr lang="en"/>
              <a:t>relationship between an exchange and a queue.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direct exchange</a:t>
            </a:r>
            <a:r>
              <a:rPr lang="en"/>
              <a:t> - </a:t>
            </a:r>
            <a:r>
              <a:rPr lang="en"/>
              <a:t>message goes to the queues whose binding key exactly matches the routing key of the message.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routing key</a:t>
            </a:r>
            <a:r>
              <a:rPr lang="en"/>
              <a:t> - define, to what channel route message.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Routing</a:t>
            </a:r>
            <a:endParaRPr b="0"/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0725"/>
            <a:ext cx="4391225" cy="30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6025" y="1000725"/>
            <a:ext cx="4295576" cy="3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Routing</a:t>
            </a:r>
            <a:endParaRPr b="0"/>
          </a:p>
        </p:txBody>
      </p:sp>
      <p:pic>
        <p:nvPicPr>
          <p:cNvPr id="300" name="Shape 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275" y="848325"/>
            <a:ext cx="7115462" cy="399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Topics</a:t>
            </a:r>
            <a:endParaRPr b="0"/>
          </a:p>
        </p:txBody>
      </p:sp>
      <p:sp>
        <p:nvSpPr>
          <p:cNvPr id="306" name="Shape 306"/>
          <p:cNvSpPr txBox="1"/>
          <p:nvPr>
            <p:ph idx="1" type="subTitle"/>
          </p:nvPr>
        </p:nvSpPr>
        <p:spPr>
          <a:xfrm>
            <a:off x="555675" y="1804125"/>
            <a:ext cx="82488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topic</a:t>
            </a:r>
            <a:r>
              <a:rPr b="1" lang="en"/>
              <a:t> exchange</a:t>
            </a:r>
            <a:r>
              <a:rPr lang="en"/>
              <a:t> - </a:t>
            </a:r>
            <a:r>
              <a:rPr lang="en"/>
              <a:t>routing key must be a list of words, delimited by dots. A message sent with a particular routing key will be delivered to all the queues that are bound with a matching binding key.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extra topic case: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 (star) can substitute for exactly one word.</a:t>
            </a:r>
            <a:br>
              <a:rPr lang="en"/>
            </a:br>
            <a:r>
              <a:rPr lang="en"/>
              <a:t># (hash) can substitute for zero or more words.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825" y="848325"/>
            <a:ext cx="2968600" cy="9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Topics</a:t>
            </a:r>
            <a:endParaRPr b="0"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0725"/>
            <a:ext cx="4240950" cy="29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Shape 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750" y="1000725"/>
            <a:ext cx="4392090" cy="39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Topics</a:t>
            </a:r>
            <a:endParaRPr b="0"/>
          </a:p>
        </p:txBody>
      </p:sp>
      <p:pic>
        <p:nvPicPr>
          <p:cNvPr id="320" name="Shape 3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00" y="881250"/>
            <a:ext cx="7677193" cy="399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RPC</a:t>
            </a:r>
            <a:endParaRPr b="0"/>
          </a:p>
        </p:txBody>
      </p:sp>
      <p:sp>
        <p:nvSpPr>
          <p:cNvPr id="326" name="Shape 326"/>
          <p:cNvSpPr txBox="1"/>
          <p:nvPr>
            <p:ph idx="1" type="subTitle"/>
          </p:nvPr>
        </p:nvSpPr>
        <p:spPr>
          <a:xfrm>
            <a:off x="555675" y="1804125"/>
            <a:ext cx="82488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Remote Procedure Call</a:t>
            </a:r>
            <a:r>
              <a:rPr lang="en"/>
              <a:t> - run a function on a remote computer and wait for the result.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575" y="756446"/>
            <a:ext cx="3563349" cy="10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RPC</a:t>
            </a:r>
            <a:endParaRPr b="0"/>
          </a:p>
        </p:txBody>
      </p:sp>
      <p:pic>
        <p:nvPicPr>
          <p:cNvPr id="333" name="Shape 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813" y="893200"/>
            <a:ext cx="5894385" cy="39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RPC</a:t>
            </a:r>
            <a:endParaRPr b="0"/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038" y="848325"/>
            <a:ext cx="3990374" cy="399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792950" y="1361700"/>
            <a:ext cx="55581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Examples</a:t>
            </a:r>
            <a:endParaRPr b="0"/>
          </a:p>
        </p:txBody>
      </p:sp>
      <p:sp>
        <p:nvSpPr>
          <p:cNvPr id="165" name="Shape 165"/>
          <p:cNvSpPr txBox="1"/>
          <p:nvPr>
            <p:ph idx="1" type="subTitle"/>
          </p:nvPr>
        </p:nvSpPr>
        <p:spPr>
          <a:xfrm>
            <a:off x="334650" y="2603850"/>
            <a:ext cx="8248800" cy="17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 git@github.com:Eligijus1/vagrant_test_RabbitMQ.git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RPC</a:t>
            </a:r>
            <a:endParaRPr b="0"/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13" y="881250"/>
            <a:ext cx="7697668" cy="39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2. Plugins</a:t>
            </a:r>
            <a:endParaRPr b="0"/>
          </a:p>
        </p:txBody>
      </p:sp>
      <p:pic>
        <p:nvPicPr>
          <p:cNvPr id="351" name="Shape 3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25" y="980350"/>
            <a:ext cx="295275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List</a:t>
            </a:r>
            <a:r>
              <a:rPr b="0" lang="en"/>
              <a:t> Plugins</a:t>
            </a:r>
            <a:endParaRPr b="0"/>
          </a:p>
        </p:txBody>
      </p:sp>
      <p:sp>
        <p:nvSpPr>
          <p:cNvPr id="357" name="Shape 357"/>
          <p:cNvSpPr txBox="1"/>
          <p:nvPr/>
        </p:nvSpPr>
        <p:spPr>
          <a:xfrm>
            <a:off x="1926200" y="1364800"/>
            <a:ext cx="5264100" cy="27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~$ rabbitmq-plugins list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] rabbitmq_jsonrpc_channel          3.2.4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] rabbitmq_jsonrpc_channel_examples 3.2.4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[E] rabbitmq_management               3.2.4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[e] rabbitmq_management_agent         3.2.4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] rabbitmq_management_visualiser    3.2.4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] rabbitmq_mqtt                     3.2.4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Management Plugin</a:t>
            </a:r>
            <a:endParaRPr b="0"/>
          </a:p>
        </p:txBody>
      </p:sp>
      <p:sp>
        <p:nvSpPr>
          <p:cNvPr id="363" name="Shape 363"/>
          <p:cNvSpPr txBox="1"/>
          <p:nvPr>
            <p:ph idx="1" type="subTitle"/>
          </p:nvPr>
        </p:nvSpPr>
        <p:spPr>
          <a:xfrm>
            <a:off x="527825" y="1006650"/>
            <a:ext cx="8248800" cy="13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~$ sudo rabbitmq-plugins enable rabbitmq_management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http://172.28.128.11:15672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guest / guest </a:t>
            </a:r>
            <a:br>
              <a:rPr lang="en"/>
            </a:br>
            <a:endParaRPr/>
          </a:p>
        </p:txBody>
      </p:sp>
      <p:pic>
        <p:nvPicPr>
          <p:cNvPr id="364" name="Shape 3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987" y="2259900"/>
            <a:ext cx="3890016" cy="24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Web STOMP Plugin</a:t>
            </a:r>
            <a:endParaRPr b="0"/>
          </a:p>
        </p:txBody>
      </p:sp>
      <p:sp>
        <p:nvSpPr>
          <p:cNvPr id="370" name="Shape 370"/>
          <p:cNvSpPr txBox="1"/>
          <p:nvPr>
            <p:ph idx="1" type="subTitle"/>
          </p:nvPr>
        </p:nvSpPr>
        <p:spPr>
          <a:xfrm>
            <a:off x="527825" y="1006650"/>
            <a:ext cx="8248800" cy="3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Simple bridge exposing the STOMP protocol over direct or emulated HTML5 WebSockets.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~$ sudo </a:t>
            </a:r>
            <a:r>
              <a:rPr lang="en"/>
              <a:t>rabbitmq-plugins enable rabbitmq_web_stomp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http://172.28.128.11:15670/</a:t>
            </a:r>
            <a:br>
              <a:rPr lang="en"/>
            </a:br>
            <a:r>
              <a:rPr lang="en"/>
              <a:t>http://172.28.128.11:15674/stomp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JavaScript STOMP library is required. Pvz.: STOMP.js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Web MQTT Plugin</a:t>
            </a:r>
            <a:endParaRPr b="0"/>
          </a:p>
        </p:txBody>
      </p:sp>
      <p:sp>
        <p:nvSpPr>
          <p:cNvPr id="376" name="Shape 376"/>
          <p:cNvSpPr txBox="1"/>
          <p:nvPr>
            <p:ph idx="1" type="subTitle"/>
          </p:nvPr>
        </p:nvSpPr>
        <p:spPr>
          <a:xfrm>
            <a:off x="527825" y="1006650"/>
            <a:ext cx="8248800" cy="3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imple bridge exposing the MQTT protocol over HTML5 WebSockets.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~$ sudo </a:t>
            </a:r>
            <a:r>
              <a:rPr lang="en"/>
              <a:t>rabbitmq-plugins enable rabbitmq_web_mqtt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~$ sudo rabbitmq-plugins enable rabbitmq_web_mqtt_examples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http://172.28.128.11:15670/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http://172.28.128.11:15675/ws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3. Grėbliai</a:t>
            </a:r>
            <a:endParaRPr b="0"/>
          </a:p>
        </p:txBody>
      </p:sp>
      <p:pic>
        <p:nvPicPr>
          <p:cNvPr descr="Grebliai 1.jpg"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63" y="1038225"/>
            <a:ext cx="4275375" cy="28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1. Use Supervisor</a:t>
            </a:r>
            <a:endParaRPr b="0"/>
          </a:p>
        </p:txBody>
      </p:sp>
      <p:pic>
        <p:nvPicPr>
          <p:cNvPr id="388" name="Shape 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875" y="958900"/>
            <a:ext cx="5132254" cy="399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2</a:t>
            </a:r>
            <a:r>
              <a:rPr b="0" lang="en"/>
              <a:t>. </a:t>
            </a:r>
            <a:r>
              <a:rPr b="0" lang="en"/>
              <a:t>Race conditions</a:t>
            </a:r>
            <a:endParaRPr b="0"/>
          </a:p>
        </p:txBody>
      </p:sp>
      <p:pic>
        <p:nvPicPr>
          <p:cNvPr id="394" name="Shape 3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150" y="1173875"/>
            <a:ext cx="3225675" cy="29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3</a:t>
            </a:r>
            <a:r>
              <a:rPr b="0" lang="en"/>
              <a:t>. </a:t>
            </a:r>
            <a:r>
              <a:rPr b="0" lang="en"/>
              <a:t>Out of memory</a:t>
            </a:r>
            <a:endParaRPr b="0"/>
          </a:p>
        </p:txBody>
      </p:sp>
      <p:pic>
        <p:nvPicPr>
          <p:cNvPr id="400" name="Shape 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088" y="1520175"/>
            <a:ext cx="24098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978725" y="432975"/>
            <a:ext cx="68889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1. Jauno kario kursas</a:t>
            </a:r>
            <a:endParaRPr b="0"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050" y="1839275"/>
            <a:ext cx="22479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4</a:t>
            </a:r>
            <a:r>
              <a:rPr b="0" lang="en"/>
              <a:t>. </a:t>
            </a:r>
            <a:r>
              <a:rPr b="0" lang="en"/>
              <a:t>Symfony bundle</a:t>
            </a:r>
            <a:endParaRPr b="0"/>
          </a:p>
        </p:txBody>
      </p:sp>
      <p:sp>
        <p:nvSpPr>
          <p:cNvPr id="406" name="Shape 406"/>
          <p:cNvSpPr txBox="1"/>
          <p:nvPr>
            <p:ph idx="1" type="subTitle"/>
          </p:nvPr>
        </p:nvSpPr>
        <p:spPr>
          <a:xfrm>
            <a:off x="527825" y="1006650"/>
            <a:ext cx="8248800" cy="3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composer require php-amqplib/php-amqplib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composer require php-amqplib/rabbitmq-bundle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5</a:t>
            </a:r>
            <a:r>
              <a:rPr b="0" lang="en"/>
              <a:t>. </a:t>
            </a:r>
            <a:r>
              <a:rPr b="0" lang="en"/>
              <a:t>‎Delay messages</a:t>
            </a:r>
            <a:endParaRPr b="0"/>
          </a:p>
        </p:txBody>
      </p:sp>
      <p:sp>
        <p:nvSpPr>
          <p:cNvPr id="412" name="Shape 412"/>
          <p:cNvSpPr txBox="1"/>
          <p:nvPr>
            <p:ph idx="1" type="subTitle"/>
          </p:nvPr>
        </p:nvSpPr>
        <p:spPr>
          <a:xfrm>
            <a:off x="527825" y="1006650"/>
            <a:ext cx="8248800" cy="3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sudo rabbitmq-plugins enable rabbitmq_delayed_message_exchange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6</a:t>
            </a:r>
            <a:r>
              <a:rPr b="0" lang="en"/>
              <a:t>. ‎Use version no</a:t>
            </a:r>
            <a:endParaRPr b="0"/>
          </a:p>
        </p:txBody>
      </p:sp>
      <p:sp>
        <p:nvSpPr>
          <p:cNvPr id="418" name="Shape 418"/>
          <p:cNvSpPr txBox="1"/>
          <p:nvPr>
            <p:ph idx="1" type="subTitle"/>
          </p:nvPr>
        </p:nvSpPr>
        <p:spPr>
          <a:xfrm>
            <a:off x="527825" y="1006650"/>
            <a:ext cx="8248800" cy="32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Timestamp in message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no in Queue name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7</a:t>
            </a:r>
            <a:r>
              <a:rPr b="0" lang="en"/>
              <a:t>. ‎</a:t>
            </a:r>
            <a:r>
              <a:rPr b="0" lang="en"/>
              <a:t>YAGNI</a:t>
            </a:r>
            <a:endParaRPr b="0"/>
          </a:p>
        </p:txBody>
      </p:sp>
      <p:sp>
        <p:nvSpPr>
          <p:cNvPr id="424" name="Shape 424"/>
          <p:cNvSpPr txBox="1"/>
          <p:nvPr>
            <p:ph idx="1" type="subTitle"/>
          </p:nvPr>
        </p:nvSpPr>
        <p:spPr>
          <a:xfrm>
            <a:off x="447600" y="800525"/>
            <a:ext cx="8248800" cy="18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You Ain't Gonna Need It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Maybe “beanstalkd”?</a:t>
            </a:r>
            <a:endParaRPr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447675" y="1850825"/>
            <a:ext cx="8248800" cy="1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Dėkoju už dėmesį :)</a:t>
            </a:r>
            <a:endParaRPr b="0"/>
          </a:p>
        </p:txBody>
      </p:sp>
      <p:sp>
        <p:nvSpPr>
          <p:cNvPr id="430" name="Shape 430"/>
          <p:cNvSpPr txBox="1"/>
          <p:nvPr>
            <p:ph idx="1" type="subTitle"/>
          </p:nvPr>
        </p:nvSpPr>
        <p:spPr>
          <a:xfrm>
            <a:off x="447600" y="3096850"/>
            <a:ext cx="8248800" cy="16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Eligijus Stugys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Software Engineer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NFQ Technologies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eligijus.stugys@gmail.com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http://stugys.lt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792950" y="1361700"/>
            <a:ext cx="5558100" cy="9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WTF is RabbitMQ ?</a:t>
            </a:r>
            <a:endParaRPr b="0"/>
          </a:p>
        </p:txBody>
      </p:sp>
      <p:sp>
        <p:nvSpPr>
          <p:cNvPr id="177" name="Shape 177"/>
          <p:cNvSpPr txBox="1"/>
          <p:nvPr>
            <p:ph idx="1" type="subTitle"/>
          </p:nvPr>
        </p:nvSpPr>
        <p:spPr>
          <a:xfrm>
            <a:off x="334650" y="2603850"/>
            <a:ext cx="82488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Software that implementing “Advanced Message Queuing Protocol (AMQP)” and has extra plugins, to support other protocols.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Hello World</a:t>
            </a:r>
            <a:endParaRPr b="0"/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334650" y="1786200"/>
            <a:ext cx="8248800" cy="28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Producer</a:t>
            </a:r>
            <a:r>
              <a:rPr lang="en"/>
              <a:t> - program that sends messages.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Queue</a:t>
            </a:r>
            <a:r>
              <a:rPr lang="en"/>
              <a:t> - post box which lives inside RabbitMQ. Messages stored.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Consumer</a:t>
            </a:r>
            <a:r>
              <a:rPr lang="en"/>
              <a:t> - program that mostly waits to receive messages.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--------------------------------------------------------------------------------------------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NOTE:</a:t>
            </a:r>
            <a:r>
              <a:rPr lang="en"/>
              <a:t> Note that the producer, consumer, and broker do not have to reside on the same host.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013" y="848325"/>
            <a:ext cx="30384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Hello World</a:t>
            </a:r>
            <a:endParaRPr b="0"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25" y="1218675"/>
            <a:ext cx="4164900" cy="22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939" y="1218675"/>
            <a:ext cx="3632186" cy="223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5950" y="3697850"/>
            <a:ext cx="2965951" cy="5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025" y="3733675"/>
            <a:ext cx="3035900" cy="3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Hello World</a:t>
            </a:r>
            <a:endParaRPr b="0"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25" y="848325"/>
            <a:ext cx="4549026" cy="22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250" y="3000550"/>
            <a:ext cx="3846703" cy="17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8700" y="736450"/>
            <a:ext cx="311467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632200" y="71325"/>
            <a:ext cx="555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en"/>
              <a:t>Multiple Consumers</a:t>
            </a:r>
            <a:endParaRPr b="0"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025" y="848325"/>
            <a:ext cx="2305708" cy="7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idx="1" type="subTitle"/>
          </p:nvPr>
        </p:nvSpPr>
        <p:spPr>
          <a:xfrm>
            <a:off x="334650" y="1786200"/>
            <a:ext cx="8248800" cy="28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Durable</a:t>
            </a:r>
            <a:r>
              <a:rPr lang="en"/>
              <a:t> - q</a:t>
            </a:r>
            <a:r>
              <a:rPr lang="en"/>
              <a:t>ueue RabbitMQ quits or crashes it will forget the queues and messages unless you tell it not to.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Persistent message delivery mode</a:t>
            </a:r>
            <a:r>
              <a:rPr lang="en"/>
              <a:t> - </a:t>
            </a:r>
            <a:r>
              <a:rPr lang="en"/>
              <a:t>tells RabbitMQ to save the message to disk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</a:t>
            </a:r>
            <a:r>
              <a:rPr b="1" lang="en"/>
              <a:t>ck</a:t>
            </a:r>
            <a:r>
              <a:rPr lang="en"/>
              <a:t> - message acknowledgment. Tell RabbitMQ that a particular message has been received, processed and that RabbitMQ is free to delete it.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FQ presentati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