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58" r:id="rId8"/>
    <p:sldId id="259" r:id="rId9"/>
    <p:sldId id="260" r:id="rId10"/>
    <p:sldId id="261" r:id="rId11"/>
    <p:sldId id="262" r:id="rId12"/>
    <p:sldId id="276" r:id="rId13"/>
    <p:sldId id="264" r:id="rId14"/>
    <p:sldId id="263" r:id="rId15"/>
    <p:sldId id="265" r:id="rId16"/>
    <p:sldId id="266" r:id="rId17"/>
    <p:sldId id="271" r:id="rId18"/>
    <p:sldId id="267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8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57124"/>
          <a:stretch/>
        </p:blipFill>
        <p:spPr>
          <a:xfrm flipH="1">
            <a:off x="5683911" y="0"/>
            <a:ext cx="34600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848000" y="2469731"/>
            <a:ext cx="3131911" cy="1918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680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5119" y="-594"/>
            <a:ext cx="3718882" cy="68585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848000" y="2469731"/>
            <a:ext cx="3131911" cy="1918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1859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20971" r="35432" b="31121"/>
          <a:stretch/>
        </p:blipFill>
        <p:spPr>
          <a:xfrm>
            <a:off x="1" y="3572436"/>
            <a:ext cx="3787449" cy="32855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53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22810"/>
            <a:ext cx="971550" cy="319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9543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aveikslėlis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2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92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70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3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9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061029"/>
            <a:ext cx="7886700" cy="1688646"/>
          </a:xfrm>
          <a:prstGeom prst="rect">
            <a:avLst/>
          </a:prstGeom>
        </p:spPr>
        <p:txBody>
          <a:bodyPr anchor="b"/>
          <a:lstStyle>
            <a:lvl1pPr>
              <a:defRPr sz="36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9990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57124"/>
          <a:stretch/>
        </p:blipFill>
        <p:spPr>
          <a:xfrm>
            <a:off x="2" y="0"/>
            <a:ext cx="34600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825625"/>
            <a:ext cx="48577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164091" y="2643902"/>
            <a:ext cx="3131911" cy="1918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990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34891"/>
          <a:stretch/>
        </p:blipFill>
        <p:spPr>
          <a:xfrm>
            <a:off x="0" y="-594"/>
            <a:ext cx="2962656" cy="68585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aveikslėlis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59" y="333072"/>
            <a:ext cx="2040329" cy="96015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91395" y="2767274"/>
            <a:ext cx="3131911" cy="1918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9" y="297247"/>
            <a:ext cx="6008687" cy="1325563"/>
          </a:xfrm>
          <a:prstGeom prst="rect">
            <a:avLst/>
          </a:prstGeom>
        </p:spPr>
        <p:txBody>
          <a:bodyPr/>
          <a:lstStyle>
            <a:lvl1pPr>
              <a:defRPr sz="2400" b="1" cap="all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7738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08E3-3CF8-4053-A4A2-A6C859BEFBE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54BF-C3F4-48FB-82B2-0854615F9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7909"/>
            <a:ext cx="7886700" cy="1688646"/>
          </a:xfrm>
        </p:spPr>
        <p:txBody>
          <a:bodyPr/>
          <a:lstStyle/>
          <a:p>
            <a:pPr algn="ctr"/>
            <a:r>
              <a:rPr lang="en-US" dirty="0" err="1"/>
              <a:t>Virtualios</a:t>
            </a:r>
            <a:r>
              <a:rPr lang="en-US" dirty="0"/>
              <a:t> </a:t>
            </a:r>
            <a:r>
              <a:rPr lang="en-US" dirty="0" err="1"/>
              <a:t>realyb</a:t>
            </a:r>
            <a:r>
              <a:rPr lang="lt-LT" dirty="0"/>
              <a:t>ės žaidimų kūrimas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8650" y="3242419"/>
            <a:ext cx="7886700" cy="808703"/>
          </a:xfrm>
        </p:spPr>
        <p:txBody>
          <a:bodyPr/>
          <a:lstStyle/>
          <a:p>
            <a:pPr algn="ctr"/>
            <a:r>
              <a:rPr lang="lt-L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Inžinerinio sprendimo ekonominis pagrindimas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7AE7D5-7924-482C-91DA-41DCED39BA10}"/>
              </a:ext>
            </a:extLst>
          </p:cNvPr>
          <p:cNvSpPr txBox="1">
            <a:spLocks/>
          </p:cNvSpPr>
          <p:nvPr/>
        </p:nvSpPr>
        <p:spPr>
          <a:xfrm>
            <a:off x="628650" y="4279722"/>
            <a:ext cx="78867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sz="1900" b="1" dirty="0">
                <a:latin typeface="Times New Roman" panose="02020603050405020304" pitchFamily="18" charset="0"/>
                <a:ea typeface="Calibri" panose="020F0502020204030204" pitchFamily="34" charset="0"/>
              </a:rPr>
              <a:t>Parengė:</a:t>
            </a:r>
          </a:p>
          <a:p>
            <a:pPr algn="r"/>
            <a:r>
              <a:rPr lang="lt-LT" sz="1900" b="1" dirty="0">
                <a:latin typeface="Times New Roman" panose="02020603050405020304" pitchFamily="18" charset="0"/>
                <a:ea typeface="Calibri" panose="020F0502020204030204" pitchFamily="34" charset="0"/>
              </a:rPr>
              <a:t>Airidas Janonis</a:t>
            </a:r>
          </a:p>
          <a:p>
            <a:pPr algn="r"/>
            <a:r>
              <a:rPr lang="lt-LT" sz="1900" b="1" dirty="0">
                <a:latin typeface="Times New Roman" panose="02020603050405020304" pitchFamily="18" charset="0"/>
                <a:ea typeface="Calibri" panose="020F0502020204030204" pitchFamily="34" charset="0"/>
              </a:rPr>
              <a:t>Eligijus Kiudys</a:t>
            </a:r>
          </a:p>
          <a:p>
            <a:pPr algn="r"/>
            <a:r>
              <a:rPr lang="lt-LT" sz="1900" b="1" dirty="0">
                <a:latin typeface="Times New Roman" panose="02020603050405020304" pitchFamily="18" charset="0"/>
                <a:ea typeface="Calibri" panose="020F0502020204030204" pitchFamily="34" charset="0"/>
              </a:rPr>
              <a:t>Martynas Girdžiūna</a:t>
            </a:r>
          </a:p>
          <a:p>
            <a:pPr algn="r"/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7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7886700" cy="785410"/>
          </a:xfrm>
        </p:spPr>
        <p:txBody>
          <a:bodyPr>
            <a:normAutofit fontScale="90000"/>
          </a:bodyPr>
          <a:lstStyle/>
          <a:p>
            <a:r>
              <a:rPr lang="lt-LT" sz="3600" dirty="0"/>
              <a:t>Makroekonomių rodiklių analizė – JAV ECOW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CFF1-3CE7-43AB-854A-AC479042AF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6857"/>
          <a:stretch/>
        </p:blipFill>
        <p:spPr bwMode="auto">
          <a:xfrm>
            <a:off x="628650" y="1525413"/>
            <a:ext cx="3028950" cy="247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85DA6-D331-46C7-816C-EA76AE74F5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4108888"/>
            <a:ext cx="7556705" cy="617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6F1B1-454C-412D-B486-663AB1EF9AA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935" b="5175"/>
          <a:stretch/>
        </p:blipFill>
        <p:spPr bwMode="auto">
          <a:xfrm>
            <a:off x="628650" y="4799727"/>
            <a:ext cx="7556705" cy="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767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57950" cy="785410"/>
          </a:xfrm>
        </p:spPr>
        <p:txBody>
          <a:bodyPr>
            <a:normAutofit/>
          </a:bodyPr>
          <a:lstStyle/>
          <a:p>
            <a:r>
              <a:rPr lang="lt-LT" sz="2400" dirty="0"/>
              <a:t>Valiutų kursų analizė ir prognozavimas – valiutų žemėlapis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CFB20-8629-4241-A8B2-03C2065CA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47" y="1525413"/>
            <a:ext cx="6809105" cy="3474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01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50576" cy="785410"/>
          </a:xfrm>
        </p:spPr>
        <p:txBody>
          <a:bodyPr>
            <a:noAutofit/>
          </a:bodyPr>
          <a:lstStyle/>
          <a:p>
            <a:r>
              <a:rPr lang="lt-LT" sz="2800" dirty="0"/>
              <a:t>Valiutų kursų analizė ir prognozavimas – Euro vertė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95ACC-75B2-4857-83DA-2487346709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5413"/>
            <a:ext cx="7886700" cy="210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4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50576" cy="785410"/>
          </a:xfrm>
        </p:spPr>
        <p:txBody>
          <a:bodyPr>
            <a:normAutofit fontScale="90000"/>
          </a:bodyPr>
          <a:lstStyle/>
          <a:p>
            <a:r>
              <a:rPr lang="lt-LT" dirty="0"/>
              <a:t>Kainodara ir pardavimo pajamų prognozavimas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Dažniausiai yra dviejų tipų žaidimų leidėjai – Indie ir 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AAA žaidimai kuriami didelių komandų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Indie žaidimai dažniausiai kuriami mažesnių komandų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0CA1-9662-4EA7-A871-5974F9CDEF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80" y="4633693"/>
            <a:ext cx="3803240" cy="1195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0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50576" cy="785410"/>
          </a:xfrm>
        </p:spPr>
        <p:txBody>
          <a:bodyPr>
            <a:normAutofit fontScale="90000"/>
          </a:bodyPr>
          <a:lstStyle/>
          <a:p>
            <a:r>
              <a:rPr lang="lt-LT" dirty="0"/>
              <a:t>Kainodara ir pardavimo pajamų prognozavimas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00E8-8A4A-4DDE-868F-78F229A5FF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60" y="3335250"/>
            <a:ext cx="5182215" cy="3012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DCB74-F222-4242-A937-EAB36E4913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5413"/>
            <a:ext cx="2531745" cy="89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7430D-A95C-4FA4-81CB-C8A9AA8996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1525413"/>
            <a:ext cx="3384550" cy="1678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6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39212" cy="785410"/>
          </a:xfrm>
        </p:spPr>
        <p:txBody>
          <a:bodyPr>
            <a:noAutofit/>
          </a:bodyPr>
          <a:lstStyle/>
          <a:p>
            <a:r>
              <a:rPr lang="lt-LT" sz="2000"/>
              <a:t>Atsipirkimo laiko, grynosios dabartinės vertės, vidinės grąžos normos ir pelningumo indekso skaičiavimas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B20CB-EF51-4192-8F25-84441D3114C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2"/>
          <a:stretch/>
        </p:blipFill>
        <p:spPr bwMode="auto">
          <a:xfrm>
            <a:off x="628650" y="1740551"/>
            <a:ext cx="7886700" cy="185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64478-F54A-4DDA-BB28-14A6370426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9" r="970"/>
          <a:stretch/>
        </p:blipFill>
        <p:spPr bwMode="auto">
          <a:xfrm>
            <a:off x="2352444" y="4265757"/>
            <a:ext cx="4439111" cy="1066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99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39212" cy="785410"/>
          </a:xfrm>
        </p:spPr>
        <p:txBody>
          <a:bodyPr>
            <a:noAutofit/>
          </a:bodyPr>
          <a:lstStyle/>
          <a:p>
            <a:r>
              <a:rPr lang="lt-LT" sz="3200" dirty="0"/>
              <a:t>Išvados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Įvertinta rinka, konkurentai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Sukurtas verslo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9124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426F-52A4-419F-9ED2-2A4E385F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/>
              <a:t>Klausimai</a:t>
            </a: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3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13705" cy="785410"/>
          </a:xfrm>
        </p:spPr>
        <p:txBody>
          <a:bodyPr>
            <a:noAutofit/>
          </a:bodyPr>
          <a:lstStyle/>
          <a:p>
            <a:r>
              <a:rPr lang="lt-LT" sz="3200" dirty="0">
                <a:effectLst/>
                <a:ea typeface="Calibri" panose="020F0502020204030204" pitchFamily="34" charset="0"/>
              </a:rPr>
              <a:t>INŽINERINIO SPRENDIMO PRISTATYMAS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Steigiama savo įmonė – </a:t>
            </a:r>
            <a:r>
              <a:rPr lang="lt-LT" sz="2800" b="1" dirty="0"/>
              <a:t>Moonleaf studio,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Įmonės veikla orientuota į virtualios realybės žaidimų bei interaktyvių aplikacijų kūrimą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b="1" dirty="0"/>
              <a:t>Tikslinė auditorija </a:t>
            </a:r>
            <a:r>
              <a:rPr lang="lt-LT" sz="2800" dirty="0"/>
              <a:t>– fiziniai asmenys, kuriems yra </a:t>
            </a:r>
            <a:r>
              <a:rPr lang="en-US" sz="2800" dirty="0"/>
              <a:t>12 </a:t>
            </a:r>
            <a:r>
              <a:rPr lang="lt-LT" sz="2800" dirty="0"/>
              <a:t>ar daugiau metų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4C76F25-1C59-49B5-AC3E-59E5B72D0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88" y="3894923"/>
            <a:ext cx="2090062" cy="2090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06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13705" cy="785410"/>
          </a:xfrm>
        </p:spPr>
        <p:txBody>
          <a:bodyPr>
            <a:noAutofit/>
          </a:bodyPr>
          <a:lstStyle/>
          <a:p>
            <a:r>
              <a:rPr lang="lt-LT" sz="3200" dirty="0">
                <a:effectLst/>
                <a:ea typeface="Calibri" panose="020F0502020204030204" pitchFamily="34" charset="0"/>
              </a:rPr>
              <a:t>Kodėl Mažoji bendrija?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Nariai neatsako už neįvykdytas prievoles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Nesunku įsteigti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Netaikomas minimalaus kapitalo reikalavimas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Neprivaloma dirbti su darbo sutartimis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/>
              <a:t>Nedideli mokesčiai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43202" cy="785410"/>
          </a:xfrm>
        </p:spPr>
        <p:txBody>
          <a:bodyPr>
            <a:normAutofit/>
          </a:bodyPr>
          <a:lstStyle/>
          <a:p>
            <a:r>
              <a:rPr lang="en-US" sz="3200" dirty="0" err="1"/>
              <a:t>Investicij</a:t>
            </a:r>
            <a:r>
              <a:rPr lang="lt-LT" sz="3200" dirty="0"/>
              <a:t>ų prognozavimas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2FFE8-C9E6-4A06-886F-17D8237BE3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603" b="972"/>
          <a:stretch/>
        </p:blipFill>
        <p:spPr bwMode="auto">
          <a:xfrm>
            <a:off x="884903" y="1665524"/>
            <a:ext cx="7329707" cy="3768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0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28453" cy="785410"/>
          </a:xfrm>
        </p:spPr>
        <p:txBody>
          <a:bodyPr>
            <a:normAutofit/>
          </a:bodyPr>
          <a:lstStyle/>
          <a:p>
            <a:r>
              <a:rPr lang="lt-LT" sz="3200" dirty="0"/>
              <a:t>Išlaidų prognozavimas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9491E-D1C0-4AB9-81C2-0CE95F1A79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r="200"/>
          <a:stretch/>
        </p:blipFill>
        <p:spPr bwMode="auto">
          <a:xfrm>
            <a:off x="719060" y="1632584"/>
            <a:ext cx="7690422" cy="3700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83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35827" cy="785410"/>
          </a:xfrm>
        </p:spPr>
        <p:txBody>
          <a:bodyPr>
            <a:noAutofit/>
          </a:bodyPr>
          <a:lstStyle/>
          <a:p>
            <a:r>
              <a:rPr lang="lt-LT" sz="3200" dirty="0"/>
              <a:t>Makroekonomių rodiklių analizė</a:t>
            </a:r>
            <a:r>
              <a:rPr lang="en-US" sz="3200" dirty="0"/>
              <a:t> – </a:t>
            </a:r>
            <a:r>
              <a:rPr lang="en-US" sz="3200" dirty="0" err="1"/>
              <a:t>Lietuvos</a:t>
            </a:r>
            <a:r>
              <a:rPr lang="en-US" sz="3200" dirty="0"/>
              <a:t> RBVP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BDDD9-00CB-4980-9F30-CD4C03315A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2" y="1532787"/>
            <a:ext cx="6701155" cy="3433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6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57950" cy="785410"/>
          </a:xfrm>
        </p:spPr>
        <p:txBody>
          <a:bodyPr>
            <a:normAutofit/>
          </a:bodyPr>
          <a:lstStyle/>
          <a:p>
            <a:r>
              <a:rPr lang="lt-LT" sz="2400" dirty="0"/>
              <a:t>Makroekonomių rodiklių analizė</a:t>
            </a:r>
            <a:r>
              <a:rPr lang="en-US" sz="2400" dirty="0"/>
              <a:t> – </a:t>
            </a:r>
            <a:r>
              <a:rPr lang="en-US" sz="2400" dirty="0" err="1"/>
              <a:t>Lietuvos</a:t>
            </a:r>
            <a:r>
              <a:rPr lang="en-US" sz="2400" dirty="0"/>
              <a:t> </a:t>
            </a:r>
            <a:r>
              <a:rPr lang="en-US" sz="2400" dirty="0" err="1"/>
              <a:t>nedarbingumo</a:t>
            </a:r>
            <a:r>
              <a:rPr lang="en-US" sz="2400" dirty="0"/>
              <a:t> </a:t>
            </a:r>
            <a:r>
              <a:rPr lang="en-US" sz="2400" dirty="0" err="1"/>
              <a:t>lygis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AF2B-0503-4596-8134-AB754195B1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4" y="1525413"/>
            <a:ext cx="6395731" cy="3350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46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6428453" cy="785410"/>
          </a:xfrm>
        </p:spPr>
        <p:txBody>
          <a:bodyPr>
            <a:noAutofit/>
          </a:bodyPr>
          <a:lstStyle/>
          <a:p>
            <a:r>
              <a:rPr lang="lt-LT" sz="2800" dirty="0"/>
              <a:t>Makroekonomių rodiklių analizė</a:t>
            </a:r>
            <a:r>
              <a:rPr lang="en-US" sz="2800" dirty="0"/>
              <a:t> – </a:t>
            </a:r>
            <a:r>
              <a:rPr lang="en-US" sz="2800" dirty="0" err="1"/>
              <a:t>i</a:t>
            </a:r>
            <a:r>
              <a:rPr lang="lt-LT" sz="2800" dirty="0"/>
              <a:t>šleidžiami pinigai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C9E12-3E71-4EB9-9A16-4397D8FAD3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5"/>
          <a:stretch/>
        </p:blipFill>
        <p:spPr bwMode="auto">
          <a:xfrm>
            <a:off x="628650" y="1525413"/>
            <a:ext cx="7886700" cy="785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213B5-9845-4C83-A847-0B29EED1D2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079" b="17069"/>
          <a:stretch/>
        </p:blipFill>
        <p:spPr bwMode="auto">
          <a:xfrm>
            <a:off x="628650" y="2730485"/>
            <a:ext cx="7886700" cy="322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146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7C4-1F10-4477-8511-8B1D4BB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585"/>
            <a:ext cx="7886700" cy="785410"/>
          </a:xfrm>
        </p:spPr>
        <p:txBody>
          <a:bodyPr>
            <a:normAutofit fontScale="90000"/>
          </a:bodyPr>
          <a:lstStyle/>
          <a:p>
            <a:r>
              <a:rPr lang="lt-LT" sz="3600" dirty="0"/>
              <a:t>Makroekonomių rodiklių analizė - Produktas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E2B3-7F26-40A5-949E-271467D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5413"/>
            <a:ext cx="7886700" cy="49160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FC83-A618-46D9-8AA6-8560E865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54" y="2119979"/>
            <a:ext cx="6531692" cy="3259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26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70C560FFC6A81846B0B5FEE9D055AE2A" ma:contentTypeVersion="" ma:contentTypeDescription="Kurkite naują dokumentą." ma:contentTypeScope="" ma:versionID="800590250ca428f86c46f11d491ecb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2f472d4204d2563188920e503919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ADD0D-267E-470A-858A-BB6B6FE60F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1157E-A61C-4372-B0E3-D259EA6F5B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562DD3-0F5C-4928-8D21-02CDCC126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180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1_Office Theme</vt:lpstr>
      <vt:lpstr>Virtualios realybės žaidimų kūrimas </vt:lpstr>
      <vt:lpstr>INŽINERINIO SPRENDIMO PRISTATYMAS</vt:lpstr>
      <vt:lpstr>Kodėl Mažoji bendrija?</vt:lpstr>
      <vt:lpstr>Investicijų prognozavimas</vt:lpstr>
      <vt:lpstr>Išlaidų prognozavimas</vt:lpstr>
      <vt:lpstr>Makroekonomių rodiklių analizė – Lietuvos RBVP</vt:lpstr>
      <vt:lpstr>Makroekonomių rodiklių analizė – Lietuvos nedarbingumo lygis</vt:lpstr>
      <vt:lpstr>Makroekonomių rodiklių analizė – išleidžiami pinigai</vt:lpstr>
      <vt:lpstr>Makroekonomių rodiklių analizė - Produktas</vt:lpstr>
      <vt:lpstr>Makroekonomių rodiklių analizė – JAV ECOW</vt:lpstr>
      <vt:lpstr>Valiutų kursų analizė ir prognozavimas – valiutų žemėlapis</vt:lpstr>
      <vt:lpstr>Valiutų kursų analizė ir prognozavimas – Euro vertė</vt:lpstr>
      <vt:lpstr>Kainodara ir pardavimo pajamų prognozavimas</vt:lpstr>
      <vt:lpstr>Kainodara ir pardavimo pajamų prognozavimas</vt:lpstr>
      <vt:lpstr>Atsipirkimo laiko, grynosios dabartinės vertės, vidinės grąžos normos ir pelningumo indekso skaičiavimas</vt:lpstr>
      <vt:lpstr>Išvados</vt:lpstr>
      <vt:lpstr>Klausimai?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Skersytė Karolina</dc:creator>
  <cp:lastModifiedBy>Airidas Janonis</cp:lastModifiedBy>
  <cp:revision>12</cp:revision>
  <dcterms:created xsi:type="dcterms:W3CDTF">2019-05-16T07:20:18Z</dcterms:created>
  <dcterms:modified xsi:type="dcterms:W3CDTF">2020-11-29T16:55:18Z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0x01010070C560FFC6A81846B0B5FEE9D055AE2A</vt:lpwstr>
  </property>
</Properties>
</file>