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4"/>
    <p:sldMasterId id="2147483690" r:id="rId5"/>
    <p:sldMasterId id="2147483683" r:id="rId6"/>
  </p:sldMasterIdLst>
  <p:notesMasterIdLst>
    <p:notesMasterId r:id="rId13"/>
  </p:notesMasterIdLst>
  <p:handoutMasterIdLst>
    <p:handoutMasterId r:id="rId14"/>
  </p:handoutMasterIdLst>
  <p:sldIdLst>
    <p:sldId id="262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2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17"/>
  </p:normalViewPr>
  <p:slideViewPr>
    <p:cSldViewPr snapToGrid="0" snapToObjects="1"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13AA3-2E9F-904F-9923-ED373D7F2DED}" type="datetime1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A35A-0936-4D4E-8674-967ABE870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44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16B1C-0066-2D49-A466-C43A97FEAAB5}" type="datetime1">
              <a:rPr lang="en-US" smtClean="0"/>
              <a:t>11/24/2021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B32D3-4908-5C4C-ABC3-D9B0A2B20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203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2" y="5321301"/>
            <a:ext cx="3418758" cy="1104899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1" baseline="0">
                <a:solidFill>
                  <a:srgbClr val="132A4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endParaRPr lang="lt-LT" dirty="0"/>
          </a:p>
          <a:p>
            <a:pPr lvl="0"/>
            <a:endParaRPr lang="lt-LT" dirty="0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2378597" y="1"/>
            <a:ext cx="4374203" cy="4818114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378597" y="4939071"/>
            <a:ext cx="4374203" cy="179030"/>
          </a:xfrm>
          <a:prstGeom prst="rect">
            <a:avLst/>
          </a:prstGeom>
          <a:solidFill>
            <a:srgbClr val="132A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08339" y="2076116"/>
            <a:ext cx="7624292" cy="1086184"/>
          </a:xfrm>
          <a:prstGeom prst="rect">
            <a:avLst/>
          </a:prstGeom>
        </p:spPr>
        <p:txBody>
          <a:bodyPr/>
          <a:lstStyle>
            <a:lvl1pPr algn="ctr">
              <a:lnSpc>
                <a:spcPts val="5000"/>
              </a:lnSpc>
              <a:buNone/>
              <a:defRPr sz="6000" b="1">
                <a:solidFill>
                  <a:srgbClr val="132A4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Pavadinimas</a:t>
            </a:r>
          </a:p>
        </p:txBody>
      </p:sp>
    </p:spTree>
    <p:extLst>
      <p:ext uri="{BB962C8B-B14F-4D97-AF65-F5344CB8AC3E}">
        <p14:creationId xmlns:p14="http://schemas.microsoft.com/office/powerpoint/2010/main" val="61990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 ir paveiksleli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329953" y="2135188"/>
            <a:ext cx="4313985" cy="3883691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/>
              <a:t>Paveikslėlis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16860" y="472742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Skyriaus pavadinimas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60" y="2135188"/>
            <a:ext cx="3494740" cy="3883691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endParaRPr lang="lt-LT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C5DA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C9A2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2610652"/>
            <a:ext cx="181419" cy="4247348"/>
          </a:xfrm>
          <a:prstGeom prst="rect">
            <a:avLst/>
          </a:prstGeom>
          <a:solidFill>
            <a:srgbClr val="C5DA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C9A2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6860" y="1241983"/>
            <a:ext cx="8233071" cy="602609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buNone/>
              <a:defRPr sz="3300" b="1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Pavadinimas</a:t>
            </a:r>
          </a:p>
        </p:txBody>
      </p:sp>
    </p:spTree>
    <p:extLst>
      <p:ext uri="{BB962C8B-B14F-4D97-AF65-F5344CB8AC3E}">
        <p14:creationId xmlns:p14="http://schemas.microsoft.com/office/powerpoint/2010/main" val="37726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 ir paveikslel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16861" y="3403600"/>
            <a:ext cx="8227078" cy="2615279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/>
              <a:t>Paveikslėlis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16860" y="472742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Skyriaus pavadinimas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59" y="2135189"/>
            <a:ext cx="8233071" cy="989012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endParaRPr lang="lt-LT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C5DA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C9A2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2610652"/>
            <a:ext cx="181419" cy="4247348"/>
          </a:xfrm>
          <a:prstGeom prst="rect">
            <a:avLst/>
          </a:prstGeom>
          <a:solidFill>
            <a:srgbClr val="C5DA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C9A2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6860" y="1241983"/>
            <a:ext cx="8233071" cy="602609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buNone/>
              <a:defRPr sz="3300" b="1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Pavadinimas</a:t>
            </a:r>
          </a:p>
        </p:txBody>
      </p:sp>
    </p:spTree>
    <p:extLst>
      <p:ext uri="{BB962C8B-B14F-4D97-AF65-F5344CB8AC3E}">
        <p14:creationId xmlns:p14="http://schemas.microsoft.com/office/powerpoint/2010/main" val="1032067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 ir paveikslėli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39233" y="2610652"/>
            <a:ext cx="7767639" cy="3285323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/>
              <a:t>Paveikslėlis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39233" y="447342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Skyriaus pavadinimas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9403" y="1628778"/>
            <a:ext cx="7767469" cy="671511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Tekstas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C5DA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C9A2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2610652"/>
            <a:ext cx="181419" cy="4247348"/>
          </a:xfrm>
          <a:prstGeom prst="rect">
            <a:avLst/>
          </a:prstGeom>
          <a:solidFill>
            <a:srgbClr val="C5DA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C9A2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03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35001" y="414171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Skyriaus pavadinimas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35001" y="2517109"/>
            <a:ext cx="8008768" cy="3480280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endParaRPr lang="lt-LT" dirty="0"/>
          </a:p>
          <a:p>
            <a:pPr lvl="0"/>
            <a:endParaRPr lang="lt-LT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35001" y="1135718"/>
            <a:ext cx="3529290" cy="619724"/>
          </a:xfrm>
          <a:prstGeom prst="rect">
            <a:avLst/>
          </a:prstGeom>
        </p:spPr>
        <p:txBody>
          <a:bodyPr/>
          <a:lstStyle>
            <a:lvl1pPr algn="l">
              <a:lnSpc>
                <a:spcPts val="3000"/>
              </a:lnSpc>
              <a:buNone/>
              <a:defRPr sz="4000" b="1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Pavadinimas</a:t>
            </a:r>
          </a:p>
          <a:p>
            <a:pPr lvl="0"/>
            <a:endParaRPr lang="lt-L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132A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2610650"/>
            <a:ext cx="181419" cy="4247349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23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vadinimas ir tekst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16860" y="464971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Skyriaus pavadinimas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60" y="1627188"/>
            <a:ext cx="8360650" cy="4585353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endParaRPr lang="lt-LT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132A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2610650"/>
            <a:ext cx="181419" cy="4247349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72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as ir paveiksleli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329953" y="2135188"/>
            <a:ext cx="4313985" cy="3883691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/>
              <a:t>Paveikslėlis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16860" y="472742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Skyriaus pavadinimas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60" y="2135188"/>
            <a:ext cx="3494740" cy="3883691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endParaRPr lang="lt-LT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6860" y="1241983"/>
            <a:ext cx="8233071" cy="602609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buNone/>
              <a:defRPr sz="3300" b="1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Pavadinimas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132A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2610650"/>
            <a:ext cx="181419" cy="4247349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08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as ir paveikslel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16861" y="3403600"/>
            <a:ext cx="8227078" cy="2615279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/>
              <a:t>Paveikslėlis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16860" y="472742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Skyriaus pavadinimas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59" y="2135189"/>
            <a:ext cx="8233071" cy="989012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endParaRPr lang="lt-LT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6860" y="1241983"/>
            <a:ext cx="8233071" cy="602609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buNone/>
              <a:defRPr sz="3300" b="1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Pavadinimas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132A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2610650"/>
            <a:ext cx="181419" cy="4247349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77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as ir paveikslėli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39233" y="2610652"/>
            <a:ext cx="7767639" cy="3285323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/>
              <a:t>Paveikslėlis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39233" y="447342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Skyriaus pavadinimas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9403" y="1628778"/>
            <a:ext cx="7767469" cy="671511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Tekstas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132A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2610650"/>
            <a:ext cx="181419" cy="4247349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69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H="1">
            <a:off x="2378597" y="1"/>
            <a:ext cx="4374203" cy="4818114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378597" y="4939071"/>
            <a:ext cx="4374203" cy="179030"/>
          </a:xfrm>
          <a:prstGeom prst="rect">
            <a:avLst/>
          </a:prstGeom>
          <a:solidFill>
            <a:srgbClr val="D028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2" y="5321301"/>
            <a:ext cx="3418758" cy="1104899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1" baseline="0">
                <a:solidFill>
                  <a:srgbClr val="132A4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endParaRPr lang="lt-LT" dirty="0"/>
          </a:p>
          <a:p>
            <a:pPr lvl="0"/>
            <a:endParaRPr lang="lt-LT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08339" y="2076116"/>
            <a:ext cx="7624292" cy="1086184"/>
          </a:xfrm>
          <a:prstGeom prst="rect">
            <a:avLst/>
          </a:prstGeom>
        </p:spPr>
        <p:txBody>
          <a:bodyPr/>
          <a:lstStyle>
            <a:lvl1pPr algn="ctr">
              <a:lnSpc>
                <a:spcPts val="5000"/>
              </a:lnSpc>
              <a:buNone/>
              <a:defRPr sz="6000" b="1">
                <a:solidFill>
                  <a:srgbClr val="D0285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Pavadinimas</a:t>
            </a:r>
          </a:p>
        </p:txBody>
      </p:sp>
    </p:spTree>
    <p:extLst>
      <p:ext uri="{BB962C8B-B14F-4D97-AF65-F5344CB8AC3E}">
        <p14:creationId xmlns:p14="http://schemas.microsoft.com/office/powerpoint/2010/main" val="4291657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35001" y="414171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Skyriaus pavadinimas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35001" y="2517109"/>
            <a:ext cx="8008768" cy="3480280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endParaRPr lang="lt-LT" dirty="0"/>
          </a:p>
          <a:p>
            <a:pPr lvl="0"/>
            <a:endParaRPr lang="lt-LT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35001" y="1135718"/>
            <a:ext cx="3529290" cy="619724"/>
          </a:xfrm>
          <a:prstGeom prst="rect">
            <a:avLst/>
          </a:prstGeom>
        </p:spPr>
        <p:txBody>
          <a:bodyPr/>
          <a:lstStyle>
            <a:lvl1pPr algn="l">
              <a:lnSpc>
                <a:spcPts val="3000"/>
              </a:lnSpc>
              <a:buNone/>
              <a:defRPr sz="4000" b="1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Pavadinimas</a:t>
            </a:r>
          </a:p>
          <a:p>
            <a:pPr lvl="0"/>
            <a:endParaRPr lang="lt-LT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D028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2610652"/>
            <a:ext cx="181419" cy="4247348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D028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1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35001" y="414171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Skyriaus pavadinimas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35001" y="2517109"/>
            <a:ext cx="8008768" cy="3480280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endParaRPr lang="lt-LT" dirty="0"/>
          </a:p>
          <a:p>
            <a:pPr lvl="0"/>
            <a:endParaRPr lang="lt-LT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35001" y="1135718"/>
            <a:ext cx="3529290" cy="619724"/>
          </a:xfrm>
          <a:prstGeom prst="rect">
            <a:avLst/>
          </a:prstGeom>
        </p:spPr>
        <p:txBody>
          <a:bodyPr/>
          <a:lstStyle>
            <a:lvl1pPr algn="l">
              <a:lnSpc>
                <a:spcPts val="3000"/>
              </a:lnSpc>
              <a:buNone/>
              <a:defRPr sz="4000" b="1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Pavadinimas</a:t>
            </a:r>
          </a:p>
          <a:p>
            <a:pPr lvl="0"/>
            <a:endParaRPr lang="lt-L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132A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2610650"/>
            <a:ext cx="181419" cy="4247349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23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adinimas ir tekst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16860" y="464971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Skyriaus pavadinimas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60" y="1627188"/>
            <a:ext cx="8360650" cy="4585353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endParaRPr lang="lt-LT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D028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2610652"/>
            <a:ext cx="181419" cy="4247348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D028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439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 ir paveiksleli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329953" y="2135188"/>
            <a:ext cx="4313985" cy="3883691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/>
              <a:t>Paveikslėlis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16860" y="472742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Skyriaus pavadinimas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60" y="2135188"/>
            <a:ext cx="3494740" cy="3883691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endParaRPr lang="lt-LT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6860" y="1241983"/>
            <a:ext cx="8233071" cy="602609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buNone/>
              <a:defRPr sz="3300" b="1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Pavadinimas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D028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2610652"/>
            <a:ext cx="181419" cy="4247348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D028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49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 ir paveikslel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16861" y="3403600"/>
            <a:ext cx="8227078" cy="2615279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/>
              <a:t>Paveikslėlis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16860" y="472742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Skyriaus pavadinimas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59" y="2135189"/>
            <a:ext cx="8233071" cy="989012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endParaRPr lang="lt-LT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6860" y="1241983"/>
            <a:ext cx="8233071" cy="602609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buNone/>
              <a:defRPr sz="3300" b="1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Pavadinimas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D028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2610652"/>
            <a:ext cx="181419" cy="4247348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D028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107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 ir paveikslėli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39233" y="2610652"/>
            <a:ext cx="7767639" cy="3285323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/>
              <a:t>Paveikslėlis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39233" y="447342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Skyriaus pavadinimas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9403" y="1628778"/>
            <a:ext cx="7767469" cy="671511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Tekstas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D028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2610652"/>
            <a:ext cx="181419" cy="4247348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D028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4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adinimas ir tekst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16860" y="464971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Skyriaus pavadinimas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60" y="1627188"/>
            <a:ext cx="8360650" cy="4585353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endParaRPr lang="lt-LT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132A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2610650"/>
            <a:ext cx="181419" cy="4247349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7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 ir paveiksleli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329953" y="2135188"/>
            <a:ext cx="4313985" cy="3883691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/>
              <a:t>Paveikslėlis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16860" y="472742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Skyriaus pavadinimas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60" y="2135188"/>
            <a:ext cx="3494740" cy="3883691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endParaRPr lang="lt-LT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6860" y="1241983"/>
            <a:ext cx="8233071" cy="602609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buNone/>
              <a:defRPr sz="3300" b="1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Pavadinimas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132A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2610650"/>
            <a:ext cx="181419" cy="4247349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0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 ir paveikslel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16861" y="3403600"/>
            <a:ext cx="8227078" cy="2615279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/>
              <a:t>Paveikslėlis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16860" y="472742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Skyriaus pavadinimas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59" y="2135189"/>
            <a:ext cx="8233071" cy="989012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endParaRPr lang="lt-LT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6860" y="1241983"/>
            <a:ext cx="8233071" cy="602609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buNone/>
              <a:defRPr sz="3300" b="1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Pavadinimas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132A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2610650"/>
            <a:ext cx="181419" cy="4247349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7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 ir paveikslėli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39233" y="2610652"/>
            <a:ext cx="7767639" cy="3285323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/>
              <a:t>Paveikslėlis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39233" y="447342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Skyriaus pavadinimas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9403" y="1628778"/>
            <a:ext cx="7767469" cy="671511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Tekstas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132A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2610650"/>
            <a:ext cx="181419" cy="4247349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6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8597" y="-1"/>
            <a:ext cx="4374203" cy="48181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08339" y="2076116"/>
            <a:ext cx="7624292" cy="1086184"/>
          </a:xfrm>
          <a:prstGeom prst="rect">
            <a:avLst/>
          </a:prstGeom>
        </p:spPr>
        <p:txBody>
          <a:bodyPr/>
          <a:lstStyle>
            <a:lvl1pPr algn="ctr">
              <a:lnSpc>
                <a:spcPts val="5000"/>
              </a:lnSpc>
              <a:buNone/>
              <a:defRPr sz="6000" b="1">
                <a:solidFill>
                  <a:srgbClr val="C9A25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Pavadinimas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378597" y="4939071"/>
            <a:ext cx="4374203" cy="179030"/>
          </a:xfrm>
          <a:prstGeom prst="rect">
            <a:avLst/>
          </a:prstGeom>
          <a:solidFill>
            <a:srgbClr val="C9A2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2" y="5321301"/>
            <a:ext cx="3418758" cy="1104899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1" baseline="0">
                <a:solidFill>
                  <a:srgbClr val="132A4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endParaRPr lang="lt-LT" dirty="0"/>
          </a:p>
          <a:p>
            <a:pPr lvl="0"/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17343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35001" y="414171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Skyriaus pavadinimas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35001" y="2517109"/>
            <a:ext cx="8008768" cy="3480280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endParaRPr lang="lt-LT" dirty="0"/>
          </a:p>
          <a:p>
            <a:pPr lvl="0"/>
            <a:endParaRPr lang="lt-LT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35001" y="1135718"/>
            <a:ext cx="3529290" cy="619724"/>
          </a:xfrm>
          <a:prstGeom prst="rect">
            <a:avLst/>
          </a:prstGeom>
        </p:spPr>
        <p:txBody>
          <a:bodyPr/>
          <a:lstStyle>
            <a:lvl1pPr algn="l">
              <a:lnSpc>
                <a:spcPts val="3000"/>
              </a:lnSpc>
              <a:buNone/>
              <a:defRPr sz="4000" b="1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Pavadinimas</a:t>
            </a:r>
          </a:p>
          <a:p>
            <a:pPr lvl="0"/>
            <a:endParaRPr lang="lt-LT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C5DA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C9A2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2610652"/>
            <a:ext cx="181419" cy="4247348"/>
          </a:xfrm>
          <a:prstGeom prst="rect">
            <a:avLst/>
          </a:prstGeom>
          <a:solidFill>
            <a:srgbClr val="C5DA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C9A2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vadinimas ir tekst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16860" y="464971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Skyriaus pavadinimas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60" y="1627188"/>
            <a:ext cx="8360650" cy="4585353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endParaRPr lang="lt-LT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C5DA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C9A2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2610652"/>
            <a:ext cx="181419" cy="4247348"/>
          </a:xfrm>
          <a:prstGeom prst="rect">
            <a:avLst/>
          </a:prstGeom>
          <a:solidFill>
            <a:srgbClr val="C5DA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C9A2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8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077200" y="422490"/>
            <a:ext cx="635668" cy="724178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397383" y="6386509"/>
            <a:ext cx="3492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C761B22B-1C5E-224D-863B-546A65306A2D}" type="slidenum">
              <a:rPr lang="en-US" sz="1050" b="0" i="0" smtClean="0"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en-US" sz="1050" b="0" i="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8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077200" y="422490"/>
            <a:ext cx="635668" cy="724178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401302" y="6259551"/>
            <a:ext cx="341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C761B22B-1C5E-224D-863B-546A65306A2D}" type="slidenum">
              <a:rPr lang="en-US" sz="1000" b="0" i="0" smtClean="0"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en-US" sz="1000" b="0" i="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077200" y="422490"/>
            <a:ext cx="635668" cy="724178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4127628" y="6214442"/>
            <a:ext cx="31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800101" y="5321301"/>
            <a:ext cx="6532853" cy="1104899"/>
          </a:xfrm>
        </p:spPr>
        <p:txBody>
          <a:bodyPr/>
          <a:lstStyle/>
          <a:p>
            <a:r>
              <a:rPr lang="en-US" dirty="0" err="1"/>
              <a:t>Studentas</a:t>
            </a:r>
            <a:r>
              <a:rPr lang="en-US" dirty="0"/>
              <a:t>: Valentinas Kasteckis</a:t>
            </a:r>
          </a:p>
          <a:p>
            <a:r>
              <a:rPr lang="en-US" dirty="0" err="1"/>
              <a:t>Vadovas</a:t>
            </a:r>
            <a:r>
              <a:rPr lang="en-US" dirty="0"/>
              <a:t>: prof. </a:t>
            </a:r>
            <a:r>
              <a:rPr lang="en-US" dirty="0" err="1"/>
              <a:t>Algimantas</a:t>
            </a:r>
            <a:r>
              <a:rPr lang="en-US" dirty="0"/>
              <a:t> Ven</a:t>
            </a:r>
            <a:r>
              <a:rPr lang="lt-LT" dirty="0" err="1"/>
              <a:t>čkauskas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lt-LT" sz="3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Saugus duomenų saugojimas naudojant </a:t>
            </a:r>
            <a:r>
              <a:rPr lang="lt-LT" sz="30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BlockChain</a:t>
            </a:r>
            <a:r>
              <a:rPr lang="lt-LT" sz="3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technologijas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8368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Kritinių duomenų gyvavimo ciklas ir saugumo problemos. </a:t>
            </a:r>
            <a:endParaRPr lang="lt-L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Saugaus duomenų gyvavimo ciklo įgyvendinimo metodai ir sprendimai. </a:t>
            </a:r>
            <a:endParaRPr lang="lt-L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Blokų grandinių taikymas duomenų saugojimui. </a:t>
            </a:r>
            <a:endParaRPr lang="lt-L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Blokų grandinėmis grįstų sprendimų įgyvendinimo priemonės (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blockchain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framework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); </a:t>
            </a:r>
            <a:endParaRPr lang="lt-L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Išvados. Sprendžiami uždaviniai.</a:t>
            </a:r>
            <a:endParaRPr lang="lt-LT" b="0" dirty="0">
              <a:effectLst/>
            </a:endParaRPr>
          </a:p>
          <a:p>
            <a:br>
              <a:rPr lang="lt-LT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35000" y="1135718"/>
            <a:ext cx="6893263" cy="619724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lt-LT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Kas numatoma atlikti darbo analizės dalyje: </a:t>
            </a:r>
            <a:endParaRPr lang="lt-LT" b="0" dirty="0">
              <a:effectLst/>
            </a:endParaRPr>
          </a:p>
          <a:p>
            <a:br>
              <a:rPr lang="lt-LT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1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16860" y="464971"/>
            <a:ext cx="6898340" cy="548639"/>
          </a:xfrm>
        </p:spPr>
        <p:txBody>
          <a:bodyPr/>
          <a:lstStyle/>
          <a:p>
            <a:r>
              <a:rPr lang="lt-LT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 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Kritinių duomenų gyvavimo ciklas ir saugumo problemos.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[1]  R.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Velumadhava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Rao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K.Selvamani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,,Data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Security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Challenges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Its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Solutions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Cloud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Computing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“,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May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2015.</a:t>
            </a:r>
            <a:endParaRPr lang="lt-L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Šaltinyje aprašoma apie duomenų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saugojima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nutolusiuose serveriuose pasitelkiant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Cloud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sprendimą.</a:t>
            </a:r>
            <a:endParaRPr lang="lt-L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[2]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Dongpo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Zang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,,Big Data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Security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Privacy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Protection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”, 2018</a:t>
            </a:r>
            <a:endParaRPr lang="lt-L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Šaltinyje aprašoma potencialios privatumo rizikos. Taip pat aprašoma, kodėl labai svarbu Big Data duomenis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validuoti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Taip pat paliečiama, jog svarbu tobulinti privatumo gynimo įstatymus.</a:t>
            </a:r>
            <a:endParaRPr lang="lt-LT" b="0" dirty="0">
              <a:effectLst/>
            </a:endParaRPr>
          </a:p>
          <a:p>
            <a:br>
              <a:rPr lang="lt-LT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9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6859" y="2135188"/>
            <a:ext cx="8233071" cy="3883691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[3]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Xiaojun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Yu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,,A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View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about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Cloud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Data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Security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from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Data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Life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Cycle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”,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December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2015.</a:t>
            </a:r>
            <a:endParaRPr lang="lt-LT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Šaltinyje aprašomas duomenų gyvavimo ciklo modelis. Taip pat paliečiama kiekvieno žingsnio potencialios grėsmės ir kaip jų išvengt.</a:t>
            </a:r>
            <a:endParaRPr lang="lt-LT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[4]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Sjaak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Smetsers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Arjenvan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Weelden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Rinus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Plasmeijer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,,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Efficient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Type-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Safe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Generic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Data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Storage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”, June 2009.</a:t>
            </a:r>
            <a:endParaRPr lang="lt-LT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Šaltinyje aprašoma kodėl yra svarbu užtikrinti duomenų saugykloje esančius tipus, jog jie sutaptu ir kodo bazėje. Pateikiami įvairūs pavyzdžiai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pseudo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kodu.</a:t>
            </a:r>
            <a:endParaRPr lang="lt-LT" sz="1600" b="0" dirty="0">
              <a:effectLst/>
            </a:endParaRPr>
          </a:p>
          <a:p>
            <a:br>
              <a:rPr lang="lt-LT" sz="1600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lt-LT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Saugaus duomenų gyvavimo ciklo įgyvendinimo metodai ir sprendimai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5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8083" y="1211911"/>
            <a:ext cx="8233071" cy="4185712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[5]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JinTao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Hao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Yan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Sun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Hong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Luo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,,A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Safe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Efficient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Storage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Scheme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Based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BlockChain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IPFS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Agricultural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Products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Tracking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”,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January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2018.</a:t>
            </a:r>
            <a:endParaRPr lang="lt-L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Šaltinyje aprašomi potencialūs pritaikymo būdai kur galima taikyti šią sistemos struktūrą. Aprašomas saugojimo modelis įtraukiant įvairius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maišos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bei duomenų atributus.</a:t>
            </a:r>
            <a:endParaRPr lang="lt-L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[6]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Tien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Tuan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Anh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Dinh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Rui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Liu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Meihui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Zhang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Gang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Chen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Beng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Chin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Ooi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Ji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Wang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,,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Untangling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Blockchain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A Data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Processing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View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of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Blockchain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Systems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”, 2011.</a:t>
            </a:r>
            <a:endParaRPr lang="lt-L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Šaltinyje aprašomas pagrindinis blokų grandinių principas bei duomenų apdorojimo konceptas. Aprašomi tiek privatūs, tiek viešos blokų grandinių sistemos.</a:t>
            </a:r>
            <a:endParaRPr lang="lt-L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[7]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Guy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Zyskind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Oz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Nathan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Alex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Pentland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,,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Decentralizing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Privacy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Using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Blockchain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to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Protect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Personal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Data”, 2010.</a:t>
            </a:r>
            <a:endParaRPr lang="lt-L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Šaltinyje aprašoma kaip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decenztralizuoti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privatumą prie duomenų bei išlaikyti duomenų savininką. Aprašomi blokų pavyzdžiai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pseudo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kodu.</a:t>
            </a:r>
            <a:endParaRPr lang="lt-LT" b="0" dirty="0">
              <a:effectLst/>
            </a:endParaRPr>
          </a:p>
          <a:p>
            <a:br>
              <a:rPr lang="lt-LT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8083" y="300950"/>
            <a:ext cx="8233071" cy="602609"/>
          </a:xfrm>
        </p:spPr>
        <p:txBody>
          <a:bodyPr/>
          <a:lstStyle/>
          <a:p>
            <a:r>
              <a:rPr lang="lt-LT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 Blokų grandinių taikymas duomenų saugojimui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0727" y="532386"/>
            <a:ext cx="7767469" cy="671511"/>
          </a:xfrm>
        </p:spPr>
        <p:txBody>
          <a:bodyPr/>
          <a:lstStyle/>
          <a:p>
            <a:r>
              <a:rPr lang="lt-LT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4. Blokų grandinėmis grįstų sprendimų įgyvendinimo priemonės (</a:t>
            </a:r>
            <a:r>
              <a:rPr lang="lt-LT" sz="1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blockchain</a:t>
            </a:r>
            <a:r>
              <a:rPr lang="lt-LT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framework</a:t>
            </a:r>
            <a:r>
              <a:rPr lang="lt-LT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CE670F5-3F20-4E24-BC88-66F8E6518877}"/>
              </a:ext>
            </a:extLst>
          </p:cNvPr>
          <p:cNvSpPr txBox="1">
            <a:spLocks/>
          </p:cNvSpPr>
          <p:nvPr/>
        </p:nvSpPr>
        <p:spPr>
          <a:xfrm>
            <a:off x="270727" y="1203897"/>
            <a:ext cx="8233071" cy="4185712"/>
          </a:xfrm>
          <a:prstGeom prst="rect">
            <a:avLst/>
          </a:prstGeom>
        </p:spPr>
        <p:txBody>
          <a:bodyPr/>
          <a:lstStyle>
            <a:lvl1pPr marL="0" indent="-3429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 b="0" kern="1200" baseline="0">
                <a:solidFill>
                  <a:srgbClr val="1D1D1D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[8]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Asaph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Azaria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Ariel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Ekblaw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Thiago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Vieira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Andrey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Lippman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,,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MedRec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Using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Blockchain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Medical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Data Access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Permission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Management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”, 2017.</a:t>
            </a:r>
            <a:endParaRPr lang="lt-LT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Šaltinyje aprašoma, kaip galima išnaudoti blokų grandines saugant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medicinius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duomenis. Yra pateikiamas duomenų saugyklos modelis.</a:t>
            </a:r>
            <a:endParaRPr lang="lt-LT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[9]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Marten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Risius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Kai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Spoher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,,A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Blockchain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Research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Framework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”,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December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2017.</a:t>
            </a:r>
            <a:endParaRPr lang="lt-LT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Šaltinyje aprašytos gerosios praktikos naudojant jau realizuotas sistemas kurios naudoja blokų grandines. Pateikiami pavyzdžiai duomenų modelio kaip saugomi yra literatūriniai šaltiniai.</a:t>
            </a:r>
            <a:endParaRPr lang="lt-LT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[10]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Deepak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Puthal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Nisha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Malik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Saraju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P.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Mohanty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Elias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Kougianos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Chi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Yang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,,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Blockchain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Decentralized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Security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Framework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[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Future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Directions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]”,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February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2018.</a:t>
            </a:r>
            <a:endParaRPr lang="lt-LT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Šaltinyje aprašomas blokų grandinės konceptas, paliečiami potencialūs realizaciniai sprendimai kur galima būtų pritaikyti blokų grandines.</a:t>
            </a:r>
            <a:endParaRPr lang="lt-LT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[11] Roman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Beck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Christoph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Muller-Bloch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John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Leslie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King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,,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Governance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Blockchain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Economy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A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Framework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Research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lt-L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Agenda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”, 2018</a:t>
            </a:r>
            <a:endParaRPr lang="lt-LT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Šaltinyje aprašomas blokų grandinių konceptas bei pavyzdžiai kaip galima būtų taikyti blokų grandines. Aprašomas blokų grandinių taikymas dalinantis įvairiais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resursais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ekonomikoje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lt-LT" sz="1600" b="0" dirty="0">
              <a:effectLst/>
            </a:endParaRPr>
          </a:p>
          <a:p>
            <a:br>
              <a:rPr lang="lt-LT" sz="1600" dirty="0"/>
            </a:br>
            <a:br>
              <a:rPr lang="lt-LT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97714"/>
      </p:ext>
    </p:extLst>
  </p:cSld>
  <p:clrMapOvr>
    <a:masterClrMapping/>
  </p:clrMapOvr>
</p:sld>
</file>

<file path=ppt/theme/theme1.xml><?xml version="1.0" encoding="utf-8"?>
<a:theme xmlns:a="http://schemas.openxmlformats.org/drawingml/2006/main" name="Rausvas skaidriu sablona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elsvas skaidriu sablona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ilkas skaidriu sablona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as" ma:contentTypeID="0x0101006558B64AFFE26B43B77AA17D11A60417" ma:contentTypeVersion="1" ma:contentTypeDescription="Kurkite naują dokumentą." ma:contentTypeScope="" ma:versionID="2703601d86ed8d9a7eef9c1f094035f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10fe1bae16a0c1b915fb580214426e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urinio tipas"/>
        <xsd:element ref="dc:title" minOccurs="0" maxOccurs="1" ma:index="4" ma:displayName="Antraštė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D1417B-ED11-4CC5-885D-BE51DEC591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2FD143-D27D-4B6D-825C-3395C4F378F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CF7CD3B-4BDC-4FFF-8286-D859AF7C23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616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Rausvas skaidriu sablonas</vt:lpstr>
      <vt:lpstr>Melsvas skaidriu sablonas</vt:lpstr>
      <vt:lpstr>Pilkas skaidriu sablonas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Evelina</dc:creator>
  <cp:lastModifiedBy>Kasteckis Valentinas</cp:lastModifiedBy>
  <cp:revision>28</cp:revision>
  <dcterms:created xsi:type="dcterms:W3CDTF">2016-09-05T09:26:26Z</dcterms:created>
  <dcterms:modified xsi:type="dcterms:W3CDTF">2021-11-24T16:51:15Z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0x0101006558B64AFFE26B43B77AA17D11A60417</vt:lpwstr>
  </property>
</Properties>
</file>