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7"/>
  </p:notesMasterIdLst>
  <p:handoutMasterIdLst>
    <p:handoutMasterId r:id="rId18"/>
  </p:handoutMasterIdLst>
  <p:sldIdLst>
    <p:sldId id="256" r:id="rId7"/>
    <p:sldId id="257" r:id="rId8"/>
    <p:sldId id="269" r:id="rId9"/>
    <p:sldId id="265" r:id="rId10"/>
    <p:sldId id="270" r:id="rId11"/>
    <p:sldId id="266" r:id="rId12"/>
    <p:sldId id="271" r:id="rId13"/>
    <p:sldId id="272"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42"/>
    <p:restoredTop sz="96959"/>
  </p:normalViewPr>
  <p:slideViewPr>
    <p:cSldViewPr snapToGrid="0" snapToObjects="1" showGuides="1">
      <p:cViewPr varScale="1">
        <p:scale>
          <a:sx n="111" d="100"/>
          <a:sy n="111" d="100"/>
        </p:scale>
        <p:origin x="21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11/29/2021</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Atliko: Eligijus Kiudys IFM-1/3</a:t>
            </a:r>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Ugniasienių (užkardų) tipai ir apėjimo metodika</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16028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74925-48F3-4FE3-B4B1-DE3525822377}"/>
              </a:ext>
            </a:extLst>
          </p:cNvPr>
          <p:cNvSpPr>
            <a:spLocks noGrp="1"/>
          </p:cNvSpPr>
          <p:nvPr>
            <p:ph type="body" sz="quarter" idx="10"/>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esamus ugniasienių tipus buvo pastebėta, kad jų yra labai daug. Nėra blogo pasirinkimo tarp ugniasienių. Tipo pasirinkimas turėtų būti nuspręstas pagal ugniasienės naudojimą. Vienos ugniasienės atakas valdo saugiau, kitos prasčiau.</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pasitaikančias ugniasienių apėjimo metodologijas buvo pastebėta, kad jų yra įvairių. Vienai problemai gali būti daug sprendimo būdų, tokį patį pasakymą galima pritaikyti ir ugniasienės apėjimais. Yra daug būdų, kaip galima apeiti ugniasienę.</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Galima rasti daug būdų, kaip aptikti ir apsisaugoti nuo ugniasienės apėjimų. Kadangi yra daug skirtingų apėjimo būdų taip pat yra ir daug apsisaugojimo būdų nuo atakų. Gerai Literatūros sąrašas</a:t>
            </a:r>
            <a:endParaRPr lang="en-US" sz="1800" dirty="0">
              <a:effectLst/>
              <a:latin typeface="Times New Roman" panose="02020603050405020304" pitchFamily="18" charset="0"/>
              <a:ea typeface="Calibri" panose="020F0502020204030204" pitchFamily="34" charset="0"/>
            </a:endParaRPr>
          </a:p>
          <a:p>
            <a:pPr marL="0" indent="0">
              <a:buNone/>
            </a:pPr>
            <a:endParaRPr lang="en-US" dirty="0"/>
          </a:p>
        </p:txBody>
      </p:sp>
      <p:sp>
        <p:nvSpPr>
          <p:cNvPr id="3" name="Text Placeholder 2">
            <a:extLst>
              <a:ext uri="{FF2B5EF4-FFF2-40B4-BE49-F238E27FC236}">
                <a16:creationId xmlns:a16="http://schemas.microsoft.com/office/drawing/2014/main" id="{1BCC2AA0-8626-47DA-A246-94F114EB61B5}"/>
              </a:ext>
            </a:extLst>
          </p:cNvPr>
          <p:cNvSpPr>
            <a:spLocks noGrp="1"/>
          </p:cNvSpPr>
          <p:nvPr>
            <p:ph type="body" sz="quarter" idx="11"/>
          </p:nvPr>
        </p:nvSpPr>
        <p:spPr/>
        <p:txBody>
          <a:bodyPr/>
          <a:lstStyle/>
          <a:p>
            <a:r>
              <a:rPr lang="lt-LT" dirty="0"/>
              <a:t>Išvados</a:t>
            </a:r>
            <a:endParaRPr lang="en-US" dirty="0"/>
          </a:p>
        </p:txBody>
      </p:sp>
      <p:sp>
        <p:nvSpPr>
          <p:cNvPr id="4" name="Text Placeholder 3">
            <a:extLst>
              <a:ext uri="{FF2B5EF4-FFF2-40B4-BE49-F238E27FC236}">
                <a16:creationId xmlns:a16="http://schemas.microsoft.com/office/drawing/2014/main" id="{BAE37BA7-0478-489F-A33C-B5B468A67B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3467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pPr marL="0" indent="0">
              <a:buNone/>
            </a:pPr>
            <a:r>
              <a:rPr lang="lt-LT" sz="1800" dirty="0">
                <a:effectLst/>
                <a:latin typeface="Times New Roman" panose="02020603050405020304" pitchFamily="18" charset="0"/>
                <a:ea typeface="Calibri" panose="020F0502020204030204" pitchFamily="34" charset="0"/>
              </a:rPr>
              <a:t>Darbo tikslas – išanalizuoti ugniasienių tipus ir pasitaikančias apėjimo metodologijas</a:t>
            </a:r>
          </a:p>
          <a:p>
            <a:pPr marL="0" indent="0">
              <a:buNone/>
            </a:pPr>
            <a:r>
              <a:rPr lang="lt-LT" sz="1800" dirty="0">
                <a:latin typeface="Times New Roman" panose="02020603050405020304" pitchFamily="18" charset="0"/>
              </a:rPr>
              <a:t>Uždaviniai:</a:t>
            </a: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esamus ugniasienių tipus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pasitaikančias apėjimo metodologijas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120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Ugniasienių apėjimo metodologijos aptikimas ir stabdymas</a:t>
            </a:r>
            <a:endParaRPr lang="en-US" sz="1800" dirty="0">
              <a:effectLst/>
              <a:latin typeface="Times New Roman" panose="02020603050405020304" pitchFamily="18" charset="0"/>
              <a:ea typeface="Calibri" panose="020F0502020204030204" pitchFamily="34" charset="0"/>
            </a:endParaRP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p:txBody>
          <a:bodyPr/>
          <a:lstStyle/>
          <a:p>
            <a:r>
              <a:rPr lang="lt-LT" dirty="0"/>
              <a:t>Darbo Tiklas ir uždaviniai</a:t>
            </a:r>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387283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F2C0D-BB67-4B79-B2D9-4A0F4188ED50}"/>
              </a:ext>
            </a:extLst>
          </p:cNvPr>
          <p:cNvSpPr>
            <a:spLocks noGrp="1"/>
          </p:cNvSpPr>
          <p:nvPr>
            <p:ph type="body" sz="quarter" idx="10"/>
          </p:nvPr>
        </p:nvSpPr>
        <p:spPr/>
        <p:txBody>
          <a:bodyPr/>
          <a:lstStyle/>
          <a:p>
            <a:pPr marL="0" indent="0">
              <a:buNone/>
            </a:pPr>
            <a:endParaRPr lang="lt-LT" sz="2000" dirty="0">
              <a:effectLst/>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A36D7EB9-45A0-44A0-877D-38D4F1DC60FF}"/>
              </a:ext>
            </a:extLst>
          </p:cNvPr>
          <p:cNvSpPr>
            <a:spLocks noGrp="1"/>
          </p:cNvSpPr>
          <p:nvPr>
            <p:ph type="body" sz="quarter" idx="11"/>
          </p:nvPr>
        </p:nvSpPr>
        <p:spPr/>
        <p:txBody>
          <a:bodyPr/>
          <a:lstStyle/>
          <a:p>
            <a:r>
              <a:rPr lang="lt-LT" dirty="0"/>
              <a:t>Ugniasienės paskirtis</a:t>
            </a:r>
            <a:endParaRPr lang="en-US" dirty="0"/>
          </a:p>
        </p:txBody>
      </p:sp>
      <p:sp>
        <p:nvSpPr>
          <p:cNvPr id="4" name="Text Placeholder 3">
            <a:extLst>
              <a:ext uri="{FF2B5EF4-FFF2-40B4-BE49-F238E27FC236}">
                <a16:creationId xmlns:a16="http://schemas.microsoft.com/office/drawing/2014/main" id="{CFE069E6-ACCA-468B-8607-63DE8D129567}"/>
              </a:ext>
            </a:extLst>
          </p:cNvPr>
          <p:cNvSpPr>
            <a:spLocks noGrp="1"/>
          </p:cNvSpPr>
          <p:nvPr>
            <p:ph type="body" sz="quarter" idx="12"/>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759BB10D-B48F-4D5C-949A-91E0703273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9425" y="1960510"/>
            <a:ext cx="5254398" cy="2217978"/>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38DD8627-B0D8-4110-A3CD-9F308D930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059" y="4281049"/>
            <a:ext cx="4436237" cy="2137464"/>
          </a:xfrm>
          <a:prstGeom prst="rect">
            <a:avLst/>
          </a:prstGeom>
          <a:noFill/>
          <a:ln>
            <a:noFill/>
          </a:ln>
        </p:spPr>
      </p:pic>
    </p:spTree>
    <p:extLst>
      <p:ext uri="{BB962C8B-B14F-4D97-AF65-F5344CB8AC3E}">
        <p14:creationId xmlns:p14="http://schemas.microsoft.com/office/powerpoint/2010/main" val="14887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00F04-8FBB-439A-9D98-5EC67B618EAD}"/>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cs typeface="Arial" panose="020B0604020202020204" pitchFamily="34" charset="0"/>
              </a:rPr>
              <a:t>Paketų filtravimo ugniasienės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r>
              <a:rPr lang="lt-LT" sz="1800" dirty="0">
                <a:effectLst/>
                <a:latin typeface="Times New Roman" panose="02020603050405020304" pitchFamily="18" charset="0"/>
                <a:ea typeface="Calibri" panose="020F0502020204030204" pitchFamily="34" charset="0"/>
              </a:rPr>
              <a:t>Programos lygio šliuzų ugniasienės – filtravimas vyksta per serverį</a:t>
            </a:r>
          </a:p>
          <a:p>
            <a:r>
              <a:rPr lang="lt-LT" sz="1800" dirty="0">
                <a:effectLst/>
                <a:latin typeface="Times New Roman" panose="02020603050405020304" pitchFamily="18" charset="0"/>
                <a:ea typeface="Calibri" panose="020F0502020204030204" pitchFamily="34" charset="0"/>
              </a:rPr>
              <a:t>Naujos kartos ugniasienė </a:t>
            </a:r>
            <a:endParaRPr lang="lt-LT" sz="1800" dirty="0">
              <a:latin typeface="Times New Roman" panose="02020603050405020304" pitchFamily="18" charset="0"/>
              <a:ea typeface="Calibri" panose="020F0502020204030204" pitchFamily="34" charset="0"/>
            </a:endParaRPr>
          </a:p>
          <a:p>
            <a:r>
              <a:rPr lang="lt-LT" sz="1800" dirty="0">
                <a:effectLst/>
                <a:latin typeface="Times New Roman" panose="02020603050405020304" pitchFamily="18" charset="0"/>
                <a:ea typeface="Calibri" panose="020F0502020204030204" pitchFamily="34" charset="0"/>
              </a:rPr>
              <a:t>Busenos ugniasiene – busenos sekimas ir ketimas</a:t>
            </a:r>
          </a:p>
          <a:p>
            <a:r>
              <a:rPr lang="lt-LT" sz="1800" dirty="0">
                <a:effectLst/>
                <a:latin typeface="Times New Roman" panose="02020603050405020304" pitchFamily="18" charset="0"/>
                <a:ea typeface="Calibri" panose="020F0502020204030204" pitchFamily="34" charset="0"/>
              </a:rPr>
              <a:t>Grandinės lygio šliuzas – tcp protokolo tvirtinimas</a:t>
            </a:r>
            <a:endParaRPr lang="lt-LT" sz="1800" dirty="0">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E9FDD355-A457-4F70-ABF9-C8328F05C4C8}"/>
              </a:ext>
            </a:extLst>
          </p:cNvPr>
          <p:cNvSpPr>
            <a:spLocks noGrp="1"/>
          </p:cNvSpPr>
          <p:nvPr>
            <p:ph type="body" sz="quarter" idx="11"/>
          </p:nvPr>
        </p:nvSpPr>
        <p:spPr/>
        <p:txBody>
          <a:bodyPr/>
          <a:lstStyle/>
          <a:p>
            <a:r>
              <a:rPr lang="lt-LT" dirty="0"/>
              <a:t>Ugniasienių tipai</a:t>
            </a:r>
            <a:endParaRPr lang="en-US" dirty="0"/>
          </a:p>
        </p:txBody>
      </p:sp>
      <p:sp>
        <p:nvSpPr>
          <p:cNvPr id="4" name="Text Placeholder 3">
            <a:extLst>
              <a:ext uri="{FF2B5EF4-FFF2-40B4-BE49-F238E27FC236}">
                <a16:creationId xmlns:a16="http://schemas.microsoft.com/office/drawing/2014/main" id="{8364E42F-6CA8-4F85-B1A8-7FF4629C77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92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0211E7-B564-4870-BA22-476F657DE1F6}"/>
              </a:ext>
            </a:extLst>
          </p:cNvPr>
          <p:cNvSpPr>
            <a:spLocks noGrp="1"/>
          </p:cNvSpPr>
          <p:nvPr>
            <p:ph type="body" sz="quarter" idx="10"/>
          </p:nvPr>
        </p:nvSpPr>
        <p:spPr>
          <a:xfrm>
            <a:off x="2613221" y="1437667"/>
            <a:ext cx="6975279" cy="4276777"/>
          </a:xfrm>
        </p:spPr>
        <p:txBody>
          <a:bodyPr/>
          <a:lstStyle/>
          <a:p>
            <a:pPr marL="0" indent="0">
              <a:buNone/>
            </a:pPr>
            <a:r>
              <a:rPr lang="lt-LT" dirty="0"/>
              <a:t>Įvairūs būdai, kaip apeiti ugniasienes. </a:t>
            </a:r>
          </a:p>
          <a:p>
            <a:pPr marL="0" indent="0">
              <a:buNone/>
            </a:pPr>
            <a:endParaRPr lang="en-US" dirty="0"/>
          </a:p>
        </p:txBody>
      </p:sp>
      <p:sp>
        <p:nvSpPr>
          <p:cNvPr id="3" name="Text Placeholder 2">
            <a:extLst>
              <a:ext uri="{FF2B5EF4-FFF2-40B4-BE49-F238E27FC236}">
                <a16:creationId xmlns:a16="http://schemas.microsoft.com/office/drawing/2014/main" id="{A856C011-7379-41B8-9F0B-F4324D892A10}"/>
              </a:ext>
            </a:extLst>
          </p:cNvPr>
          <p:cNvSpPr>
            <a:spLocks noGrp="1"/>
          </p:cNvSpPr>
          <p:nvPr>
            <p:ph type="body" sz="quarter" idx="11"/>
          </p:nvPr>
        </p:nvSpPr>
        <p:spPr/>
        <p:txBody>
          <a:bodyPr/>
          <a:lstStyle/>
          <a:p>
            <a:r>
              <a:rPr lang="lt-LT" dirty="0"/>
              <a:t>Ugniasienės Apėjimo metodologija</a:t>
            </a:r>
            <a:endParaRPr lang="en-US" dirty="0"/>
          </a:p>
        </p:txBody>
      </p:sp>
      <p:sp>
        <p:nvSpPr>
          <p:cNvPr id="4" name="Text Placeholder 3">
            <a:extLst>
              <a:ext uri="{FF2B5EF4-FFF2-40B4-BE49-F238E27FC236}">
                <a16:creationId xmlns:a16="http://schemas.microsoft.com/office/drawing/2014/main" id="{D041396A-6A5E-4BE0-8867-F014528CBE06}"/>
              </a:ext>
            </a:extLst>
          </p:cNvPr>
          <p:cNvSpPr>
            <a:spLocks noGrp="1"/>
          </p:cNvSpPr>
          <p:nvPr>
            <p:ph type="body" sz="quarter" idx="12"/>
          </p:nvPr>
        </p:nvSpPr>
        <p:spPr/>
        <p:txBody>
          <a:bodyPr/>
          <a:lstStyle/>
          <a:p>
            <a:endParaRPr lang="en-US"/>
          </a:p>
        </p:txBody>
      </p:sp>
      <p:pic>
        <p:nvPicPr>
          <p:cNvPr id="8" name="Picture 7" descr="Diagram, engineering drawing&#10;&#10;Description automatically generated">
            <a:extLst>
              <a:ext uri="{FF2B5EF4-FFF2-40B4-BE49-F238E27FC236}">
                <a16:creationId xmlns:a16="http://schemas.microsoft.com/office/drawing/2014/main" id="{13B72C9B-EBD1-4947-8B73-A5CC8AB0BADF}"/>
              </a:ext>
            </a:extLst>
          </p:cNvPr>
          <p:cNvPicPr>
            <a:picLocks noChangeAspect="1"/>
          </p:cNvPicPr>
          <p:nvPr/>
        </p:nvPicPr>
        <p:blipFill>
          <a:blip r:embed="rId2"/>
          <a:stretch>
            <a:fillRect/>
          </a:stretch>
        </p:blipFill>
        <p:spPr>
          <a:xfrm>
            <a:off x="3339180" y="1980486"/>
            <a:ext cx="6585593" cy="4276777"/>
          </a:xfrm>
          <a:prstGeom prst="rect">
            <a:avLst/>
          </a:prstGeom>
        </p:spPr>
      </p:pic>
    </p:spTree>
    <p:extLst>
      <p:ext uri="{BB962C8B-B14F-4D97-AF65-F5344CB8AC3E}">
        <p14:creationId xmlns:p14="http://schemas.microsoft.com/office/powerpoint/2010/main" val="10063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807AA-7022-4BEB-AEE5-0FAB81279871}"/>
              </a:ext>
            </a:extLst>
          </p:cNvPr>
          <p:cNvSpPr>
            <a:spLocks noGrp="1"/>
          </p:cNvSpPr>
          <p:nvPr>
            <p:ph type="body" sz="quarter" idx="10"/>
          </p:nvPr>
        </p:nvSpPr>
        <p:spPr>
          <a:xfrm>
            <a:off x="2608360" y="1451888"/>
            <a:ext cx="6975279" cy="4631167"/>
          </a:xfrm>
        </p:spPr>
        <p:txBody>
          <a:bodyPr/>
          <a:lstStyle/>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Vidinės atakos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Konfigūracijos klaidos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DoS ir DDoS ataka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Kibimas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angl.</a:t>
            </a:r>
            <a:r>
              <a:rPr lang="en-US" sz="1800" dirty="0">
                <a:latin typeface="Times New Roman" panose="02020603050405020304" pitchFamily="18" charset="0"/>
                <a:cs typeface="Times New Roman" panose="02020603050405020304" pitchFamily="18" charset="0"/>
              </a:rPr>
              <a:t> baiting)</a:t>
            </a:r>
            <a:r>
              <a:rPr lang="lt-LT" sz="1800" dirty="0">
                <a:latin typeface="Times New Roman" panose="02020603050405020304" pitchFamily="18" charset="0"/>
                <a:cs typeface="Times New Roman" panose="02020603050405020304" pitchFamily="18" charset="0"/>
              </a:rPr>
              <a:t> – naudotojas yra viliojimas</a:t>
            </a: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Baidyklė (angl. scareware) – bandoma įbauginti naudotoją</a:t>
            </a: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Pretekstas (angl. pretexting) - </a:t>
            </a:r>
            <a:r>
              <a:rPr lang="lt-LT" sz="1800" dirty="0">
                <a:latin typeface="Times New Roman" panose="02020603050405020304" pitchFamily="18" charset="0"/>
                <a:ea typeface="Times New Roman" panose="02020603050405020304" pitchFamily="18" charset="0"/>
                <a:cs typeface="Times New Roman" panose="02020603050405020304" pitchFamily="18" charset="0"/>
              </a:rPr>
              <a:t>bandoma apaguti naudotoją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Sukčiavimas (angl. phishing) – bandoma apgauti naudotoją gaunant informaciją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Ieties sukčiavimas (angl. spear</a:t>
            </a:r>
            <a:r>
              <a:rPr lang="lt-L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phishing) – suasmeninti laiškai, kuriais yra bandoma apgauti gavėją.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92DF8245-0FC4-4FF1-85EA-442DC607B6B9}"/>
              </a:ext>
            </a:extLst>
          </p:cNvPr>
          <p:cNvSpPr>
            <a:spLocks noGrp="1"/>
          </p:cNvSpPr>
          <p:nvPr>
            <p:ph type="body" sz="quarter" idx="11"/>
          </p:nvPr>
        </p:nvSpPr>
        <p:spPr/>
        <p:txBody>
          <a:bodyPr/>
          <a:lstStyle/>
          <a:p>
            <a:r>
              <a:rPr lang="lt-LT" dirty="0"/>
              <a:t>Pasitaikančios apėjimo metodologijos</a:t>
            </a:r>
            <a:endParaRPr lang="en-US" dirty="0"/>
          </a:p>
        </p:txBody>
      </p:sp>
      <p:sp>
        <p:nvSpPr>
          <p:cNvPr id="4" name="Text Placeholder 3">
            <a:extLst>
              <a:ext uri="{FF2B5EF4-FFF2-40B4-BE49-F238E27FC236}">
                <a16:creationId xmlns:a16="http://schemas.microsoft.com/office/drawing/2014/main" id="{D38DF437-B632-430E-AC67-A056AD6214F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81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CEA0C-965B-49D8-8CC2-98043BECA809}"/>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5DA86A26-DFE7-40EE-8F75-75DE7569D867}"/>
              </a:ext>
            </a:extLst>
          </p:cNvPr>
          <p:cNvSpPr>
            <a:spLocks noGrp="1"/>
          </p:cNvSpPr>
          <p:nvPr>
            <p:ph type="body" sz="quarter" idx="11"/>
          </p:nvPr>
        </p:nvSpPr>
        <p:spPr>
          <a:xfrm>
            <a:off x="2613221" y="444173"/>
            <a:ext cx="8037512" cy="509636"/>
          </a:xfrm>
        </p:spPr>
        <p:txBody>
          <a:bodyPr/>
          <a:lstStyle/>
          <a:p>
            <a:r>
              <a:rPr lang="lt-LT" dirty="0"/>
              <a:t>Pasitaikančios apėjimo metodologijos</a:t>
            </a:r>
            <a:endParaRPr lang="en-US" dirty="0"/>
          </a:p>
          <a:p>
            <a:endParaRPr lang="en-US" dirty="0"/>
          </a:p>
        </p:txBody>
      </p:sp>
      <p:sp>
        <p:nvSpPr>
          <p:cNvPr id="4" name="Text Placeholder 3">
            <a:extLst>
              <a:ext uri="{FF2B5EF4-FFF2-40B4-BE49-F238E27FC236}">
                <a16:creationId xmlns:a16="http://schemas.microsoft.com/office/drawing/2014/main" id="{D04313AD-CBCA-44A5-B819-02A384F737AE}"/>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1B6F1225-F7A1-4355-A94D-0160E70AB8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253" y="1147255"/>
            <a:ext cx="3578226" cy="2763541"/>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E11252E3-8F2E-443C-A2C5-C19E0B795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03581" y="4098898"/>
            <a:ext cx="3770074" cy="2502049"/>
          </a:xfrm>
          <a:prstGeom prst="rect">
            <a:avLst/>
          </a:prstGeom>
          <a:noFill/>
          <a:ln>
            <a:noFill/>
          </a:ln>
        </p:spPr>
      </p:pic>
      <p:pic>
        <p:nvPicPr>
          <p:cNvPr id="7" name="Picture 6">
            <a:extLst>
              <a:ext uri="{FF2B5EF4-FFF2-40B4-BE49-F238E27FC236}">
                <a16:creationId xmlns:a16="http://schemas.microsoft.com/office/drawing/2014/main" id="{616865DC-A16E-4EBF-AAE0-6F42B520EC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9173" y="1060789"/>
            <a:ext cx="1841740" cy="3071101"/>
          </a:xfrm>
          <a:prstGeom prst="rect">
            <a:avLst/>
          </a:prstGeom>
          <a:noFill/>
          <a:ln>
            <a:noFill/>
          </a:ln>
        </p:spPr>
      </p:pic>
      <p:pic>
        <p:nvPicPr>
          <p:cNvPr id="8" name="Picture 7" descr="Graphical user interface, text, application, email&#10;&#10;Description automatically generated">
            <a:extLst>
              <a:ext uri="{FF2B5EF4-FFF2-40B4-BE49-F238E27FC236}">
                <a16:creationId xmlns:a16="http://schemas.microsoft.com/office/drawing/2014/main" id="{108E77A9-1FA6-48D0-B93C-B44455815E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38607" y="3925735"/>
            <a:ext cx="3070379" cy="2137468"/>
          </a:xfrm>
          <a:prstGeom prst="rect">
            <a:avLst/>
          </a:prstGeom>
          <a:noFill/>
          <a:ln>
            <a:noFill/>
          </a:ln>
        </p:spPr>
      </p:pic>
      <p:pic>
        <p:nvPicPr>
          <p:cNvPr id="10" name="Picture 9">
            <a:extLst>
              <a:ext uri="{FF2B5EF4-FFF2-40B4-BE49-F238E27FC236}">
                <a16:creationId xmlns:a16="http://schemas.microsoft.com/office/drawing/2014/main" id="{1BD6BB91-36B6-4325-8FA3-536BCEC0DBA4}"/>
              </a:ext>
            </a:extLst>
          </p:cNvPr>
          <p:cNvPicPr>
            <a:picLocks noChangeAspect="1"/>
          </p:cNvPicPr>
          <p:nvPr/>
        </p:nvPicPr>
        <p:blipFill>
          <a:blip r:embed="rId6"/>
          <a:stretch>
            <a:fillRect/>
          </a:stretch>
        </p:blipFill>
        <p:spPr>
          <a:xfrm>
            <a:off x="8007068" y="1259063"/>
            <a:ext cx="3782800" cy="2389606"/>
          </a:xfrm>
          <a:prstGeom prst="rect">
            <a:avLst/>
          </a:prstGeom>
        </p:spPr>
      </p:pic>
    </p:spTree>
    <p:extLst>
      <p:ext uri="{BB962C8B-B14F-4D97-AF65-F5344CB8AC3E}">
        <p14:creationId xmlns:p14="http://schemas.microsoft.com/office/powerpoint/2010/main" val="20654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30A58-8055-41A9-B87C-6372011D56E4}"/>
              </a:ext>
            </a:extLst>
          </p:cNvPr>
          <p:cNvSpPr>
            <a:spLocks noGrp="1"/>
          </p:cNvSpPr>
          <p:nvPr>
            <p:ph type="body" sz="quarter" idx="10"/>
          </p:nvPr>
        </p:nvSpPr>
        <p:spPr/>
        <p:txBody>
          <a:bodyPr/>
          <a:lstStyle/>
          <a:p>
            <a:pPr marL="0" indent="0">
              <a:buNone/>
            </a:pPr>
            <a:endParaRPr lang="en-US" dirty="0"/>
          </a:p>
        </p:txBody>
      </p:sp>
      <p:sp>
        <p:nvSpPr>
          <p:cNvPr id="3" name="Text Placeholder 2">
            <a:extLst>
              <a:ext uri="{FF2B5EF4-FFF2-40B4-BE49-F238E27FC236}">
                <a16:creationId xmlns:a16="http://schemas.microsoft.com/office/drawing/2014/main" id="{598954F8-1BC1-46AD-AAC7-FEE6C39D81B1}"/>
              </a:ext>
            </a:extLst>
          </p:cNvPr>
          <p:cNvSpPr>
            <a:spLocks noGrp="1"/>
          </p:cNvSpPr>
          <p:nvPr>
            <p:ph type="body" sz="quarter" idx="11"/>
          </p:nvPr>
        </p:nvSpPr>
        <p:spPr>
          <a:xfrm>
            <a:off x="2613221" y="600736"/>
            <a:ext cx="8037512" cy="934765"/>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E7157B3E-D4B3-4336-8A0C-1B109B95AB19}"/>
              </a:ext>
            </a:extLst>
          </p:cNvPr>
          <p:cNvSpPr>
            <a:spLocks noGrp="1"/>
          </p:cNvSpPr>
          <p:nvPr>
            <p:ph type="body" sz="quarter" idx="12"/>
          </p:nvPr>
        </p:nvSpPr>
        <p:spPr/>
        <p:txBody>
          <a:bodyPr/>
          <a:lstStyle/>
          <a:p>
            <a:endParaRPr lang="en-US"/>
          </a:p>
        </p:txBody>
      </p:sp>
      <p:pic>
        <p:nvPicPr>
          <p:cNvPr id="6" name="Picture 5" descr="Logo, company name&#10;&#10;Description automatically generated with medium confidence">
            <a:extLst>
              <a:ext uri="{FF2B5EF4-FFF2-40B4-BE49-F238E27FC236}">
                <a16:creationId xmlns:a16="http://schemas.microsoft.com/office/drawing/2014/main" id="{4EAF1CD6-24FE-4098-A8CF-67E443637A24}"/>
              </a:ext>
            </a:extLst>
          </p:cNvPr>
          <p:cNvPicPr>
            <a:picLocks noChangeAspect="1"/>
          </p:cNvPicPr>
          <p:nvPr/>
        </p:nvPicPr>
        <p:blipFill>
          <a:blip r:embed="rId2"/>
          <a:stretch>
            <a:fillRect/>
          </a:stretch>
        </p:blipFill>
        <p:spPr>
          <a:xfrm>
            <a:off x="2613221" y="2535085"/>
            <a:ext cx="7315200" cy="2781300"/>
          </a:xfrm>
          <a:prstGeom prst="rect">
            <a:avLst/>
          </a:prstGeom>
        </p:spPr>
      </p:pic>
    </p:spTree>
    <p:extLst>
      <p:ext uri="{BB962C8B-B14F-4D97-AF65-F5344CB8AC3E}">
        <p14:creationId xmlns:p14="http://schemas.microsoft.com/office/powerpoint/2010/main" val="29253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21132A-FB21-434B-8152-B6839F8323BE}"/>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rPr>
              <a:t>Vidinės atakos (angl. insider Attacks)</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Calibri" panose="020F0502020204030204" pitchFamily="34" charset="0"/>
              </a:rPr>
              <a:t>Konfigūracijos klaidos</a:t>
            </a:r>
          </a:p>
          <a:p>
            <a:r>
              <a:rPr lang="pt-BR" sz="1800" dirty="0">
                <a:latin typeface="Times New Roman" panose="02020603050405020304" pitchFamily="18" charset="0"/>
                <a:cs typeface="Times New Roman" panose="02020603050405020304" pitchFamily="18" charset="0"/>
              </a:rPr>
              <a:t>DoS ir DDoS atakos</a:t>
            </a:r>
            <a:endParaRPr lang="lt-LT" sz="1800" dirty="0">
              <a:latin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3" name="Text Placeholder 2">
            <a:extLst>
              <a:ext uri="{FF2B5EF4-FFF2-40B4-BE49-F238E27FC236}">
                <a16:creationId xmlns:a16="http://schemas.microsoft.com/office/drawing/2014/main" id="{DA114932-873E-4C17-8A42-F3FE1F238946}"/>
              </a:ext>
            </a:extLst>
          </p:cNvPr>
          <p:cNvSpPr>
            <a:spLocks noGrp="1"/>
          </p:cNvSpPr>
          <p:nvPr>
            <p:ph type="body" sz="quarter" idx="11"/>
          </p:nvPr>
        </p:nvSpPr>
        <p:spPr>
          <a:xfrm>
            <a:off x="2613221" y="600737"/>
            <a:ext cx="8037512" cy="832220"/>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B2C9F7D0-8D3D-4660-A181-7B480A7443A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68674403"/>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customXml/itemProps3.xml><?xml version="1.0" encoding="utf-8"?>
<ds:datastoreItem xmlns:ds="http://schemas.openxmlformats.org/officeDocument/2006/customXml" ds:itemID="{520C1942-10EE-42DC-AE9F-A926B050F2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2499</TotalTime>
  <Words>305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Inter</vt:lpstr>
      <vt:lpstr>Inter Medium</vt:lpstr>
      <vt:lpstr>Inter Semi Bold</vt:lpstr>
      <vt:lpstr>Symbol</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110</cp:revision>
  <dcterms:created xsi:type="dcterms:W3CDTF">2020-12-23T08:59:48Z</dcterms:created>
  <dcterms:modified xsi:type="dcterms:W3CDTF">2021-11-29T16:01:06Z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