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40" r:id="rId5"/>
    <p:sldMasterId id="2147483707" r:id="rId6"/>
  </p:sldMasterIdLst>
  <p:notesMasterIdLst>
    <p:notesMasterId r:id="rId12"/>
  </p:notesMasterIdLst>
  <p:handoutMasterIdLst>
    <p:handoutMasterId r:id="rId13"/>
  </p:handoutMasterIdLst>
  <p:sldIdLst>
    <p:sldId id="256" r:id="rId7"/>
    <p:sldId id="267" r:id="rId8"/>
    <p:sldId id="257"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1F2F2"/>
    <a:srgbClr val="AAAAAA"/>
    <a:srgbClr val="92929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AA2D8-7868-162A-79E3-AF49FF1E525B}" v="12" dt="2021-08-31T20:12:29.821"/>
    <p1510:client id="{9CCC38C9-5055-CD49-B363-2FE5606DEA82}" v="52" dt="2021-02-02T14:53:24.581"/>
    <p1510:client id="{EE636182-0C78-C389-B9FC-F3B918D8E855}" v="1" dt="2021-04-27T07:08:47.48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42"/>
    <p:restoredTop sz="96959"/>
  </p:normalViewPr>
  <p:slideViewPr>
    <p:cSldViewPr snapToGrid="0" snapToObjects="1" showGuides="1">
      <p:cViewPr varScale="1">
        <p:scale>
          <a:sx n="111" d="100"/>
          <a:sy n="111" d="100"/>
        </p:scale>
        <p:origin x="21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11/30/2021</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21475109"/>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226167065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282865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3510751646"/>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316110194"/>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47938947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t>4</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1695135616"/>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482650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28</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12" r:id="rId2"/>
    <p:sldLayoutId id="2147483714" r:id="rId3"/>
    <p:sldLayoutId id="2147483715" r:id="rId4"/>
    <p:sldLayoutId id="2147483716" r:id="rId5"/>
    <p:sldLayoutId id="2147483723" r:id="rId6"/>
    <p:sldLayoutId id="2147483737" r:id="rId7"/>
    <p:sldLayoutId id="2147483738" r:id="rId8"/>
    <p:sldLayoutId id="2147483717" r:id="rId9"/>
    <p:sldLayoutId id="2147483718" r:id="rId10"/>
    <p:sldLayoutId id="2147483719" r:id="rId11"/>
    <p:sldLayoutId id="2147483720" r:id="rId12"/>
    <p:sldLayoutId id="2147483677" r:id="rId13"/>
    <p:sldLayoutId id="2147483739" r:id="rId14"/>
    <p:sldLayoutId id="214748374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75F460FD-0898-4EF0-8A4D-314035751891}"/>
              </a:ext>
            </a:extLst>
          </p:cNvPr>
          <p:cNvSpPr>
            <a:spLocks noGrp="1"/>
          </p:cNvSpPr>
          <p:nvPr>
            <p:ph type="body" sz="quarter" idx="10"/>
          </p:nvPr>
        </p:nvSpPr>
        <p:spPr/>
        <p:txBody>
          <a:bodyPr/>
          <a:lstStyle/>
          <a:p>
            <a:r>
              <a:rPr lang="lt-LT" dirty="0"/>
              <a:t>Atliko: Eligijus Kiudys IFM-1/3</a:t>
            </a:r>
          </a:p>
        </p:txBody>
      </p:sp>
      <p:sp>
        <p:nvSpPr>
          <p:cNvPr id="3" name="Teksto vietos rezervavimo ženklas 2">
            <a:extLst>
              <a:ext uri="{FF2B5EF4-FFF2-40B4-BE49-F238E27FC236}">
                <a16:creationId xmlns:a16="http://schemas.microsoft.com/office/drawing/2014/main" id="{7F93059A-C9AF-4110-A33C-BF29C25CFCF4}"/>
              </a:ext>
            </a:extLst>
          </p:cNvPr>
          <p:cNvSpPr>
            <a:spLocks noGrp="1"/>
          </p:cNvSpPr>
          <p:nvPr>
            <p:ph type="body" sz="quarter" idx="11"/>
          </p:nvPr>
        </p:nvSpPr>
        <p:spPr/>
        <p:txBody>
          <a:bodyPr/>
          <a:lstStyle/>
          <a:p>
            <a:r>
              <a:rPr lang="lt-LT" dirty="0"/>
              <a:t>Literatūros sąrašas</a:t>
            </a:r>
          </a:p>
        </p:txBody>
      </p:sp>
      <p:sp>
        <p:nvSpPr>
          <p:cNvPr id="4" name="Teksto vietos rezervavimo ženklas 3">
            <a:extLst>
              <a:ext uri="{FF2B5EF4-FFF2-40B4-BE49-F238E27FC236}">
                <a16:creationId xmlns:a16="http://schemas.microsoft.com/office/drawing/2014/main" id="{B902BE3E-9E74-47B2-B211-DEE844E89C0B}"/>
              </a:ext>
            </a:extLst>
          </p:cNvPr>
          <p:cNvSpPr>
            <a:spLocks noGrp="1"/>
          </p:cNvSpPr>
          <p:nvPr>
            <p:ph type="body" sz="quarter" idx="12"/>
          </p:nvPr>
        </p:nvSpPr>
        <p:spPr/>
        <p:txBody>
          <a:bodyPr/>
          <a:lstStyle/>
          <a:p>
            <a:endParaRPr lang="lt-LT"/>
          </a:p>
        </p:txBody>
      </p:sp>
    </p:spTree>
    <p:extLst>
      <p:ext uri="{BB962C8B-B14F-4D97-AF65-F5344CB8AC3E}">
        <p14:creationId xmlns:p14="http://schemas.microsoft.com/office/powerpoint/2010/main" val="16028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70D2CA-C1B9-4438-8469-1445F2E282B7}"/>
              </a:ext>
            </a:extLst>
          </p:cNvPr>
          <p:cNvSpPr>
            <a:spLocks noGrp="1"/>
          </p:cNvSpPr>
          <p:nvPr>
            <p:ph type="body" sz="quarter" idx="10"/>
          </p:nvPr>
        </p:nvSpPr>
        <p:spPr/>
        <p:txBody>
          <a:bodyPr/>
          <a:lstStyle/>
          <a:p>
            <a:pPr>
              <a:buFont typeface="Arial" panose="020B0604020202020204" pitchFamily="34" charset="0"/>
              <a:buChar char="•"/>
            </a:pPr>
            <a:r>
              <a:rPr lang="lt-LT" sz="1800" dirty="0">
                <a:effectLst/>
                <a:latin typeface="Times New Roman" panose="02020603050405020304" pitchFamily="18" charset="0"/>
                <a:ea typeface="Times New Roman" panose="02020603050405020304" pitchFamily="18" charset="0"/>
              </a:rPr>
              <a:t>Žiniatinklio prieigos valdymo architektūros analizė ir prieigos valdymo metodai</a:t>
            </a:r>
            <a:endParaRPr lang="en-US"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lt-LT" sz="1800" dirty="0">
                <a:effectLst/>
                <a:latin typeface="Times New Roman" panose="02020603050405020304" pitchFamily="18" charset="0"/>
                <a:ea typeface="Times New Roman" panose="02020603050405020304" pitchFamily="18" charset="0"/>
              </a:rPr>
              <a:t>Žiniatinklio programos prieigos valdymo problemos.</a:t>
            </a:r>
            <a:endParaRPr lang="en-US"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lt-LT" sz="1800" dirty="0">
                <a:effectLst/>
                <a:latin typeface="Times New Roman" panose="02020603050405020304" pitchFamily="18" charset="0"/>
                <a:ea typeface="Times New Roman" panose="02020603050405020304" pitchFamily="18" charset="0"/>
              </a:rPr>
              <a:t>Žiniatinklio programos prieigos architektūra</a:t>
            </a:r>
            <a:endParaRPr lang="en-US" sz="1800"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76B5AE5F-A06C-4D8E-85D9-038BEF3937C1}"/>
              </a:ext>
            </a:extLst>
          </p:cNvPr>
          <p:cNvSpPr>
            <a:spLocks noGrp="1"/>
          </p:cNvSpPr>
          <p:nvPr>
            <p:ph type="body" sz="quarter" idx="11"/>
          </p:nvPr>
        </p:nvSpPr>
        <p:spPr/>
        <p:txBody>
          <a:bodyPr/>
          <a:lstStyle/>
          <a:p>
            <a:r>
              <a:rPr lang="lt-LT" dirty="0"/>
              <a:t>Kas numatoma atlikti darbo analizės dalyje</a:t>
            </a:r>
            <a:endParaRPr lang="en-US" dirty="0"/>
          </a:p>
        </p:txBody>
      </p:sp>
      <p:sp>
        <p:nvSpPr>
          <p:cNvPr id="4" name="Text Placeholder 3">
            <a:extLst>
              <a:ext uri="{FF2B5EF4-FFF2-40B4-BE49-F238E27FC236}">
                <a16:creationId xmlns:a16="http://schemas.microsoft.com/office/drawing/2014/main" id="{A9686664-AB33-44B7-9DBC-E6E431A813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8985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634EF5CE-9C6F-45E2-87C5-55B84F6C31E8}"/>
              </a:ext>
            </a:extLst>
          </p:cNvPr>
          <p:cNvSpPr>
            <a:spLocks noGrp="1"/>
          </p:cNvSpPr>
          <p:nvPr>
            <p:ph type="body" sz="quarter" idx="10"/>
          </p:nvPr>
        </p:nvSpPr>
        <p:spPr/>
        <p:txBody>
          <a:bodyPr/>
          <a:lstStyle/>
          <a:p>
            <a:endParaRPr lang="lt-LT" dirty="0"/>
          </a:p>
        </p:txBody>
      </p:sp>
      <p:sp>
        <p:nvSpPr>
          <p:cNvPr id="3" name="Teksto vietos rezervavimo ženklas 2">
            <a:extLst>
              <a:ext uri="{FF2B5EF4-FFF2-40B4-BE49-F238E27FC236}">
                <a16:creationId xmlns:a16="http://schemas.microsoft.com/office/drawing/2014/main" id="{A7FEF84E-CC40-4DBD-A3FA-9CEC879F5390}"/>
              </a:ext>
            </a:extLst>
          </p:cNvPr>
          <p:cNvSpPr>
            <a:spLocks noGrp="1"/>
          </p:cNvSpPr>
          <p:nvPr>
            <p:ph type="body" sz="quarter" idx="11"/>
          </p:nvPr>
        </p:nvSpPr>
        <p:spPr>
          <a:xfrm>
            <a:off x="2613221" y="298812"/>
            <a:ext cx="8037512" cy="832220"/>
          </a:xfrm>
        </p:spPr>
        <p:txBody>
          <a:bodyPr/>
          <a:lstStyle/>
          <a:p>
            <a:r>
              <a:rPr lang="pt-BR" dirty="0"/>
              <a:t>Prieigos valdymo architektūros analizė ir prieigos valdymo metodai</a:t>
            </a:r>
            <a:endParaRPr lang="lt-LT" dirty="0"/>
          </a:p>
        </p:txBody>
      </p:sp>
      <p:sp>
        <p:nvSpPr>
          <p:cNvPr id="4" name="Teksto vietos rezervavimo ženklas 3">
            <a:extLst>
              <a:ext uri="{FF2B5EF4-FFF2-40B4-BE49-F238E27FC236}">
                <a16:creationId xmlns:a16="http://schemas.microsoft.com/office/drawing/2014/main" id="{AE6ED2FF-96A5-4DD5-BB44-44C657A95EC1}"/>
              </a:ext>
            </a:extLst>
          </p:cNvPr>
          <p:cNvSpPr>
            <a:spLocks noGrp="1"/>
          </p:cNvSpPr>
          <p:nvPr>
            <p:ph type="body" sz="quarter" idx="12"/>
          </p:nvPr>
        </p:nvSpPr>
        <p:spPr/>
        <p:txBody>
          <a:bodyPr/>
          <a:lstStyle/>
          <a:p>
            <a:endParaRPr lang="lt-LT"/>
          </a:p>
        </p:txBody>
      </p:sp>
      <p:graphicFrame>
        <p:nvGraphicFramePr>
          <p:cNvPr id="9" name="Table 8">
            <a:extLst>
              <a:ext uri="{FF2B5EF4-FFF2-40B4-BE49-F238E27FC236}">
                <a16:creationId xmlns:a16="http://schemas.microsoft.com/office/drawing/2014/main" id="{45A7F5E4-9FA3-4D76-B9FE-7BD986CC091D}"/>
              </a:ext>
            </a:extLst>
          </p:cNvPr>
          <p:cNvGraphicFramePr>
            <a:graphicFrameLocks noGrp="1"/>
          </p:cNvGraphicFramePr>
          <p:nvPr>
            <p:extLst>
              <p:ext uri="{D42A27DB-BD31-4B8C-83A1-F6EECF244321}">
                <p14:modId xmlns:p14="http://schemas.microsoft.com/office/powerpoint/2010/main" val="1440640308"/>
              </p:ext>
            </p:extLst>
          </p:nvPr>
        </p:nvGraphicFramePr>
        <p:xfrm>
          <a:off x="2613221" y="1354793"/>
          <a:ext cx="6975279" cy="4882494"/>
        </p:xfrm>
        <a:graphic>
          <a:graphicData uri="http://schemas.openxmlformats.org/drawingml/2006/table">
            <a:tbl>
              <a:tblPr firstRow="1" firstCol="1" bandRow="1">
                <a:tableStyleId>{5C22544A-7EE6-4342-B048-85BDC9FD1C3A}</a:tableStyleId>
              </a:tblPr>
              <a:tblGrid>
                <a:gridCol w="478290">
                  <a:extLst>
                    <a:ext uri="{9D8B030D-6E8A-4147-A177-3AD203B41FA5}">
                      <a16:colId xmlns:a16="http://schemas.microsoft.com/office/drawing/2014/main" val="1133089664"/>
                    </a:ext>
                  </a:extLst>
                </a:gridCol>
                <a:gridCol w="6496989">
                  <a:extLst>
                    <a:ext uri="{9D8B030D-6E8A-4147-A177-3AD203B41FA5}">
                      <a16:colId xmlns:a16="http://schemas.microsoft.com/office/drawing/2014/main" val="2911199411"/>
                    </a:ext>
                  </a:extLst>
                </a:gridCol>
              </a:tblGrid>
              <a:tr h="815578">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[1] </a:t>
                      </a:r>
                    </a:p>
                  </a:txBody>
                  <a:tcPr marL="6380" marR="6380" marT="6380" marB="638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b="0" dirty="0">
                          <a:solidFill>
                            <a:schemeClr val="bg1"/>
                          </a:solidFill>
                          <a:effectLst/>
                          <a:latin typeface="Inter Medium" panose="020B0502030000000004"/>
                          <a:ea typeface="Calibri" panose="020F0502020204030204" pitchFamily="34" charset="0"/>
                          <a:cs typeface="Times New Roman" panose="02020603050405020304" pitchFamily="18" charset="0"/>
                        </a:rPr>
                        <a:t>W. D. Tongbo Luo, „Contego: Capability-Based Access Control for Web Browsers,“ Trust and Trustworthy Computing. Trust 2011, t. 6740, 2011. </a:t>
                      </a:r>
                    </a:p>
                    <a:p>
                      <a:pPr marL="0" marR="0">
                        <a:lnSpc>
                          <a:spcPct val="107000"/>
                        </a:lnSpc>
                        <a:spcBef>
                          <a:spcPts val="0"/>
                        </a:spcBef>
                        <a:spcAft>
                          <a:spcPts val="800"/>
                        </a:spcAft>
                      </a:pPr>
                      <a:r>
                        <a:rPr lang="lt-LT" sz="1000" b="0" dirty="0">
                          <a:solidFill>
                            <a:schemeClr val="bg1"/>
                          </a:solidFill>
                          <a:effectLst/>
                          <a:latin typeface="Inter Medium" panose="020B0502030000000004"/>
                          <a:ea typeface="Calibri" panose="020F0502020204030204" pitchFamily="34" charset="0"/>
                          <a:cs typeface="Times New Roman" panose="02020603050405020304" pitchFamily="18" charset="0"/>
                        </a:rPr>
                        <a:t>Per pastaruosius du amžius internetas pakeitė musų gyvenimus. Dažniau naudojant internetinius puslapius dažniau jie yra atakuojami. Pagrindinis puslapių pažeidžiamumas yra blogas internetinės naršyklės pasiekiamumo valdymo modelis. Geras pasiekiamumo modelis gali sumažinti atakų kiekį.</a:t>
                      </a:r>
                    </a:p>
                  </a:txBody>
                  <a:tcPr marL="6380" marR="6380" marT="6380" marB="638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31438181"/>
                  </a:ext>
                </a:extLst>
              </a:tr>
              <a:tr h="755683">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[2] </a:t>
                      </a:r>
                    </a:p>
                  </a:txBody>
                  <a:tcPr marL="6380" marR="6380" marT="6380" marB="638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S. H.-J. C. Y. G. J.-H. Ni Dan, „Attribute Based Access Control (ABAC)-Based Cross-Domain Access Control in Service-Oriented Architecture (SOA),“ 2012 International Conference on Computer Science and Service System, pp. 1405-1408, 2012. </a:t>
                      </a:r>
                    </a:p>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Šitame straipsnyje yra rašoma, kad tradiciniai prieigos valdymo modeliai neatitinka reikalavimų paslaugų orientuotai architektūrai. Tokiai architektūrai reikia tikslesnio prieigos valdymo. Dėl minėtos priežasties yra pateiktas atributais paremtas prieigos metodas.</a:t>
                      </a:r>
                    </a:p>
                  </a:txBody>
                  <a:tcPr marL="6380" marR="6380" marT="6380" marB="638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518557609"/>
                  </a:ext>
                </a:extLst>
              </a:tr>
              <a:tr h="673371">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[3] </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T. C. I. S. Marian Ventuneac, „A policy-based security framework for Web-enabled applications,“ ISICT '03: Proceedings of the 1st international symposium on Information and communication technologies, pp. 487-492, 2003. </a:t>
                      </a:r>
                    </a:p>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aprašoma, kad didelės puslapių aplikacijos, kompromituoja aplikacijos išplėtime ir dinamiškume. Pateiktas prieigos metodas padeda išspręsti pateiktas problemas.</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5877777"/>
                  </a:ext>
                </a:extLst>
              </a:tr>
              <a:tr h="531165">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[4] </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J. T. Eric D. Yuan, „Attributed based access control (ABAC) for Web services“. </a:t>
                      </a:r>
                    </a:p>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pateiktos web paslaugų problemos susijusios su prieigos valdymu. Problemai išspręsti yra patetikas atributais grįstas prieigos valdymas.</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01230321"/>
                  </a:ext>
                </a:extLst>
              </a:tr>
              <a:tr h="750490">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[5] </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Z. W. J. W. Peng Wu, „The Model of Access Control of E-business Website based on PMI/RBAC,“ International Conference on Information Technology and Computer Science, t. 2, pp. 246 - 249, 2009. </a:t>
                      </a:r>
                    </a:p>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apibūdinama problema, kad elektroniniame versle, reikia būdo kuris galėtų valdyti naudotojus ir jų prieigą prie duomenų. Straipsnio rašytojai pasirinkto rolėmis grystą prieigos valdymą.</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924275700"/>
                  </a:ext>
                </a:extLst>
              </a:tr>
              <a:tr h="750490">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[6] </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F. H. Hai-bo Shen, „An Attribute-Based Access Control Model for Web Services,“ 2006 Seventh International Conference on Parallel and Distributed Computing, Applications and Technologies (PDCAT'06), pp. 74-79, 2006. </a:t>
                      </a:r>
                    </a:p>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Pateikiama specifinė problema, kad naudojant daug domenu, jų pagrindinė charakteristika yra, kad tokia sistema yra labai dinamiška. Tokiai sistemai reikia dinamiško sprendimo. Problemos sprendimui yra pateiktas atributais paremtas prieigos valdymo modelis.</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68719483"/>
                  </a:ext>
                </a:extLst>
              </a:tr>
            </a:tbl>
          </a:graphicData>
        </a:graphic>
      </p:graphicFrame>
    </p:spTree>
    <p:extLst>
      <p:ext uri="{BB962C8B-B14F-4D97-AF65-F5344CB8AC3E}">
        <p14:creationId xmlns:p14="http://schemas.microsoft.com/office/powerpoint/2010/main" val="387283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634EF5CE-9C6F-45E2-87C5-55B84F6C31E8}"/>
              </a:ext>
            </a:extLst>
          </p:cNvPr>
          <p:cNvSpPr>
            <a:spLocks noGrp="1"/>
          </p:cNvSpPr>
          <p:nvPr>
            <p:ph type="body" sz="quarter" idx="10"/>
          </p:nvPr>
        </p:nvSpPr>
        <p:spPr/>
        <p:txBody>
          <a:bodyPr/>
          <a:lstStyle/>
          <a:p>
            <a:r>
              <a:rPr lang="lt-LT" dirty="0"/>
              <a:t>sv</a:t>
            </a:r>
          </a:p>
        </p:txBody>
      </p:sp>
      <p:sp>
        <p:nvSpPr>
          <p:cNvPr id="3" name="Teksto vietos rezervavimo ženklas 2">
            <a:extLst>
              <a:ext uri="{FF2B5EF4-FFF2-40B4-BE49-F238E27FC236}">
                <a16:creationId xmlns:a16="http://schemas.microsoft.com/office/drawing/2014/main" id="{A7FEF84E-CC40-4DBD-A3FA-9CEC879F5390}"/>
              </a:ext>
            </a:extLst>
          </p:cNvPr>
          <p:cNvSpPr>
            <a:spLocks noGrp="1"/>
          </p:cNvSpPr>
          <p:nvPr>
            <p:ph type="body" sz="quarter" idx="11"/>
          </p:nvPr>
        </p:nvSpPr>
        <p:spPr>
          <a:xfrm>
            <a:off x="2613221" y="600737"/>
            <a:ext cx="8037512" cy="451686"/>
          </a:xfrm>
        </p:spPr>
        <p:txBody>
          <a:bodyPr/>
          <a:lstStyle/>
          <a:p>
            <a:r>
              <a:rPr lang="pt-BR" dirty="0"/>
              <a:t>Prieigos valdymo problemos</a:t>
            </a:r>
            <a:endParaRPr lang="lt-LT" dirty="0"/>
          </a:p>
        </p:txBody>
      </p:sp>
      <p:sp>
        <p:nvSpPr>
          <p:cNvPr id="4" name="Teksto vietos rezervavimo ženklas 3">
            <a:extLst>
              <a:ext uri="{FF2B5EF4-FFF2-40B4-BE49-F238E27FC236}">
                <a16:creationId xmlns:a16="http://schemas.microsoft.com/office/drawing/2014/main" id="{AE6ED2FF-96A5-4DD5-BB44-44C657A95EC1}"/>
              </a:ext>
            </a:extLst>
          </p:cNvPr>
          <p:cNvSpPr>
            <a:spLocks noGrp="1"/>
          </p:cNvSpPr>
          <p:nvPr>
            <p:ph type="body" sz="quarter" idx="12"/>
          </p:nvPr>
        </p:nvSpPr>
        <p:spPr/>
        <p:txBody>
          <a:bodyPr/>
          <a:lstStyle/>
          <a:p>
            <a:endParaRPr lang="lt-LT"/>
          </a:p>
        </p:txBody>
      </p:sp>
      <p:graphicFrame>
        <p:nvGraphicFramePr>
          <p:cNvPr id="5" name="Table 4">
            <a:extLst>
              <a:ext uri="{FF2B5EF4-FFF2-40B4-BE49-F238E27FC236}">
                <a16:creationId xmlns:a16="http://schemas.microsoft.com/office/drawing/2014/main" id="{95E144AD-1B30-49C0-BBCB-473383109804}"/>
              </a:ext>
            </a:extLst>
          </p:cNvPr>
          <p:cNvGraphicFramePr>
            <a:graphicFrameLocks noGrp="1"/>
          </p:cNvGraphicFramePr>
          <p:nvPr>
            <p:extLst>
              <p:ext uri="{D42A27DB-BD31-4B8C-83A1-F6EECF244321}">
                <p14:modId xmlns:p14="http://schemas.microsoft.com/office/powerpoint/2010/main" val="733784146"/>
              </p:ext>
            </p:extLst>
          </p:nvPr>
        </p:nvGraphicFramePr>
        <p:xfrm>
          <a:off x="2704949" y="2058175"/>
          <a:ext cx="8343181" cy="2424113"/>
        </p:xfrm>
        <a:graphic>
          <a:graphicData uri="http://schemas.openxmlformats.org/drawingml/2006/table">
            <a:tbl>
              <a:tblPr firstRow="1" firstCol="1" bandRow="1">
                <a:tableStyleId>{5C22544A-7EE6-4342-B048-85BDC9FD1C3A}</a:tableStyleId>
              </a:tblPr>
              <a:tblGrid>
                <a:gridCol w="345408">
                  <a:extLst>
                    <a:ext uri="{9D8B030D-6E8A-4147-A177-3AD203B41FA5}">
                      <a16:colId xmlns:a16="http://schemas.microsoft.com/office/drawing/2014/main" val="2778133499"/>
                    </a:ext>
                  </a:extLst>
                </a:gridCol>
                <a:gridCol w="7997773">
                  <a:extLst>
                    <a:ext uri="{9D8B030D-6E8A-4147-A177-3AD203B41FA5}">
                      <a16:colId xmlns:a16="http://schemas.microsoft.com/office/drawing/2014/main" val="890167022"/>
                    </a:ext>
                  </a:extLst>
                </a:gridCol>
              </a:tblGrid>
              <a:tr h="442016">
                <a:tc>
                  <a:txBody>
                    <a:bodyPr/>
                    <a:lstStyle/>
                    <a:p>
                      <a:pPr marL="0" marR="0">
                        <a:lnSpc>
                          <a:spcPct val="107000"/>
                        </a:lnSpc>
                        <a:spcBef>
                          <a:spcPts val="0"/>
                        </a:spcBef>
                        <a:spcAft>
                          <a:spcPts val="800"/>
                        </a:spcAft>
                      </a:pPr>
                      <a:r>
                        <a:rPr lang="en-US" sz="1100" dirty="0">
                          <a:solidFill>
                            <a:schemeClr val="bg1"/>
                          </a:solidFill>
                          <a:effectLst/>
                          <a:latin typeface="Inter Medium" panose="020B0502030000000004"/>
                          <a:ea typeface="Calibri" panose="020F0502020204030204" pitchFamily="34" charset="0"/>
                          <a:cs typeface="Times New Roman" panose="02020603050405020304" pitchFamily="18" charset="0"/>
                        </a:rPr>
                        <a:t>[7]</a:t>
                      </a:r>
                    </a:p>
                  </a:txBody>
                  <a:tcPr marL="9525" marR="9525" marT="9525" marB="9525">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en-US" sz="1100" b="0" dirty="0">
                          <a:solidFill>
                            <a:schemeClr val="bg1"/>
                          </a:solidFill>
                          <a:effectLst/>
                          <a:latin typeface="Inter Medium" panose="020B0502030000000004"/>
                          <a:ea typeface="Calibri" panose="020F0502020204030204" pitchFamily="34" charset="0"/>
                          <a:cs typeface="Times New Roman" panose="02020603050405020304" pitchFamily="18" charset="0"/>
                        </a:rPr>
                        <a:t>P. S. Ravi Sandhu, "Access control: principle and practice," IEEE Communications Magazine, vol. 32, pp. 40-48, 1994. </a:t>
                      </a:r>
                    </a:p>
                    <a:p>
                      <a:pPr marL="0" marR="0">
                        <a:lnSpc>
                          <a:spcPct val="107000"/>
                        </a:lnSpc>
                        <a:spcBef>
                          <a:spcPts val="0"/>
                        </a:spcBef>
                        <a:spcAft>
                          <a:spcPts val="800"/>
                        </a:spcAft>
                      </a:pPr>
                      <a:r>
                        <a:rPr lang="lt-LT" sz="1100" b="0" noProof="0" dirty="0">
                          <a:solidFill>
                            <a:schemeClr val="bg1"/>
                          </a:solidFill>
                          <a:effectLst/>
                          <a:latin typeface="Inter Medium" panose="020B0502030000000004"/>
                          <a:ea typeface="Calibri" panose="020F0502020204030204" pitchFamily="34" charset="0"/>
                          <a:cs typeface="Times New Roman" panose="02020603050405020304" pitchFamily="18" charset="0"/>
                        </a:rPr>
                        <a:t>Šiame straipsnyje yra aprašoma prieigos valdymo principus. Yra aprašomi galimi įsilaužimai. Aprašomos skirtingos prieigos matricos.</a:t>
                      </a:r>
                    </a:p>
                  </a:txBody>
                  <a:tcPr marL="9525" marR="9525" marT="9525" marB="9525">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2491681"/>
                  </a:ext>
                </a:extLst>
              </a:tr>
              <a:tr h="610190">
                <a:tc>
                  <a:txBody>
                    <a:bodyPr/>
                    <a:lstStyle/>
                    <a:p>
                      <a:pPr marL="0" marR="0">
                        <a:lnSpc>
                          <a:spcPct val="107000"/>
                        </a:lnSpc>
                        <a:spcBef>
                          <a:spcPts val="0"/>
                        </a:spcBef>
                        <a:spcAft>
                          <a:spcPts val="800"/>
                        </a:spcAft>
                      </a:pPr>
                      <a:r>
                        <a:rPr lang="en-US" sz="1100" dirty="0">
                          <a:solidFill>
                            <a:schemeClr val="bg1"/>
                          </a:solidFill>
                          <a:effectLst/>
                          <a:latin typeface="Inter Medium" panose="020B0502030000000004"/>
                          <a:ea typeface="Calibri" panose="020F0502020204030204" pitchFamily="34" charset="0"/>
                          <a:cs typeface="Times New Roman" panose="02020603050405020304" pitchFamily="18" charset="0"/>
                        </a:rPr>
                        <a:t>[8] </a:t>
                      </a:r>
                    </a:p>
                  </a:txBody>
                  <a:tcPr marL="9525" marR="9525" marT="9525" marB="9525">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Z. T. R. Wonohoesodo, "A role based access control for Web services," IEEE International Conference onServices Computing, pp. 49-56, 2004. </a:t>
                      </a:r>
                    </a:p>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aprašomi web paslaugų saugos atakos, jos taip pat yra analizuojamos. Problemoms išspręsti yra pateikti du metodai kurie yra paremti rolėmis grystu prieigos valdymu.</a:t>
                      </a:r>
                    </a:p>
                  </a:txBody>
                  <a:tcPr marL="9525" marR="9525" marT="9525" marB="9525">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624879496"/>
                  </a:ext>
                </a:extLst>
              </a:tr>
              <a:tr h="61019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dirty="0">
                          <a:solidFill>
                            <a:schemeClr val="bg1"/>
                          </a:solidFill>
                          <a:effectLst/>
                        </a:rPr>
                        <a:t>[9]</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R. S. G.-J. A. Joon S. Park, "Role-based access control on the web," ACM Trans. Inf. Syst. Secur., vol. 4, p. 37–71, 2001. </a:t>
                      </a:r>
                    </a:p>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aprašoma problema, kuri yra: dabartiniai metodai nėra labai išplečiami. Sistemos yra daugiausiai paremtos individualia naudotojo tapatybe. Pateiktas problemos išsprendimo metodas yra rolėmis paremtas prieigos valdymo metodas.</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35408902"/>
                  </a:ext>
                </a:extLst>
              </a:tr>
              <a:tr h="442016">
                <a:tc>
                  <a:txBody>
                    <a:bodyPr/>
                    <a:lstStyle/>
                    <a:p>
                      <a:pPr marL="0" marR="0">
                        <a:lnSpc>
                          <a:spcPct val="107000"/>
                        </a:lnSpc>
                        <a:spcBef>
                          <a:spcPts val="0"/>
                        </a:spcBef>
                        <a:spcAft>
                          <a:spcPts val="800"/>
                        </a:spcAft>
                      </a:pPr>
                      <a:r>
                        <a:rPr lang="en-US" sz="1100" dirty="0">
                          <a:solidFill>
                            <a:schemeClr val="bg1"/>
                          </a:solidFill>
                          <a:effectLst/>
                          <a:latin typeface="Inter Medium" panose="020B0502030000000004"/>
                          <a:ea typeface="Calibri" panose="020F0502020204030204" pitchFamily="34" charset="0"/>
                          <a:cs typeface="Times New Roman" panose="02020603050405020304" pitchFamily="18" charset="0"/>
                        </a:rPr>
                        <a:t>[10]</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H. H. a. M. H. D. Alan H. Karp, "From ABAC to ZBAC: The Evolution of Access Control Models," Journal of Information Warfare, vol. 9, pp. 38-46, 2010. </a:t>
                      </a:r>
                    </a:p>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Šiame straipsnyje yra pateikiama prieigos valdymo evoliucija. Kokios problemos vedė prie naujų prieigos valdymo kūrimo.</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209368045"/>
                  </a:ext>
                </a:extLst>
              </a:tr>
            </a:tbl>
          </a:graphicData>
        </a:graphic>
      </p:graphicFrame>
    </p:spTree>
    <p:extLst>
      <p:ext uri="{BB962C8B-B14F-4D97-AF65-F5344CB8AC3E}">
        <p14:creationId xmlns:p14="http://schemas.microsoft.com/office/powerpoint/2010/main" val="318684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634EF5CE-9C6F-45E2-87C5-55B84F6C31E8}"/>
              </a:ext>
            </a:extLst>
          </p:cNvPr>
          <p:cNvSpPr>
            <a:spLocks noGrp="1"/>
          </p:cNvSpPr>
          <p:nvPr>
            <p:ph type="body" sz="quarter" idx="10"/>
          </p:nvPr>
        </p:nvSpPr>
        <p:spPr/>
        <p:txBody>
          <a:bodyPr/>
          <a:lstStyle/>
          <a:p>
            <a:r>
              <a:rPr lang="lt-LT" dirty="0"/>
              <a:t>sv</a:t>
            </a:r>
          </a:p>
        </p:txBody>
      </p:sp>
      <p:sp>
        <p:nvSpPr>
          <p:cNvPr id="3" name="Teksto vietos rezervavimo ženklas 2">
            <a:extLst>
              <a:ext uri="{FF2B5EF4-FFF2-40B4-BE49-F238E27FC236}">
                <a16:creationId xmlns:a16="http://schemas.microsoft.com/office/drawing/2014/main" id="{A7FEF84E-CC40-4DBD-A3FA-9CEC879F5390}"/>
              </a:ext>
            </a:extLst>
          </p:cNvPr>
          <p:cNvSpPr>
            <a:spLocks noGrp="1"/>
          </p:cNvSpPr>
          <p:nvPr>
            <p:ph type="body" sz="quarter" idx="11"/>
          </p:nvPr>
        </p:nvSpPr>
        <p:spPr>
          <a:xfrm>
            <a:off x="2613221" y="600737"/>
            <a:ext cx="8037512" cy="451686"/>
          </a:xfrm>
        </p:spPr>
        <p:txBody>
          <a:bodyPr/>
          <a:lstStyle/>
          <a:p>
            <a:r>
              <a:rPr lang="pt-BR" dirty="0"/>
              <a:t>Prieigos valdymo problemos</a:t>
            </a:r>
            <a:endParaRPr lang="lt-LT" dirty="0"/>
          </a:p>
        </p:txBody>
      </p:sp>
      <p:sp>
        <p:nvSpPr>
          <p:cNvPr id="4" name="Teksto vietos rezervavimo ženklas 3">
            <a:extLst>
              <a:ext uri="{FF2B5EF4-FFF2-40B4-BE49-F238E27FC236}">
                <a16:creationId xmlns:a16="http://schemas.microsoft.com/office/drawing/2014/main" id="{AE6ED2FF-96A5-4DD5-BB44-44C657A95EC1}"/>
              </a:ext>
            </a:extLst>
          </p:cNvPr>
          <p:cNvSpPr>
            <a:spLocks noGrp="1"/>
          </p:cNvSpPr>
          <p:nvPr>
            <p:ph type="body" sz="quarter" idx="12"/>
          </p:nvPr>
        </p:nvSpPr>
        <p:spPr/>
        <p:txBody>
          <a:bodyPr/>
          <a:lstStyle/>
          <a:p>
            <a:endParaRPr lang="lt-LT"/>
          </a:p>
        </p:txBody>
      </p:sp>
      <p:graphicFrame>
        <p:nvGraphicFramePr>
          <p:cNvPr id="7" name="Table 6">
            <a:extLst>
              <a:ext uri="{FF2B5EF4-FFF2-40B4-BE49-F238E27FC236}">
                <a16:creationId xmlns:a16="http://schemas.microsoft.com/office/drawing/2014/main" id="{53D9A13C-F54D-4072-9369-492D7EF06574}"/>
              </a:ext>
            </a:extLst>
          </p:cNvPr>
          <p:cNvGraphicFramePr>
            <a:graphicFrameLocks noGrp="1"/>
          </p:cNvGraphicFramePr>
          <p:nvPr>
            <p:extLst>
              <p:ext uri="{D42A27DB-BD31-4B8C-83A1-F6EECF244321}">
                <p14:modId xmlns:p14="http://schemas.microsoft.com/office/powerpoint/2010/main" val="1361155812"/>
              </p:ext>
            </p:extLst>
          </p:nvPr>
        </p:nvGraphicFramePr>
        <p:xfrm>
          <a:off x="2613221" y="1960510"/>
          <a:ext cx="8037512" cy="3095280"/>
        </p:xfrm>
        <a:graphic>
          <a:graphicData uri="http://schemas.openxmlformats.org/drawingml/2006/table">
            <a:tbl>
              <a:tblPr firstRow="1" firstCol="1" bandRow="1">
                <a:tableStyleId>{5C22544A-7EE6-4342-B048-85BDC9FD1C3A}</a:tableStyleId>
              </a:tblPr>
              <a:tblGrid>
                <a:gridCol w="337013">
                  <a:extLst>
                    <a:ext uri="{9D8B030D-6E8A-4147-A177-3AD203B41FA5}">
                      <a16:colId xmlns:a16="http://schemas.microsoft.com/office/drawing/2014/main" val="3030308065"/>
                    </a:ext>
                  </a:extLst>
                </a:gridCol>
                <a:gridCol w="7700499">
                  <a:extLst>
                    <a:ext uri="{9D8B030D-6E8A-4147-A177-3AD203B41FA5}">
                      <a16:colId xmlns:a16="http://schemas.microsoft.com/office/drawing/2014/main" val="1117462983"/>
                    </a:ext>
                  </a:extLst>
                </a:gridCol>
              </a:tblGrid>
              <a:tr h="1111835">
                <a:tc>
                  <a:txBody>
                    <a:bodyPr/>
                    <a:lstStyle/>
                    <a:p>
                      <a:pPr marL="0" marR="0">
                        <a:lnSpc>
                          <a:spcPct val="107000"/>
                        </a:lnSpc>
                        <a:spcBef>
                          <a:spcPts val="0"/>
                        </a:spcBef>
                        <a:spcAft>
                          <a:spcPts val="800"/>
                        </a:spcAft>
                      </a:pPr>
                      <a:r>
                        <a:rPr lang="en-US" sz="1100" b="0">
                          <a:solidFill>
                            <a:schemeClr val="bg1"/>
                          </a:solidFill>
                          <a:effectLst/>
                          <a:latin typeface="Inter Medium" panose="020B0502030000000004"/>
                        </a:rPr>
                        <a:t>[11] </a:t>
                      </a:r>
                      <a:endParaRPr lang="en-US" sz="1100" b="0">
                        <a:solidFill>
                          <a:schemeClr val="bg1"/>
                        </a:solidFill>
                        <a:effectLst/>
                        <a:latin typeface="Inter Medium" panose="020B0502030000000004"/>
                        <a:ea typeface="Calibri" panose="020F0502020204030204" pitchFamily="34" charset="0"/>
                        <a:cs typeface="Times New Roman" panose="02020603050405020304" pitchFamily="18" charset="0"/>
                      </a:endParaRPr>
                    </a:p>
                  </a:txBody>
                  <a:tcPr marL="9525" marR="9525" marT="9525" marB="9525">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S. P. Sejong Oh, "Task–role-based access control model," Information Systems, vol. 28, no. 6, pp. 533-562, 2003. </a:t>
                      </a:r>
                    </a:p>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pateikiama problema apie didelių kompanijų duomenų valdymą. Didelėms kompanijoms reikia valdyti daug duomenų, todėl reikia patikimo sprendimo prieigos valdymui. Straipsnyje pateikta, kad rolėmis grįsto valdymo modelio neužtenka, kadangi prie duomenų gali reikėti prieiti ne vien kurie turi prieiga pagal rolę. Spręsti pateiktai problemai buvo pateiktas užduoties ir role pragystas valdymo modelis.</a:t>
                      </a:r>
                    </a:p>
                  </a:txBody>
                  <a:tcPr marL="9525" marR="9525" marT="9525" marB="9525">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27827275"/>
                  </a:ext>
                </a:extLst>
              </a:tr>
              <a:tr h="871610">
                <a:tc>
                  <a:txBody>
                    <a:bodyPr/>
                    <a:lstStyle/>
                    <a:p>
                      <a:pPr marL="0" marR="0">
                        <a:lnSpc>
                          <a:spcPct val="107000"/>
                        </a:lnSpc>
                        <a:spcBef>
                          <a:spcPts val="0"/>
                        </a:spcBef>
                        <a:spcAft>
                          <a:spcPts val="800"/>
                        </a:spcAft>
                      </a:pPr>
                      <a:r>
                        <a:rPr lang="en-US" sz="1100" b="0" dirty="0">
                          <a:solidFill>
                            <a:schemeClr val="bg1"/>
                          </a:solidFill>
                          <a:effectLst/>
                          <a:latin typeface="Inter Medium" panose="020B0502030000000004"/>
                        </a:rPr>
                        <a:t>[12] </a:t>
                      </a:r>
                      <a:endParaRPr lang="en-US" sz="1100" b="0" dirty="0">
                        <a:solidFill>
                          <a:schemeClr val="bg1"/>
                        </a:solidFill>
                        <a:effectLst/>
                        <a:latin typeface="Inter Medium" panose="020B0502030000000004"/>
                        <a:ea typeface="Calibri" panose="020F0502020204030204" pitchFamily="34" charset="0"/>
                        <a:cs typeface="Times New Roman" panose="02020603050405020304" pitchFamily="18" charset="0"/>
                      </a:endParaRPr>
                    </a:p>
                  </a:txBody>
                  <a:tcPr marL="9525" marR="9525" marT="9525" marB="9525">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H. F. Shen Haibo, "A context-aware role-based access control model for Web services," IEEE International Conference on e-Business Engineering (ICEBE'05), pp. 220-223, 2005. </a:t>
                      </a:r>
                    </a:p>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aprašoma efektyvumo problema. Kad rolėmis grįstas prieigos metodas nėra labai efektyvus. Rašytojas pateikia galimą sprendimą, kuris yra kontekstą suvokiantis rolėmis grįstas prieigos valdymo modelis.</a:t>
                      </a:r>
                    </a:p>
                  </a:txBody>
                  <a:tcPr marL="9525" marR="9525" marT="9525" marB="9525">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14345393"/>
                  </a:ext>
                </a:extLst>
              </a:tr>
              <a:tr h="1111835">
                <a:tc>
                  <a:txBody>
                    <a:bodyPr/>
                    <a:lstStyle/>
                    <a:p>
                      <a:pPr marL="0" marR="0">
                        <a:lnSpc>
                          <a:spcPct val="107000"/>
                        </a:lnSpc>
                        <a:spcBef>
                          <a:spcPts val="0"/>
                        </a:spcBef>
                        <a:spcAft>
                          <a:spcPts val="800"/>
                        </a:spcAft>
                      </a:pPr>
                      <a:r>
                        <a:rPr lang="en-US" sz="1100" b="0" dirty="0">
                          <a:solidFill>
                            <a:schemeClr val="bg1"/>
                          </a:solidFill>
                          <a:effectLst/>
                          <a:latin typeface="Inter Medium" panose="020B0502030000000004"/>
                        </a:rPr>
                        <a:t>[13] </a:t>
                      </a:r>
                      <a:endParaRPr lang="en-US" sz="1100" b="0" dirty="0">
                        <a:solidFill>
                          <a:schemeClr val="bg1"/>
                        </a:solidFill>
                        <a:effectLst/>
                        <a:latin typeface="Inter Medium" panose="020B0502030000000004"/>
                        <a:ea typeface="Calibri" panose="020F0502020204030204" pitchFamily="34" charset="0"/>
                        <a:cs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H.-Q. G. J.-D. S. Miao Liu, "An attribute and role-based access control model for Web services," 2005 International Conference on Machine Learning and Cybernetics, vol. 2, pp. 1302-1306, 2005.</a:t>
                      </a:r>
                    </a:p>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Straipsnis analizuoja reikalavimus valdant web paslaugas. Straipsnyje yra aprašomos apribojimai su kuriais galima susidurti web paslaugose. Pristačius aprobojimus yra pateikiamas atributais ir rolėmis paremtas prieigos valdymas.</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31557387"/>
                  </a:ext>
                </a:extLst>
              </a:tr>
            </a:tbl>
          </a:graphicData>
        </a:graphic>
      </p:graphicFrame>
    </p:spTree>
    <p:extLst>
      <p:ext uri="{BB962C8B-B14F-4D97-AF65-F5344CB8AC3E}">
        <p14:creationId xmlns:p14="http://schemas.microsoft.com/office/powerpoint/2010/main" val="3028485428"/>
      </p:ext>
    </p:extLst>
  </p:cSld>
  <p:clrMapOvr>
    <a:masterClrMapping/>
  </p:clrMapOvr>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as" ma:contentTypeID="0x01010085A0B56825ACE44AA56534054A45F39F" ma:contentTypeVersion="16" ma:contentTypeDescription="Kurkite naują dokumentą." ma:contentTypeScope="" ma:versionID="af5a762cd9ff50b6a08d36f9c4c905e0">
  <xsd:schema xmlns:xsd="http://www.w3.org/2001/XMLSchema" xmlns:xs="http://www.w3.org/2001/XMLSchema" xmlns:p="http://schemas.microsoft.com/office/2006/metadata/properties" xmlns:ns2="620836a7-bc45-472c-88d2-4326827033e8" xmlns:ns3="6f570473-4b36-4c39-a776-03401f4bff93" targetNamespace="http://schemas.microsoft.com/office/2006/metadata/properties" ma:root="true" ma:fieldsID="f1c764103dade80e512ed8409fb7d386" ns2:_="" ns3:_="">
    <xsd:import namespace="620836a7-bc45-472c-88d2-4326827033e8"/>
    <xsd:import namespace="6f570473-4b36-4c39-a776-03401f4bff93"/>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odifikuoti"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0836a7-bc45-472c-88d2-4326827033e8" elementFormDefault="qualified">
    <xsd:import namespace="http://schemas.microsoft.com/office/2006/documentManagement/types"/>
    <xsd:import namespace="http://schemas.microsoft.com/office/infopath/2007/PartnerControls"/>
    <xsd:element name="SharedWithUsers" ma:index="8" nillable="true" ma:displayName="Bendrinama s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Bendrinimo užuominos maiša" ma:internalName="SharingHintHash" ma:readOnly="true">
      <xsd:simpleType>
        <xsd:restriction base="dms:Text"/>
      </xsd:simpleType>
    </xsd:element>
    <xsd:element name="SharedWithDetails" ma:index="10" nillable="true" ma:displayName="Bendrinta su išsamia informacija" ma:internalName="SharedWithDetails" ma:readOnly="true">
      <xsd:simpleType>
        <xsd:restriction base="dms:Note">
          <xsd:maxLength value="255"/>
        </xsd:restriction>
      </xsd:simpleType>
    </xsd:element>
    <xsd:element name="LastSharedByUser" ma:index="11" nillable="true" ma:displayName="Paskutinį kartą bendrinta pagal vartotoją" ma:description="" ma:internalName="LastSharedByUser" ma:readOnly="true">
      <xsd:simpleType>
        <xsd:restriction base="dms:Note">
          <xsd:maxLength value="255"/>
        </xsd:restriction>
      </xsd:simpleType>
    </xsd:element>
    <xsd:element name="LastSharedByTime" ma:index="12" nillable="true" ma:displayName="Paskutinį kartą bendrinta pagal laiką"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f570473-4b36-4c39-a776-03401f4bff93" elementFormDefault="qualified">
    <xsd:import namespace="http://schemas.microsoft.com/office/2006/documentManagement/types"/>
    <xsd:import namespace="http://schemas.microsoft.com/office/infopath/2007/PartnerControls"/>
    <xsd:element name="Modifikuoti" ma:index="13" nillable="true" ma:displayName="Modifikuoti" ma:internalName="Modifikuoti">
      <xsd:simpleType>
        <xsd:restriction base="dms:Text"/>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odifikuoti xmlns="6f570473-4b36-4c39-a776-03401f4bff93" xsi:nil="true"/>
  </documentManagement>
</p:properties>
</file>

<file path=customXml/itemProps1.xml><?xml version="1.0" encoding="utf-8"?>
<ds:datastoreItem xmlns:ds="http://schemas.openxmlformats.org/officeDocument/2006/customXml" ds:itemID="{520C1942-10EE-42DC-AE9F-A926B050F2F4}">
  <ds:schemaRefs>
    <ds:schemaRef ds:uri="http://schemas.microsoft.com/sharepoint/v3/contenttype/forms"/>
  </ds:schemaRefs>
</ds:datastoreItem>
</file>

<file path=customXml/itemProps2.xml><?xml version="1.0" encoding="utf-8"?>
<ds:datastoreItem xmlns:ds="http://schemas.openxmlformats.org/officeDocument/2006/customXml" ds:itemID="{8E9EA016-48E9-454F-BAD2-C11D02A89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0836a7-bc45-472c-88d2-4326827033e8"/>
    <ds:schemaRef ds:uri="6f570473-4b36-4c39-a776-03401f4bf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BADF8-ABD3-4C23-AF26-BD3BDD8175E7}">
  <ds:schemaRefs>
    <ds:schemaRef ds:uri="http://schemas.microsoft.com/office/2006/metadata/properties"/>
    <ds:schemaRef ds:uri="http://schemas.microsoft.com/office/infopath/2007/PartnerControls"/>
    <ds:schemaRef ds:uri="6f570473-4b36-4c39-a776-03401f4bff93"/>
  </ds:schemaRefs>
</ds:datastoreItem>
</file>

<file path=docProps/app.xml><?xml version="1.0" encoding="utf-8"?>
<Properties xmlns="http://schemas.openxmlformats.org/officeDocument/2006/extended-properties" xmlns:vt="http://schemas.openxmlformats.org/officeDocument/2006/docPropsVTypes">
  <TotalTime>2459</TotalTime>
  <Words>970</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vt:i4>
      </vt:variant>
    </vt:vector>
  </HeadingPairs>
  <TitlesOfParts>
    <vt:vector size="14" baseType="lpstr">
      <vt:lpstr>Arial</vt:lpstr>
      <vt:lpstr>Calibri</vt:lpstr>
      <vt:lpstr>Inter</vt:lpstr>
      <vt:lpstr>Inter Medium</vt:lpstr>
      <vt:lpstr>Inter Semi Bold</vt:lpstr>
      <vt:lpstr>Times New Roman</vt:lpstr>
      <vt:lpstr>TEKSTAS</vt:lpstr>
      <vt:lpstr>FOTO</vt:lpstr>
      <vt:lpstr>DIAGRAMA_LENTELĖ</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Kiudys Eligijus</cp:lastModifiedBy>
  <cp:revision>114</cp:revision>
  <dcterms:created xsi:type="dcterms:W3CDTF">2020-12-23T08:59:48Z</dcterms:created>
  <dcterms:modified xsi:type="dcterms:W3CDTF">2021-11-30T09:14:15Z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0x01010085A0B56825ACE44AA56534054A45F39F</vt:lpwstr>
  </property>
</Properties>
</file>