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16"/>
  </p:notesMasterIdLst>
  <p:handoutMasterIdLst>
    <p:handoutMasterId r:id="rId17"/>
  </p:handoutMasterIdLst>
  <p:sldIdLst>
    <p:sldId id="256" r:id="rId7"/>
    <p:sldId id="257" r:id="rId8"/>
    <p:sldId id="271"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AA2D8-7868-162A-79E3-AF49FF1E525B}" v="12" dt="2021-08-31T20:12:29.821"/>
    <p1510:client id="{9CCC38C9-5055-CD49-B363-2FE5606DEA82}" v="52" dt="2021-02-02T14:53:24.581"/>
    <p1510:client id="{EE636182-0C78-C389-B9FC-F3B918D8E855}" v="1" dt="2021-04-27T07:08:47.48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42"/>
    <p:restoredTop sz="96959"/>
  </p:normalViewPr>
  <p:slideViewPr>
    <p:cSldViewPr snapToGrid="0" snapToObjects="1" showGuides="1">
      <p:cViewPr varScale="1">
        <p:scale>
          <a:sx n="101" d="100"/>
          <a:sy n="101" d="100"/>
        </p:scale>
        <p:origin x="144" y="14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endParaRPr lang="LID4096"/>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LID4096"/>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LID4096"/>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LID4096"/>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1/18/2022</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21475109"/>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226167065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282865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3510751646"/>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316110194"/>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47938947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t>4</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1695135616"/>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482650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28</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75F460FD-0898-4EF0-8A4D-314035751891}"/>
              </a:ext>
            </a:extLst>
          </p:cNvPr>
          <p:cNvSpPr>
            <a:spLocks noGrp="1"/>
          </p:cNvSpPr>
          <p:nvPr>
            <p:ph type="body" sz="quarter" idx="10"/>
          </p:nvPr>
        </p:nvSpPr>
        <p:spPr/>
        <p:txBody>
          <a:bodyPr/>
          <a:lstStyle/>
          <a:p>
            <a:r>
              <a:rPr lang="lt-LT" dirty="0"/>
              <a:t>Eligijus Kiudys IFM-</a:t>
            </a:r>
            <a:r>
              <a:rPr lang="en-GB" dirty="0"/>
              <a:t>1/3</a:t>
            </a:r>
            <a:r>
              <a:rPr lang="en-US" dirty="0"/>
              <a:t> g.</a:t>
            </a:r>
            <a:endParaRPr lang="lt-LT" dirty="0"/>
          </a:p>
        </p:txBody>
      </p:sp>
      <p:sp>
        <p:nvSpPr>
          <p:cNvPr id="3" name="Teksto vietos rezervavimo ženklas 2">
            <a:extLst>
              <a:ext uri="{FF2B5EF4-FFF2-40B4-BE49-F238E27FC236}">
                <a16:creationId xmlns:a16="http://schemas.microsoft.com/office/drawing/2014/main" id="{7F93059A-C9AF-4110-A33C-BF29C25CFCF4}"/>
              </a:ext>
            </a:extLst>
          </p:cNvPr>
          <p:cNvSpPr>
            <a:spLocks noGrp="1"/>
          </p:cNvSpPr>
          <p:nvPr>
            <p:ph type="body" sz="quarter" idx="11"/>
          </p:nvPr>
        </p:nvSpPr>
        <p:spPr/>
        <p:txBody>
          <a:bodyPr/>
          <a:lstStyle/>
          <a:p>
            <a:r>
              <a:rPr lang="lt-LT" dirty="0"/>
              <a:t>Rolėmis grįstas žiniatinklio programų prieigos valdymo metodas</a:t>
            </a:r>
          </a:p>
        </p:txBody>
      </p:sp>
      <p:sp>
        <p:nvSpPr>
          <p:cNvPr id="4" name="Teksto vietos rezervavimo ženklas 3">
            <a:extLst>
              <a:ext uri="{FF2B5EF4-FFF2-40B4-BE49-F238E27FC236}">
                <a16:creationId xmlns:a16="http://schemas.microsoft.com/office/drawing/2014/main" id="{B902BE3E-9E74-47B2-B211-DEE844E89C0B}"/>
              </a:ext>
            </a:extLst>
          </p:cNvPr>
          <p:cNvSpPr>
            <a:spLocks noGrp="1"/>
          </p:cNvSpPr>
          <p:nvPr>
            <p:ph type="body" sz="quarter" idx="12"/>
          </p:nvPr>
        </p:nvSpPr>
        <p:spPr/>
        <p:txBody>
          <a:bodyPr/>
          <a:lstStyle/>
          <a:p>
            <a:endParaRPr lang="lt-LT" dirty="0"/>
          </a:p>
        </p:txBody>
      </p:sp>
    </p:spTree>
    <p:extLst>
      <p:ext uri="{BB962C8B-B14F-4D97-AF65-F5344CB8AC3E}">
        <p14:creationId xmlns:p14="http://schemas.microsoft.com/office/powerpoint/2010/main" val="16028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pPr marL="0" indent="0">
              <a:buNone/>
            </a:pPr>
            <a:r>
              <a:rPr lang="lt-LT" sz="1800" dirty="0">
                <a:effectLst/>
                <a:latin typeface="Times New Roman" panose="02020603050405020304" pitchFamily="18" charset="0"/>
                <a:ea typeface="Calibri" panose="020F0502020204030204" pitchFamily="34" charset="0"/>
                <a:cs typeface="Times New Roman" panose="02020603050405020304" pitchFamily="18" charset="0"/>
              </a:rPr>
              <a:t>Darbo tikslas – sukurti rolėmis grįstą prieigos valdymo metodą skirtą </a:t>
            </a:r>
            <a:r>
              <a:rPr lang="lt-LT" sz="1800" dirty="0">
                <a:latin typeface="Times New Roman" panose="02020603050405020304" pitchFamily="18" charset="0"/>
                <a:ea typeface="Calibri" panose="020F0502020204030204" pitchFamily="34" charset="0"/>
                <a:cs typeface="Times New Roman" panose="02020603050405020304" pitchFamily="18" charset="0"/>
              </a:rPr>
              <a:t>žiniatinklio</a:t>
            </a:r>
            <a:r>
              <a:rPr lang="lt-LT" sz="1800" dirty="0">
                <a:effectLst/>
                <a:latin typeface="Times New Roman" panose="02020603050405020304" pitchFamily="18" charset="0"/>
                <a:ea typeface="Calibri" panose="020F0502020204030204" pitchFamily="34" charset="0"/>
                <a:cs typeface="Times New Roman" panose="02020603050405020304" pitchFamily="18" charset="0"/>
              </a:rPr>
              <a:t> programoms. Metodas turėtu leisti pritaikyti rolėmis grįstą prieigos valdymo metodą internetinių aplikacijų prieigos valdymui. Panaudojus naują metodą administratorius galės keisti roles, licencijas, naujoms internetinėms aplikacijoms.</a:t>
            </a:r>
          </a:p>
          <a:p>
            <a:pPr marL="0" indent="0">
              <a:buNone/>
            </a:pPr>
            <a:endParaRPr lang="lt-LT" dirty="0"/>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p:txBody>
          <a:bodyPr/>
          <a:lstStyle/>
          <a:p>
            <a:r>
              <a:rPr lang="lt-LT" dirty="0"/>
              <a:t>Tikslas</a:t>
            </a:r>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dirty="0"/>
          </a:p>
        </p:txBody>
      </p:sp>
    </p:spTree>
    <p:extLst>
      <p:ext uri="{BB962C8B-B14F-4D97-AF65-F5344CB8AC3E}">
        <p14:creationId xmlns:p14="http://schemas.microsoft.com/office/powerpoint/2010/main" val="387283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5D1B21-812D-4F1A-944F-47A10C453B95}"/>
              </a:ext>
            </a:extLst>
          </p:cNvPr>
          <p:cNvSpPr>
            <a:spLocks noGrp="1"/>
          </p:cNvSpPr>
          <p:nvPr>
            <p:ph type="body" sz="quarter" idx="10"/>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lt-LT" sz="2000" dirty="0">
                <a:effectLst/>
                <a:latin typeface="Times New Roman" panose="02020603050405020304" pitchFamily="18" charset="0"/>
                <a:ea typeface="Calibri" panose="020F0502020204030204" pitchFamily="34" charset="0"/>
                <a:cs typeface="Times New Roman" panose="02020603050405020304" pitchFamily="18" charset="0"/>
              </a:rPr>
              <a:t>Išanalizuoti žiniatinklio programų prieigos valdymo problemos.</a:t>
            </a:r>
          </a:p>
          <a:p>
            <a:pPr marL="342900" marR="0" lvl="0" indent="-342900">
              <a:lnSpc>
                <a:spcPct val="107000"/>
              </a:lnSpc>
              <a:spcBef>
                <a:spcPts val="0"/>
              </a:spcBef>
              <a:spcAft>
                <a:spcPts val="0"/>
              </a:spcAft>
              <a:buFont typeface="Symbol" panose="05050102010706020507" pitchFamily="18" charset="2"/>
              <a:buChar char=""/>
            </a:pPr>
            <a:r>
              <a:rPr lang="lt-LT" sz="2000" dirty="0">
                <a:effectLst/>
                <a:latin typeface="Times New Roman" panose="02020603050405020304" pitchFamily="18" charset="0"/>
                <a:ea typeface="Calibri" panose="020F0502020204030204" pitchFamily="34" charset="0"/>
                <a:cs typeface="Times New Roman" panose="02020603050405020304" pitchFamily="18" charset="0"/>
              </a:rPr>
              <a:t>Išanalizuoti žiniatinklio programų prieigos valdymo metodus.</a:t>
            </a:r>
          </a:p>
          <a:p>
            <a:pPr marL="342900" marR="0" lvl="0" indent="-342900">
              <a:lnSpc>
                <a:spcPct val="107000"/>
              </a:lnSpc>
              <a:spcBef>
                <a:spcPts val="0"/>
              </a:spcBef>
              <a:spcAft>
                <a:spcPts val="0"/>
              </a:spcAft>
              <a:buFont typeface="Symbol" panose="05050102010706020507" pitchFamily="18" charset="2"/>
              <a:buChar char=""/>
            </a:pPr>
            <a:r>
              <a:rPr lang="lt-LT" sz="2000" dirty="0">
                <a:effectLst/>
                <a:latin typeface="Times New Roman" panose="02020603050405020304" pitchFamily="18" charset="0"/>
                <a:ea typeface="Calibri" panose="020F0502020204030204" pitchFamily="34" charset="0"/>
                <a:cs typeface="Times New Roman" panose="02020603050405020304" pitchFamily="18" charset="0"/>
              </a:rPr>
              <a:t>Išanalizuoti rolėmis grįstas prieigos valdymo metodas.</a:t>
            </a:r>
          </a:p>
          <a:p>
            <a:pPr marL="342900" marR="0" lvl="0" indent="-342900">
              <a:lnSpc>
                <a:spcPct val="107000"/>
              </a:lnSpc>
              <a:spcBef>
                <a:spcPts val="0"/>
              </a:spcBef>
              <a:spcAft>
                <a:spcPts val="0"/>
              </a:spcAft>
              <a:buFont typeface="Symbol" panose="05050102010706020507" pitchFamily="18" charset="2"/>
              <a:buChar char=""/>
            </a:pPr>
            <a:r>
              <a:rPr lang="lt-LT" sz="2000" dirty="0">
                <a:effectLst/>
                <a:latin typeface="Times New Roman" panose="02020603050405020304" pitchFamily="18" charset="0"/>
                <a:ea typeface="Calibri" panose="020F0502020204030204" pitchFamily="34" charset="0"/>
                <a:cs typeface="Times New Roman" panose="02020603050405020304" pitchFamily="18" charset="0"/>
              </a:rPr>
              <a:t>Išanalizuoti rolėmis grįsto prieigos valdymo metodo pritaikymą žiniatinklyje.</a:t>
            </a:r>
          </a:p>
          <a:p>
            <a:pPr marL="342900" marR="0" lvl="0" indent="-342900">
              <a:lnSpc>
                <a:spcPct val="107000"/>
              </a:lnSpc>
              <a:spcBef>
                <a:spcPts val="0"/>
              </a:spcBef>
              <a:spcAft>
                <a:spcPts val="0"/>
              </a:spcAft>
              <a:buFont typeface="Symbol" panose="05050102010706020507" pitchFamily="18" charset="2"/>
              <a:buChar char=""/>
            </a:pPr>
            <a:r>
              <a:rPr lang="lt-LT" sz="2000" dirty="0">
                <a:effectLst/>
                <a:latin typeface="Times New Roman" panose="02020603050405020304" pitchFamily="18" charset="0"/>
                <a:ea typeface="Calibri" panose="020F0502020204030204" pitchFamily="34" charset="0"/>
                <a:cs typeface="Times New Roman" panose="02020603050405020304" pitchFamily="18" charset="0"/>
              </a:rPr>
              <a:t>Pasiūlyti rolėmis grįstą prieigos valdymo metodą skirtą žiniatinklių programoms.</a:t>
            </a:r>
          </a:p>
          <a:p>
            <a:pPr marL="342900" marR="0" lvl="0" indent="-342900">
              <a:lnSpc>
                <a:spcPct val="107000"/>
              </a:lnSpc>
              <a:spcBef>
                <a:spcPts val="0"/>
              </a:spcBef>
              <a:spcAft>
                <a:spcPts val="800"/>
              </a:spcAft>
              <a:buFont typeface="Symbol" panose="05050102010706020507" pitchFamily="18" charset="2"/>
              <a:buChar char=""/>
            </a:pPr>
            <a:r>
              <a:rPr lang="lt-LT" sz="2000" dirty="0">
                <a:effectLst/>
                <a:latin typeface="Times New Roman" panose="02020603050405020304" pitchFamily="18" charset="0"/>
                <a:ea typeface="Calibri" panose="020F0502020204030204" pitchFamily="34" charset="0"/>
                <a:cs typeface="Times New Roman" panose="02020603050405020304" pitchFamily="18" charset="0"/>
              </a:rPr>
              <a:t>Įgyvendinti sukurtą metodą ir palyginti rezultatus.</a:t>
            </a:r>
          </a:p>
          <a:p>
            <a:endParaRPr lang="LID4096" dirty="0"/>
          </a:p>
        </p:txBody>
      </p:sp>
      <p:sp>
        <p:nvSpPr>
          <p:cNvPr id="3" name="Text Placeholder 2">
            <a:extLst>
              <a:ext uri="{FF2B5EF4-FFF2-40B4-BE49-F238E27FC236}">
                <a16:creationId xmlns:a16="http://schemas.microsoft.com/office/drawing/2014/main" id="{A19BE4A1-812D-412B-AC21-7533BACA7F83}"/>
              </a:ext>
            </a:extLst>
          </p:cNvPr>
          <p:cNvSpPr>
            <a:spLocks noGrp="1"/>
          </p:cNvSpPr>
          <p:nvPr>
            <p:ph type="body" sz="quarter" idx="11"/>
          </p:nvPr>
        </p:nvSpPr>
        <p:spPr/>
        <p:txBody>
          <a:bodyPr/>
          <a:lstStyle/>
          <a:p>
            <a:r>
              <a:rPr lang="lt-LT" dirty="0"/>
              <a:t>Uždaviniai</a:t>
            </a:r>
            <a:endParaRPr lang="LID4096" dirty="0"/>
          </a:p>
        </p:txBody>
      </p:sp>
      <p:sp>
        <p:nvSpPr>
          <p:cNvPr id="4" name="Text Placeholder 3">
            <a:extLst>
              <a:ext uri="{FF2B5EF4-FFF2-40B4-BE49-F238E27FC236}">
                <a16:creationId xmlns:a16="http://schemas.microsoft.com/office/drawing/2014/main" id="{3CADDDCC-B2BF-4E32-89B5-C659EEE45BBE}"/>
              </a:ext>
            </a:extLst>
          </p:cNvPr>
          <p:cNvSpPr>
            <a:spLocks noGrp="1"/>
          </p:cNvSpPr>
          <p:nvPr>
            <p:ph type="body" sz="quarter" idx="12"/>
          </p:nvPr>
        </p:nvSpPr>
        <p:spPr/>
        <p:txBody>
          <a:bodyPr/>
          <a:lstStyle/>
          <a:p>
            <a:endParaRPr lang="LID4096"/>
          </a:p>
        </p:txBody>
      </p:sp>
    </p:spTree>
    <p:extLst>
      <p:ext uri="{BB962C8B-B14F-4D97-AF65-F5344CB8AC3E}">
        <p14:creationId xmlns:p14="http://schemas.microsoft.com/office/powerpoint/2010/main" val="349874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9E25EF-5AB9-4ED4-BC47-1E466D4670ED}"/>
              </a:ext>
            </a:extLst>
          </p:cNvPr>
          <p:cNvSpPr>
            <a:spLocks noGrp="1"/>
          </p:cNvSpPr>
          <p:nvPr>
            <p:ph type="body" sz="quarter" idx="10"/>
          </p:nvPr>
        </p:nvSpPr>
        <p:spPr/>
        <p:txBody>
          <a:bodyPr/>
          <a:lstStyle/>
          <a:p>
            <a:pPr marL="0" indent="0">
              <a:buNone/>
            </a:pPr>
            <a:r>
              <a:rPr lang="en-US" dirty="0" err="1"/>
              <a:t>Konfidencialumas</a:t>
            </a:r>
            <a:endParaRPr lang="en-US" dirty="0"/>
          </a:p>
          <a:p>
            <a:pPr marL="0" indent="0">
              <a:buNone/>
            </a:pPr>
            <a:r>
              <a:rPr lang="en-US" dirty="0" err="1"/>
              <a:t>Vientisumas</a:t>
            </a:r>
            <a:endParaRPr lang="en-US" dirty="0"/>
          </a:p>
          <a:p>
            <a:pPr marL="0" indent="0">
              <a:buNone/>
            </a:pPr>
            <a:r>
              <a:rPr lang="en-US" dirty="0" err="1"/>
              <a:t>Prieinamumas</a:t>
            </a:r>
            <a:endParaRPr lang="en-US" dirty="0"/>
          </a:p>
        </p:txBody>
      </p:sp>
      <p:sp>
        <p:nvSpPr>
          <p:cNvPr id="3" name="Text Placeholder 2">
            <a:extLst>
              <a:ext uri="{FF2B5EF4-FFF2-40B4-BE49-F238E27FC236}">
                <a16:creationId xmlns:a16="http://schemas.microsoft.com/office/drawing/2014/main" id="{E281D713-5C75-4036-B439-EE91F2E08CE7}"/>
              </a:ext>
            </a:extLst>
          </p:cNvPr>
          <p:cNvSpPr>
            <a:spLocks noGrp="1"/>
          </p:cNvSpPr>
          <p:nvPr>
            <p:ph type="body" sz="quarter" idx="11"/>
          </p:nvPr>
        </p:nvSpPr>
        <p:spPr>
          <a:xfrm>
            <a:off x="2613220" y="600737"/>
            <a:ext cx="8531029" cy="509636"/>
          </a:xfrm>
        </p:spPr>
        <p:txBody>
          <a:bodyPr/>
          <a:lstStyle/>
          <a:p>
            <a:r>
              <a:rPr lang="pt-BR" dirty="0"/>
              <a:t>Žiniatinklio programų prieigos valdymo problemos</a:t>
            </a:r>
            <a:r>
              <a:rPr lang="lt-LT" dirty="0"/>
              <a:t> </a:t>
            </a:r>
            <a:r>
              <a:rPr lang="en-GB" dirty="0"/>
              <a:t>(1)</a:t>
            </a:r>
            <a:endParaRPr lang="LID4096" dirty="0"/>
          </a:p>
        </p:txBody>
      </p:sp>
      <p:sp>
        <p:nvSpPr>
          <p:cNvPr id="4" name="Text Placeholder 3">
            <a:extLst>
              <a:ext uri="{FF2B5EF4-FFF2-40B4-BE49-F238E27FC236}">
                <a16:creationId xmlns:a16="http://schemas.microsoft.com/office/drawing/2014/main" id="{BEC588B9-558C-4600-ADD0-98DB430FD5A3}"/>
              </a:ext>
            </a:extLst>
          </p:cNvPr>
          <p:cNvSpPr>
            <a:spLocks noGrp="1"/>
          </p:cNvSpPr>
          <p:nvPr>
            <p:ph type="body" sz="quarter" idx="12"/>
          </p:nvPr>
        </p:nvSpPr>
        <p:spPr/>
        <p:txBody>
          <a:bodyPr/>
          <a:lstStyle/>
          <a:p>
            <a:endParaRPr lang="LID4096"/>
          </a:p>
        </p:txBody>
      </p:sp>
      <p:pic>
        <p:nvPicPr>
          <p:cNvPr id="5" name="Picture 4" descr="The Confidentiality, Integrity, Availability (CIA) triad. | Download  Scientific Diagram">
            <a:extLst>
              <a:ext uri="{FF2B5EF4-FFF2-40B4-BE49-F238E27FC236}">
                <a16:creationId xmlns:a16="http://schemas.microsoft.com/office/drawing/2014/main" id="{E7F405D7-CF74-48D9-9385-A6DC534BB9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490345"/>
            <a:ext cx="4495800" cy="3877310"/>
          </a:xfrm>
          <a:prstGeom prst="rect">
            <a:avLst/>
          </a:prstGeom>
          <a:noFill/>
          <a:ln>
            <a:noFill/>
          </a:ln>
        </p:spPr>
      </p:pic>
    </p:spTree>
    <p:extLst>
      <p:ext uri="{BB962C8B-B14F-4D97-AF65-F5344CB8AC3E}">
        <p14:creationId xmlns:p14="http://schemas.microsoft.com/office/powerpoint/2010/main" val="378557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9E25EF-5AB9-4ED4-BC47-1E466D4670ED}"/>
              </a:ext>
            </a:extLst>
          </p:cNvPr>
          <p:cNvSpPr>
            <a:spLocks noGrp="1"/>
          </p:cNvSpPr>
          <p:nvPr>
            <p:ph type="body" sz="quarter" idx="10"/>
          </p:nvPr>
        </p:nvSpPr>
        <p:spPr/>
        <p:txBody>
          <a:bodyPr/>
          <a:lstStyle/>
          <a:p>
            <a:pPr marL="0" indent="0">
              <a:buNone/>
            </a:pPr>
            <a:r>
              <a:rPr lang="en-US" dirty="0" err="1"/>
              <a:t>Dinamiškumas</a:t>
            </a:r>
            <a:endParaRPr lang="en-US" dirty="0"/>
          </a:p>
          <a:p>
            <a:pPr marL="0" indent="0">
              <a:buNone/>
            </a:pPr>
            <a:r>
              <a:rPr lang="en-US" dirty="0" err="1"/>
              <a:t>Globalus</a:t>
            </a:r>
            <a:r>
              <a:rPr lang="en-US" dirty="0"/>
              <a:t> </a:t>
            </a:r>
            <a:r>
              <a:rPr lang="en-US" dirty="0" err="1"/>
              <a:t>susitarimas</a:t>
            </a:r>
            <a:endParaRPr lang="en-US" dirty="0"/>
          </a:p>
          <a:p>
            <a:pPr marL="0" indent="0">
              <a:buNone/>
            </a:pPr>
            <a:r>
              <a:rPr lang="en-US" dirty="0" err="1"/>
              <a:t>Modelio</a:t>
            </a:r>
            <a:r>
              <a:rPr lang="en-US" dirty="0"/>
              <a:t> </a:t>
            </a:r>
            <a:r>
              <a:rPr lang="en-US" dirty="0" err="1"/>
              <a:t>valdymas</a:t>
            </a:r>
            <a:endParaRPr lang="en-US" dirty="0"/>
          </a:p>
          <a:p>
            <a:pPr marL="0" indent="0">
              <a:buNone/>
            </a:pPr>
            <a:r>
              <a:rPr lang="en-US" dirty="0" err="1"/>
              <a:t>Saugumas</a:t>
            </a:r>
            <a:endParaRPr lang="en-US" dirty="0"/>
          </a:p>
          <a:p>
            <a:pPr marL="0" indent="0">
              <a:buNone/>
            </a:pPr>
            <a:r>
              <a:rPr lang="lt-LT" dirty="0"/>
              <a:t>Sudėtingumas</a:t>
            </a:r>
            <a:endParaRPr lang="LID4096" dirty="0"/>
          </a:p>
        </p:txBody>
      </p:sp>
      <p:sp>
        <p:nvSpPr>
          <p:cNvPr id="3" name="Text Placeholder 2">
            <a:extLst>
              <a:ext uri="{FF2B5EF4-FFF2-40B4-BE49-F238E27FC236}">
                <a16:creationId xmlns:a16="http://schemas.microsoft.com/office/drawing/2014/main" id="{E281D713-5C75-4036-B439-EE91F2E08CE7}"/>
              </a:ext>
            </a:extLst>
          </p:cNvPr>
          <p:cNvSpPr>
            <a:spLocks noGrp="1"/>
          </p:cNvSpPr>
          <p:nvPr>
            <p:ph type="body" sz="quarter" idx="11"/>
          </p:nvPr>
        </p:nvSpPr>
        <p:spPr>
          <a:xfrm>
            <a:off x="2613220" y="600737"/>
            <a:ext cx="8588180" cy="509636"/>
          </a:xfrm>
        </p:spPr>
        <p:txBody>
          <a:bodyPr/>
          <a:lstStyle/>
          <a:p>
            <a:r>
              <a:rPr lang="pt-BR" dirty="0"/>
              <a:t>Žiniatinklio programų prieigos valdymo problemos (2)</a:t>
            </a:r>
            <a:endParaRPr lang="LID4096" dirty="0"/>
          </a:p>
        </p:txBody>
      </p:sp>
      <p:sp>
        <p:nvSpPr>
          <p:cNvPr id="4" name="Text Placeholder 3">
            <a:extLst>
              <a:ext uri="{FF2B5EF4-FFF2-40B4-BE49-F238E27FC236}">
                <a16:creationId xmlns:a16="http://schemas.microsoft.com/office/drawing/2014/main" id="{BEC588B9-558C-4600-ADD0-98DB430FD5A3}"/>
              </a:ext>
            </a:extLst>
          </p:cNvPr>
          <p:cNvSpPr>
            <a:spLocks noGrp="1"/>
          </p:cNvSpPr>
          <p:nvPr>
            <p:ph type="body" sz="quarter" idx="12"/>
          </p:nvPr>
        </p:nvSpPr>
        <p:spPr/>
        <p:txBody>
          <a:bodyPr/>
          <a:lstStyle/>
          <a:p>
            <a:endParaRPr lang="LID4096"/>
          </a:p>
        </p:txBody>
      </p:sp>
    </p:spTree>
    <p:extLst>
      <p:ext uri="{BB962C8B-B14F-4D97-AF65-F5344CB8AC3E}">
        <p14:creationId xmlns:p14="http://schemas.microsoft.com/office/powerpoint/2010/main" val="253320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9E25EF-5AB9-4ED4-BC47-1E466D4670ED}"/>
              </a:ext>
            </a:extLst>
          </p:cNvPr>
          <p:cNvSpPr>
            <a:spLocks noGrp="1"/>
          </p:cNvSpPr>
          <p:nvPr>
            <p:ph type="body" sz="quarter" idx="10"/>
          </p:nvPr>
        </p:nvSpPr>
        <p:spPr/>
        <p:txBody>
          <a:bodyPr/>
          <a:lstStyle/>
          <a:p>
            <a:pPr marL="0" indent="0">
              <a:buNone/>
            </a:pPr>
            <a:r>
              <a:rPr lang="en-US" sz="1800" dirty="0">
                <a:effectLst/>
                <a:latin typeface="Times New Roman" panose="02020603050405020304" pitchFamily="18" charset="0"/>
                <a:ea typeface="Calibri" panose="020F0502020204030204" pitchFamily="34" charset="0"/>
              </a:rPr>
              <a:t>Object-Specific Role-Based Access Control </a:t>
            </a:r>
          </a:p>
          <a:p>
            <a:pPr marL="0" indent="0">
              <a:buNone/>
            </a:pPr>
            <a:r>
              <a:rPr lang="en-US" sz="1800" dirty="0">
                <a:effectLst/>
                <a:latin typeface="Times New Roman" panose="02020603050405020304" pitchFamily="18" charset="0"/>
                <a:ea typeface="Calibri" panose="020F0502020204030204" pitchFamily="34" charset="0"/>
              </a:rPr>
              <a:t>Attribute-based access control</a:t>
            </a:r>
          </a:p>
          <a:p>
            <a:pPr marL="0" indent="0">
              <a:buNone/>
            </a:pPr>
            <a:r>
              <a:rPr lang="en-US" sz="1800" dirty="0">
                <a:effectLst/>
                <a:latin typeface="Times New Roman" panose="02020603050405020304" pitchFamily="18" charset="0"/>
                <a:ea typeface="Calibri" panose="020F0502020204030204" pitchFamily="34" charset="0"/>
              </a:rPr>
              <a:t>Role-based Access Control</a:t>
            </a:r>
          </a:p>
          <a:p>
            <a:pPr marL="0" indent="0">
              <a:buNone/>
            </a:pPr>
            <a:r>
              <a:rPr lang="en-US" sz="1800" dirty="0">
                <a:effectLst/>
                <a:latin typeface="Times New Roman" panose="02020603050405020304" pitchFamily="18" charset="0"/>
                <a:ea typeface="Calibri" panose="020F0502020204030204" pitchFamily="34" charset="0"/>
              </a:rPr>
              <a:t>Attributed Role Based Access Control Model</a:t>
            </a:r>
          </a:p>
          <a:p>
            <a:pPr marL="0" indent="0">
              <a:buNone/>
            </a:pPr>
            <a:r>
              <a:rPr lang="en-US" sz="1800" dirty="0">
                <a:effectLst/>
                <a:latin typeface="Times New Roman" panose="02020603050405020304" pitchFamily="18" charset="0"/>
                <a:ea typeface="Calibri" panose="020F0502020204030204" pitchFamily="34" charset="0"/>
              </a:rPr>
              <a:t>RBAC-SC: Role-based Access Control using Smart Contract</a:t>
            </a:r>
          </a:p>
          <a:p>
            <a:pPr marL="0" indent="0">
              <a:buNone/>
            </a:pPr>
            <a:r>
              <a:rPr lang="en-US" sz="1800" dirty="0">
                <a:effectLst/>
                <a:latin typeface="Times New Roman" panose="02020603050405020304" pitchFamily="18" charset="0"/>
                <a:ea typeface="Calibri" panose="020F0502020204030204" pitchFamily="34" charset="0"/>
              </a:rPr>
              <a:t>Intent-Based Access Control (IBAC)</a:t>
            </a:r>
            <a:endParaRPr lang="LID4096" dirty="0"/>
          </a:p>
        </p:txBody>
      </p:sp>
      <p:sp>
        <p:nvSpPr>
          <p:cNvPr id="3" name="Text Placeholder 2">
            <a:extLst>
              <a:ext uri="{FF2B5EF4-FFF2-40B4-BE49-F238E27FC236}">
                <a16:creationId xmlns:a16="http://schemas.microsoft.com/office/drawing/2014/main" id="{E281D713-5C75-4036-B439-EE91F2E08CE7}"/>
              </a:ext>
            </a:extLst>
          </p:cNvPr>
          <p:cNvSpPr>
            <a:spLocks noGrp="1"/>
          </p:cNvSpPr>
          <p:nvPr>
            <p:ph type="body" sz="quarter" idx="11"/>
          </p:nvPr>
        </p:nvSpPr>
        <p:spPr/>
        <p:txBody>
          <a:bodyPr/>
          <a:lstStyle/>
          <a:p>
            <a:r>
              <a:rPr lang="pt-BR" dirty="0"/>
              <a:t>Žiniatinklio programų prieigos valdymo metodai</a:t>
            </a:r>
            <a:endParaRPr lang="LID4096" dirty="0"/>
          </a:p>
        </p:txBody>
      </p:sp>
      <p:sp>
        <p:nvSpPr>
          <p:cNvPr id="4" name="Text Placeholder 3">
            <a:extLst>
              <a:ext uri="{FF2B5EF4-FFF2-40B4-BE49-F238E27FC236}">
                <a16:creationId xmlns:a16="http://schemas.microsoft.com/office/drawing/2014/main" id="{BEC588B9-558C-4600-ADD0-98DB430FD5A3}"/>
              </a:ext>
            </a:extLst>
          </p:cNvPr>
          <p:cNvSpPr>
            <a:spLocks noGrp="1"/>
          </p:cNvSpPr>
          <p:nvPr>
            <p:ph type="body" sz="quarter" idx="12"/>
          </p:nvPr>
        </p:nvSpPr>
        <p:spPr/>
        <p:txBody>
          <a:bodyPr/>
          <a:lstStyle/>
          <a:p>
            <a:endParaRPr lang="LID4096"/>
          </a:p>
        </p:txBody>
      </p:sp>
    </p:spTree>
    <p:extLst>
      <p:ext uri="{BB962C8B-B14F-4D97-AF65-F5344CB8AC3E}">
        <p14:creationId xmlns:p14="http://schemas.microsoft.com/office/powerpoint/2010/main" val="9360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9E25EF-5AB9-4ED4-BC47-1E466D4670ED}"/>
              </a:ext>
            </a:extLst>
          </p:cNvPr>
          <p:cNvSpPr>
            <a:spLocks noGrp="1"/>
          </p:cNvSpPr>
          <p:nvPr>
            <p:ph type="body" sz="quarter" idx="10"/>
          </p:nvPr>
        </p:nvSpPr>
        <p:spPr/>
        <p:txBody>
          <a:bodyPr/>
          <a:lstStyle/>
          <a:p>
            <a:pPr marL="0" indent="0">
              <a:buNone/>
            </a:pPr>
            <a:r>
              <a:rPr lang="lt-LT" sz="1800" dirty="0">
                <a:effectLst/>
                <a:latin typeface="Times New Roman" panose="02020603050405020304" pitchFamily="18" charset="0"/>
                <a:ea typeface="Calibri" panose="020F0502020204030204" pitchFamily="34" charset="0"/>
              </a:rPr>
              <a:t>Pagrindinė RBAC koncepcija yra rolės, kurios valdo naudotojo prieigą prie sistemos</a:t>
            </a:r>
            <a:r>
              <a:rPr lang="en-US" sz="1800" dirty="0">
                <a:effectLst/>
                <a:latin typeface="Times New Roman" panose="02020603050405020304" pitchFamily="18" charset="0"/>
                <a:ea typeface="Calibri" panose="020F0502020204030204" pitchFamily="34" charset="0"/>
              </a:rPr>
              <a:t>.</a:t>
            </a:r>
            <a:r>
              <a:rPr lang="lt-LT" sz="1800" dirty="0">
                <a:effectLst/>
                <a:latin typeface="Times New Roman" panose="02020603050405020304" pitchFamily="18" charset="0"/>
                <a:ea typeface="Calibri" panose="020F0502020204030204" pitchFamily="34" charset="0"/>
              </a:rPr>
              <a:t> Rolės yra tiltas tarp naudotojo ir sistemos licencijų. Naudotojas gavęs rolę gali pasiekti administratoriaus </a:t>
            </a:r>
            <a:r>
              <a:rPr lang="en-GB" sz="1800" dirty="0" err="1">
                <a:effectLst/>
                <a:latin typeface="Times New Roman" panose="02020603050405020304" pitchFamily="18" charset="0"/>
                <a:ea typeface="Calibri" panose="020F0502020204030204" pitchFamily="34" charset="0"/>
              </a:rPr>
              <a:t>pri</a:t>
            </a:r>
            <a:r>
              <a:rPr lang="lt-LT" sz="1800" dirty="0">
                <a:effectLst/>
                <a:latin typeface="Times New Roman" panose="02020603050405020304" pitchFamily="18" charset="0"/>
                <a:ea typeface="Calibri" panose="020F0502020204030204" pitchFamily="34" charset="0"/>
              </a:rPr>
              <a:t>skirtą funkcionalumą. </a:t>
            </a:r>
            <a:endParaRPr lang="en-US" sz="1800" dirty="0">
              <a:effectLst/>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E281D713-5C75-4036-B439-EE91F2E08CE7}"/>
              </a:ext>
            </a:extLst>
          </p:cNvPr>
          <p:cNvSpPr>
            <a:spLocks noGrp="1"/>
          </p:cNvSpPr>
          <p:nvPr>
            <p:ph type="body" sz="quarter" idx="11"/>
          </p:nvPr>
        </p:nvSpPr>
        <p:spPr/>
        <p:txBody>
          <a:bodyPr/>
          <a:lstStyle/>
          <a:p>
            <a:r>
              <a:rPr lang="pt-BR" dirty="0"/>
              <a:t>Rolėmis grįstas prieigos valdymo metodas</a:t>
            </a:r>
            <a:endParaRPr lang="LID4096" dirty="0"/>
          </a:p>
        </p:txBody>
      </p:sp>
      <p:sp>
        <p:nvSpPr>
          <p:cNvPr id="4" name="Text Placeholder 3">
            <a:extLst>
              <a:ext uri="{FF2B5EF4-FFF2-40B4-BE49-F238E27FC236}">
                <a16:creationId xmlns:a16="http://schemas.microsoft.com/office/drawing/2014/main" id="{BEC588B9-558C-4600-ADD0-98DB430FD5A3}"/>
              </a:ext>
            </a:extLst>
          </p:cNvPr>
          <p:cNvSpPr>
            <a:spLocks noGrp="1"/>
          </p:cNvSpPr>
          <p:nvPr>
            <p:ph type="body" sz="quarter" idx="12"/>
          </p:nvPr>
        </p:nvSpPr>
        <p:spPr/>
        <p:txBody>
          <a:bodyPr/>
          <a:lstStyle/>
          <a:p>
            <a:endParaRPr lang="LID4096"/>
          </a:p>
        </p:txBody>
      </p:sp>
      <p:pic>
        <p:nvPicPr>
          <p:cNvPr id="5" name="Picture 4" descr="What is RBAC Role-Based Access Control❓ Types and benefits.">
            <a:extLst>
              <a:ext uri="{FF2B5EF4-FFF2-40B4-BE49-F238E27FC236}">
                <a16:creationId xmlns:a16="http://schemas.microsoft.com/office/drawing/2014/main" id="{079C0651-3959-4A5A-9148-1B94B327EE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31783" y="3523743"/>
            <a:ext cx="4348383" cy="2609959"/>
          </a:xfrm>
          <a:prstGeom prst="rect">
            <a:avLst/>
          </a:prstGeom>
          <a:noFill/>
          <a:ln>
            <a:noFill/>
          </a:ln>
        </p:spPr>
      </p:pic>
      <p:pic>
        <p:nvPicPr>
          <p:cNvPr id="8" name="Picture 7">
            <a:extLst>
              <a:ext uri="{FF2B5EF4-FFF2-40B4-BE49-F238E27FC236}">
                <a16:creationId xmlns:a16="http://schemas.microsoft.com/office/drawing/2014/main" id="{632D4C21-F1E8-476E-8651-6B38AC3A21BE}"/>
              </a:ext>
            </a:extLst>
          </p:cNvPr>
          <p:cNvPicPr>
            <a:picLocks noChangeAspect="1"/>
          </p:cNvPicPr>
          <p:nvPr/>
        </p:nvPicPr>
        <p:blipFill>
          <a:blip r:embed="rId3"/>
          <a:stretch>
            <a:fillRect/>
          </a:stretch>
        </p:blipFill>
        <p:spPr>
          <a:xfrm>
            <a:off x="1933574" y="4475156"/>
            <a:ext cx="5248275" cy="1658546"/>
          </a:xfrm>
          <a:prstGeom prst="rect">
            <a:avLst/>
          </a:prstGeom>
        </p:spPr>
      </p:pic>
    </p:spTree>
    <p:extLst>
      <p:ext uri="{BB962C8B-B14F-4D97-AF65-F5344CB8AC3E}">
        <p14:creationId xmlns:p14="http://schemas.microsoft.com/office/powerpoint/2010/main" val="140966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9E25EF-5AB9-4ED4-BC47-1E466D4670ED}"/>
              </a:ext>
            </a:extLst>
          </p:cNvPr>
          <p:cNvSpPr>
            <a:spLocks noGrp="1"/>
          </p:cNvSpPr>
          <p:nvPr>
            <p:ph type="body" sz="quarter" idx="10"/>
          </p:nvPr>
        </p:nvSpPr>
        <p:spPr/>
        <p:txBody>
          <a:bodyPr/>
          <a:lstStyle/>
          <a:p>
            <a:pPr marL="0" indent="0">
              <a:buNone/>
            </a:pPr>
            <a:r>
              <a:rPr lang="pt-BR" sz="1800" dirty="0">
                <a:effectLst/>
                <a:latin typeface="Times New Roman" panose="02020603050405020304" pitchFamily="18" charset="0"/>
                <a:ea typeface="Calibri" panose="020F0502020204030204" pitchFamily="34" charset="0"/>
              </a:rPr>
              <a:t>Rolėmis grįsto prieigos valdymo metodo panaudojimas socialin</a:t>
            </a:r>
            <a:r>
              <a:rPr lang="lt-LT" sz="1800" dirty="0">
                <a:latin typeface="Times New Roman" panose="02020603050405020304" pitchFamily="18" charset="0"/>
                <a:ea typeface="Calibri" panose="020F0502020204030204" pitchFamily="34" charset="0"/>
              </a:rPr>
              <a:t>ėsi medijose</a:t>
            </a:r>
          </a:p>
          <a:p>
            <a:pPr marL="0" indent="0">
              <a:buNone/>
            </a:pPr>
            <a:r>
              <a:rPr lang="lt-LT" sz="1800" dirty="0">
                <a:latin typeface="Times New Roman" panose="02020603050405020304" pitchFamily="18" charset="0"/>
              </a:rPr>
              <a:t>Internetinių puslapių įranga kuri naudoja rolėmis grįstą prieigos valdymo metodą</a:t>
            </a:r>
          </a:p>
          <a:p>
            <a:pPr marL="0" indent="0">
              <a:buNone/>
            </a:pPr>
            <a:r>
              <a:rPr lang="lt-LT" sz="1800" dirty="0">
                <a:latin typeface="Times New Roman" panose="02020603050405020304" pitchFamily="18" charset="0"/>
              </a:rPr>
              <a:t>Debesų paslaugos</a:t>
            </a:r>
          </a:p>
          <a:p>
            <a:pPr marL="0" indent="0">
              <a:buNone/>
            </a:pPr>
            <a:r>
              <a:rPr lang="lt-LT" sz="1800" dirty="0">
                <a:latin typeface="Times New Roman" panose="02020603050405020304" pitchFamily="18" charset="0"/>
              </a:rPr>
              <a:t>IOT įrenginių prieigos valdymas</a:t>
            </a:r>
            <a:endParaRPr lang="LID4096" dirty="0"/>
          </a:p>
        </p:txBody>
      </p:sp>
      <p:sp>
        <p:nvSpPr>
          <p:cNvPr id="3" name="Text Placeholder 2">
            <a:extLst>
              <a:ext uri="{FF2B5EF4-FFF2-40B4-BE49-F238E27FC236}">
                <a16:creationId xmlns:a16="http://schemas.microsoft.com/office/drawing/2014/main" id="{E281D713-5C75-4036-B439-EE91F2E08CE7}"/>
              </a:ext>
            </a:extLst>
          </p:cNvPr>
          <p:cNvSpPr>
            <a:spLocks noGrp="1"/>
          </p:cNvSpPr>
          <p:nvPr>
            <p:ph type="body" sz="quarter" idx="11"/>
          </p:nvPr>
        </p:nvSpPr>
        <p:spPr>
          <a:xfrm>
            <a:off x="2613221" y="600737"/>
            <a:ext cx="8037512" cy="951838"/>
          </a:xfrm>
        </p:spPr>
        <p:txBody>
          <a:bodyPr/>
          <a:lstStyle/>
          <a:p>
            <a:r>
              <a:rPr lang="lt-LT" dirty="0"/>
              <a:t>Rolėmis grįsto prieigos valdymo metodo pritaikymas žiniatinklyje</a:t>
            </a:r>
            <a:endParaRPr lang="LID4096" dirty="0"/>
          </a:p>
        </p:txBody>
      </p:sp>
      <p:sp>
        <p:nvSpPr>
          <p:cNvPr id="4" name="Text Placeholder 3">
            <a:extLst>
              <a:ext uri="{FF2B5EF4-FFF2-40B4-BE49-F238E27FC236}">
                <a16:creationId xmlns:a16="http://schemas.microsoft.com/office/drawing/2014/main" id="{BEC588B9-558C-4600-ADD0-98DB430FD5A3}"/>
              </a:ext>
            </a:extLst>
          </p:cNvPr>
          <p:cNvSpPr>
            <a:spLocks noGrp="1"/>
          </p:cNvSpPr>
          <p:nvPr>
            <p:ph type="body" sz="quarter" idx="12"/>
          </p:nvPr>
        </p:nvSpPr>
        <p:spPr/>
        <p:txBody>
          <a:bodyPr/>
          <a:lstStyle/>
          <a:p>
            <a:endParaRPr lang="LID4096"/>
          </a:p>
        </p:txBody>
      </p:sp>
      <p:pic>
        <p:nvPicPr>
          <p:cNvPr id="7" name="Picture 6" descr="Piktograma,socialinė žiniasklaida,susietas,facebook,twitter - nemokamos  nuotraukos. Mediakatalogas.lt">
            <a:extLst>
              <a:ext uri="{FF2B5EF4-FFF2-40B4-BE49-F238E27FC236}">
                <a16:creationId xmlns:a16="http://schemas.microsoft.com/office/drawing/2014/main" id="{888E091E-91CC-49D8-90D8-F288F8D347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6393" y="1054762"/>
            <a:ext cx="3408680" cy="3408680"/>
          </a:xfrm>
          <a:prstGeom prst="rect">
            <a:avLst/>
          </a:prstGeom>
          <a:noFill/>
          <a:ln>
            <a:noFill/>
          </a:ln>
        </p:spPr>
      </p:pic>
      <p:pic>
        <p:nvPicPr>
          <p:cNvPr id="9" name="Picture 8" descr="NetGuru Pty Ltd - Cloud Services">
            <a:extLst>
              <a:ext uri="{FF2B5EF4-FFF2-40B4-BE49-F238E27FC236}">
                <a16:creationId xmlns:a16="http://schemas.microsoft.com/office/drawing/2014/main" id="{057AD7DC-257D-4CA4-97A3-48AFDD158D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6189" y="4336292"/>
            <a:ext cx="3806843" cy="2423230"/>
          </a:xfrm>
          <a:prstGeom prst="rect">
            <a:avLst/>
          </a:prstGeom>
          <a:noFill/>
          <a:ln>
            <a:noFill/>
          </a:ln>
        </p:spPr>
      </p:pic>
      <p:pic>
        <p:nvPicPr>
          <p:cNvPr id="1026" name="Picture 2" descr="eSIM Viability for Business and IoT Ecosystems - Celitech">
            <a:extLst>
              <a:ext uri="{FF2B5EF4-FFF2-40B4-BE49-F238E27FC236}">
                <a16:creationId xmlns:a16="http://schemas.microsoft.com/office/drawing/2014/main" id="{176C572F-B0B8-4E89-906F-AB3AFB294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4" y="4336292"/>
            <a:ext cx="3516488" cy="2423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99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E46787-CB49-4A76-871A-B9650DA3464A}"/>
              </a:ext>
            </a:extLst>
          </p:cNvPr>
          <p:cNvSpPr>
            <a:spLocks noGrp="1"/>
          </p:cNvSpPr>
          <p:nvPr>
            <p:ph type="body" sz="quarter" idx="10"/>
          </p:nvPr>
        </p:nvSpPr>
        <p:spPr/>
        <p:txBody>
          <a:bodyPr/>
          <a:lstStyle/>
          <a:p>
            <a:r>
              <a:rPr lang="lt-LT" sz="1300" dirty="0"/>
              <a:t>Išanalizavus žiniatinklio programų prieigos valdymo problemas pastebėta, kad kuriant prieigos valdymo modelį yra ne viena problema su kuria susiduriama. Pirmiausia tai yra žinomiausia problema duomenų apsaugos problema. Kita viena iš pagrindinių problemų yra naudotojo konfidencialumas, apie kurį reikia pagalvoti. Paskutinė didelė problema yra sistemos prieiga, reikia pagalvoti apie sistemos apkrovą naudojant prieigos valdymo metodą. Žinoma yra ir kitų problemų su kuriomis galima susidurti.</a:t>
            </a:r>
          </a:p>
          <a:p>
            <a:r>
              <a:rPr lang="lt-LT" sz="1300" dirty="0"/>
              <a:t>Išanalizavus žiniatinklio programų prieigos valdymo metodus buvo pastebėta, kad jų yra daug ir skiriasi drastiškai nuo analizuojamo metodo, arba yra metodai yra paremti rolėmis grįsto valdymo metodu.</a:t>
            </a:r>
          </a:p>
          <a:p>
            <a:r>
              <a:rPr lang="lt-LT" sz="1300" dirty="0"/>
              <a:t>Atlikus rolėmis grįsto prieigos valdymo metodo analizę buvo suprasta, kad šitas metodas nėra toks lengvas kaip iš pradžių buvo galvota. Buvo pamatytą, kad jį panaudoti reikia daug žingsnių kuriuos reikia atlikti. Pastebėta kaip veikia naudotojų valdymas, rolių valdymas ir licencijų tvarkymas. Išsiaiškinta, kaip turėtų veikti prieigos valdymas iš administratoriaus pusės.</a:t>
            </a:r>
          </a:p>
          <a:p>
            <a:r>
              <a:rPr lang="lt-LT" sz="1300" dirty="0"/>
              <a:t>Buvo išanalizuota kur žiniatinklyje yra pritaikytas rolėmis grįstas metodas. Buvo pastebėta, kad yra metodų kurie remiasi rolių prieigos valdymo metodus svetainėse, kurios naudoja programinę įrangą Wordpress ar panašią įrangą. Taip pat buvo išsiaiškinta kad rolėmis grįstas prieigos valdymo metodas yra naudojamas </a:t>
            </a:r>
            <a:r>
              <a:rPr lang="lt-LT" sz="1300" dirty="0" err="1"/>
              <a:t>IoT</a:t>
            </a:r>
            <a:r>
              <a:rPr lang="lt-LT" sz="1300" dirty="0"/>
              <a:t> įrenginiams ir jų funkcionalumui valdyti.</a:t>
            </a:r>
          </a:p>
          <a:p>
            <a:endParaRPr lang="LID4096" dirty="0"/>
          </a:p>
        </p:txBody>
      </p:sp>
      <p:sp>
        <p:nvSpPr>
          <p:cNvPr id="3" name="Text Placeholder 2">
            <a:extLst>
              <a:ext uri="{FF2B5EF4-FFF2-40B4-BE49-F238E27FC236}">
                <a16:creationId xmlns:a16="http://schemas.microsoft.com/office/drawing/2014/main" id="{78B3B5D1-5C8D-4523-B968-ABFE3015C084}"/>
              </a:ext>
            </a:extLst>
          </p:cNvPr>
          <p:cNvSpPr>
            <a:spLocks noGrp="1"/>
          </p:cNvSpPr>
          <p:nvPr>
            <p:ph type="body" sz="quarter" idx="11"/>
          </p:nvPr>
        </p:nvSpPr>
        <p:spPr/>
        <p:txBody>
          <a:bodyPr/>
          <a:lstStyle/>
          <a:p>
            <a:r>
              <a:rPr lang="en-US" dirty="0"/>
              <a:t>I</a:t>
            </a:r>
            <a:r>
              <a:rPr lang="lt-LT" dirty="0" err="1"/>
              <a:t>švados</a:t>
            </a:r>
            <a:endParaRPr lang="lt-LT" dirty="0"/>
          </a:p>
        </p:txBody>
      </p:sp>
      <p:sp>
        <p:nvSpPr>
          <p:cNvPr id="4" name="Text Placeholder 3">
            <a:extLst>
              <a:ext uri="{FF2B5EF4-FFF2-40B4-BE49-F238E27FC236}">
                <a16:creationId xmlns:a16="http://schemas.microsoft.com/office/drawing/2014/main" id="{47E2FA4E-7061-4C20-882D-424B3F96408B}"/>
              </a:ext>
            </a:extLst>
          </p:cNvPr>
          <p:cNvSpPr>
            <a:spLocks noGrp="1"/>
          </p:cNvSpPr>
          <p:nvPr>
            <p:ph type="body" sz="quarter" idx="12"/>
          </p:nvPr>
        </p:nvSpPr>
        <p:spPr/>
        <p:txBody>
          <a:bodyPr/>
          <a:lstStyle/>
          <a:p>
            <a:endParaRPr lang="LID4096"/>
          </a:p>
        </p:txBody>
      </p:sp>
    </p:spTree>
    <p:extLst>
      <p:ext uri="{BB962C8B-B14F-4D97-AF65-F5344CB8AC3E}">
        <p14:creationId xmlns:p14="http://schemas.microsoft.com/office/powerpoint/2010/main" val="977204585"/>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odifikuoti xmlns="6f570473-4b36-4c39-a776-03401f4bff9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as" ma:contentTypeID="0x01010085A0B56825ACE44AA56534054A45F39F" ma:contentTypeVersion="16" ma:contentTypeDescription="Kurkite naują dokumentą." ma:contentTypeScope="" ma:versionID="af5a762cd9ff50b6a08d36f9c4c905e0">
  <xsd:schema xmlns:xsd="http://www.w3.org/2001/XMLSchema" xmlns:xs="http://www.w3.org/2001/XMLSchema" xmlns:p="http://schemas.microsoft.com/office/2006/metadata/properties" xmlns:ns2="620836a7-bc45-472c-88d2-4326827033e8" xmlns:ns3="6f570473-4b36-4c39-a776-03401f4bff93" targetNamespace="http://schemas.microsoft.com/office/2006/metadata/properties" ma:root="true" ma:fieldsID="f1c764103dade80e512ed8409fb7d386" ns2:_="" ns3:_="">
    <xsd:import namespace="620836a7-bc45-472c-88d2-4326827033e8"/>
    <xsd:import namespace="6f570473-4b36-4c39-a776-03401f4bff93"/>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odifikuoti"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0836a7-bc45-472c-88d2-4326827033e8" elementFormDefault="qualified">
    <xsd:import namespace="http://schemas.microsoft.com/office/2006/documentManagement/types"/>
    <xsd:import namespace="http://schemas.microsoft.com/office/infopath/2007/PartnerControls"/>
    <xsd:element name="SharedWithUsers" ma:index="8" nillable="true" ma:displayName="Bendrinama s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Bendrinimo užuominos maiša" ma:internalName="SharingHintHash" ma:readOnly="true">
      <xsd:simpleType>
        <xsd:restriction base="dms:Text"/>
      </xsd:simpleType>
    </xsd:element>
    <xsd:element name="SharedWithDetails" ma:index="10" nillable="true" ma:displayName="Bendrinta su išsamia informacija" ma:internalName="SharedWithDetails" ma:readOnly="true">
      <xsd:simpleType>
        <xsd:restriction base="dms:Note">
          <xsd:maxLength value="255"/>
        </xsd:restriction>
      </xsd:simpleType>
    </xsd:element>
    <xsd:element name="LastSharedByUser" ma:index="11" nillable="true" ma:displayName="Paskutinį kartą bendrinta pagal vartotoją" ma:description="" ma:internalName="LastSharedByUser" ma:readOnly="true">
      <xsd:simpleType>
        <xsd:restriction base="dms:Note">
          <xsd:maxLength value="255"/>
        </xsd:restriction>
      </xsd:simpleType>
    </xsd:element>
    <xsd:element name="LastSharedByTime" ma:index="12" nillable="true" ma:displayName="Paskutinį kartą bendrinta pagal laiką"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570473-4b36-4c39-a776-03401f4bff93" elementFormDefault="qualified">
    <xsd:import namespace="http://schemas.microsoft.com/office/2006/documentManagement/types"/>
    <xsd:import namespace="http://schemas.microsoft.com/office/infopath/2007/PartnerControls"/>
    <xsd:element name="Modifikuoti" ma:index="13" nillable="true" ma:displayName="Modifikuoti" ma:internalName="Modifikuoti">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0C1942-10EE-42DC-AE9F-A926B050F2F4}">
  <ds:schemaRefs>
    <ds:schemaRef ds:uri="http://schemas.microsoft.com/sharepoint/v3/contenttype/forms"/>
  </ds:schemaRefs>
</ds:datastoreItem>
</file>

<file path=customXml/itemProps2.xml><?xml version="1.0" encoding="utf-8"?>
<ds:datastoreItem xmlns:ds="http://schemas.openxmlformats.org/officeDocument/2006/customXml" ds:itemID="{BA7BADF8-ABD3-4C23-AF26-BD3BDD8175E7}">
  <ds:schemaRefs>
    <ds:schemaRef ds:uri="http://schemas.microsoft.com/office/2006/metadata/properties"/>
    <ds:schemaRef ds:uri="http://schemas.microsoft.com/office/infopath/2007/PartnerControls"/>
    <ds:schemaRef ds:uri="6f570473-4b36-4c39-a776-03401f4bff93"/>
  </ds:schemaRefs>
</ds:datastoreItem>
</file>

<file path=customXml/itemProps3.xml><?xml version="1.0" encoding="utf-8"?>
<ds:datastoreItem xmlns:ds="http://schemas.openxmlformats.org/officeDocument/2006/customXml" ds:itemID="{8E9EA016-48E9-454F-BAD2-C11D02A89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0836a7-bc45-472c-88d2-4326827033e8"/>
    <ds:schemaRef ds:uri="6f570473-4b36-4c39-a776-03401f4b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2753</TotalTime>
  <Words>446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Calibri</vt:lpstr>
      <vt:lpstr>Inter</vt:lpstr>
      <vt:lpstr>Inter Medium</vt:lpstr>
      <vt:lpstr>Inter Semi Bold</vt:lpstr>
      <vt:lpstr>Symbol</vt:lpstr>
      <vt:lpstr>Times New Roman</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Kiudys Eligijus</cp:lastModifiedBy>
  <cp:revision>108</cp:revision>
  <dcterms:created xsi:type="dcterms:W3CDTF">2020-12-23T08:59:48Z</dcterms:created>
  <dcterms:modified xsi:type="dcterms:W3CDTF">2022-01-18T14:43:23Z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0x01010085A0B56825ACE44AA56534054A45F39F</vt:lpwstr>
  </property>
</Properties>
</file>