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40" r:id="rId5"/>
    <p:sldMasterId id="2147483707" r:id="rId6"/>
  </p:sldMasterIdLst>
  <p:notesMasterIdLst>
    <p:notesMasterId r:id="rId12"/>
  </p:notesMasterIdLst>
  <p:handoutMasterIdLst>
    <p:handoutMasterId r:id="rId13"/>
  </p:handoutMasterIdLst>
  <p:sldIdLst>
    <p:sldId id="256" r:id="rId7"/>
    <p:sldId id="267" r:id="rId8"/>
    <p:sldId id="265" r:id="rId9"/>
    <p:sldId id="25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1F2F2"/>
    <a:srgbClr val="AAAAAA"/>
    <a:srgbClr val="929292"/>
    <a:srgbClr val="F9F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AA2D8-7868-162A-79E3-AF49FF1E525B}" v="12" dt="2021-08-31T20:12:29.821"/>
    <p1510:client id="{9CCC38C9-5055-CD49-B363-2FE5606DEA82}" v="52" dt="2021-02-02T14:53:24.581"/>
    <p1510:client id="{EE636182-0C78-C389-B9FC-F3B918D8E855}" v="1" dt="2021-04-27T07:08:47.486"/>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42"/>
    <p:restoredTop sz="96959"/>
  </p:normalViewPr>
  <p:slideViewPr>
    <p:cSldViewPr snapToGrid="0" snapToObjects="1" showGuides="1">
      <p:cViewPr varScale="1">
        <p:scale>
          <a:sx n="112" d="100"/>
          <a:sy n="112" d="100"/>
        </p:scale>
        <p:origin x="551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886-7743-A8E3-CB06C727B347}"/>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886-7743-A8E3-CB06C727B347}"/>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886-7743-A8E3-CB06C727B347}"/>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2700"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1AE5-BC47-8800-5A9F6026E152}"/>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1AE5-BC47-8800-5A9F6026E152}"/>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1AE5-BC47-8800-5A9F6026E152}"/>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1AE5-BC47-8800-5A9F6026E15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1AE5-BC47-8800-5A9F6026E1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4B-6C47-972A-B110C8D37BEF}"/>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4B-6C47-972A-B110C8D37BEF}"/>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4B-6C47-972A-B110C8D37BEF}"/>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498E-CD47-A703-74F3E808FEB0}"/>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498E-CD47-A703-74F3E808FEB0}"/>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498E-CD47-A703-74F3E808FEB0}"/>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498E-CD47-A703-74F3E808FEB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498E-CD47-A703-74F3E808FEB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C3969-9E63-A345-BB21-C4F80F17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AFF04-979D-ED46-A90F-3C0B9D596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F77756-703A-4C45-96D0-2261A4FADC57}" type="datetimeFigureOut">
              <a:rPr lang="en-US" smtClean="0"/>
              <a:t>12/8/2021</a:t>
            </a:fld>
            <a:endParaRPr lang="en-US"/>
          </a:p>
        </p:txBody>
      </p:sp>
      <p:sp>
        <p:nvSpPr>
          <p:cNvPr id="4" name="Footer Placeholder 3">
            <a:extLst>
              <a:ext uri="{FF2B5EF4-FFF2-40B4-BE49-F238E27FC236}">
                <a16:creationId xmlns:a16="http://schemas.microsoft.com/office/drawing/2014/main" id="{788A9E3F-2800-654D-A508-43B1B8C34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2DB950-E412-6D41-986A-A4F7198885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BAD6D8-DF40-6D42-973A-CD331A9D1051}" type="slidenum">
              <a:rPr lang="en-US" smtClean="0"/>
              <a:t>‹#›</a:t>
            </a:fld>
            <a:endParaRPr lang="en-US"/>
          </a:p>
        </p:txBody>
      </p:sp>
    </p:spTree>
    <p:extLst>
      <p:ext uri="{BB962C8B-B14F-4D97-AF65-F5344CB8AC3E}">
        <p14:creationId xmlns:p14="http://schemas.microsoft.com/office/powerpoint/2010/main" val="2427309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7845-6E42-A54B-BDCA-C3518250E7BF}"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1982-9C9C-C141-8575-EDABC0346C38}" type="slidenum">
              <a:rPr lang="en-US" smtClean="0"/>
              <a:t>‹#›</a:t>
            </a:fld>
            <a:endParaRPr lang="en-US"/>
          </a:p>
        </p:txBody>
      </p:sp>
    </p:spTree>
    <p:extLst>
      <p:ext uri="{BB962C8B-B14F-4D97-AF65-F5344CB8AC3E}">
        <p14:creationId xmlns:p14="http://schemas.microsoft.com/office/powerpoint/2010/main" val="14802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4" name="Text Placeholder 4">
            <a:extLst>
              <a:ext uri="{FF2B5EF4-FFF2-40B4-BE49-F238E27FC236}">
                <a16:creationId xmlns:a16="http://schemas.microsoft.com/office/drawing/2014/main" id="{462B305F-E454-6A49-BE5A-20AC4E248E21}"/>
              </a:ext>
            </a:extLst>
          </p:cNvPr>
          <p:cNvSpPr>
            <a:spLocks noGrp="1"/>
          </p:cNvSpPr>
          <p:nvPr>
            <p:ph type="body" sz="quarter" idx="10" hasCustomPrompt="1"/>
          </p:nvPr>
        </p:nvSpPr>
        <p:spPr>
          <a:xfrm>
            <a:off x="632355" y="5837238"/>
            <a:ext cx="8854531" cy="400050"/>
          </a:xfrm>
          <a:prstGeom prst="rect">
            <a:avLst/>
          </a:prstGeom>
        </p:spPr>
        <p:txBody>
          <a:bodyPr anchor="b"/>
          <a:lstStyle>
            <a:lvl1pPr marL="0" indent="0">
              <a:buNone/>
              <a:defRPr sz="2200" b="1"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Subantraštė</a:t>
            </a:r>
            <a:endParaRPr lang="en-US" dirty="0"/>
          </a:p>
        </p:txBody>
      </p:sp>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1952625"/>
            <a:ext cx="8854531" cy="3534526"/>
          </a:xfrm>
          <a:prstGeom prst="rect">
            <a:avLst/>
          </a:prstGeom>
        </p:spPr>
        <p:txBody>
          <a:bodyPr anchor="b"/>
          <a:lstStyle>
            <a:lvl1pPr marL="0" indent="0">
              <a:buNone/>
              <a:defRPr sz="50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19668352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ekstas_Dvi dalys">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9" name="Slide Number Placeholder 3">
            <a:extLst>
              <a:ext uri="{FF2B5EF4-FFF2-40B4-BE49-F238E27FC236}">
                <a16:creationId xmlns:a16="http://schemas.microsoft.com/office/drawing/2014/main" id="{B83568EC-B77A-0E4D-9628-B5B410A3918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153394625"/>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as_Keturios daly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224FEE-B2A5-5B45-808C-F0B694341654}"/>
              </a:ext>
            </a:extLst>
          </p:cNvPr>
          <p:cNvSpPr/>
          <p:nvPr userDrawn="1"/>
        </p:nvSpPr>
        <p:spPr>
          <a:xfrm>
            <a:off x="609600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8" name="Rectangle 17">
            <a:extLst>
              <a:ext uri="{FF2B5EF4-FFF2-40B4-BE49-F238E27FC236}">
                <a16:creationId xmlns:a16="http://schemas.microsoft.com/office/drawing/2014/main" id="{504E145C-81F0-8344-8DEA-9501D7BD7159}"/>
              </a:ext>
            </a:extLst>
          </p:cNvPr>
          <p:cNvSpPr/>
          <p:nvPr userDrawn="1"/>
        </p:nvSpPr>
        <p:spPr>
          <a:xfrm>
            <a:off x="1" y="342900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277402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kstas_Keturios dalys">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4E145C-81F0-8344-8DEA-9501D7BD7159}"/>
              </a:ext>
            </a:extLst>
          </p:cNvPr>
          <p:cNvSpPr/>
          <p:nvPr userDrawn="1"/>
        </p:nvSpPr>
        <p:spPr>
          <a:xfrm>
            <a:off x="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9" name="Rectangle 8">
            <a:extLst>
              <a:ext uri="{FF2B5EF4-FFF2-40B4-BE49-F238E27FC236}">
                <a16:creationId xmlns:a16="http://schemas.microsoft.com/office/drawing/2014/main" id="{75224FEE-B2A5-5B45-808C-F0B694341654}"/>
              </a:ext>
            </a:extLst>
          </p:cNvPr>
          <p:cNvSpPr/>
          <p:nvPr userDrawn="1"/>
        </p:nvSpPr>
        <p:spPr>
          <a:xfrm>
            <a:off x="6096001" y="3428998"/>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360365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ekstas_Keturios dalys">
    <p:bg>
      <p:bgPr>
        <a:solidFill>
          <a:schemeClr val="tx1"/>
        </a:solidFill>
        <a:effectLst/>
      </p:bgPr>
    </p:bg>
    <p:spTree>
      <p:nvGrpSpPr>
        <p:cNvPr id="1" name=""/>
        <p:cNvGrpSpPr/>
        <p:nvPr/>
      </p:nvGrpSpPr>
      <p:grpSpPr>
        <a:xfrm>
          <a:off x="0" y="0"/>
          <a:ext cx="0" cy="0"/>
          <a:chOff x="0" y="0"/>
          <a:chExt cx="0" cy="0"/>
        </a:xfrm>
      </p:grpSpPr>
      <p:sp>
        <p:nvSpPr>
          <p:cNvPr id="8" name="Text Placeholder 20">
            <a:extLst>
              <a:ext uri="{FF2B5EF4-FFF2-40B4-BE49-F238E27FC236}">
                <a16:creationId xmlns:a16="http://schemas.microsoft.com/office/drawing/2014/main" id="{A2479587-0613-014A-907C-7A6BD40A26A3}"/>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9" name="Text Placeholder 20">
            <a:extLst>
              <a:ext uri="{FF2B5EF4-FFF2-40B4-BE49-F238E27FC236}">
                <a16:creationId xmlns:a16="http://schemas.microsoft.com/office/drawing/2014/main" id="{0FAD5EC6-4199-5C46-B4E6-5A8F47734253}"/>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0" name="Text Placeholder 20">
            <a:extLst>
              <a:ext uri="{FF2B5EF4-FFF2-40B4-BE49-F238E27FC236}">
                <a16:creationId xmlns:a16="http://schemas.microsoft.com/office/drawing/2014/main" id="{63654EC9-44A8-5048-83C2-2359A000B865}"/>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Text Placeholder 20">
            <a:extLst>
              <a:ext uri="{FF2B5EF4-FFF2-40B4-BE49-F238E27FC236}">
                <a16:creationId xmlns:a16="http://schemas.microsoft.com/office/drawing/2014/main" id="{87ED44B0-B49B-2E43-9448-B9CA2D9A13BF}"/>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pic>
        <p:nvPicPr>
          <p:cNvPr id="12" name="Picture 11">
            <a:extLst>
              <a:ext uri="{FF2B5EF4-FFF2-40B4-BE49-F238E27FC236}">
                <a16:creationId xmlns:a16="http://schemas.microsoft.com/office/drawing/2014/main" id="{ECE84176-04FD-7E44-80FE-534E00AD682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675304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kstas_Keturios daly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47910-06FD-4846-B37B-91A91EE5B3C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Text Placeholder 20">
            <a:extLst>
              <a:ext uri="{FF2B5EF4-FFF2-40B4-BE49-F238E27FC236}">
                <a16:creationId xmlns:a16="http://schemas.microsoft.com/office/drawing/2014/main" id="{719F9151-DC16-CE4F-9309-39250B29EAA0}"/>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5" name="Text Placeholder 20">
            <a:extLst>
              <a:ext uri="{FF2B5EF4-FFF2-40B4-BE49-F238E27FC236}">
                <a16:creationId xmlns:a16="http://schemas.microsoft.com/office/drawing/2014/main" id="{C502A480-02A7-4745-AB98-DBF617812510}"/>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6" name="Text Placeholder 20">
            <a:extLst>
              <a:ext uri="{FF2B5EF4-FFF2-40B4-BE49-F238E27FC236}">
                <a16:creationId xmlns:a16="http://schemas.microsoft.com/office/drawing/2014/main" id="{9DD59F3E-D979-E24A-8E0A-3B87A2DA64D7}"/>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20">
            <a:extLst>
              <a:ext uri="{FF2B5EF4-FFF2-40B4-BE49-F238E27FC236}">
                <a16:creationId xmlns:a16="http://schemas.microsoft.com/office/drawing/2014/main" id="{F8037D3B-F9E1-394A-A1A9-880049C2F5D7}"/>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1770696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skut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2909230"/>
            <a:ext cx="8854531" cy="3534526"/>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Q&amp;A</a:t>
            </a:r>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76475765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to">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2968082D-F45E-1B49-9FC3-AAC24B32073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71262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to_Antraštė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1696790623"/>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_Antraštė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383031109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vi_Foto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9" name="Slide Number Placeholder 3">
            <a:extLst>
              <a:ext uri="{FF2B5EF4-FFF2-40B4-BE49-F238E27FC236}">
                <a16:creationId xmlns:a16="http://schemas.microsoft.com/office/drawing/2014/main" id="{B18BB3B5-113D-8548-9F2F-322C167FD2BE}"/>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165501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iny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456921" y="424809"/>
            <a:ext cx="862883" cy="983770"/>
          </a:xfrm>
          <a:prstGeom prst="rect">
            <a:avLst/>
          </a:prstGeom>
        </p:spPr>
      </p:pic>
      <p:sp>
        <p:nvSpPr>
          <p:cNvPr id="20" name="Text Placeholder 5">
            <a:extLst>
              <a:ext uri="{FF2B5EF4-FFF2-40B4-BE49-F238E27FC236}">
                <a16:creationId xmlns:a16="http://schemas.microsoft.com/office/drawing/2014/main" id="{46D6B95C-B687-614F-8DA6-5031F96661AD}"/>
              </a:ext>
            </a:extLst>
          </p:cNvPr>
          <p:cNvSpPr>
            <a:spLocks noGrp="1"/>
          </p:cNvSpPr>
          <p:nvPr>
            <p:ph type="body" sz="quarter" idx="10" hasCustomPrompt="1"/>
          </p:nvPr>
        </p:nvSpPr>
        <p:spPr>
          <a:xfrm>
            <a:off x="2613221" y="1960510"/>
            <a:ext cx="6975279" cy="4276777"/>
          </a:xfrm>
          <a:prstGeom prst="rect">
            <a:avLst/>
          </a:prstGeom>
        </p:spPr>
        <p:txBody>
          <a:bodyPr/>
          <a:lstStyle>
            <a:lvl1pPr marL="360000" indent="-360000">
              <a:lnSpc>
                <a:spcPct val="110000"/>
              </a:lnSpc>
              <a:spcBef>
                <a:spcPts val="1200"/>
              </a:spcBef>
              <a:buClr>
                <a:srgbClr val="FFFF00"/>
              </a:buClr>
              <a:buFont typeface="+mj-lt"/>
              <a:buAutoNum type="arabicPeriod"/>
              <a:defRPr sz="20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en-US" dirty="0" err="1"/>
              <a:t>Antraštė</a:t>
            </a:r>
            <a:endParaRPr lang="en-US" dirty="0"/>
          </a:p>
          <a:p>
            <a:pPr lvl="0"/>
            <a:r>
              <a:rPr lang="en-US" dirty="0" err="1"/>
              <a:t>Antraštė</a:t>
            </a:r>
            <a:endParaRPr lang="en-US" dirty="0"/>
          </a:p>
        </p:txBody>
      </p:sp>
      <p:sp>
        <p:nvSpPr>
          <p:cNvPr id="21" name="Text Placeholder 4">
            <a:extLst>
              <a:ext uri="{FF2B5EF4-FFF2-40B4-BE49-F238E27FC236}">
                <a16:creationId xmlns:a16="http://schemas.microsoft.com/office/drawing/2014/main" id="{25D01418-F6D6-EA49-BF7F-FFFFA2FDDCD4}"/>
              </a:ext>
            </a:extLst>
          </p:cNvPr>
          <p:cNvSpPr>
            <a:spLocks noGrp="1"/>
          </p:cNvSpPr>
          <p:nvPr>
            <p:ph type="body" sz="quarter" idx="11" hasCustomPrompt="1"/>
          </p:nvPr>
        </p:nvSpPr>
        <p:spPr>
          <a:xfrm>
            <a:off x="2613221" y="600737"/>
            <a:ext cx="8037512"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Turinys</a:t>
            </a:r>
            <a:endParaRPr lang="en-US" dirty="0"/>
          </a:p>
        </p:txBody>
      </p:sp>
      <p:pic>
        <p:nvPicPr>
          <p:cNvPr id="24" name="Picture 23">
            <a:extLst>
              <a:ext uri="{FF2B5EF4-FFF2-40B4-BE49-F238E27FC236}">
                <a16:creationId xmlns:a16="http://schemas.microsoft.com/office/drawing/2014/main" id="{A768C0BA-DBA4-9E4F-97DF-579214DE10AF}"/>
              </a:ext>
            </a:extLst>
          </p:cNvPr>
          <p:cNvPicPr>
            <a:picLocks noChangeAspect="1"/>
          </p:cNvPicPr>
          <p:nvPr userDrawn="1"/>
        </p:nvPicPr>
        <p:blipFill>
          <a:blip r:embed="rId3"/>
          <a:stretch>
            <a:fillRect/>
          </a:stretch>
        </p:blipFill>
        <p:spPr>
          <a:xfrm>
            <a:off x="1646472" y="0"/>
            <a:ext cx="190500" cy="6858000"/>
          </a:xfrm>
          <a:prstGeom prst="rect">
            <a:avLst/>
          </a:prstGeom>
        </p:spPr>
      </p:pic>
      <p:sp>
        <p:nvSpPr>
          <p:cNvPr id="8" name="Text Placeholder 2">
            <a:extLst>
              <a:ext uri="{FF2B5EF4-FFF2-40B4-BE49-F238E27FC236}">
                <a16:creationId xmlns:a16="http://schemas.microsoft.com/office/drawing/2014/main" id="{BD862C0A-2BED-074B-8AF0-3A7D2789C05D}"/>
              </a:ext>
            </a:extLst>
          </p:cNvPr>
          <p:cNvSpPr>
            <a:spLocks noGrp="1"/>
          </p:cNvSpPr>
          <p:nvPr>
            <p:ph type="body" sz="quarter" idx="12" hasCustomPrompt="1"/>
          </p:nvPr>
        </p:nvSpPr>
        <p:spPr>
          <a:xfrm rot="16200000">
            <a:off x="-1604416" y="3603891"/>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9" name="Slide Number Placeholder 3">
            <a:extLst>
              <a:ext uri="{FF2B5EF4-FFF2-40B4-BE49-F238E27FC236}">
                <a16:creationId xmlns:a16="http://schemas.microsoft.com/office/drawing/2014/main" id="{7AF8862B-96D5-3A40-B92F-BAC6CDE874C0}"/>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5422960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731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vi_Foto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8" name="Slide Number Placeholder 3">
            <a:extLst>
              <a:ext uri="{FF2B5EF4-FFF2-40B4-BE49-F238E27FC236}">
                <a16:creationId xmlns:a16="http://schemas.microsoft.com/office/drawing/2014/main" id="{786F870C-64A2-4745-A31D-1B11AEC206B2}"/>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00138582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to_Antraštė_Tekstas_Juoda">
    <p:bg>
      <p:bgPr>
        <a:solidFill>
          <a:schemeClr val="tx1"/>
        </a:solidFill>
        <a:effectLst/>
      </p:bgPr>
    </p:bg>
    <p:spTree>
      <p:nvGrpSpPr>
        <p:cNvPr id="1" name=""/>
        <p:cNvGrpSpPr/>
        <p:nvPr/>
      </p:nvGrpSpPr>
      <p:grpSpPr>
        <a:xfrm>
          <a:off x="0" y="0"/>
          <a:ext cx="0" cy="0"/>
          <a:chOff x="0" y="0"/>
          <a:chExt cx="0" cy="0"/>
        </a:xfrm>
      </p:grpSpPr>
      <p:sp>
        <p:nvSpPr>
          <p:cNvPr id="15" name="Text Placeholder 20">
            <a:extLst>
              <a:ext uri="{FF2B5EF4-FFF2-40B4-BE49-F238E27FC236}">
                <a16:creationId xmlns:a16="http://schemas.microsoft.com/office/drawing/2014/main" id="{B5F1E7A3-042D-1A41-A4EE-C4B741F2F954}"/>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6" name="Text Placeholder 4">
            <a:extLst>
              <a:ext uri="{FF2B5EF4-FFF2-40B4-BE49-F238E27FC236}">
                <a16:creationId xmlns:a16="http://schemas.microsoft.com/office/drawing/2014/main" id="{0393B77B-8341-1C44-8B13-EC418665B44B}"/>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9" name="Picture Placeholder 4">
            <a:extLst>
              <a:ext uri="{FF2B5EF4-FFF2-40B4-BE49-F238E27FC236}">
                <a16:creationId xmlns:a16="http://schemas.microsoft.com/office/drawing/2014/main" id="{87791077-CFD2-474A-ADBD-B95943A91900}"/>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3D9565FE-3CF5-C940-8534-EF27E7FE6B39}"/>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4564329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to_Antraštė_Tekstas_Balta">
    <p:bg>
      <p:bgPr>
        <a:solidFill>
          <a:schemeClr val="bg1"/>
        </a:solidFill>
        <a:effectLst/>
      </p:bgPr>
    </p:bg>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E960C207-DFB8-7C44-BEFE-3C8BB4B229DC}"/>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081787762"/>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ntraštė_Tekstas_Foto_Juoda">
    <p:bg>
      <p:bgPr>
        <a:solidFill>
          <a:schemeClr val="tx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15623062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ntraštė_Tekstas_Foto_Balta">
    <p:bg>
      <p:bgPr>
        <a:solidFill>
          <a:schemeClr val="bg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33221179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Foto_Antraštė_Keturios dalys">
    <p:bg>
      <p:bgPr>
        <a:solidFill>
          <a:schemeClr val="bg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2989932070"/>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Foto_Antraštė_Keturios dalys">
    <p:bg>
      <p:bgPr>
        <a:solidFill>
          <a:schemeClr val="tx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3899158391"/>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Foto_Antraštė_Keturios dalys">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41970571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Foto_Antraštė_Keturios dalys">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191177747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agrama_Juodas fonas">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B4F772-2275-974B-AA4E-C0D2280B6421}"/>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rgbClr val="FFFF00"/>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Nusikopijuokite diagramą:</a:t>
            </a:r>
          </a:p>
          <a:p>
            <a:pPr algn="ctr">
              <a:lnSpc>
                <a:spcPct val="110000"/>
              </a:lnSpc>
              <a:spcAft>
                <a:spcPts val="1200"/>
              </a:spcAft>
            </a:pP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2.</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3.</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diagramą</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5.</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diagramą</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Visos kitos diagramos turi būti kuriamos remiantis esama stilistika.</a:t>
            </a:r>
            <a:endParaRPr lang="en-US"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graphicFrame>
        <p:nvGraphicFramePr>
          <p:cNvPr id="7" name="Chart 6">
            <a:extLst>
              <a:ext uri="{FF2B5EF4-FFF2-40B4-BE49-F238E27FC236}">
                <a16:creationId xmlns:a16="http://schemas.microsoft.com/office/drawing/2014/main" id="{0ECDE41A-C15A-8C4B-A12D-1A07B994E01E}"/>
              </a:ext>
            </a:extLst>
          </p:cNvPr>
          <p:cNvGraphicFramePr/>
          <p:nvPr userDrawn="1">
            <p:extLst>
              <p:ext uri="{D42A27DB-BD31-4B8C-83A1-F6EECF244321}">
                <p14:modId xmlns:p14="http://schemas.microsoft.com/office/powerpoint/2010/main" val="921475109"/>
              </p:ext>
            </p:extLst>
          </p:nvPr>
        </p:nvGraphicFramePr>
        <p:xfrm>
          <a:off x="988701" y="2767449"/>
          <a:ext cx="5988569" cy="3899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E189536-B994-8B44-9AD6-1E9B3000F884}"/>
              </a:ext>
            </a:extLst>
          </p:cNvPr>
          <p:cNvGraphicFramePr/>
          <p:nvPr userDrawn="1">
            <p:extLst>
              <p:ext uri="{D42A27DB-BD31-4B8C-83A1-F6EECF244321}">
                <p14:modId xmlns:p14="http://schemas.microsoft.com/office/powerpoint/2010/main" val="2261670656"/>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109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kyrius_Vienas skaičiu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282865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2840052" y="0"/>
            <a:ext cx="38100" cy="6858000"/>
          </a:xfrm>
          <a:prstGeom prst="rect">
            <a:avLst/>
          </a:prstGeom>
        </p:spPr>
      </p:pic>
      <p:pic>
        <p:nvPicPr>
          <p:cNvPr id="9" name="Picture 8">
            <a:extLst>
              <a:ext uri="{FF2B5EF4-FFF2-40B4-BE49-F238E27FC236}">
                <a16:creationId xmlns:a16="http://schemas.microsoft.com/office/drawing/2014/main" id="{DE4D699B-062F-E34A-B8AF-6AF33D54CB2F}"/>
              </a:ext>
            </a:extLst>
          </p:cNvPr>
          <p:cNvPicPr>
            <a:picLocks noChangeAspect="1"/>
          </p:cNvPicPr>
          <p:nvPr userDrawn="1"/>
        </p:nvPicPr>
        <p:blipFill rotWithShape="1">
          <a:blip r:embed="rId4"/>
          <a:srcRect l="-119640" t="58032" r="-170830" b="390"/>
          <a:stretch/>
        </p:blipFill>
        <p:spPr>
          <a:xfrm rot="5400000">
            <a:off x="1351336" y="52466"/>
            <a:ext cx="148773" cy="2851446"/>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3467098" y="3668711"/>
            <a:ext cx="6222494" cy="2724025"/>
          </a:xfrm>
          <a:prstGeom prst="rect">
            <a:avLst/>
          </a:prstGeom>
        </p:spPr>
        <p:txBody>
          <a:bodyPr anchor="b"/>
          <a:lstStyle>
            <a:lvl1pPr marL="0" indent="0">
              <a:buNone/>
              <a:defRPr sz="37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pic>
        <p:nvPicPr>
          <p:cNvPr id="19" name="Picture 18">
            <a:extLst>
              <a:ext uri="{FF2B5EF4-FFF2-40B4-BE49-F238E27FC236}">
                <a16:creationId xmlns:a16="http://schemas.microsoft.com/office/drawing/2014/main" id="{E6E61C04-401B-A548-95BE-432EEC7539D9}"/>
              </a:ext>
            </a:extLst>
          </p:cNvPr>
          <p:cNvPicPr>
            <a:picLocks noChangeAspect="1"/>
          </p:cNvPicPr>
          <p:nvPr userDrawn="1"/>
        </p:nvPicPr>
        <p:blipFill>
          <a:blip r:embed="rId5"/>
          <a:stretch>
            <a:fillRect/>
          </a:stretch>
        </p:blipFill>
        <p:spPr>
          <a:xfrm>
            <a:off x="1373481" y="1329925"/>
            <a:ext cx="1104900" cy="254000"/>
          </a:xfrm>
          <a:prstGeom prst="rect">
            <a:avLst/>
          </a:prstGeom>
        </p:spPr>
      </p:pic>
      <p:sp>
        <p:nvSpPr>
          <p:cNvPr id="13" name="Text Placeholder 2">
            <a:extLst>
              <a:ext uri="{FF2B5EF4-FFF2-40B4-BE49-F238E27FC236}">
                <a16:creationId xmlns:a16="http://schemas.microsoft.com/office/drawing/2014/main" id="{C83BDE46-B3FD-934A-954D-8ED9ABBD069B}"/>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2" name="TextBox 11">
            <a:extLst>
              <a:ext uri="{FF2B5EF4-FFF2-40B4-BE49-F238E27FC236}">
                <a16:creationId xmlns:a16="http://schemas.microsoft.com/office/drawing/2014/main" id="{323ABD1B-A1CE-B243-B0AE-AFA3DF058648}"/>
              </a:ext>
            </a:extLst>
          </p:cNvPr>
          <p:cNvSpPr txBox="1"/>
          <p:nvPr userDrawn="1"/>
        </p:nvSpPr>
        <p:spPr>
          <a:xfrm>
            <a:off x="3467098"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KAUNO TECHNOLOGIJOS UNIVERSITETAS</a:t>
            </a:r>
          </a:p>
        </p:txBody>
      </p:sp>
    </p:spTree>
    <p:extLst>
      <p:ext uri="{BB962C8B-B14F-4D97-AF65-F5344CB8AC3E}">
        <p14:creationId xmlns:p14="http://schemas.microsoft.com/office/powerpoint/2010/main" val="3364796189"/>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agrama_Baltas fona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2D502-64E2-DE49-8A59-1D3013B76A6E}"/>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Nusikopijuokite diagramą:</a:t>
            </a:r>
          </a:p>
          <a:p>
            <a:pPr algn="ctr">
              <a:lnSpc>
                <a:spcPct val="110000"/>
              </a:lnSpc>
              <a:spcAft>
                <a:spcPts val="1200"/>
              </a:spcAft>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diagramą</a:t>
            </a:r>
            <a:b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diagramą</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t>Visos kitos diagramos turi būti kuriamos remiantis esama stilistika.</a:t>
            </a:r>
            <a:endParaRPr lang="en-US"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graphicFrame>
        <p:nvGraphicFramePr>
          <p:cNvPr id="6" name="Chart 5">
            <a:extLst>
              <a:ext uri="{FF2B5EF4-FFF2-40B4-BE49-F238E27FC236}">
                <a16:creationId xmlns:a16="http://schemas.microsoft.com/office/drawing/2014/main" id="{8EE4845D-B78D-4A46-9763-62D727630EA1}"/>
              </a:ext>
            </a:extLst>
          </p:cNvPr>
          <p:cNvGraphicFramePr/>
          <p:nvPr userDrawn="1">
            <p:extLst>
              <p:ext uri="{D42A27DB-BD31-4B8C-83A1-F6EECF244321}">
                <p14:modId xmlns:p14="http://schemas.microsoft.com/office/powerpoint/2010/main" val="3510751646"/>
              </p:ext>
            </p:extLst>
          </p:nvPr>
        </p:nvGraphicFramePr>
        <p:xfrm>
          <a:off x="988701" y="2763075"/>
          <a:ext cx="5995285" cy="3903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A0CB8A1-1010-EC4F-B6C5-EFB7467F76EE}"/>
              </a:ext>
            </a:extLst>
          </p:cNvPr>
          <p:cNvGraphicFramePr/>
          <p:nvPr userDrawn="1">
            <p:extLst>
              <p:ext uri="{D42A27DB-BD31-4B8C-83A1-F6EECF244321}">
                <p14:modId xmlns:p14="http://schemas.microsoft.com/office/powerpoint/2010/main" val="316110194"/>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1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ntelė_Juodas fonas">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4775A3-EB07-A141-A562-5216ADEA360A}"/>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rgbClr val="FFFF00"/>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lentelę</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lentelę</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bg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p:txBody>
      </p:sp>
      <p:graphicFrame>
        <p:nvGraphicFramePr>
          <p:cNvPr id="4" name="Table 3">
            <a:extLst>
              <a:ext uri="{FF2B5EF4-FFF2-40B4-BE49-F238E27FC236}">
                <a16:creationId xmlns:a16="http://schemas.microsoft.com/office/drawing/2014/main" id="{8EDCF25F-588F-FA48-A5FB-9F332A23BADD}"/>
              </a:ext>
            </a:extLst>
          </p:cNvPr>
          <p:cNvGraphicFramePr>
            <a:graphicFrameLocks noGrp="1"/>
          </p:cNvGraphicFramePr>
          <p:nvPr userDrawn="1">
            <p:extLst>
              <p:ext uri="{D42A27DB-BD31-4B8C-83A1-F6EECF244321}">
                <p14:modId xmlns:p14="http://schemas.microsoft.com/office/powerpoint/2010/main" val="479389479"/>
              </p:ext>
            </p:extLst>
          </p:nvPr>
        </p:nvGraphicFramePr>
        <p:xfrm>
          <a:off x="947737" y="2736570"/>
          <a:ext cx="10077314" cy="3475035"/>
        </p:xfrm>
        <a:graphic>
          <a:graphicData uri="http://schemas.openxmlformats.org/drawingml/2006/table">
            <a:tbl>
              <a:tblPr firstRow="1" bandRow="1">
                <a:tableStyleId>{073A0DAA-6AF3-43AB-8588-CEC1D06C72B9}</a:tableStyleId>
              </a:tblPr>
              <a:tblGrid>
                <a:gridCol w="525463">
                  <a:extLst>
                    <a:ext uri="{9D8B030D-6E8A-4147-A177-3AD203B41FA5}">
                      <a16:colId xmlns:a16="http://schemas.microsoft.com/office/drawing/2014/main" val="553379762"/>
                    </a:ext>
                  </a:extLst>
                </a:gridCol>
                <a:gridCol w="5672183">
                  <a:extLst>
                    <a:ext uri="{9D8B030D-6E8A-4147-A177-3AD203B41FA5}">
                      <a16:colId xmlns:a16="http://schemas.microsoft.com/office/drawing/2014/main" val="2887563481"/>
                    </a:ext>
                  </a:extLst>
                </a:gridCol>
                <a:gridCol w="2632166">
                  <a:extLst>
                    <a:ext uri="{9D8B030D-6E8A-4147-A177-3AD203B41FA5}">
                      <a16:colId xmlns:a16="http://schemas.microsoft.com/office/drawing/2014/main" val="1877026651"/>
                    </a:ext>
                  </a:extLst>
                </a:gridCol>
                <a:gridCol w="1247502">
                  <a:extLst>
                    <a:ext uri="{9D8B030D-6E8A-4147-A177-3AD203B41FA5}">
                      <a16:colId xmlns:a16="http://schemas.microsoft.com/office/drawing/2014/main" val="2481374449"/>
                    </a:ext>
                  </a:extLst>
                </a:gridCol>
              </a:tblGrid>
              <a:tr h="695007">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42420871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ntelė_Baltas fona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245F59-08C9-D44E-AAB0-68B4A977944C}"/>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SVARBU (ŠITA SKAIDRĖ NĖRA ŠABLONO DALIS)</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Nueikite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Nusikopijuokite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lentelę</a:t>
            </a:r>
            <a:br>
              <a:rPr lang="en-GB" sz="1600" b="0" i="0" u="none" strike="noStrike" kern="120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a:solidFill>
                  <a:schemeClr val="tx1"/>
                </a:solidFill>
                <a:effectLst/>
                <a:latin typeface="Inter" panose="020B0502030000000004" pitchFamily="34" charset="0"/>
                <a:ea typeface="Inter" panose="020B0502030000000004" pitchFamily="34" charset="0"/>
                <a:cs typeface="Inter" panose="020B0502030000000004" pitchFamily="34" charset="0"/>
              </a:rPr>
              <a:t>4</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Uždarykite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Slide Master</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pasirinkite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1"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Normal</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Įklijuokite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lentelę</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savo</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err="1">
                <a:solidFill>
                  <a:schemeClr val="tx1"/>
                </a:solidFill>
                <a:effectLst/>
                <a:latin typeface="Inter" panose="020B0502030000000004" pitchFamily="34" charset="0"/>
                <a:ea typeface="Inter" panose="020B0502030000000004" pitchFamily="34" charset="0"/>
                <a:cs typeface="Inter" panose="020B0502030000000004" pitchFamily="34" charset="0"/>
              </a:rPr>
              <a:t>skaidrėje</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p:txBody>
      </p:sp>
      <p:graphicFrame>
        <p:nvGraphicFramePr>
          <p:cNvPr id="4" name="Table 3">
            <a:extLst>
              <a:ext uri="{FF2B5EF4-FFF2-40B4-BE49-F238E27FC236}">
                <a16:creationId xmlns:a16="http://schemas.microsoft.com/office/drawing/2014/main" id="{40D29DF7-224A-0946-B65F-B6854B3ABD98}"/>
              </a:ext>
            </a:extLst>
          </p:cNvPr>
          <p:cNvGraphicFramePr>
            <a:graphicFrameLocks noGrp="1"/>
          </p:cNvGraphicFramePr>
          <p:nvPr userDrawn="1">
            <p:extLst>
              <p:ext uri="{D42A27DB-BD31-4B8C-83A1-F6EECF244321}">
                <p14:modId xmlns:p14="http://schemas.microsoft.com/office/powerpoint/2010/main" val="1695135616"/>
              </p:ext>
            </p:extLst>
          </p:nvPr>
        </p:nvGraphicFramePr>
        <p:xfrm>
          <a:off x="947737" y="2736570"/>
          <a:ext cx="10279789" cy="3475035"/>
        </p:xfrm>
        <a:graphic>
          <a:graphicData uri="http://schemas.openxmlformats.org/drawingml/2006/table">
            <a:tbl>
              <a:tblPr firstRow="1" bandRow="1">
                <a:tableStyleId>{073A0DAA-6AF3-43AB-8588-CEC1D06C72B9}</a:tableStyleId>
              </a:tblPr>
              <a:tblGrid>
                <a:gridCol w="528366">
                  <a:extLst>
                    <a:ext uri="{9D8B030D-6E8A-4147-A177-3AD203B41FA5}">
                      <a16:colId xmlns:a16="http://schemas.microsoft.com/office/drawing/2014/main" val="553379762"/>
                    </a:ext>
                  </a:extLst>
                </a:gridCol>
                <a:gridCol w="5669280">
                  <a:extLst>
                    <a:ext uri="{9D8B030D-6E8A-4147-A177-3AD203B41FA5}">
                      <a16:colId xmlns:a16="http://schemas.microsoft.com/office/drawing/2014/main" val="2887563481"/>
                    </a:ext>
                  </a:extLst>
                </a:gridCol>
                <a:gridCol w="2625634">
                  <a:extLst>
                    <a:ext uri="{9D8B030D-6E8A-4147-A177-3AD203B41FA5}">
                      <a16:colId xmlns:a16="http://schemas.microsoft.com/office/drawing/2014/main" val="1877026651"/>
                    </a:ext>
                  </a:extLst>
                </a:gridCol>
                <a:gridCol w="1456509">
                  <a:extLst>
                    <a:ext uri="{9D8B030D-6E8A-4147-A177-3AD203B41FA5}">
                      <a16:colId xmlns:a16="http://schemas.microsoft.com/office/drawing/2014/main" val="2481374449"/>
                    </a:ext>
                  </a:extLst>
                </a:gridCol>
              </a:tblGrid>
              <a:tr h="695007">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152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kyrius_Du skaičiai">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14" name="Picture 13">
            <a:extLst>
              <a:ext uri="{FF2B5EF4-FFF2-40B4-BE49-F238E27FC236}">
                <a16:creationId xmlns:a16="http://schemas.microsoft.com/office/drawing/2014/main" id="{A555EE49-EA86-604D-B79E-1835648D4373}"/>
              </a:ext>
            </a:extLst>
          </p:cNvPr>
          <p:cNvPicPr>
            <a:picLocks noChangeAspect="1"/>
          </p:cNvPicPr>
          <p:nvPr userDrawn="1"/>
        </p:nvPicPr>
        <p:blipFill rotWithShape="1">
          <a:blip r:embed="rId4"/>
          <a:srcRect l="-254768" t="1" r="-836988" b="29251"/>
          <a:stretch/>
        </p:blipFill>
        <p:spPr>
          <a:xfrm rot="5400000">
            <a:off x="2198923" y="-847734"/>
            <a:ext cx="454047" cy="4851894"/>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482650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28</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4832844" y="0"/>
            <a:ext cx="38100" cy="6858000"/>
          </a:xfrm>
          <a:prstGeom prst="rect">
            <a:avLst/>
          </a:prstGeom>
        </p:spPr>
      </p:pic>
      <p:pic>
        <p:nvPicPr>
          <p:cNvPr id="6" name="Picture 5">
            <a:extLst>
              <a:ext uri="{FF2B5EF4-FFF2-40B4-BE49-F238E27FC236}">
                <a16:creationId xmlns:a16="http://schemas.microsoft.com/office/drawing/2014/main" id="{E48C8245-A0B5-4343-A773-99B1AC5A1C19}"/>
              </a:ext>
            </a:extLst>
          </p:cNvPr>
          <p:cNvPicPr>
            <a:picLocks noChangeAspect="1"/>
          </p:cNvPicPr>
          <p:nvPr userDrawn="1"/>
        </p:nvPicPr>
        <p:blipFill>
          <a:blip r:embed="rId5"/>
          <a:stretch>
            <a:fillRect/>
          </a:stretch>
        </p:blipFill>
        <p:spPr>
          <a:xfrm>
            <a:off x="3278535" y="1329925"/>
            <a:ext cx="1104900" cy="254000"/>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5477810" y="3668711"/>
            <a:ext cx="4361134" cy="2724025"/>
          </a:xfrm>
          <a:prstGeom prst="rect">
            <a:avLst/>
          </a:prstGeom>
        </p:spPr>
        <p:txBody>
          <a:bodyPr anchor="b"/>
          <a:lstStyle>
            <a:lvl1pPr marL="0" indent="0">
              <a:buNone/>
              <a:defRPr sz="3700" b="1"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err="1"/>
              <a:t>Antraštė</a:t>
            </a:r>
            <a:endParaRPr lang="en-US" dirty="0"/>
          </a:p>
        </p:txBody>
      </p:sp>
      <p:sp>
        <p:nvSpPr>
          <p:cNvPr id="12" name="Text Placeholder 2">
            <a:extLst>
              <a:ext uri="{FF2B5EF4-FFF2-40B4-BE49-F238E27FC236}">
                <a16:creationId xmlns:a16="http://schemas.microsoft.com/office/drawing/2014/main" id="{20FA2AC1-A86F-6246-9CF6-463924E7F598}"/>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3" name="TextBox 12">
            <a:extLst>
              <a:ext uri="{FF2B5EF4-FFF2-40B4-BE49-F238E27FC236}">
                <a16:creationId xmlns:a16="http://schemas.microsoft.com/office/drawing/2014/main" id="{FD500F5A-81CA-2F4B-BDD4-88D7FC1AE05F}"/>
              </a:ext>
            </a:extLst>
          </p:cNvPr>
          <p:cNvSpPr txBox="1"/>
          <p:nvPr userDrawn="1"/>
        </p:nvSpPr>
        <p:spPr>
          <a:xfrm>
            <a:off x="5477810"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KAUNO TECHNOLOGIJOS UNIVERSITETAS</a:t>
            </a:r>
          </a:p>
        </p:txBody>
      </p:sp>
    </p:spTree>
    <p:extLst>
      <p:ext uri="{BB962C8B-B14F-4D97-AF65-F5344CB8AC3E}">
        <p14:creationId xmlns:p14="http://schemas.microsoft.com/office/powerpoint/2010/main" val="374483783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as_Šūki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pic>
        <p:nvPicPr>
          <p:cNvPr id="10" name="Picture 9">
            <a:extLst>
              <a:ext uri="{FF2B5EF4-FFF2-40B4-BE49-F238E27FC236}">
                <a16:creationId xmlns:a16="http://schemas.microsoft.com/office/drawing/2014/main" id="{6B7DEC24-8D93-6D48-A79C-7BDDFFA2B161}"/>
              </a:ext>
            </a:extLst>
          </p:cNvPr>
          <p:cNvPicPr>
            <a:picLocks noChangeAspect="1"/>
          </p:cNvPicPr>
          <p:nvPr userDrawn="1"/>
        </p:nvPicPr>
        <p:blipFill>
          <a:blip r:embed="rId2"/>
          <a:stretch>
            <a:fillRect/>
          </a:stretch>
        </p:blipFill>
        <p:spPr>
          <a:xfrm>
            <a:off x="11013890" y="0"/>
            <a:ext cx="38100" cy="6858000"/>
          </a:xfrm>
          <a:prstGeom prst="rect">
            <a:avLst/>
          </a:prstGeom>
        </p:spPr>
      </p:pic>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16" name="Picture 15">
            <a:extLst>
              <a:ext uri="{FF2B5EF4-FFF2-40B4-BE49-F238E27FC236}">
                <a16:creationId xmlns:a16="http://schemas.microsoft.com/office/drawing/2014/main" id="{A7015AA5-A63A-AA42-ACD1-300F08FBDCD4}"/>
              </a:ext>
            </a:extLst>
          </p:cNvPr>
          <p:cNvPicPr>
            <a:picLocks noChangeAspect="1"/>
          </p:cNvPicPr>
          <p:nvPr userDrawn="1"/>
        </p:nvPicPr>
        <p:blipFill rotWithShape="1">
          <a:blip r:embed="rId3"/>
          <a:srcRect t="-1" r="9663" b="-12809"/>
          <a:stretch/>
        </p:blipFill>
        <p:spPr>
          <a:xfrm>
            <a:off x="0" y="1356723"/>
            <a:ext cx="11013890" cy="214901"/>
          </a:xfrm>
          <a:prstGeom prst="rect">
            <a:avLst/>
          </a:prstGeom>
        </p:spPr>
      </p:pic>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23" name="Picture 22">
            <a:extLst>
              <a:ext uri="{FF2B5EF4-FFF2-40B4-BE49-F238E27FC236}">
                <a16:creationId xmlns:a16="http://schemas.microsoft.com/office/drawing/2014/main" id="{810A3938-1C5A-734A-9AEB-AA2A81156F6C}"/>
              </a:ext>
            </a:extLst>
          </p:cNvPr>
          <p:cNvPicPr>
            <a:picLocks noChangeAspect="1"/>
          </p:cNvPicPr>
          <p:nvPr userDrawn="1"/>
        </p:nvPicPr>
        <p:blipFill>
          <a:blip r:embed="rId4"/>
          <a:stretch>
            <a:fillRect/>
          </a:stretch>
        </p:blipFill>
        <p:spPr>
          <a:xfrm>
            <a:off x="11314565" y="696317"/>
            <a:ext cx="590984" cy="318475"/>
          </a:xfrm>
          <a:prstGeom prst="rect">
            <a:avLst/>
          </a:prstGeom>
        </p:spPr>
      </p:pic>
      <p:sp>
        <p:nvSpPr>
          <p:cNvPr id="11" name="Slide Number Placeholder 3">
            <a:extLst>
              <a:ext uri="{FF2B5EF4-FFF2-40B4-BE49-F238E27FC236}">
                <a16:creationId xmlns:a16="http://schemas.microsoft.com/office/drawing/2014/main" id="{7EE7EFB9-58EC-4E46-B135-D34F2910C58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19542493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as_Šūki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BC028207-03C6-EB4F-8087-70DFE414C3FB}"/>
              </a:ext>
            </a:extLst>
          </p:cNvPr>
          <p:cNvPicPr>
            <a:picLocks noChangeAspect="1"/>
          </p:cNvPicPr>
          <p:nvPr userDrawn="1"/>
        </p:nvPicPr>
        <p:blipFill>
          <a:blip r:embed="rId2"/>
          <a:stretch>
            <a:fillRect/>
          </a:stretch>
        </p:blipFill>
        <p:spPr>
          <a:xfrm>
            <a:off x="11314563" y="696316"/>
            <a:ext cx="590985" cy="318475"/>
          </a:xfrm>
          <a:prstGeom prst="rect">
            <a:avLst/>
          </a:prstGeom>
        </p:spPr>
      </p:pic>
      <p:pic>
        <p:nvPicPr>
          <p:cNvPr id="14" name="Picture 13">
            <a:extLst>
              <a:ext uri="{FF2B5EF4-FFF2-40B4-BE49-F238E27FC236}">
                <a16:creationId xmlns:a16="http://schemas.microsoft.com/office/drawing/2014/main" id="{E8B3520C-4886-5844-B632-0EFDEEFA04BE}"/>
              </a:ext>
            </a:extLst>
          </p:cNvPr>
          <p:cNvPicPr>
            <a:picLocks noChangeAspect="1"/>
          </p:cNvPicPr>
          <p:nvPr userDrawn="1"/>
        </p:nvPicPr>
        <p:blipFill>
          <a:blip r:embed="rId3"/>
          <a:stretch>
            <a:fillRect/>
          </a:stretch>
        </p:blipFill>
        <p:spPr>
          <a:xfrm>
            <a:off x="11010097" y="0"/>
            <a:ext cx="38100" cy="6858000"/>
          </a:xfrm>
          <a:prstGeom prst="rect">
            <a:avLst/>
          </a:prstGeom>
        </p:spPr>
      </p:pic>
      <p:pic>
        <p:nvPicPr>
          <p:cNvPr id="15" name="Picture 14">
            <a:extLst>
              <a:ext uri="{FF2B5EF4-FFF2-40B4-BE49-F238E27FC236}">
                <a16:creationId xmlns:a16="http://schemas.microsoft.com/office/drawing/2014/main" id="{DBBDCAF9-A99D-AB48-B61A-DEA4A9FF6C9F}"/>
              </a:ext>
            </a:extLst>
          </p:cNvPr>
          <p:cNvPicPr>
            <a:picLocks noChangeAspect="1"/>
          </p:cNvPicPr>
          <p:nvPr userDrawn="1"/>
        </p:nvPicPr>
        <p:blipFill rotWithShape="1">
          <a:blip r:embed="rId4"/>
          <a:srcRect r="9625" b="-49952"/>
          <a:stretch/>
        </p:blipFill>
        <p:spPr>
          <a:xfrm>
            <a:off x="0" y="1356709"/>
            <a:ext cx="11018622" cy="285659"/>
          </a:xfrm>
          <a:prstGeom prst="rect">
            <a:avLst/>
          </a:prstGeom>
        </p:spPr>
      </p:pic>
      <p:sp>
        <p:nvSpPr>
          <p:cNvPr id="10" name="Slide Number Placeholder 3">
            <a:extLst>
              <a:ext uri="{FF2B5EF4-FFF2-40B4-BE49-F238E27FC236}">
                <a16:creationId xmlns:a16="http://schemas.microsoft.com/office/drawing/2014/main" id="{D1705FAF-CC62-BB49-B817-BC45A057FA0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4975721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a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rgbClr val="FFFF00"/>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69C3A560-9403-BC49-A5F7-C015081D15DE}"/>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2" name="Picture 11">
            <a:extLst>
              <a:ext uri="{FF2B5EF4-FFF2-40B4-BE49-F238E27FC236}">
                <a16:creationId xmlns:a16="http://schemas.microsoft.com/office/drawing/2014/main" id="{6E36B143-6BE1-0541-83D6-F8722667238A}"/>
              </a:ext>
            </a:extLst>
          </p:cNvPr>
          <p:cNvPicPr>
            <a:picLocks noChangeAspect="1"/>
          </p:cNvPicPr>
          <p:nvPr userDrawn="1"/>
        </p:nvPicPr>
        <p:blipFill>
          <a:blip r:embed="rId3"/>
          <a:stretch>
            <a:fillRect/>
          </a:stretch>
        </p:blipFill>
        <p:spPr>
          <a:xfrm>
            <a:off x="11163044" y="696317"/>
            <a:ext cx="590984" cy="318475"/>
          </a:xfrm>
          <a:prstGeom prst="rect">
            <a:avLst/>
          </a:prstGeom>
        </p:spPr>
      </p:pic>
      <p:sp>
        <p:nvSpPr>
          <p:cNvPr id="8" name="Slide Number Placeholder 3">
            <a:extLst>
              <a:ext uri="{FF2B5EF4-FFF2-40B4-BE49-F238E27FC236}">
                <a16:creationId xmlns:a16="http://schemas.microsoft.com/office/drawing/2014/main" id="{EE81F693-50CC-E74A-92F2-28556691589B}"/>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18282894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a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a:t>Antraštė 2</a:t>
            </a:r>
          </a:p>
        </p:txBody>
      </p:sp>
      <p:pic>
        <p:nvPicPr>
          <p:cNvPr id="9" name="Picture 8">
            <a:extLst>
              <a:ext uri="{FF2B5EF4-FFF2-40B4-BE49-F238E27FC236}">
                <a16:creationId xmlns:a16="http://schemas.microsoft.com/office/drawing/2014/main" id="{C66F165C-7173-9B41-9B41-5FC5C0B7D53F}"/>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4" name="Picture 13">
            <a:extLst>
              <a:ext uri="{FF2B5EF4-FFF2-40B4-BE49-F238E27FC236}">
                <a16:creationId xmlns:a16="http://schemas.microsoft.com/office/drawing/2014/main" id="{0B47D6DC-D91B-A144-80BE-9E55BF0FD1FC}"/>
              </a:ext>
            </a:extLst>
          </p:cNvPr>
          <p:cNvPicPr>
            <a:picLocks noChangeAspect="1"/>
          </p:cNvPicPr>
          <p:nvPr userDrawn="1"/>
        </p:nvPicPr>
        <p:blipFill>
          <a:blip r:embed="rId3"/>
          <a:stretch>
            <a:fillRect/>
          </a:stretch>
        </p:blipFill>
        <p:spPr>
          <a:xfrm>
            <a:off x="11163222" y="696316"/>
            <a:ext cx="590985" cy="318475"/>
          </a:xfrm>
          <a:prstGeom prst="rect">
            <a:avLst/>
          </a:prstGeom>
        </p:spPr>
      </p:pic>
      <p:sp>
        <p:nvSpPr>
          <p:cNvPr id="8" name="Slide Number Placeholder 3">
            <a:extLst>
              <a:ext uri="{FF2B5EF4-FFF2-40B4-BE49-F238E27FC236}">
                <a16:creationId xmlns:a16="http://schemas.microsoft.com/office/drawing/2014/main" id="{BD405FBB-9895-7146-BF23-12D1784B464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23346298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kstas_Dvi dalys">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8" name="Slide Number Placeholder 3">
            <a:extLst>
              <a:ext uri="{FF2B5EF4-FFF2-40B4-BE49-F238E27FC236}">
                <a16:creationId xmlns:a16="http://schemas.microsoft.com/office/drawing/2014/main" id="{BEC282FF-8A8E-4743-8FE6-0CBA9BBA69B5}"/>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79643725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1343"/>
      </p:ext>
    </p:extLst>
  </p:cSld>
  <p:clrMap bg1="lt1" tx1="dk1" bg2="lt2" tx2="dk2" accent1="accent1" accent2="accent2" accent3="accent3" accent4="accent4" accent5="accent5" accent6="accent6" hlink="hlink" folHlink="folHlink"/>
  <p:sldLayoutIdLst>
    <p:sldLayoutId id="2147483713" r:id="rId1"/>
    <p:sldLayoutId id="2147483712" r:id="rId2"/>
    <p:sldLayoutId id="2147483714" r:id="rId3"/>
    <p:sldLayoutId id="2147483715" r:id="rId4"/>
    <p:sldLayoutId id="2147483716" r:id="rId5"/>
    <p:sldLayoutId id="2147483723" r:id="rId6"/>
    <p:sldLayoutId id="2147483737" r:id="rId7"/>
    <p:sldLayoutId id="2147483738" r:id="rId8"/>
    <p:sldLayoutId id="2147483717" r:id="rId9"/>
    <p:sldLayoutId id="2147483718" r:id="rId10"/>
    <p:sldLayoutId id="2147483719" r:id="rId11"/>
    <p:sldLayoutId id="2147483720" r:id="rId12"/>
    <p:sldLayoutId id="2147483677" r:id="rId13"/>
    <p:sldLayoutId id="2147483739" r:id="rId14"/>
    <p:sldLayoutId id="214748374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58009"/>
      </p:ext>
    </p:extLst>
  </p:cSld>
  <p:clrMap bg1="lt1" tx1="dk1" bg2="lt2" tx2="dk2" accent1="accent1" accent2="accent2" accent3="accent3" accent4="accent4" accent5="accent5" accent6="accent6" hlink="hlink" folHlink="folHlink"/>
  <p:sldLayoutIdLst>
    <p:sldLayoutId id="2147483741" r:id="rId1"/>
    <p:sldLayoutId id="2147483725" r:id="rId2"/>
    <p:sldLayoutId id="2147483726" r:id="rId3"/>
    <p:sldLayoutId id="2147483727" r:id="rId4"/>
    <p:sldLayoutId id="2147483728" r:id="rId5"/>
    <p:sldLayoutId id="2147483729" r:id="rId6"/>
    <p:sldLayoutId id="2147483742" r:id="rId7"/>
    <p:sldLayoutId id="2147483732" r:id="rId8"/>
    <p:sldLayoutId id="2147483731"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6730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75F460FD-0898-4EF0-8A4D-314035751891}"/>
              </a:ext>
            </a:extLst>
          </p:cNvPr>
          <p:cNvSpPr>
            <a:spLocks noGrp="1"/>
          </p:cNvSpPr>
          <p:nvPr>
            <p:ph type="body" sz="quarter" idx="10"/>
          </p:nvPr>
        </p:nvSpPr>
        <p:spPr/>
        <p:txBody>
          <a:bodyPr/>
          <a:lstStyle/>
          <a:p>
            <a:r>
              <a:rPr lang="lt-LT" dirty="0"/>
              <a:t>Atliko: Eligijus Kiudys IFM-1/3</a:t>
            </a:r>
          </a:p>
        </p:txBody>
      </p:sp>
      <p:sp>
        <p:nvSpPr>
          <p:cNvPr id="3" name="Teksto vietos rezervavimo ženklas 2">
            <a:extLst>
              <a:ext uri="{FF2B5EF4-FFF2-40B4-BE49-F238E27FC236}">
                <a16:creationId xmlns:a16="http://schemas.microsoft.com/office/drawing/2014/main" id="{7F93059A-C9AF-4110-A33C-BF29C25CFCF4}"/>
              </a:ext>
            </a:extLst>
          </p:cNvPr>
          <p:cNvSpPr>
            <a:spLocks noGrp="1"/>
          </p:cNvSpPr>
          <p:nvPr>
            <p:ph type="body" sz="quarter" idx="11"/>
          </p:nvPr>
        </p:nvSpPr>
        <p:spPr/>
        <p:txBody>
          <a:bodyPr/>
          <a:lstStyle/>
          <a:p>
            <a:r>
              <a:rPr lang="lt-LT" dirty="0"/>
              <a:t>Literatūros sąrašas</a:t>
            </a:r>
          </a:p>
        </p:txBody>
      </p:sp>
      <p:sp>
        <p:nvSpPr>
          <p:cNvPr id="4" name="Teksto vietos rezervavimo ženklas 3">
            <a:extLst>
              <a:ext uri="{FF2B5EF4-FFF2-40B4-BE49-F238E27FC236}">
                <a16:creationId xmlns:a16="http://schemas.microsoft.com/office/drawing/2014/main" id="{B902BE3E-9E74-47B2-B211-DEE844E89C0B}"/>
              </a:ext>
            </a:extLst>
          </p:cNvPr>
          <p:cNvSpPr>
            <a:spLocks noGrp="1"/>
          </p:cNvSpPr>
          <p:nvPr>
            <p:ph type="body" sz="quarter" idx="12"/>
          </p:nvPr>
        </p:nvSpPr>
        <p:spPr/>
        <p:txBody>
          <a:bodyPr/>
          <a:lstStyle/>
          <a:p>
            <a:endParaRPr lang="lt-LT"/>
          </a:p>
        </p:txBody>
      </p:sp>
    </p:spTree>
    <p:extLst>
      <p:ext uri="{BB962C8B-B14F-4D97-AF65-F5344CB8AC3E}">
        <p14:creationId xmlns:p14="http://schemas.microsoft.com/office/powerpoint/2010/main" val="16028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70D2CA-C1B9-4438-8469-1445F2E282B7}"/>
              </a:ext>
            </a:extLst>
          </p:cNvPr>
          <p:cNvSpPr>
            <a:spLocks noGrp="1"/>
          </p:cNvSpPr>
          <p:nvPr>
            <p:ph type="body" sz="quarter" idx="10"/>
          </p:nvPr>
        </p:nvSpPr>
        <p:spPr/>
        <p:txBody>
          <a:bodyPr/>
          <a:lstStyle/>
          <a:p>
            <a:pPr marL="0" indent="0">
              <a:buNone/>
            </a:pPr>
            <a:r>
              <a:rPr lang="en-US" sz="1800" dirty="0" err="1">
                <a:latin typeface="Times New Roman" panose="02020603050405020304" pitchFamily="18" charset="0"/>
                <a:ea typeface="Times New Roman" panose="02020603050405020304" pitchFamily="18" charset="0"/>
              </a:rPr>
              <a:t>Tema</a:t>
            </a:r>
            <a:r>
              <a:rPr lang="en-US" sz="1800" dirty="0">
                <a:latin typeface="Times New Roman" panose="02020603050405020304" pitchFamily="18" charset="0"/>
                <a:ea typeface="Times New Roman" panose="02020603050405020304" pitchFamily="18" charset="0"/>
              </a:rPr>
              <a:t> - R</a:t>
            </a:r>
            <a:r>
              <a:rPr lang="lt-LT" sz="1800" dirty="0">
                <a:effectLst/>
                <a:latin typeface="Times New Roman" panose="02020603050405020304" pitchFamily="18" charset="0"/>
                <a:ea typeface="Times New Roman" panose="02020603050405020304" pitchFamily="18" charset="0"/>
              </a:rPr>
              <a:t>olėmis prieigos valdymo metodai</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lt-LT" sz="1800" dirty="0">
                <a:effectLst/>
                <a:latin typeface="Times New Roman" panose="02020603050405020304" pitchFamily="18" charset="0"/>
                <a:ea typeface="Times New Roman" panose="02020603050405020304" pitchFamily="18" charset="0"/>
              </a:rPr>
              <a:t>Žiniatinklio programos prieigos valdymo problemos.</a:t>
            </a:r>
            <a:endParaRPr lang="en-US" sz="1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lt-LT" sz="1800" dirty="0">
                <a:effectLst/>
                <a:latin typeface="Times New Roman" panose="02020603050405020304" pitchFamily="18" charset="0"/>
                <a:ea typeface="Times New Roman" panose="02020603050405020304" pitchFamily="18" charset="0"/>
              </a:rPr>
              <a:t>Žiniatinklio prieigos valdymo architektūros analizė ir prieigos valdymo metodai</a:t>
            </a:r>
            <a:endParaRPr lang="en-US" sz="1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1800" dirty="0" err="1">
                <a:latin typeface="Times New Roman" panose="02020603050405020304" pitchFamily="18" charset="0"/>
                <a:ea typeface="Times New Roman" panose="02020603050405020304" pitchFamily="18" charset="0"/>
              </a:rPr>
              <a:t>Rol</a:t>
            </a:r>
            <a:r>
              <a:rPr lang="lt-LT" sz="1800" dirty="0">
                <a:latin typeface="Times New Roman" panose="02020603050405020304" pitchFamily="18" charset="0"/>
                <a:ea typeface="Times New Roman" panose="02020603050405020304" pitchFamily="18" charset="0"/>
              </a:rPr>
              <a:t>ėmis grysti </a:t>
            </a:r>
            <a:r>
              <a:rPr lang="lt-LT" sz="1800" dirty="0">
                <a:effectLst/>
                <a:latin typeface="Times New Roman" panose="02020603050405020304" pitchFamily="18" charset="0"/>
                <a:ea typeface="Times New Roman" panose="02020603050405020304" pitchFamily="18" charset="0"/>
              </a:rPr>
              <a:t>prieigos modeliai</a:t>
            </a:r>
            <a:endParaRPr lang="en-US" sz="1800" dirty="0">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76B5AE5F-A06C-4D8E-85D9-038BEF3937C1}"/>
              </a:ext>
            </a:extLst>
          </p:cNvPr>
          <p:cNvSpPr>
            <a:spLocks noGrp="1"/>
          </p:cNvSpPr>
          <p:nvPr>
            <p:ph type="body" sz="quarter" idx="11"/>
          </p:nvPr>
        </p:nvSpPr>
        <p:spPr/>
        <p:txBody>
          <a:bodyPr/>
          <a:lstStyle/>
          <a:p>
            <a:r>
              <a:rPr lang="lt-LT" dirty="0"/>
              <a:t>Kas numatoma atlikti darbo analizės dalyje</a:t>
            </a:r>
            <a:endParaRPr lang="en-US" dirty="0"/>
          </a:p>
        </p:txBody>
      </p:sp>
      <p:sp>
        <p:nvSpPr>
          <p:cNvPr id="4" name="Text Placeholder 3">
            <a:extLst>
              <a:ext uri="{FF2B5EF4-FFF2-40B4-BE49-F238E27FC236}">
                <a16:creationId xmlns:a16="http://schemas.microsoft.com/office/drawing/2014/main" id="{A9686664-AB33-44B7-9DBC-E6E431A8132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89851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634EF5CE-9C6F-45E2-87C5-55B84F6C31E8}"/>
              </a:ext>
            </a:extLst>
          </p:cNvPr>
          <p:cNvSpPr>
            <a:spLocks noGrp="1"/>
          </p:cNvSpPr>
          <p:nvPr>
            <p:ph type="body" sz="quarter" idx="10"/>
          </p:nvPr>
        </p:nvSpPr>
        <p:spPr/>
        <p:txBody>
          <a:bodyPr/>
          <a:lstStyle/>
          <a:p>
            <a:r>
              <a:rPr lang="lt-LT" dirty="0"/>
              <a:t>sv</a:t>
            </a:r>
          </a:p>
        </p:txBody>
      </p:sp>
      <p:sp>
        <p:nvSpPr>
          <p:cNvPr id="3" name="Teksto vietos rezervavimo ženklas 2">
            <a:extLst>
              <a:ext uri="{FF2B5EF4-FFF2-40B4-BE49-F238E27FC236}">
                <a16:creationId xmlns:a16="http://schemas.microsoft.com/office/drawing/2014/main" id="{A7FEF84E-CC40-4DBD-A3FA-9CEC879F5390}"/>
              </a:ext>
            </a:extLst>
          </p:cNvPr>
          <p:cNvSpPr>
            <a:spLocks noGrp="1"/>
          </p:cNvSpPr>
          <p:nvPr>
            <p:ph type="body" sz="quarter" idx="11"/>
          </p:nvPr>
        </p:nvSpPr>
        <p:spPr>
          <a:xfrm>
            <a:off x="2613221" y="600737"/>
            <a:ext cx="8037512" cy="451686"/>
          </a:xfrm>
        </p:spPr>
        <p:txBody>
          <a:bodyPr/>
          <a:lstStyle/>
          <a:p>
            <a:r>
              <a:rPr lang="pt-BR" dirty="0"/>
              <a:t>Prieigos valdymo problemos</a:t>
            </a:r>
            <a:endParaRPr lang="lt-LT" dirty="0"/>
          </a:p>
        </p:txBody>
      </p:sp>
      <p:sp>
        <p:nvSpPr>
          <p:cNvPr id="4" name="Teksto vietos rezervavimo ženklas 3">
            <a:extLst>
              <a:ext uri="{FF2B5EF4-FFF2-40B4-BE49-F238E27FC236}">
                <a16:creationId xmlns:a16="http://schemas.microsoft.com/office/drawing/2014/main" id="{AE6ED2FF-96A5-4DD5-BB44-44C657A95EC1}"/>
              </a:ext>
            </a:extLst>
          </p:cNvPr>
          <p:cNvSpPr>
            <a:spLocks noGrp="1"/>
          </p:cNvSpPr>
          <p:nvPr>
            <p:ph type="body" sz="quarter" idx="12"/>
          </p:nvPr>
        </p:nvSpPr>
        <p:spPr/>
        <p:txBody>
          <a:bodyPr/>
          <a:lstStyle/>
          <a:p>
            <a:endParaRPr lang="lt-LT"/>
          </a:p>
        </p:txBody>
      </p:sp>
      <p:graphicFrame>
        <p:nvGraphicFramePr>
          <p:cNvPr id="5" name="Table 4">
            <a:extLst>
              <a:ext uri="{FF2B5EF4-FFF2-40B4-BE49-F238E27FC236}">
                <a16:creationId xmlns:a16="http://schemas.microsoft.com/office/drawing/2014/main" id="{95E144AD-1B30-49C0-BBCB-473383109804}"/>
              </a:ext>
            </a:extLst>
          </p:cNvPr>
          <p:cNvGraphicFramePr>
            <a:graphicFrameLocks noGrp="1"/>
          </p:cNvGraphicFramePr>
          <p:nvPr>
            <p:extLst>
              <p:ext uri="{D42A27DB-BD31-4B8C-83A1-F6EECF244321}">
                <p14:modId xmlns:p14="http://schemas.microsoft.com/office/powerpoint/2010/main" val="733784146"/>
              </p:ext>
            </p:extLst>
          </p:nvPr>
        </p:nvGraphicFramePr>
        <p:xfrm>
          <a:off x="2704949" y="2058175"/>
          <a:ext cx="8343181" cy="2424113"/>
        </p:xfrm>
        <a:graphic>
          <a:graphicData uri="http://schemas.openxmlformats.org/drawingml/2006/table">
            <a:tbl>
              <a:tblPr firstRow="1" firstCol="1" bandRow="1">
                <a:tableStyleId>{5C22544A-7EE6-4342-B048-85BDC9FD1C3A}</a:tableStyleId>
              </a:tblPr>
              <a:tblGrid>
                <a:gridCol w="345408">
                  <a:extLst>
                    <a:ext uri="{9D8B030D-6E8A-4147-A177-3AD203B41FA5}">
                      <a16:colId xmlns:a16="http://schemas.microsoft.com/office/drawing/2014/main" val="2778133499"/>
                    </a:ext>
                  </a:extLst>
                </a:gridCol>
                <a:gridCol w="7997773">
                  <a:extLst>
                    <a:ext uri="{9D8B030D-6E8A-4147-A177-3AD203B41FA5}">
                      <a16:colId xmlns:a16="http://schemas.microsoft.com/office/drawing/2014/main" val="890167022"/>
                    </a:ext>
                  </a:extLst>
                </a:gridCol>
              </a:tblGrid>
              <a:tr h="442016">
                <a:tc>
                  <a:txBody>
                    <a:bodyPr/>
                    <a:lstStyle/>
                    <a:p>
                      <a:pPr marL="0" marR="0">
                        <a:lnSpc>
                          <a:spcPct val="107000"/>
                        </a:lnSpc>
                        <a:spcBef>
                          <a:spcPts val="0"/>
                        </a:spcBef>
                        <a:spcAft>
                          <a:spcPts val="800"/>
                        </a:spcAft>
                      </a:pPr>
                      <a:r>
                        <a:rPr lang="en-US" sz="1100" dirty="0">
                          <a:solidFill>
                            <a:schemeClr val="bg1"/>
                          </a:solidFill>
                          <a:effectLst/>
                          <a:latin typeface="Inter Medium" panose="020B0502030000000004"/>
                          <a:ea typeface="Calibri" panose="020F0502020204030204" pitchFamily="34" charset="0"/>
                          <a:cs typeface="Times New Roman" panose="02020603050405020304" pitchFamily="18" charset="0"/>
                        </a:rPr>
                        <a:t>[7]</a:t>
                      </a:r>
                    </a:p>
                  </a:txBody>
                  <a:tcPr marL="9525" marR="9525" marT="9525" marB="9525">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en-US" sz="1100" b="0" dirty="0">
                          <a:solidFill>
                            <a:schemeClr val="bg1"/>
                          </a:solidFill>
                          <a:effectLst/>
                          <a:latin typeface="Inter Medium" panose="020B0502030000000004"/>
                          <a:ea typeface="Calibri" panose="020F0502020204030204" pitchFamily="34" charset="0"/>
                          <a:cs typeface="Times New Roman" panose="02020603050405020304" pitchFamily="18" charset="0"/>
                        </a:rPr>
                        <a:t>P. S. Ravi Sandhu, "Access control: principle and practice," IEEE Communications Magazine, vol. 32, pp. 40-48, 1994. </a:t>
                      </a:r>
                    </a:p>
                    <a:p>
                      <a:pPr marL="0" marR="0">
                        <a:lnSpc>
                          <a:spcPct val="107000"/>
                        </a:lnSpc>
                        <a:spcBef>
                          <a:spcPts val="0"/>
                        </a:spcBef>
                        <a:spcAft>
                          <a:spcPts val="800"/>
                        </a:spcAft>
                      </a:pPr>
                      <a:r>
                        <a:rPr lang="lt-LT" sz="1100" b="0" noProof="0" dirty="0">
                          <a:solidFill>
                            <a:schemeClr val="bg1"/>
                          </a:solidFill>
                          <a:effectLst/>
                          <a:latin typeface="Inter Medium" panose="020B0502030000000004"/>
                          <a:ea typeface="Calibri" panose="020F0502020204030204" pitchFamily="34" charset="0"/>
                          <a:cs typeface="Times New Roman" panose="02020603050405020304" pitchFamily="18" charset="0"/>
                        </a:rPr>
                        <a:t>Šiame straipsnyje yra aprašoma prieigos valdymo principus. Yra aprašomi galimi įsilaužimai. Aprašomos skirtingos prieigos matricos.</a:t>
                      </a:r>
                    </a:p>
                  </a:txBody>
                  <a:tcPr marL="9525" marR="9525" marT="9525" marB="9525">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2491681"/>
                  </a:ext>
                </a:extLst>
              </a:tr>
              <a:tr h="610190">
                <a:tc>
                  <a:txBody>
                    <a:bodyPr/>
                    <a:lstStyle/>
                    <a:p>
                      <a:pPr marL="0" marR="0">
                        <a:lnSpc>
                          <a:spcPct val="107000"/>
                        </a:lnSpc>
                        <a:spcBef>
                          <a:spcPts val="0"/>
                        </a:spcBef>
                        <a:spcAft>
                          <a:spcPts val="800"/>
                        </a:spcAft>
                      </a:pPr>
                      <a:r>
                        <a:rPr lang="en-US" sz="1100" dirty="0">
                          <a:solidFill>
                            <a:schemeClr val="bg1"/>
                          </a:solidFill>
                          <a:effectLst/>
                          <a:latin typeface="Inter Medium" panose="020B0502030000000004"/>
                          <a:ea typeface="Calibri" panose="020F0502020204030204" pitchFamily="34" charset="0"/>
                          <a:cs typeface="Times New Roman" panose="02020603050405020304" pitchFamily="18" charset="0"/>
                        </a:rPr>
                        <a:t>[8] </a:t>
                      </a:r>
                    </a:p>
                  </a:txBody>
                  <a:tcPr marL="9525" marR="9525" marT="9525" marB="9525">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100" dirty="0">
                          <a:solidFill>
                            <a:schemeClr val="bg1"/>
                          </a:solidFill>
                          <a:effectLst/>
                          <a:latin typeface="Inter Medium" panose="020B0502030000000004"/>
                          <a:ea typeface="Calibri" panose="020F0502020204030204" pitchFamily="34" charset="0"/>
                          <a:cs typeface="Times New Roman" panose="02020603050405020304" pitchFamily="18" charset="0"/>
                        </a:rPr>
                        <a:t>Z. T. R. Wonohoesodo, "A role based access control for Web services," IEEE International Conference onServices Computing, pp. 49-56, 2004. </a:t>
                      </a:r>
                    </a:p>
                    <a:p>
                      <a:pPr marL="0" marR="0">
                        <a:lnSpc>
                          <a:spcPct val="107000"/>
                        </a:lnSpc>
                        <a:spcBef>
                          <a:spcPts val="0"/>
                        </a:spcBef>
                        <a:spcAft>
                          <a:spcPts val="800"/>
                        </a:spcAft>
                      </a:pPr>
                      <a:r>
                        <a:rPr lang="lt-LT" sz="110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aprašomi web paslaugų saugos atakos, jos taip pat yra analizuojamos. Problemoms išspręsti yra pateikti du metodai kurie yra paremti rolėmis grystu prieigos valdymu.</a:t>
                      </a:r>
                    </a:p>
                  </a:txBody>
                  <a:tcPr marL="9525" marR="9525" marT="9525" marB="9525">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624879496"/>
                  </a:ext>
                </a:extLst>
              </a:tr>
              <a:tr h="61019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dirty="0">
                          <a:solidFill>
                            <a:schemeClr val="bg1"/>
                          </a:solidFill>
                          <a:effectLst/>
                        </a:rPr>
                        <a:t>[9]</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100" dirty="0">
                          <a:solidFill>
                            <a:schemeClr val="bg1"/>
                          </a:solidFill>
                          <a:effectLst/>
                          <a:latin typeface="Inter Medium" panose="020B0502030000000004"/>
                          <a:ea typeface="Calibri" panose="020F0502020204030204" pitchFamily="34" charset="0"/>
                          <a:cs typeface="Times New Roman" panose="02020603050405020304" pitchFamily="18" charset="0"/>
                        </a:rPr>
                        <a:t>R. S. G.-J. A. Joon S. Park, "Role-based access control on the web," ACM Trans. Inf. Syst. Secur., vol. 4, p. 37–71, 2001. </a:t>
                      </a:r>
                    </a:p>
                    <a:p>
                      <a:pPr marL="0" marR="0">
                        <a:lnSpc>
                          <a:spcPct val="107000"/>
                        </a:lnSpc>
                        <a:spcBef>
                          <a:spcPts val="0"/>
                        </a:spcBef>
                        <a:spcAft>
                          <a:spcPts val="800"/>
                        </a:spcAft>
                      </a:pPr>
                      <a:r>
                        <a:rPr lang="lt-LT" sz="110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aprašoma problema, kuri yra: dabartiniai metodai nėra labai išplečiami. Sistemos yra daugiausiai paremtos individualia naudotojo tapatybe. Pateiktas problemos išsprendimo metodas yra rolėmis paremtas prieigos valdymo metodas.</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35408902"/>
                  </a:ext>
                </a:extLst>
              </a:tr>
              <a:tr h="442016">
                <a:tc>
                  <a:txBody>
                    <a:bodyPr/>
                    <a:lstStyle/>
                    <a:p>
                      <a:pPr marL="0" marR="0">
                        <a:lnSpc>
                          <a:spcPct val="107000"/>
                        </a:lnSpc>
                        <a:spcBef>
                          <a:spcPts val="0"/>
                        </a:spcBef>
                        <a:spcAft>
                          <a:spcPts val="800"/>
                        </a:spcAft>
                      </a:pPr>
                      <a:r>
                        <a:rPr lang="en-US" sz="1100" dirty="0">
                          <a:solidFill>
                            <a:schemeClr val="bg1"/>
                          </a:solidFill>
                          <a:effectLst/>
                          <a:latin typeface="Inter Medium" panose="020B0502030000000004"/>
                          <a:ea typeface="Calibri" panose="020F0502020204030204" pitchFamily="34" charset="0"/>
                          <a:cs typeface="Times New Roman" panose="02020603050405020304" pitchFamily="18" charset="0"/>
                        </a:rPr>
                        <a:t>[10]</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100" dirty="0">
                          <a:solidFill>
                            <a:schemeClr val="bg1"/>
                          </a:solidFill>
                          <a:effectLst/>
                          <a:latin typeface="Inter Medium" panose="020B0502030000000004"/>
                          <a:ea typeface="Calibri" panose="020F0502020204030204" pitchFamily="34" charset="0"/>
                          <a:cs typeface="Times New Roman" panose="02020603050405020304" pitchFamily="18" charset="0"/>
                        </a:rPr>
                        <a:t>H. H. a. M. H. D. Alan H. Karp, "From ABAC to ZBAC: The Evolution of Access Control Models," Journal of Information Warfare, vol. 9, pp. 38-46, 2010. </a:t>
                      </a:r>
                    </a:p>
                    <a:p>
                      <a:pPr marL="0" marR="0">
                        <a:lnSpc>
                          <a:spcPct val="107000"/>
                        </a:lnSpc>
                        <a:spcBef>
                          <a:spcPts val="0"/>
                        </a:spcBef>
                        <a:spcAft>
                          <a:spcPts val="800"/>
                        </a:spcAft>
                      </a:pPr>
                      <a:r>
                        <a:rPr lang="lt-LT" sz="1100" dirty="0">
                          <a:solidFill>
                            <a:schemeClr val="bg1"/>
                          </a:solidFill>
                          <a:effectLst/>
                          <a:latin typeface="Inter Medium" panose="020B0502030000000004"/>
                          <a:ea typeface="Calibri" panose="020F0502020204030204" pitchFamily="34" charset="0"/>
                          <a:cs typeface="Times New Roman" panose="02020603050405020304" pitchFamily="18" charset="0"/>
                        </a:rPr>
                        <a:t>Šiame straipsnyje yra pateikiama prieigos valdymo evoliucija. Kokios problemos vedė prie naujų prieigos valdymo kūrimo.</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209368045"/>
                  </a:ext>
                </a:extLst>
              </a:tr>
            </a:tbl>
          </a:graphicData>
        </a:graphic>
      </p:graphicFrame>
    </p:spTree>
    <p:extLst>
      <p:ext uri="{BB962C8B-B14F-4D97-AF65-F5344CB8AC3E}">
        <p14:creationId xmlns:p14="http://schemas.microsoft.com/office/powerpoint/2010/main" val="318684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634EF5CE-9C6F-45E2-87C5-55B84F6C31E8}"/>
              </a:ext>
            </a:extLst>
          </p:cNvPr>
          <p:cNvSpPr>
            <a:spLocks noGrp="1"/>
          </p:cNvSpPr>
          <p:nvPr>
            <p:ph type="body" sz="quarter" idx="10"/>
          </p:nvPr>
        </p:nvSpPr>
        <p:spPr/>
        <p:txBody>
          <a:bodyPr/>
          <a:lstStyle/>
          <a:p>
            <a:endParaRPr lang="lt-LT" dirty="0"/>
          </a:p>
        </p:txBody>
      </p:sp>
      <p:sp>
        <p:nvSpPr>
          <p:cNvPr id="3" name="Teksto vietos rezervavimo ženklas 2">
            <a:extLst>
              <a:ext uri="{FF2B5EF4-FFF2-40B4-BE49-F238E27FC236}">
                <a16:creationId xmlns:a16="http://schemas.microsoft.com/office/drawing/2014/main" id="{A7FEF84E-CC40-4DBD-A3FA-9CEC879F5390}"/>
              </a:ext>
            </a:extLst>
          </p:cNvPr>
          <p:cNvSpPr>
            <a:spLocks noGrp="1"/>
          </p:cNvSpPr>
          <p:nvPr>
            <p:ph type="body" sz="quarter" idx="11"/>
          </p:nvPr>
        </p:nvSpPr>
        <p:spPr>
          <a:xfrm>
            <a:off x="2613221" y="298812"/>
            <a:ext cx="8037512" cy="832220"/>
          </a:xfrm>
        </p:spPr>
        <p:txBody>
          <a:bodyPr/>
          <a:lstStyle/>
          <a:p>
            <a:r>
              <a:rPr lang="pt-BR" dirty="0"/>
              <a:t>Prieigos valdymo architektūros analizė ir prieigos valdymo metodai</a:t>
            </a:r>
            <a:endParaRPr lang="lt-LT" dirty="0"/>
          </a:p>
        </p:txBody>
      </p:sp>
      <p:sp>
        <p:nvSpPr>
          <p:cNvPr id="4" name="Teksto vietos rezervavimo ženklas 3">
            <a:extLst>
              <a:ext uri="{FF2B5EF4-FFF2-40B4-BE49-F238E27FC236}">
                <a16:creationId xmlns:a16="http://schemas.microsoft.com/office/drawing/2014/main" id="{AE6ED2FF-96A5-4DD5-BB44-44C657A95EC1}"/>
              </a:ext>
            </a:extLst>
          </p:cNvPr>
          <p:cNvSpPr>
            <a:spLocks noGrp="1"/>
          </p:cNvSpPr>
          <p:nvPr>
            <p:ph type="body" sz="quarter" idx="12"/>
          </p:nvPr>
        </p:nvSpPr>
        <p:spPr/>
        <p:txBody>
          <a:bodyPr/>
          <a:lstStyle/>
          <a:p>
            <a:endParaRPr lang="lt-LT"/>
          </a:p>
        </p:txBody>
      </p:sp>
      <p:graphicFrame>
        <p:nvGraphicFramePr>
          <p:cNvPr id="9" name="Table 8">
            <a:extLst>
              <a:ext uri="{FF2B5EF4-FFF2-40B4-BE49-F238E27FC236}">
                <a16:creationId xmlns:a16="http://schemas.microsoft.com/office/drawing/2014/main" id="{45A7F5E4-9FA3-4D76-B9FE-7BD986CC091D}"/>
              </a:ext>
            </a:extLst>
          </p:cNvPr>
          <p:cNvGraphicFramePr>
            <a:graphicFrameLocks noGrp="1"/>
          </p:cNvGraphicFramePr>
          <p:nvPr>
            <p:extLst>
              <p:ext uri="{D42A27DB-BD31-4B8C-83A1-F6EECF244321}">
                <p14:modId xmlns:p14="http://schemas.microsoft.com/office/powerpoint/2010/main" val="1440640308"/>
              </p:ext>
            </p:extLst>
          </p:nvPr>
        </p:nvGraphicFramePr>
        <p:xfrm>
          <a:off x="2613221" y="1354793"/>
          <a:ext cx="6975279" cy="4882494"/>
        </p:xfrm>
        <a:graphic>
          <a:graphicData uri="http://schemas.openxmlformats.org/drawingml/2006/table">
            <a:tbl>
              <a:tblPr firstRow="1" firstCol="1" bandRow="1">
                <a:tableStyleId>{5C22544A-7EE6-4342-B048-85BDC9FD1C3A}</a:tableStyleId>
              </a:tblPr>
              <a:tblGrid>
                <a:gridCol w="478290">
                  <a:extLst>
                    <a:ext uri="{9D8B030D-6E8A-4147-A177-3AD203B41FA5}">
                      <a16:colId xmlns:a16="http://schemas.microsoft.com/office/drawing/2014/main" val="1133089664"/>
                    </a:ext>
                  </a:extLst>
                </a:gridCol>
                <a:gridCol w="6496989">
                  <a:extLst>
                    <a:ext uri="{9D8B030D-6E8A-4147-A177-3AD203B41FA5}">
                      <a16:colId xmlns:a16="http://schemas.microsoft.com/office/drawing/2014/main" val="2911199411"/>
                    </a:ext>
                  </a:extLst>
                </a:gridCol>
              </a:tblGrid>
              <a:tr h="815578">
                <a:tc>
                  <a:txBody>
                    <a:bodyPr/>
                    <a:lstStyle/>
                    <a:p>
                      <a:pPr marL="0" marR="0">
                        <a:lnSpc>
                          <a:spcPct val="107000"/>
                        </a:lnSpc>
                        <a:spcBef>
                          <a:spcPts val="0"/>
                        </a:spcBef>
                        <a:spcAft>
                          <a:spcPts val="800"/>
                        </a:spcAft>
                      </a:pPr>
                      <a:r>
                        <a:rPr lang="en-US" sz="1000" dirty="0">
                          <a:solidFill>
                            <a:schemeClr val="bg1"/>
                          </a:solidFill>
                          <a:effectLst/>
                          <a:latin typeface="Inter Medium" panose="020B0502030000000004"/>
                          <a:ea typeface="Calibri" panose="020F0502020204030204" pitchFamily="34" charset="0"/>
                          <a:cs typeface="Times New Roman" panose="02020603050405020304" pitchFamily="18" charset="0"/>
                        </a:rPr>
                        <a:t>[1] </a:t>
                      </a:r>
                    </a:p>
                  </a:txBody>
                  <a:tcPr marL="6380" marR="6380" marT="6380" marB="638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000" b="0" dirty="0">
                          <a:solidFill>
                            <a:schemeClr val="bg1"/>
                          </a:solidFill>
                          <a:effectLst/>
                          <a:latin typeface="Inter Medium" panose="020B0502030000000004"/>
                          <a:ea typeface="Calibri" panose="020F0502020204030204" pitchFamily="34" charset="0"/>
                          <a:cs typeface="Times New Roman" panose="02020603050405020304" pitchFamily="18" charset="0"/>
                        </a:rPr>
                        <a:t>W. D. Tongbo Luo, „Contego: Capability-Based Access Control for Web Browsers,“ Trust and Trustworthy Computing. Trust 2011, t. 6740, 2011. </a:t>
                      </a:r>
                    </a:p>
                    <a:p>
                      <a:pPr marL="0" marR="0">
                        <a:lnSpc>
                          <a:spcPct val="107000"/>
                        </a:lnSpc>
                        <a:spcBef>
                          <a:spcPts val="0"/>
                        </a:spcBef>
                        <a:spcAft>
                          <a:spcPts val="800"/>
                        </a:spcAft>
                      </a:pPr>
                      <a:r>
                        <a:rPr lang="lt-LT" sz="1000" b="0" dirty="0">
                          <a:solidFill>
                            <a:schemeClr val="bg1"/>
                          </a:solidFill>
                          <a:effectLst/>
                          <a:latin typeface="Inter Medium" panose="020B0502030000000004"/>
                          <a:ea typeface="Calibri" panose="020F0502020204030204" pitchFamily="34" charset="0"/>
                          <a:cs typeface="Times New Roman" panose="02020603050405020304" pitchFamily="18" charset="0"/>
                        </a:rPr>
                        <a:t>Per pastaruosius du amžius internetas pakeitė musų gyvenimus. Dažniau naudojant internetinius puslapius dažniau jie yra atakuojami. Pagrindinis puslapių pažeidžiamumas yra blogas internetinės naršyklės pasiekiamumo valdymo modelis. Geras pasiekiamumo modelis gali sumažinti atakų kiekį.</a:t>
                      </a:r>
                    </a:p>
                  </a:txBody>
                  <a:tcPr marL="6380" marR="6380" marT="6380" marB="638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31438181"/>
                  </a:ext>
                </a:extLst>
              </a:tr>
              <a:tr h="755683">
                <a:tc>
                  <a:txBody>
                    <a:bodyPr/>
                    <a:lstStyle/>
                    <a:p>
                      <a:pPr marL="0" marR="0">
                        <a:lnSpc>
                          <a:spcPct val="107000"/>
                        </a:lnSpc>
                        <a:spcBef>
                          <a:spcPts val="0"/>
                        </a:spcBef>
                        <a:spcAft>
                          <a:spcPts val="800"/>
                        </a:spcAft>
                      </a:pPr>
                      <a:r>
                        <a:rPr lang="en-US" sz="1000" dirty="0">
                          <a:solidFill>
                            <a:schemeClr val="bg1"/>
                          </a:solidFill>
                          <a:effectLst/>
                          <a:latin typeface="Inter Medium" panose="020B0502030000000004"/>
                          <a:ea typeface="Calibri" panose="020F0502020204030204" pitchFamily="34" charset="0"/>
                          <a:cs typeface="Times New Roman" panose="02020603050405020304" pitchFamily="18" charset="0"/>
                        </a:rPr>
                        <a:t>[2] </a:t>
                      </a:r>
                    </a:p>
                  </a:txBody>
                  <a:tcPr marL="6380" marR="6380" marT="6380" marB="638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S. H.-J. C. Y. G. J.-H. Ni Dan, „Attribute Based Access Control (ABAC)-Based Cross-Domain Access Control in Service-Oriented Architecture (SOA),“ 2012 International Conference on Computer Science and Service System, pp. 1405-1408, 2012. </a:t>
                      </a:r>
                    </a:p>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Šitame straipsnyje yra rašoma, kad tradiciniai prieigos valdymo modeliai neatitinka reikalavimų paslaugų orientuotai architektūrai. Tokiai architektūrai reikia tikslesnio prieigos valdymo. Dėl minėtos priežasties yra pateiktas atributais paremtas prieigos metodas.</a:t>
                      </a:r>
                    </a:p>
                  </a:txBody>
                  <a:tcPr marL="6380" marR="6380" marT="6380" marB="638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518557609"/>
                  </a:ext>
                </a:extLst>
              </a:tr>
              <a:tr h="673371">
                <a:tc>
                  <a:txBody>
                    <a:bodyPr/>
                    <a:lstStyle/>
                    <a:p>
                      <a:pPr marL="0" marR="0">
                        <a:lnSpc>
                          <a:spcPct val="107000"/>
                        </a:lnSpc>
                        <a:spcBef>
                          <a:spcPts val="0"/>
                        </a:spcBef>
                        <a:spcAft>
                          <a:spcPts val="800"/>
                        </a:spcAft>
                      </a:pPr>
                      <a:r>
                        <a:rPr lang="en-US" sz="1000" dirty="0">
                          <a:solidFill>
                            <a:schemeClr val="bg1"/>
                          </a:solidFill>
                          <a:effectLst/>
                          <a:latin typeface="Inter Medium" panose="020B0502030000000004"/>
                          <a:ea typeface="Calibri" panose="020F0502020204030204" pitchFamily="34" charset="0"/>
                          <a:cs typeface="Times New Roman" panose="02020603050405020304" pitchFamily="18" charset="0"/>
                        </a:rPr>
                        <a:t>[3] </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T. C. I. S. Marian Ventuneac, „A policy-based security framework for Web-enabled applications,“ ISICT '03: Proceedings of the 1st international symposium on Information and communication technologies, pp. 487-492, 2003. </a:t>
                      </a:r>
                    </a:p>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aprašoma, kad didelės puslapių aplikacijos, kompromituoja aplikacijos išplėtime ir dinamiškume. Pateiktas prieigos metodas padeda išspręsti pateiktas problemas.</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5877777"/>
                  </a:ext>
                </a:extLst>
              </a:tr>
              <a:tr h="531165">
                <a:tc>
                  <a:txBody>
                    <a:bodyPr/>
                    <a:lstStyle/>
                    <a:p>
                      <a:pPr marL="0" marR="0">
                        <a:lnSpc>
                          <a:spcPct val="107000"/>
                        </a:lnSpc>
                        <a:spcBef>
                          <a:spcPts val="0"/>
                        </a:spcBef>
                        <a:spcAft>
                          <a:spcPts val="800"/>
                        </a:spcAft>
                      </a:pPr>
                      <a:r>
                        <a:rPr lang="en-US" sz="1000" dirty="0">
                          <a:solidFill>
                            <a:schemeClr val="bg1"/>
                          </a:solidFill>
                          <a:effectLst/>
                          <a:latin typeface="Inter Medium" panose="020B0502030000000004"/>
                          <a:ea typeface="Calibri" panose="020F0502020204030204" pitchFamily="34" charset="0"/>
                          <a:cs typeface="Times New Roman" panose="02020603050405020304" pitchFamily="18" charset="0"/>
                        </a:rPr>
                        <a:t>[4] </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J. T. Eric D. Yuan, „Attributed based access control (ABAC) for Web services“. </a:t>
                      </a:r>
                    </a:p>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pateiktos web paslaugų problemos susijusios su prieigos valdymu. Problemai išspręsti yra patetikas atributais grįstas prieigos valdymas.</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01230321"/>
                  </a:ext>
                </a:extLst>
              </a:tr>
              <a:tr h="750490">
                <a:tc>
                  <a:txBody>
                    <a:bodyPr/>
                    <a:lstStyle/>
                    <a:p>
                      <a:pPr marL="0" marR="0">
                        <a:lnSpc>
                          <a:spcPct val="107000"/>
                        </a:lnSpc>
                        <a:spcBef>
                          <a:spcPts val="0"/>
                        </a:spcBef>
                        <a:spcAft>
                          <a:spcPts val="800"/>
                        </a:spcAft>
                      </a:pPr>
                      <a:r>
                        <a:rPr lang="en-US" sz="1000" dirty="0">
                          <a:solidFill>
                            <a:schemeClr val="bg1"/>
                          </a:solidFill>
                          <a:effectLst/>
                          <a:latin typeface="Inter Medium" panose="020B0502030000000004"/>
                          <a:ea typeface="Calibri" panose="020F0502020204030204" pitchFamily="34" charset="0"/>
                          <a:cs typeface="Times New Roman" panose="02020603050405020304" pitchFamily="18" charset="0"/>
                        </a:rPr>
                        <a:t>[5] </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Z. W. J. W. Peng Wu, „The Model of Access Control of E-business Website based on PMI/RBAC,“ International Conference on Information Technology and Computer Science, t. 2, pp. 246 - 249, 2009. </a:t>
                      </a:r>
                    </a:p>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apibūdinama problema, kad elektroniniame versle, reikia būdo kuris galėtų valdyti naudotojus ir jų prieigą prie duomenų. Straipsnio rašytojai pasirinkto rolėmis grystą prieigos valdymą.</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924275700"/>
                  </a:ext>
                </a:extLst>
              </a:tr>
              <a:tr h="750490">
                <a:tc>
                  <a:txBody>
                    <a:bodyPr/>
                    <a:lstStyle/>
                    <a:p>
                      <a:pPr marL="0" marR="0">
                        <a:lnSpc>
                          <a:spcPct val="107000"/>
                        </a:lnSpc>
                        <a:spcBef>
                          <a:spcPts val="0"/>
                        </a:spcBef>
                        <a:spcAft>
                          <a:spcPts val="800"/>
                        </a:spcAft>
                      </a:pPr>
                      <a:r>
                        <a:rPr lang="en-US" sz="1000" dirty="0">
                          <a:solidFill>
                            <a:schemeClr val="bg1"/>
                          </a:solidFill>
                          <a:effectLst/>
                          <a:latin typeface="Inter Medium" panose="020B0502030000000004"/>
                          <a:ea typeface="Calibri" panose="020F0502020204030204" pitchFamily="34" charset="0"/>
                          <a:cs typeface="Times New Roman" panose="02020603050405020304" pitchFamily="18" charset="0"/>
                        </a:rPr>
                        <a:t>[6] </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F. H. Hai-bo Shen, „An Attribute-Based Access Control Model for Web Services,“ 2006 Seventh International Conference on Parallel and Distributed Computing, Applications and Technologies (PDCAT'06), pp. 74-79, 2006. </a:t>
                      </a:r>
                    </a:p>
                    <a:p>
                      <a:pPr marL="0" marR="0">
                        <a:lnSpc>
                          <a:spcPct val="107000"/>
                        </a:lnSpc>
                        <a:spcBef>
                          <a:spcPts val="0"/>
                        </a:spcBef>
                        <a:spcAft>
                          <a:spcPts val="800"/>
                        </a:spcAft>
                      </a:pPr>
                      <a:r>
                        <a:rPr lang="lt-LT" sz="1000" dirty="0">
                          <a:solidFill>
                            <a:schemeClr val="bg1"/>
                          </a:solidFill>
                          <a:effectLst/>
                          <a:latin typeface="Inter Medium" panose="020B0502030000000004"/>
                          <a:ea typeface="Calibri" panose="020F0502020204030204" pitchFamily="34" charset="0"/>
                          <a:cs typeface="Times New Roman" panose="02020603050405020304" pitchFamily="18" charset="0"/>
                        </a:rPr>
                        <a:t>Pateikiama specifinė problema, kad naudojant daug domenu, jų pagrindinė charakteristika yra, kad tokia sistema yra labai dinamiška. Tokiai sistemai reikia dinamiško sprendimo. Problemos sprendimui yra pateiktas atributais paremtas prieigos valdymo modelis.</a:t>
                      </a:r>
                    </a:p>
                  </a:txBody>
                  <a:tcPr marL="6380" marR="6380" marT="6380" marB="638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68719483"/>
                  </a:ext>
                </a:extLst>
              </a:tr>
            </a:tbl>
          </a:graphicData>
        </a:graphic>
      </p:graphicFrame>
    </p:spTree>
    <p:extLst>
      <p:ext uri="{BB962C8B-B14F-4D97-AF65-F5344CB8AC3E}">
        <p14:creationId xmlns:p14="http://schemas.microsoft.com/office/powerpoint/2010/main" val="387283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a:extLst>
              <a:ext uri="{FF2B5EF4-FFF2-40B4-BE49-F238E27FC236}">
                <a16:creationId xmlns:a16="http://schemas.microsoft.com/office/drawing/2014/main" id="{634EF5CE-9C6F-45E2-87C5-55B84F6C31E8}"/>
              </a:ext>
            </a:extLst>
          </p:cNvPr>
          <p:cNvSpPr>
            <a:spLocks noGrp="1"/>
          </p:cNvSpPr>
          <p:nvPr>
            <p:ph type="body" sz="quarter" idx="10"/>
          </p:nvPr>
        </p:nvSpPr>
        <p:spPr/>
        <p:txBody>
          <a:bodyPr/>
          <a:lstStyle/>
          <a:p>
            <a:r>
              <a:rPr lang="lt-LT" dirty="0"/>
              <a:t>sv</a:t>
            </a:r>
          </a:p>
        </p:txBody>
      </p:sp>
      <p:sp>
        <p:nvSpPr>
          <p:cNvPr id="3" name="Teksto vietos rezervavimo ženklas 2">
            <a:extLst>
              <a:ext uri="{FF2B5EF4-FFF2-40B4-BE49-F238E27FC236}">
                <a16:creationId xmlns:a16="http://schemas.microsoft.com/office/drawing/2014/main" id="{A7FEF84E-CC40-4DBD-A3FA-9CEC879F5390}"/>
              </a:ext>
            </a:extLst>
          </p:cNvPr>
          <p:cNvSpPr>
            <a:spLocks noGrp="1"/>
          </p:cNvSpPr>
          <p:nvPr>
            <p:ph type="body" sz="quarter" idx="11"/>
          </p:nvPr>
        </p:nvSpPr>
        <p:spPr>
          <a:xfrm>
            <a:off x="2613221" y="600737"/>
            <a:ext cx="8037512" cy="451686"/>
          </a:xfrm>
        </p:spPr>
        <p:txBody>
          <a:bodyPr/>
          <a:lstStyle/>
          <a:p>
            <a:r>
              <a:rPr lang="en-US" sz="3200" dirty="0" err="1">
                <a:latin typeface="Times New Roman" panose="02020603050405020304" pitchFamily="18" charset="0"/>
                <a:ea typeface="Times New Roman" panose="02020603050405020304" pitchFamily="18" charset="0"/>
              </a:rPr>
              <a:t>Rol</a:t>
            </a:r>
            <a:r>
              <a:rPr lang="lt-LT" sz="3200" dirty="0">
                <a:latin typeface="Times New Roman" panose="02020603050405020304" pitchFamily="18" charset="0"/>
                <a:ea typeface="Times New Roman" panose="02020603050405020304" pitchFamily="18" charset="0"/>
              </a:rPr>
              <a:t>ėmis grysti </a:t>
            </a:r>
            <a:r>
              <a:rPr lang="lt-LT" sz="3200" dirty="0">
                <a:effectLst/>
                <a:latin typeface="Times New Roman" panose="02020603050405020304" pitchFamily="18" charset="0"/>
                <a:ea typeface="Times New Roman" panose="02020603050405020304" pitchFamily="18" charset="0"/>
              </a:rPr>
              <a:t>prieigos modeliai</a:t>
            </a:r>
            <a:endParaRPr lang="en-US" sz="3200" dirty="0">
              <a:effectLst/>
              <a:latin typeface="Times New Roman" panose="02020603050405020304" pitchFamily="18" charset="0"/>
              <a:ea typeface="Times New Roman" panose="02020603050405020304" pitchFamily="18" charset="0"/>
            </a:endParaRPr>
          </a:p>
        </p:txBody>
      </p:sp>
      <p:sp>
        <p:nvSpPr>
          <p:cNvPr id="4" name="Teksto vietos rezervavimo ženklas 3">
            <a:extLst>
              <a:ext uri="{FF2B5EF4-FFF2-40B4-BE49-F238E27FC236}">
                <a16:creationId xmlns:a16="http://schemas.microsoft.com/office/drawing/2014/main" id="{AE6ED2FF-96A5-4DD5-BB44-44C657A95EC1}"/>
              </a:ext>
            </a:extLst>
          </p:cNvPr>
          <p:cNvSpPr>
            <a:spLocks noGrp="1"/>
          </p:cNvSpPr>
          <p:nvPr>
            <p:ph type="body" sz="quarter" idx="12"/>
          </p:nvPr>
        </p:nvSpPr>
        <p:spPr/>
        <p:txBody>
          <a:bodyPr/>
          <a:lstStyle/>
          <a:p>
            <a:endParaRPr lang="lt-LT"/>
          </a:p>
        </p:txBody>
      </p:sp>
      <p:graphicFrame>
        <p:nvGraphicFramePr>
          <p:cNvPr id="7" name="Table 6">
            <a:extLst>
              <a:ext uri="{FF2B5EF4-FFF2-40B4-BE49-F238E27FC236}">
                <a16:creationId xmlns:a16="http://schemas.microsoft.com/office/drawing/2014/main" id="{53D9A13C-F54D-4072-9369-492D7EF06574}"/>
              </a:ext>
            </a:extLst>
          </p:cNvPr>
          <p:cNvGraphicFramePr>
            <a:graphicFrameLocks noGrp="1"/>
          </p:cNvGraphicFramePr>
          <p:nvPr>
            <p:extLst>
              <p:ext uri="{D42A27DB-BD31-4B8C-83A1-F6EECF244321}">
                <p14:modId xmlns:p14="http://schemas.microsoft.com/office/powerpoint/2010/main" val="1361155812"/>
              </p:ext>
            </p:extLst>
          </p:nvPr>
        </p:nvGraphicFramePr>
        <p:xfrm>
          <a:off x="2613221" y="1960510"/>
          <a:ext cx="8037512" cy="3095280"/>
        </p:xfrm>
        <a:graphic>
          <a:graphicData uri="http://schemas.openxmlformats.org/drawingml/2006/table">
            <a:tbl>
              <a:tblPr firstRow="1" firstCol="1" bandRow="1">
                <a:tableStyleId>{5C22544A-7EE6-4342-B048-85BDC9FD1C3A}</a:tableStyleId>
              </a:tblPr>
              <a:tblGrid>
                <a:gridCol w="337013">
                  <a:extLst>
                    <a:ext uri="{9D8B030D-6E8A-4147-A177-3AD203B41FA5}">
                      <a16:colId xmlns:a16="http://schemas.microsoft.com/office/drawing/2014/main" val="3030308065"/>
                    </a:ext>
                  </a:extLst>
                </a:gridCol>
                <a:gridCol w="7700499">
                  <a:extLst>
                    <a:ext uri="{9D8B030D-6E8A-4147-A177-3AD203B41FA5}">
                      <a16:colId xmlns:a16="http://schemas.microsoft.com/office/drawing/2014/main" val="1117462983"/>
                    </a:ext>
                  </a:extLst>
                </a:gridCol>
              </a:tblGrid>
              <a:tr h="1111835">
                <a:tc>
                  <a:txBody>
                    <a:bodyPr/>
                    <a:lstStyle/>
                    <a:p>
                      <a:pPr marL="0" marR="0">
                        <a:lnSpc>
                          <a:spcPct val="107000"/>
                        </a:lnSpc>
                        <a:spcBef>
                          <a:spcPts val="0"/>
                        </a:spcBef>
                        <a:spcAft>
                          <a:spcPts val="800"/>
                        </a:spcAft>
                      </a:pPr>
                      <a:r>
                        <a:rPr lang="en-US" sz="1100" b="0">
                          <a:solidFill>
                            <a:schemeClr val="bg1"/>
                          </a:solidFill>
                          <a:effectLst/>
                          <a:latin typeface="Inter Medium" panose="020B0502030000000004"/>
                        </a:rPr>
                        <a:t>[11] </a:t>
                      </a:r>
                      <a:endParaRPr lang="en-US" sz="1100" b="0">
                        <a:solidFill>
                          <a:schemeClr val="bg1"/>
                        </a:solidFill>
                        <a:effectLst/>
                        <a:latin typeface="Inter Medium" panose="020B0502030000000004"/>
                        <a:ea typeface="Calibri" panose="020F0502020204030204" pitchFamily="34" charset="0"/>
                        <a:cs typeface="Times New Roman" panose="02020603050405020304" pitchFamily="18" charset="0"/>
                      </a:endParaRPr>
                    </a:p>
                  </a:txBody>
                  <a:tcPr marL="9525" marR="9525" marT="9525" marB="9525">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100" b="0" dirty="0">
                          <a:solidFill>
                            <a:schemeClr val="bg1"/>
                          </a:solidFill>
                          <a:effectLst/>
                          <a:latin typeface="Inter Medium" panose="020B0502030000000004"/>
                          <a:ea typeface="Calibri" panose="020F0502020204030204" pitchFamily="34" charset="0"/>
                          <a:cs typeface="Times New Roman" panose="02020603050405020304" pitchFamily="18" charset="0"/>
                        </a:rPr>
                        <a:t>S. P. Sejong Oh, "Task–role-based access control model," Information Systems, vol. 28, no. 6, pp. 533-562, 2003. </a:t>
                      </a:r>
                    </a:p>
                    <a:p>
                      <a:pPr marL="0" marR="0">
                        <a:lnSpc>
                          <a:spcPct val="107000"/>
                        </a:lnSpc>
                        <a:spcBef>
                          <a:spcPts val="0"/>
                        </a:spcBef>
                        <a:spcAft>
                          <a:spcPts val="800"/>
                        </a:spcAft>
                      </a:pPr>
                      <a:r>
                        <a:rPr lang="lt-LT" sz="1100" b="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pateikiama problema apie didelių kompanijų duomenų valdymą. Didelėms kompanijoms reikia valdyti daug duomenų, todėl reikia patikimo sprendimo prieigos valdymui. Straipsnyje pateikta, kad rolėmis grįsto valdymo modelio neužtenka, kadangi prie duomenų gali reikėti prieiti ne vien kurie turi prieiga pagal rolę. Spręsti pateiktai problemai buvo pateiktas užduoties ir role pragystas valdymo modelis.</a:t>
                      </a:r>
                    </a:p>
                  </a:txBody>
                  <a:tcPr marL="9525" marR="9525" marT="9525" marB="9525">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27827275"/>
                  </a:ext>
                </a:extLst>
              </a:tr>
              <a:tr h="871610">
                <a:tc>
                  <a:txBody>
                    <a:bodyPr/>
                    <a:lstStyle/>
                    <a:p>
                      <a:pPr marL="0" marR="0">
                        <a:lnSpc>
                          <a:spcPct val="107000"/>
                        </a:lnSpc>
                        <a:spcBef>
                          <a:spcPts val="0"/>
                        </a:spcBef>
                        <a:spcAft>
                          <a:spcPts val="800"/>
                        </a:spcAft>
                      </a:pPr>
                      <a:r>
                        <a:rPr lang="en-US" sz="1100" b="0" dirty="0">
                          <a:solidFill>
                            <a:schemeClr val="bg1"/>
                          </a:solidFill>
                          <a:effectLst/>
                          <a:latin typeface="Inter Medium" panose="020B0502030000000004"/>
                        </a:rPr>
                        <a:t>[12] </a:t>
                      </a:r>
                      <a:endParaRPr lang="en-US" sz="1100" b="0" dirty="0">
                        <a:solidFill>
                          <a:schemeClr val="bg1"/>
                        </a:solidFill>
                        <a:effectLst/>
                        <a:latin typeface="Inter Medium" panose="020B0502030000000004"/>
                        <a:ea typeface="Calibri" panose="020F0502020204030204" pitchFamily="34" charset="0"/>
                        <a:cs typeface="Times New Roman" panose="02020603050405020304" pitchFamily="18" charset="0"/>
                      </a:endParaRPr>
                    </a:p>
                  </a:txBody>
                  <a:tcPr marL="9525" marR="9525" marT="9525" marB="9525">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100" b="0" dirty="0">
                          <a:solidFill>
                            <a:schemeClr val="bg1"/>
                          </a:solidFill>
                          <a:effectLst/>
                          <a:latin typeface="Inter Medium" panose="020B0502030000000004"/>
                          <a:ea typeface="Calibri" panose="020F0502020204030204" pitchFamily="34" charset="0"/>
                          <a:cs typeface="Times New Roman" panose="02020603050405020304" pitchFamily="18" charset="0"/>
                        </a:rPr>
                        <a:t>H. F. Shen Haibo, "A context-aware role-based access control model for Web services," IEEE International Conference on e-Business Engineering (ICEBE'05), pp. 220-223, 2005. </a:t>
                      </a:r>
                    </a:p>
                    <a:p>
                      <a:pPr marL="0" marR="0">
                        <a:lnSpc>
                          <a:spcPct val="107000"/>
                        </a:lnSpc>
                        <a:spcBef>
                          <a:spcPts val="0"/>
                        </a:spcBef>
                        <a:spcAft>
                          <a:spcPts val="800"/>
                        </a:spcAft>
                      </a:pPr>
                      <a:r>
                        <a:rPr lang="lt-LT" sz="1100" b="0" dirty="0">
                          <a:solidFill>
                            <a:schemeClr val="bg1"/>
                          </a:solidFill>
                          <a:effectLst/>
                          <a:latin typeface="Inter Medium" panose="020B0502030000000004"/>
                          <a:ea typeface="Calibri" panose="020F0502020204030204" pitchFamily="34" charset="0"/>
                          <a:cs typeface="Times New Roman" panose="02020603050405020304" pitchFamily="18" charset="0"/>
                        </a:rPr>
                        <a:t>Straipsnyje yra aprašoma efektyvumo problema. Kad rolėmis grįstas prieigos metodas nėra labai efektyvus. Rašytojas pateikia galimą sprendimą, kuris yra kontekstą suvokiantis rolėmis grįstas prieigos valdymo modelis.</a:t>
                      </a:r>
                    </a:p>
                  </a:txBody>
                  <a:tcPr marL="9525" marR="9525" marT="9525" marB="9525">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14345393"/>
                  </a:ext>
                </a:extLst>
              </a:tr>
              <a:tr h="1111835">
                <a:tc>
                  <a:txBody>
                    <a:bodyPr/>
                    <a:lstStyle/>
                    <a:p>
                      <a:pPr marL="0" marR="0">
                        <a:lnSpc>
                          <a:spcPct val="107000"/>
                        </a:lnSpc>
                        <a:spcBef>
                          <a:spcPts val="0"/>
                        </a:spcBef>
                        <a:spcAft>
                          <a:spcPts val="800"/>
                        </a:spcAft>
                      </a:pPr>
                      <a:r>
                        <a:rPr lang="en-US" sz="1100" b="0" dirty="0">
                          <a:solidFill>
                            <a:schemeClr val="bg1"/>
                          </a:solidFill>
                          <a:effectLst/>
                          <a:latin typeface="Inter Medium" panose="020B0502030000000004"/>
                        </a:rPr>
                        <a:t>[13] </a:t>
                      </a:r>
                      <a:endParaRPr lang="en-US" sz="1100" b="0" dirty="0">
                        <a:solidFill>
                          <a:schemeClr val="bg1"/>
                        </a:solidFill>
                        <a:effectLst/>
                        <a:latin typeface="Inter Medium" panose="020B0502030000000004"/>
                        <a:ea typeface="Calibri" panose="020F0502020204030204" pitchFamily="34" charset="0"/>
                        <a:cs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a:lnSpc>
                          <a:spcPct val="107000"/>
                        </a:lnSpc>
                        <a:spcBef>
                          <a:spcPts val="0"/>
                        </a:spcBef>
                        <a:spcAft>
                          <a:spcPts val="800"/>
                        </a:spcAft>
                      </a:pPr>
                      <a:r>
                        <a:rPr lang="lt-LT" sz="1100" b="0" dirty="0">
                          <a:solidFill>
                            <a:schemeClr val="bg1"/>
                          </a:solidFill>
                          <a:effectLst/>
                          <a:latin typeface="Inter Medium" panose="020B0502030000000004"/>
                          <a:ea typeface="Calibri" panose="020F0502020204030204" pitchFamily="34" charset="0"/>
                          <a:cs typeface="Times New Roman" panose="02020603050405020304" pitchFamily="18" charset="0"/>
                        </a:rPr>
                        <a:t>H.-Q. G. J.-D. S. Miao Liu, "An attribute and role-based access control model for Web services," 2005 International Conference on Machine Learning and Cybernetics, vol. 2, pp. 1302-1306, 2005.</a:t>
                      </a:r>
                    </a:p>
                    <a:p>
                      <a:pPr marL="0" marR="0">
                        <a:lnSpc>
                          <a:spcPct val="107000"/>
                        </a:lnSpc>
                        <a:spcBef>
                          <a:spcPts val="0"/>
                        </a:spcBef>
                        <a:spcAft>
                          <a:spcPts val="800"/>
                        </a:spcAft>
                      </a:pPr>
                      <a:r>
                        <a:rPr lang="lt-LT" sz="1100" b="0" dirty="0">
                          <a:solidFill>
                            <a:schemeClr val="bg1"/>
                          </a:solidFill>
                          <a:effectLst/>
                          <a:latin typeface="Inter Medium" panose="020B0502030000000004"/>
                          <a:ea typeface="Calibri" panose="020F0502020204030204" pitchFamily="34" charset="0"/>
                          <a:cs typeface="Times New Roman" panose="02020603050405020304" pitchFamily="18" charset="0"/>
                        </a:rPr>
                        <a:t>Straipsnis analizuoja reikalavimus valdant web paslaugas. Straipsnyje yra aprašomos apribojimai su kuriais galima susidurti web paslaugose. Pristačius aprobojimus yra pateikiamas atributais ir rolėmis paremtas prieigos valdymas.</a:t>
                      </a: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31557387"/>
                  </a:ext>
                </a:extLst>
              </a:tr>
            </a:tbl>
          </a:graphicData>
        </a:graphic>
      </p:graphicFrame>
    </p:spTree>
    <p:extLst>
      <p:ext uri="{BB962C8B-B14F-4D97-AF65-F5344CB8AC3E}">
        <p14:creationId xmlns:p14="http://schemas.microsoft.com/office/powerpoint/2010/main" val="3028485428"/>
      </p:ext>
    </p:extLst>
  </p:cSld>
  <p:clrMapOvr>
    <a:masterClrMapping/>
  </p:clrMapOvr>
</p:sld>
</file>

<file path=ppt/theme/theme1.xml><?xml version="1.0" encoding="utf-8"?>
<a:theme xmlns:a="http://schemas.openxmlformats.org/drawingml/2006/main" name="TEKS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GRAMA_LENTEL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as" ma:contentTypeID="0x01010085A0B56825ACE44AA56534054A45F39F" ma:contentTypeVersion="16" ma:contentTypeDescription="Kurkite naują dokumentą." ma:contentTypeScope="" ma:versionID="af5a762cd9ff50b6a08d36f9c4c905e0">
  <xsd:schema xmlns:xsd="http://www.w3.org/2001/XMLSchema" xmlns:xs="http://www.w3.org/2001/XMLSchema" xmlns:p="http://schemas.microsoft.com/office/2006/metadata/properties" xmlns:ns2="620836a7-bc45-472c-88d2-4326827033e8" xmlns:ns3="6f570473-4b36-4c39-a776-03401f4bff93" targetNamespace="http://schemas.microsoft.com/office/2006/metadata/properties" ma:root="true" ma:fieldsID="f1c764103dade80e512ed8409fb7d386" ns2:_="" ns3:_="">
    <xsd:import namespace="620836a7-bc45-472c-88d2-4326827033e8"/>
    <xsd:import namespace="6f570473-4b36-4c39-a776-03401f4bff93"/>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odifikuoti"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0836a7-bc45-472c-88d2-4326827033e8" elementFormDefault="qualified">
    <xsd:import namespace="http://schemas.microsoft.com/office/2006/documentManagement/types"/>
    <xsd:import namespace="http://schemas.microsoft.com/office/infopath/2007/PartnerControls"/>
    <xsd:element name="SharedWithUsers" ma:index="8" nillable="true" ma:displayName="Bendrinama s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Bendrinimo užuominos maiša" ma:internalName="SharingHintHash" ma:readOnly="true">
      <xsd:simpleType>
        <xsd:restriction base="dms:Text"/>
      </xsd:simpleType>
    </xsd:element>
    <xsd:element name="SharedWithDetails" ma:index="10" nillable="true" ma:displayName="Bendrinta su išsamia informacija" ma:internalName="SharedWithDetails" ma:readOnly="true">
      <xsd:simpleType>
        <xsd:restriction base="dms:Note">
          <xsd:maxLength value="255"/>
        </xsd:restriction>
      </xsd:simpleType>
    </xsd:element>
    <xsd:element name="LastSharedByUser" ma:index="11" nillable="true" ma:displayName="Paskutinį kartą bendrinta pagal vartotoją" ma:description="" ma:internalName="LastSharedByUser" ma:readOnly="true">
      <xsd:simpleType>
        <xsd:restriction base="dms:Note">
          <xsd:maxLength value="255"/>
        </xsd:restriction>
      </xsd:simpleType>
    </xsd:element>
    <xsd:element name="LastSharedByTime" ma:index="12" nillable="true" ma:displayName="Paskutinį kartą bendrinta pagal laiką"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f570473-4b36-4c39-a776-03401f4bff93" elementFormDefault="qualified">
    <xsd:import namespace="http://schemas.microsoft.com/office/2006/documentManagement/types"/>
    <xsd:import namespace="http://schemas.microsoft.com/office/infopath/2007/PartnerControls"/>
    <xsd:element name="Modifikuoti" ma:index="13" nillable="true" ma:displayName="Modifikuoti" ma:internalName="Modifikuoti">
      <xsd:simpleType>
        <xsd:restriction base="dms:Text"/>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ifikuoti xmlns="6f570473-4b36-4c39-a776-03401f4bff93" xsi:nil="true"/>
  </documentManagement>
</p:properties>
</file>

<file path=customXml/itemProps1.xml><?xml version="1.0" encoding="utf-8"?>
<ds:datastoreItem xmlns:ds="http://schemas.openxmlformats.org/officeDocument/2006/customXml" ds:itemID="{8E9EA016-48E9-454F-BAD2-C11D02A89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0836a7-bc45-472c-88d2-4326827033e8"/>
    <ds:schemaRef ds:uri="6f570473-4b36-4c39-a776-03401f4bff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0C1942-10EE-42DC-AE9F-A926B050F2F4}">
  <ds:schemaRefs>
    <ds:schemaRef ds:uri="http://schemas.microsoft.com/sharepoint/v3/contenttype/forms"/>
  </ds:schemaRefs>
</ds:datastoreItem>
</file>

<file path=customXml/itemProps3.xml><?xml version="1.0" encoding="utf-8"?>
<ds:datastoreItem xmlns:ds="http://schemas.openxmlformats.org/officeDocument/2006/customXml" ds:itemID="{BA7BADF8-ABD3-4C23-AF26-BD3BDD8175E7}">
  <ds:schemaRefs>
    <ds:schemaRef ds:uri="http://schemas.microsoft.com/office/2006/metadata/properties"/>
    <ds:schemaRef ds:uri="http://schemas.microsoft.com/office/infopath/2007/PartnerControls"/>
    <ds:schemaRef ds:uri="6f570473-4b36-4c39-a776-03401f4bff93"/>
  </ds:schemaRefs>
</ds:datastoreItem>
</file>

<file path=docProps/app.xml><?xml version="1.0" encoding="utf-8"?>
<Properties xmlns="http://schemas.openxmlformats.org/officeDocument/2006/extended-properties" xmlns:vt="http://schemas.openxmlformats.org/officeDocument/2006/docPropsVTypes">
  <TotalTime>2478</TotalTime>
  <Words>980</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vt:i4>
      </vt:variant>
    </vt:vector>
  </HeadingPairs>
  <TitlesOfParts>
    <vt:vector size="14" baseType="lpstr">
      <vt:lpstr>Arial</vt:lpstr>
      <vt:lpstr>Calibri</vt:lpstr>
      <vt:lpstr>Inter</vt:lpstr>
      <vt:lpstr>Inter Medium</vt:lpstr>
      <vt:lpstr>Inter Semi Bold</vt:lpstr>
      <vt:lpstr>Times New Roman</vt:lpstr>
      <vt:lpstr>TEKSTAS</vt:lpstr>
      <vt:lpstr>FOTO</vt:lpstr>
      <vt:lpstr>DIAGRAMA_LENTELĖ</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Kiudys Eligijus</cp:lastModifiedBy>
  <cp:revision>115</cp:revision>
  <dcterms:created xsi:type="dcterms:W3CDTF">2020-12-23T08:59:48Z</dcterms:created>
  <dcterms:modified xsi:type="dcterms:W3CDTF">2021-12-08T15:55:06Z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0x01010085A0B56825ACE44AA56534054A45F39F</vt:lpwstr>
  </property>
</Properties>
</file>