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0" r:id="rId5"/>
    <p:sldMasterId id="2147483707" r:id="rId6"/>
  </p:sldMasterIdLst>
  <p:notesMasterIdLst>
    <p:notesMasterId r:id="rId17"/>
  </p:notesMasterIdLst>
  <p:handoutMasterIdLst>
    <p:handoutMasterId r:id="rId18"/>
  </p:handoutMasterIdLst>
  <p:sldIdLst>
    <p:sldId id="256" r:id="rId7"/>
    <p:sldId id="257" r:id="rId8"/>
    <p:sldId id="269" r:id="rId9"/>
    <p:sldId id="265" r:id="rId10"/>
    <p:sldId id="270" r:id="rId11"/>
    <p:sldId id="266" r:id="rId12"/>
    <p:sldId id="271" r:id="rId13"/>
    <p:sldId id="272"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1F2F2"/>
    <a:srgbClr val="AAAAAA"/>
    <a:srgbClr val="92929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AA2D8-7868-162A-79E3-AF49FF1E525B}" v="12" dt="2021-08-31T20:12:29.821"/>
    <p1510:client id="{9CCC38C9-5055-CD49-B363-2FE5606DEA82}" v="52" dt="2021-02-02T14:53:24.581"/>
    <p1510:client id="{EE636182-0C78-C389-B9FC-F3B918D8E855}" v="1" dt="2021-04-27T07:08:47.48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42"/>
    <p:restoredTop sz="96959"/>
  </p:normalViewPr>
  <p:slideViewPr>
    <p:cSldViewPr snapToGrid="0" snapToObjects="1" showGuides="1">
      <p:cViewPr varScale="1">
        <p:scale>
          <a:sx n="75" d="100"/>
          <a:sy n="75" d="100"/>
        </p:scale>
        <p:origin x="66" y="8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endParaRPr lang="LID4096"/>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LID4096"/>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LID4096"/>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LID4096"/>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11/26/2021</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21475109"/>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226167065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282865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3510751646"/>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316110194"/>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47938947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t>4</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1695135616"/>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482650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28</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4" r:id="rId3"/>
    <p:sldLayoutId id="2147483715" r:id="rId4"/>
    <p:sldLayoutId id="2147483716" r:id="rId5"/>
    <p:sldLayoutId id="2147483723" r:id="rId6"/>
    <p:sldLayoutId id="2147483737" r:id="rId7"/>
    <p:sldLayoutId id="2147483738" r:id="rId8"/>
    <p:sldLayoutId id="2147483717" r:id="rId9"/>
    <p:sldLayoutId id="2147483718" r:id="rId10"/>
    <p:sldLayoutId id="2147483719" r:id="rId11"/>
    <p:sldLayoutId id="2147483720" r:id="rId12"/>
    <p:sldLayoutId id="2147483677" r:id="rId13"/>
    <p:sldLayoutId id="2147483739" r:id="rId14"/>
    <p:sldLayoutId id="214748374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75F460FD-0898-4EF0-8A4D-314035751891}"/>
              </a:ext>
            </a:extLst>
          </p:cNvPr>
          <p:cNvSpPr>
            <a:spLocks noGrp="1"/>
          </p:cNvSpPr>
          <p:nvPr>
            <p:ph type="body" sz="quarter" idx="10"/>
          </p:nvPr>
        </p:nvSpPr>
        <p:spPr/>
        <p:txBody>
          <a:bodyPr/>
          <a:lstStyle/>
          <a:p>
            <a:r>
              <a:rPr lang="lt-LT" dirty="0"/>
              <a:t>Atliko: Eligijus Kiudys IFM-1/3</a:t>
            </a:r>
          </a:p>
        </p:txBody>
      </p:sp>
      <p:sp>
        <p:nvSpPr>
          <p:cNvPr id="3" name="Teksto vietos rezervavimo ženklas 2">
            <a:extLst>
              <a:ext uri="{FF2B5EF4-FFF2-40B4-BE49-F238E27FC236}">
                <a16:creationId xmlns:a16="http://schemas.microsoft.com/office/drawing/2014/main" id="{7F93059A-C9AF-4110-A33C-BF29C25CFCF4}"/>
              </a:ext>
            </a:extLst>
          </p:cNvPr>
          <p:cNvSpPr>
            <a:spLocks noGrp="1"/>
          </p:cNvSpPr>
          <p:nvPr>
            <p:ph type="body" sz="quarter" idx="11"/>
          </p:nvPr>
        </p:nvSpPr>
        <p:spPr/>
        <p:txBody>
          <a:bodyPr/>
          <a:lstStyle/>
          <a:p>
            <a:r>
              <a:rPr lang="lt-LT" dirty="0"/>
              <a:t>Ugniasienių (užkardų) tipai ir apėjimo metodika</a:t>
            </a:r>
          </a:p>
        </p:txBody>
      </p:sp>
      <p:sp>
        <p:nvSpPr>
          <p:cNvPr id="4" name="Teksto vietos rezervavimo ženklas 3">
            <a:extLst>
              <a:ext uri="{FF2B5EF4-FFF2-40B4-BE49-F238E27FC236}">
                <a16:creationId xmlns:a16="http://schemas.microsoft.com/office/drawing/2014/main" id="{B902BE3E-9E74-47B2-B211-DEE844E89C0B}"/>
              </a:ext>
            </a:extLst>
          </p:cNvPr>
          <p:cNvSpPr>
            <a:spLocks noGrp="1"/>
          </p:cNvSpPr>
          <p:nvPr>
            <p:ph type="body" sz="quarter" idx="12"/>
          </p:nvPr>
        </p:nvSpPr>
        <p:spPr/>
        <p:txBody>
          <a:bodyPr/>
          <a:lstStyle/>
          <a:p>
            <a:endParaRPr lang="lt-LT"/>
          </a:p>
        </p:txBody>
      </p:sp>
    </p:spTree>
    <p:extLst>
      <p:ext uri="{BB962C8B-B14F-4D97-AF65-F5344CB8AC3E}">
        <p14:creationId xmlns:p14="http://schemas.microsoft.com/office/powerpoint/2010/main" val="16028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74925-48F3-4FE3-B4B1-DE3525822377}"/>
              </a:ext>
            </a:extLst>
          </p:cNvPr>
          <p:cNvSpPr>
            <a:spLocks noGrp="1"/>
          </p:cNvSpPr>
          <p:nvPr>
            <p:ph type="body" sz="quarter" idx="10"/>
          </p:nvPr>
        </p:nvSpPr>
        <p:spPr/>
        <p:txBody>
          <a:bodyPr/>
          <a:lstStyle/>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Išanalizavus esamus ugniasienių tipus buvo pastebėta, kad jų yra labai daug. Nėra blogo pasirinkimo tarp ugniasienių. Tipo pasirinkimas turėtų būti nuspręstas pagal ugniasienės naudojimą. Vienos ugniasienės atakas valdo saugiau, kitos prasčiau.</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Išanalizavus pasitaikančias ugniasienių apėjimo metodologijas buvo pastebėta, kad jų yra įvairių. Vienai problemai gali būti daug sprendimo būdų, tokį patį pasakymą galima pritaikyti ir ugniasienės apėjimais. Yra daug būdų, kaip galima apeiti ugniasienę.</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Galima rasti daug būdų, kaip aptikti ir apsisaugoti nuo ugniasienės apėjimų. Kadangi yra daug skirtingų apėjimo būdų taip pat yra ir daug apsisaugojimo būdų nuo atakų. Gerai Literatūros sąrašas</a:t>
            </a:r>
            <a:endParaRPr lang="en-US" sz="1800" dirty="0">
              <a:effectLst/>
              <a:latin typeface="Times New Roman" panose="02020603050405020304" pitchFamily="18" charset="0"/>
              <a:ea typeface="Calibri" panose="020F0502020204030204" pitchFamily="34" charset="0"/>
            </a:endParaRPr>
          </a:p>
          <a:p>
            <a:pPr marL="0" indent="0">
              <a:buNone/>
            </a:pPr>
            <a:endParaRPr lang="en-US" dirty="0"/>
          </a:p>
        </p:txBody>
      </p:sp>
      <p:sp>
        <p:nvSpPr>
          <p:cNvPr id="3" name="Text Placeholder 2">
            <a:extLst>
              <a:ext uri="{FF2B5EF4-FFF2-40B4-BE49-F238E27FC236}">
                <a16:creationId xmlns:a16="http://schemas.microsoft.com/office/drawing/2014/main" id="{1BCC2AA0-8626-47DA-A246-94F114EB61B5}"/>
              </a:ext>
            </a:extLst>
          </p:cNvPr>
          <p:cNvSpPr>
            <a:spLocks noGrp="1"/>
          </p:cNvSpPr>
          <p:nvPr>
            <p:ph type="body" sz="quarter" idx="11"/>
          </p:nvPr>
        </p:nvSpPr>
        <p:spPr/>
        <p:txBody>
          <a:bodyPr/>
          <a:lstStyle/>
          <a:p>
            <a:r>
              <a:rPr lang="lt-LT" dirty="0"/>
              <a:t>Išvados</a:t>
            </a:r>
            <a:endParaRPr lang="en-US" dirty="0"/>
          </a:p>
        </p:txBody>
      </p:sp>
      <p:sp>
        <p:nvSpPr>
          <p:cNvPr id="4" name="Text Placeholder 3">
            <a:extLst>
              <a:ext uri="{FF2B5EF4-FFF2-40B4-BE49-F238E27FC236}">
                <a16:creationId xmlns:a16="http://schemas.microsoft.com/office/drawing/2014/main" id="{BAE37BA7-0478-489F-A33C-B5B468A67B2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3467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pPr marL="0" indent="0">
              <a:buNone/>
            </a:pPr>
            <a:r>
              <a:rPr lang="lt-LT" sz="1800" dirty="0">
                <a:effectLst/>
                <a:latin typeface="Times New Roman" panose="02020603050405020304" pitchFamily="18" charset="0"/>
                <a:ea typeface="Calibri" panose="020F0502020204030204" pitchFamily="34" charset="0"/>
              </a:rPr>
              <a:t>Darbo tikslas – išanalizuoti ugniasienių tipus ir pasitaikančias apėjimo metodologijas</a:t>
            </a:r>
          </a:p>
          <a:p>
            <a:pPr marL="0" indent="0">
              <a:buNone/>
            </a:pPr>
            <a:r>
              <a:rPr lang="lt-LT" sz="1800" dirty="0">
                <a:latin typeface="Times New Roman" panose="02020603050405020304" pitchFamily="18" charset="0"/>
              </a:rPr>
              <a:t>Uždaviniai:</a:t>
            </a: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Išanalizuoti esamus ugniasienių tipus</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Išanalizuoti pasitaikančias apėjimo metodologijas</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1200"/>
              </a:spcAft>
              <a:buFont typeface="Symbol" panose="05050102010706020507" pitchFamily="18" charset="2"/>
              <a:buChar char=""/>
            </a:pPr>
            <a:r>
              <a:rPr lang="lt-LT" sz="1800" dirty="0">
                <a:effectLst/>
                <a:latin typeface="Times New Roman" panose="02020603050405020304" pitchFamily="18" charset="0"/>
                <a:ea typeface="Calibri" panose="020F0502020204030204" pitchFamily="34" charset="0"/>
              </a:rPr>
              <a:t>Ugniasienių apėjimo metodologijos aptikimas ir stabdymas</a:t>
            </a:r>
            <a:endParaRPr lang="en-US" sz="1800" dirty="0">
              <a:effectLst/>
              <a:latin typeface="Times New Roman" panose="02020603050405020304" pitchFamily="18" charset="0"/>
              <a:ea typeface="Calibri" panose="020F0502020204030204" pitchFamily="34" charset="0"/>
            </a:endParaRPr>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p:txBody>
          <a:bodyPr/>
          <a:lstStyle/>
          <a:p>
            <a:r>
              <a:rPr lang="lt-LT" dirty="0"/>
              <a:t>Darbo Tiklas ir uždaviniai</a:t>
            </a:r>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a:p>
        </p:txBody>
      </p:sp>
    </p:spTree>
    <p:extLst>
      <p:ext uri="{BB962C8B-B14F-4D97-AF65-F5344CB8AC3E}">
        <p14:creationId xmlns:p14="http://schemas.microsoft.com/office/powerpoint/2010/main" val="387283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7F2C0D-BB67-4B79-B2D9-4A0F4188ED50}"/>
              </a:ext>
            </a:extLst>
          </p:cNvPr>
          <p:cNvSpPr>
            <a:spLocks noGrp="1"/>
          </p:cNvSpPr>
          <p:nvPr>
            <p:ph type="body" sz="quarter" idx="10"/>
          </p:nvPr>
        </p:nvSpPr>
        <p:spPr/>
        <p:txBody>
          <a:bodyPr/>
          <a:lstStyle/>
          <a:p>
            <a:pPr marL="0" indent="0">
              <a:buNone/>
            </a:pPr>
            <a:endParaRPr lang="lt-LT" sz="2000" dirty="0">
              <a:effectLst/>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A36D7EB9-45A0-44A0-877D-38D4F1DC60FF}"/>
              </a:ext>
            </a:extLst>
          </p:cNvPr>
          <p:cNvSpPr>
            <a:spLocks noGrp="1"/>
          </p:cNvSpPr>
          <p:nvPr>
            <p:ph type="body" sz="quarter" idx="11"/>
          </p:nvPr>
        </p:nvSpPr>
        <p:spPr/>
        <p:txBody>
          <a:bodyPr/>
          <a:lstStyle/>
          <a:p>
            <a:r>
              <a:rPr lang="lt-LT" dirty="0"/>
              <a:t>Ugniasienės paskirtis</a:t>
            </a:r>
            <a:endParaRPr lang="en-US" dirty="0"/>
          </a:p>
        </p:txBody>
      </p:sp>
      <p:sp>
        <p:nvSpPr>
          <p:cNvPr id="4" name="Text Placeholder 3">
            <a:extLst>
              <a:ext uri="{FF2B5EF4-FFF2-40B4-BE49-F238E27FC236}">
                <a16:creationId xmlns:a16="http://schemas.microsoft.com/office/drawing/2014/main" id="{CFE069E6-ACCA-468B-8607-63DE8D129567}"/>
              </a:ext>
            </a:extLst>
          </p:cNvPr>
          <p:cNvSpPr>
            <a:spLocks noGrp="1"/>
          </p:cNvSpPr>
          <p:nvPr>
            <p:ph type="body" sz="quarter" idx="12"/>
          </p:nvPr>
        </p:nvSpPr>
        <p:spPr/>
        <p:txBody>
          <a:bodyPr/>
          <a:lstStyle/>
          <a:p>
            <a:endParaRPr lang="en-US"/>
          </a:p>
        </p:txBody>
      </p:sp>
      <p:pic>
        <p:nvPicPr>
          <p:cNvPr id="5" name="Picture 4" descr="Diagram&#10;&#10;Description automatically generated">
            <a:extLst>
              <a:ext uri="{FF2B5EF4-FFF2-40B4-BE49-F238E27FC236}">
                <a16:creationId xmlns:a16="http://schemas.microsoft.com/office/drawing/2014/main" id="{759BB10D-B48F-4D5C-949A-91E0703273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9425" y="1960510"/>
            <a:ext cx="5254398" cy="2217978"/>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38DD8627-B0D8-4110-A3CD-9F308D9305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6059" y="4281049"/>
            <a:ext cx="4436237" cy="2137464"/>
          </a:xfrm>
          <a:prstGeom prst="rect">
            <a:avLst/>
          </a:prstGeom>
          <a:noFill/>
          <a:ln>
            <a:noFill/>
          </a:ln>
        </p:spPr>
      </p:pic>
    </p:spTree>
    <p:extLst>
      <p:ext uri="{BB962C8B-B14F-4D97-AF65-F5344CB8AC3E}">
        <p14:creationId xmlns:p14="http://schemas.microsoft.com/office/powerpoint/2010/main" val="14887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B00F04-8FBB-439A-9D98-5EC67B618EAD}"/>
              </a:ext>
            </a:extLst>
          </p:cNvPr>
          <p:cNvSpPr>
            <a:spLocks noGrp="1"/>
          </p:cNvSpPr>
          <p:nvPr>
            <p:ph type="body" sz="quarter" idx="10"/>
          </p:nvPr>
        </p:nvSpPr>
        <p:spPr/>
        <p:txBody>
          <a:bodyPr/>
          <a:lstStyle/>
          <a:p>
            <a:r>
              <a:rPr lang="lt-LT" sz="1800" dirty="0">
                <a:effectLst/>
                <a:latin typeface="Times New Roman" panose="02020603050405020304" pitchFamily="18" charset="0"/>
                <a:ea typeface="Times New Roman" panose="02020603050405020304" pitchFamily="18" charset="0"/>
                <a:cs typeface="Arial" panose="020B0604020202020204" pitchFamily="34" charset="0"/>
              </a:rPr>
              <a:t>Paketų filtravimo ugniasienės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r>
              <a:rPr lang="lt-LT" sz="1800" dirty="0">
                <a:effectLst/>
                <a:latin typeface="Times New Roman" panose="02020603050405020304" pitchFamily="18" charset="0"/>
                <a:ea typeface="Calibri" panose="020F0502020204030204" pitchFamily="34" charset="0"/>
              </a:rPr>
              <a:t>Programos lygio šliuzų ugniasienės </a:t>
            </a:r>
          </a:p>
          <a:p>
            <a:r>
              <a:rPr lang="lt-LT" sz="1800" dirty="0">
                <a:effectLst/>
                <a:latin typeface="Times New Roman" panose="02020603050405020304" pitchFamily="18" charset="0"/>
                <a:ea typeface="Calibri" panose="020F0502020204030204" pitchFamily="34" charset="0"/>
              </a:rPr>
              <a:t>Naujos kartos ugniasienė </a:t>
            </a:r>
            <a:endParaRPr lang="lt-LT" sz="1800" dirty="0">
              <a:latin typeface="Times New Roman" panose="02020603050405020304" pitchFamily="18" charset="0"/>
              <a:ea typeface="Calibri" panose="020F0502020204030204" pitchFamily="34" charset="0"/>
            </a:endParaRPr>
          </a:p>
          <a:p>
            <a:r>
              <a:rPr lang="lt-LT" sz="1800" dirty="0">
                <a:effectLst/>
                <a:latin typeface="Times New Roman" panose="02020603050405020304" pitchFamily="18" charset="0"/>
                <a:ea typeface="Calibri" panose="020F0502020204030204" pitchFamily="34" charset="0"/>
              </a:rPr>
              <a:t>Busenos ugniasiene</a:t>
            </a:r>
          </a:p>
          <a:p>
            <a:r>
              <a:rPr lang="lt-LT" sz="1800" dirty="0">
                <a:effectLst/>
                <a:latin typeface="Times New Roman" panose="02020603050405020304" pitchFamily="18" charset="0"/>
                <a:ea typeface="Calibri" panose="020F0502020204030204" pitchFamily="34" charset="0"/>
              </a:rPr>
              <a:t>Grandinės lygio šliuzas </a:t>
            </a:r>
            <a:endParaRPr lang="lt-LT" sz="1800" dirty="0">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E9FDD355-A457-4F70-ABF9-C8328F05C4C8}"/>
              </a:ext>
            </a:extLst>
          </p:cNvPr>
          <p:cNvSpPr>
            <a:spLocks noGrp="1"/>
          </p:cNvSpPr>
          <p:nvPr>
            <p:ph type="body" sz="quarter" idx="11"/>
          </p:nvPr>
        </p:nvSpPr>
        <p:spPr/>
        <p:txBody>
          <a:bodyPr/>
          <a:lstStyle/>
          <a:p>
            <a:r>
              <a:rPr lang="lt-LT" dirty="0"/>
              <a:t>Ugniasienių tipai</a:t>
            </a:r>
            <a:endParaRPr lang="en-US" dirty="0"/>
          </a:p>
        </p:txBody>
      </p:sp>
      <p:sp>
        <p:nvSpPr>
          <p:cNvPr id="4" name="Text Placeholder 3">
            <a:extLst>
              <a:ext uri="{FF2B5EF4-FFF2-40B4-BE49-F238E27FC236}">
                <a16:creationId xmlns:a16="http://schemas.microsoft.com/office/drawing/2014/main" id="{8364E42F-6CA8-4F85-B1A8-7FF4629C77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924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0211E7-B564-4870-BA22-476F657DE1F6}"/>
              </a:ext>
            </a:extLst>
          </p:cNvPr>
          <p:cNvSpPr>
            <a:spLocks noGrp="1"/>
          </p:cNvSpPr>
          <p:nvPr>
            <p:ph type="body" sz="quarter" idx="10"/>
          </p:nvPr>
        </p:nvSpPr>
        <p:spPr>
          <a:xfrm>
            <a:off x="2613221" y="1437667"/>
            <a:ext cx="6975279" cy="4276777"/>
          </a:xfrm>
        </p:spPr>
        <p:txBody>
          <a:bodyPr/>
          <a:lstStyle/>
          <a:p>
            <a:pPr marL="0" indent="0">
              <a:buNone/>
            </a:pPr>
            <a:r>
              <a:rPr lang="lt-LT" dirty="0"/>
              <a:t>Įvairūs būdai, kaip apeiti ugniasienes. </a:t>
            </a:r>
          </a:p>
          <a:p>
            <a:pPr marL="0" indent="0">
              <a:buNone/>
            </a:pPr>
            <a:endParaRPr lang="en-US" dirty="0"/>
          </a:p>
        </p:txBody>
      </p:sp>
      <p:sp>
        <p:nvSpPr>
          <p:cNvPr id="3" name="Text Placeholder 2">
            <a:extLst>
              <a:ext uri="{FF2B5EF4-FFF2-40B4-BE49-F238E27FC236}">
                <a16:creationId xmlns:a16="http://schemas.microsoft.com/office/drawing/2014/main" id="{A856C011-7379-41B8-9F0B-F4324D892A10}"/>
              </a:ext>
            </a:extLst>
          </p:cNvPr>
          <p:cNvSpPr>
            <a:spLocks noGrp="1"/>
          </p:cNvSpPr>
          <p:nvPr>
            <p:ph type="body" sz="quarter" idx="11"/>
          </p:nvPr>
        </p:nvSpPr>
        <p:spPr/>
        <p:txBody>
          <a:bodyPr/>
          <a:lstStyle/>
          <a:p>
            <a:r>
              <a:rPr lang="lt-LT" dirty="0"/>
              <a:t>Ugniasienės Apėjimo metodologija</a:t>
            </a:r>
            <a:endParaRPr lang="en-US" dirty="0"/>
          </a:p>
        </p:txBody>
      </p:sp>
      <p:sp>
        <p:nvSpPr>
          <p:cNvPr id="4" name="Text Placeholder 3">
            <a:extLst>
              <a:ext uri="{FF2B5EF4-FFF2-40B4-BE49-F238E27FC236}">
                <a16:creationId xmlns:a16="http://schemas.microsoft.com/office/drawing/2014/main" id="{D041396A-6A5E-4BE0-8867-F014528CBE06}"/>
              </a:ext>
            </a:extLst>
          </p:cNvPr>
          <p:cNvSpPr>
            <a:spLocks noGrp="1"/>
          </p:cNvSpPr>
          <p:nvPr>
            <p:ph type="body" sz="quarter" idx="12"/>
          </p:nvPr>
        </p:nvSpPr>
        <p:spPr/>
        <p:txBody>
          <a:bodyPr/>
          <a:lstStyle/>
          <a:p>
            <a:endParaRPr lang="en-US"/>
          </a:p>
        </p:txBody>
      </p:sp>
      <p:pic>
        <p:nvPicPr>
          <p:cNvPr id="8" name="Picture 7" descr="Diagram, engineering drawing&#10;&#10;Description automatically generated">
            <a:extLst>
              <a:ext uri="{FF2B5EF4-FFF2-40B4-BE49-F238E27FC236}">
                <a16:creationId xmlns:a16="http://schemas.microsoft.com/office/drawing/2014/main" id="{13B72C9B-EBD1-4947-8B73-A5CC8AB0BADF}"/>
              </a:ext>
            </a:extLst>
          </p:cNvPr>
          <p:cNvPicPr>
            <a:picLocks noChangeAspect="1"/>
          </p:cNvPicPr>
          <p:nvPr/>
        </p:nvPicPr>
        <p:blipFill>
          <a:blip r:embed="rId2"/>
          <a:stretch>
            <a:fillRect/>
          </a:stretch>
        </p:blipFill>
        <p:spPr>
          <a:xfrm>
            <a:off x="3339180" y="1980486"/>
            <a:ext cx="6585593" cy="4276777"/>
          </a:xfrm>
          <a:prstGeom prst="rect">
            <a:avLst/>
          </a:prstGeom>
        </p:spPr>
      </p:pic>
    </p:spTree>
    <p:extLst>
      <p:ext uri="{BB962C8B-B14F-4D97-AF65-F5344CB8AC3E}">
        <p14:creationId xmlns:p14="http://schemas.microsoft.com/office/powerpoint/2010/main" val="10063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807AA-7022-4BEB-AEE5-0FAB81279871}"/>
              </a:ext>
            </a:extLst>
          </p:cNvPr>
          <p:cNvSpPr>
            <a:spLocks noGrp="1"/>
          </p:cNvSpPr>
          <p:nvPr>
            <p:ph type="body" sz="quarter" idx="10"/>
          </p:nvPr>
        </p:nvSpPr>
        <p:spPr>
          <a:xfrm>
            <a:off x="2608360" y="1787346"/>
            <a:ext cx="6975279" cy="4631167"/>
          </a:xfrm>
        </p:spPr>
        <p:txBody>
          <a:bodyPr/>
          <a:lstStyle/>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Vidinės atakos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Praleisti saugos pataisymai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Konfigūracijos klaidos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DoS ir DDoS ataka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Socialinė inžinerija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Kibimas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angl.</a:t>
            </a:r>
            <a:r>
              <a:rPr lang="en-US" sz="1800" dirty="0">
                <a:latin typeface="Times New Roman" panose="02020603050405020304" pitchFamily="18" charset="0"/>
                <a:cs typeface="Times New Roman" panose="02020603050405020304" pitchFamily="18" charset="0"/>
              </a:rPr>
              <a:t> baiting)</a:t>
            </a:r>
            <a:endParaRPr lang="lt-LT" sz="1800" dirty="0">
              <a:latin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Baidyklė (angl. scareware)</a:t>
            </a: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Pretekstas (angl. pretexting)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Sukčiavimas (angl. phishing)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Ieties sukčiavimas (angl. spear</a:t>
            </a:r>
            <a:r>
              <a:rPr lang="lt-L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lt-LT" sz="1800" dirty="0">
                <a:effectLst/>
                <a:latin typeface="Times New Roman" panose="02020603050405020304" pitchFamily="18" charset="0"/>
                <a:ea typeface="Times New Roman" panose="02020603050405020304" pitchFamily="18" charset="0"/>
                <a:cs typeface="Times New Roman" panose="02020603050405020304" pitchFamily="18" charset="0"/>
              </a:rPr>
              <a:t>phishing)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92DF8245-0FC4-4FF1-85EA-442DC607B6B9}"/>
              </a:ext>
            </a:extLst>
          </p:cNvPr>
          <p:cNvSpPr>
            <a:spLocks noGrp="1"/>
          </p:cNvSpPr>
          <p:nvPr>
            <p:ph type="body" sz="quarter" idx="11"/>
          </p:nvPr>
        </p:nvSpPr>
        <p:spPr/>
        <p:txBody>
          <a:bodyPr/>
          <a:lstStyle/>
          <a:p>
            <a:r>
              <a:rPr lang="lt-LT" dirty="0"/>
              <a:t>Pasitaikančios apėjimo metodologijos</a:t>
            </a:r>
            <a:endParaRPr lang="en-US" dirty="0"/>
          </a:p>
        </p:txBody>
      </p:sp>
      <p:sp>
        <p:nvSpPr>
          <p:cNvPr id="4" name="Text Placeholder 3">
            <a:extLst>
              <a:ext uri="{FF2B5EF4-FFF2-40B4-BE49-F238E27FC236}">
                <a16:creationId xmlns:a16="http://schemas.microsoft.com/office/drawing/2014/main" id="{D38DF437-B632-430E-AC67-A056AD6214F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481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1CEA0C-965B-49D8-8CC2-98043BECA809}"/>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5DA86A26-DFE7-40EE-8F75-75DE7569D867}"/>
              </a:ext>
            </a:extLst>
          </p:cNvPr>
          <p:cNvSpPr>
            <a:spLocks noGrp="1"/>
          </p:cNvSpPr>
          <p:nvPr>
            <p:ph type="body" sz="quarter" idx="11"/>
          </p:nvPr>
        </p:nvSpPr>
        <p:spPr>
          <a:xfrm>
            <a:off x="2613221" y="444173"/>
            <a:ext cx="8037512" cy="509636"/>
          </a:xfrm>
        </p:spPr>
        <p:txBody>
          <a:bodyPr/>
          <a:lstStyle/>
          <a:p>
            <a:r>
              <a:rPr lang="lt-LT" dirty="0"/>
              <a:t>Pasitaikančios apėjimo metodologijos</a:t>
            </a:r>
            <a:endParaRPr lang="en-US" dirty="0"/>
          </a:p>
          <a:p>
            <a:endParaRPr lang="en-US" dirty="0"/>
          </a:p>
        </p:txBody>
      </p:sp>
      <p:sp>
        <p:nvSpPr>
          <p:cNvPr id="4" name="Text Placeholder 3">
            <a:extLst>
              <a:ext uri="{FF2B5EF4-FFF2-40B4-BE49-F238E27FC236}">
                <a16:creationId xmlns:a16="http://schemas.microsoft.com/office/drawing/2014/main" id="{D04313AD-CBCA-44A5-B819-02A384F737AE}"/>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1B6F1225-F7A1-4355-A94D-0160E70AB8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253" y="1147255"/>
            <a:ext cx="3578226" cy="2763541"/>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E11252E3-8F2E-443C-A2C5-C19E0B7954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03581" y="4098898"/>
            <a:ext cx="3770074" cy="2502049"/>
          </a:xfrm>
          <a:prstGeom prst="rect">
            <a:avLst/>
          </a:prstGeom>
          <a:noFill/>
          <a:ln>
            <a:noFill/>
          </a:ln>
        </p:spPr>
      </p:pic>
      <p:pic>
        <p:nvPicPr>
          <p:cNvPr id="7" name="Picture 6">
            <a:extLst>
              <a:ext uri="{FF2B5EF4-FFF2-40B4-BE49-F238E27FC236}">
                <a16:creationId xmlns:a16="http://schemas.microsoft.com/office/drawing/2014/main" id="{616865DC-A16E-4EBF-AAE0-6F42B520EC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9173" y="1060789"/>
            <a:ext cx="1841740" cy="3071101"/>
          </a:xfrm>
          <a:prstGeom prst="rect">
            <a:avLst/>
          </a:prstGeom>
          <a:noFill/>
          <a:ln>
            <a:noFill/>
          </a:ln>
        </p:spPr>
      </p:pic>
      <p:pic>
        <p:nvPicPr>
          <p:cNvPr id="8" name="Picture 7" descr="Graphical user interface, text, application, email&#10;&#10;Description automatically generated">
            <a:extLst>
              <a:ext uri="{FF2B5EF4-FFF2-40B4-BE49-F238E27FC236}">
                <a16:creationId xmlns:a16="http://schemas.microsoft.com/office/drawing/2014/main" id="{108E77A9-1FA6-48D0-B93C-B44455815ED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38607" y="3925735"/>
            <a:ext cx="3070379" cy="2137468"/>
          </a:xfrm>
          <a:prstGeom prst="rect">
            <a:avLst/>
          </a:prstGeom>
          <a:noFill/>
          <a:ln>
            <a:noFill/>
          </a:ln>
        </p:spPr>
      </p:pic>
      <p:pic>
        <p:nvPicPr>
          <p:cNvPr id="10" name="Picture 9">
            <a:extLst>
              <a:ext uri="{FF2B5EF4-FFF2-40B4-BE49-F238E27FC236}">
                <a16:creationId xmlns:a16="http://schemas.microsoft.com/office/drawing/2014/main" id="{1BD6BB91-36B6-4325-8FA3-536BCEC0DBA4}"/>
              </a:ext>
            </a:extLst>
          </p:cNvPr>
          <p:cNvPicPr>
            <a:picLocks noChangeAspect="1"/>
          </p:cNvPicPr>
          <p:nvPr/>
        </p:nvPicPr>
        <p:blipFill>
          <a:blip r:embed="rId6"/>
          <a:stretch>
            <a:fillRect/>
          </a:stretch>
        </p:blipFill>
        <p:spPr>
          <a:xfrm>
            <a:off x="8007068" y="1259063"/>
            <a:ext cx="3782800" cy="2389606"/>
          </a:xfrm>
          <a:prstGeom prst="rect">
            <a:avLst/>
          </a:prstGeom>
        </p:spPr>
      </p:pic>
    </p:spTree>
    <p:extLst>
      <p:ext uri="{BB962C8B-B14F-4D97-AF65-F5344CB8AC3E}">
        <p14:creationId xmlns:p14="http://schemas.microsoft.com/office/powerpoint/2010/main" val="206543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30A58-8055-41A9-B87C-6372011D56E4}"/>
              </a:ext>
            </a:extLst>
          </p:cNvPr>
          <p:cNvSpPr>
            <a:spLocks noGrp="1"/>
          </p:cNvSpPr>
          <p:nvPr>
            <p:ph type="body" sz="quarter" idx="10"/>
          </p:nvPr>
        </p:nvSpPr>
        <p:spPr/>
        <p:txBody>
          <a:bodyPr/>
          <a:lstStyle/>
          <a:p>
            <a:pPr marL="0" indent="0">
              <a:buNone/>
            </a:pPr>
            <a:endParaRPr lang="en-US" dirty="0"/>
          </a:p>
        </p:txBody>
      </p:sp>
      <p:sp>
        <p:nvSpPr>
          <p:cNvPr id="3" name="Text Placeholder 2">
            <a:extLst>
              <a:ext uri="{FF2B5EF4-FFF2-40B4-BE49-F238E27FC236}">
                <a16:creationId xmlns:a16="http://schemas.microsoft.com/office/drawing/2014/main" id="{598954F8-1BC1-46AD-AAC7-FEE6C39D81B1}"/>
              </a:ext>
            </a:extLst>
          </p:cNvPr>
          <p:cNvSpPr>
            <a:spLocks noGrp="1"/>
          </p:cNvSpPr>
          <p:nvPr>
            <p:ph type="body" sz="quarter" idx="11"/>
          </p:nvPr>
        </p:nvSpPr>
        <p:spPr>
          <a:xfrm>
            <a:off x="2613221" y="600736"/>
            <a:ext cx="8037512" cy="934765"/>
          </a:xfrm>
        </p:spPr>
        <p:txBody>
          <a:bodyPr/>
          <a:lstStyle/>
          <a:p>
            <a:r>
              <a:rPr lang="lt-LT" dirty="0"/>
              <a:t>Ugnesienių metodologijos apėjimo aptikimas ir stabdymas</a:t>
            </a:r>
            <a:endParaRPr lang="en-US" dirty="0"/>
          </a:p>
        </p:txBody>
      </p:sp>
      <p:sp>
        <p:nvSpPr>
          <p:cNvPr id="4" name="Text Placeholder 3">
            <a:extLst>
              <a:ext uri="{FF2B5EF4-FFF2-40B4-BE49-F238E27FC236}">
                <a16:creationId xmlns:a16="http://schemas.microsoft.com/office/drawing/2014/main" id="{E7157B3E-D4B3-4336-8A0C-1B109B95AB19}"/>
              </a:ext>
            </a:extLst>
          </p:cNvPr>
          <p:cNvSpPr>
            <a:spLocks noGrp="1"/>
          </p:cNvSpPr>
          <p:nvPr>
            <p:ph type="body" sz="quarter" idx="12"/>
          </p:nvPr>
        </p:nvSpPr>
        <p:spPr/>
        <p:txBody>
          <a:bodyPr/>
          <a:lstStyle/>
          <a:p>
            <a:endParaRPr lang="en-US"/>
          </a:p>
        </p:txBody>
      </p:sp>
      <p:pic>
        <p:nvPicPr>
          <p:cNvPr id="6" name="Picture 5" descr="Logo, company name&#10;&#10;Description automatically generated with medium confidence">
            <a:extLst>
              <a:ext uri="{FF2B5EF4-FFF2-40B4-BE49-F238E27FC236}">
                <a16:creationId xmlns:a16="http://schemas.microsoft.com/office/drawing/2014/main" id="{4EAF1CD6-24FE-4098-A8CF-67E443637A24}"/>
              </a:ext>
            </a:extLst>
          </p:cNvPr>
          <p:cNvPicPr>
            <a:picLocks noChangeAspect="1"/>
          </p:cNvPicPr>
          <p:nvPr/>
        </p:nvPicPr>
        <p:blipFill>
          <a:blip r:embed="rId2"/>
          <a:stretch>
            <a:fillRect/>
          </a:stretch>
        </p:blipFill>
        <p:spPr>
          <a:xfrm>
            <a:off x="2613221" y="2535085"/>
            <a:ext cx="7315200" cy="2781300"/>
          </a:xfrm>
          <a:prstGeom prst="rect">
            <a:avLst/>
          </a:prstGeom>
        </p:spPr>
      </p:pic>
    </p:spTree>
    <p:extLst>
      <p:ext uri="{BB962C8B-B14F-4D97-AF65-F5344CB8AC3E}">
        <p14:creationId xmlns:p14="http://schemas.microsoft.com/office/powerpoint/2010/main" val="292531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21132A-FB21-434B-8152-B6839F8323BE}"/>
              </a:ext>
            </a:extLst>
          </p:cNvPr>
          <p:cNvSpPr>
            <a:spLocks noGrp="1"/>
          </p:cNvSpPr>
          <p:nvPr>
            <p:ph type="body" sz="quarter" idx="10"/>
          </p:nvPr>
        </p:nvSpPr>
        <p:spPr/>
        <p:txBody>
          <a:bodyPr/>
          <a:lstStyle/>
          <a:p>
            <a:r>
              <a:rPr lang="lt-LT" sz="1800" dirty="0">
                <a:effectLst/>
                <a:latin typeface="Times New Roman" panose="02020603050405020304" pitchFamily="18" charset="0"/>
                <a:ea typeface="Times New Roman" panose="02020603050405020304" pitchFamily="18" charset="0"/>
              </a:rPr>
              <a:t>Vidinės atakos (angl. insider Attacks)</a:t>
            </a:r>
            <a:endParaRPr lang="en-US" sz="1800" dirty="0">
              <a:effectLst/>
              <a:latin typeface="Times New Roman" panose="02020603050405020304" pitchFamily="18" charset="0"/>
              <a:ea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rPr>
              <a:t>Praleisti saugos pataisymai </a:t>
            </a:r>
            <a:endParaRPr lang="en-US" sz="1800" dirty="0">
              <a:effectLst/>
              <a:latin typeface="Times New Roman" panose="02020603050405020304" pitchFamily="18" charset="0"/>
              <a:ea typeface="Times New Roman" panose="02020603050405020304" pitchFamily="18" charset="0"/>
            </a:endParaRPr>
          </a:p>
          <a:p>
            <a:r>
              <a:rPr lang="lt-LT" sz="1800" dirty="0">
                <a:effectLst/>
                <a:latin typeface="Times New Roman" panose="02020603050405020304" pitchFamily="18" charset="0"/>
                <a:ea typeface="Calibri" panose="020F0502020204030204" pitchFamily="34" charset="0"/>
              </a:rPr>
              <a:t>Konfigūracijos klaidos</a:t>
            </a:r>
          </a:p>
          <a:p>
            <a:r>
              <a:rPr lang="pt-BR" sz="1800" dirty="0">
                <a:latin typeface="Times New Roman" panose="02020603050405020304" pitchFamily="18" charset="0"/>
                <a:cs typeface="Times New Roman" panose="02020603050405020304" pitchFamily="18" charset="0"/>
              </a:rPr>
              <a:t>DoS ir DDoS atakos</a:t>
            </a:r>
            <a:endParaRPr lang="lt-LT" sz="1800" dirty="0">
              <a:latin typeface="Times New Roman" panose="02020603050405020304" pitchFamily="18" charset="0"/>
              <a:cs typeface="Times New Roman" panose="02020603050405020304" pitchFamily="18" charset="0"/>
            </a:endParaRPr>
          </a:p>
          <a:p>
            <a:r>
              <a:rPr lang="lt-LT" sz="1800" dirty="0">
                <a:effectLst/>
                <a:latin typeface="Times New Roman" panose="02020603050405020304" pitchFamily="18" charset="0"/>
                <a:ea typeface="Times New Roman" panose="02020603050405020304" pitchFamily="18" charset="0"/>
              </a:rPr>
              <a:t>Socialinė inžinerija</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3" name="Text Placeholder 2">
            <a:extLst>
              <a:ext uri="{FF2B5EF4-FFF2-40B4-BE49-F238E27FC236}">
                <a16:creationId xmlns:a16="http://schemas.microsoft.com/office/drawing/2014/main" id="{DA114932-873E-4C17-8A42-F3FE1F238946}"/>
              </a:ext>
            </a:extLst>
          </p:cNvPr>
          <p:cNvSpPr>
            <a:spLocks noGrp="1"/>
          </p:cNvSpPr>
          <p:nvPr>
            <p:ph type="body" sz="quarter" idx="11"/>
          </p:nvPr>
        </p:nvSpPr>
        <p:spPr>
          <a:xfrm>
            <a:off x="2613221" y="600737"/>
            <a:ext cx="8037512" cy="832220"/>
          </a:xfrm>
        </p:spPr>
        <p:txBody>
          <a:bodyPr/>
          <a:lstStyle/>
          <a:p>
            <a:r>
              <a:rPr lang="lt-LT" dirty="0"/>
              <a:t>Ugnesienių metodologijos apėjimo aptikimas ir stabdymas</a:t>
            </a:r>
            <a:endParaRPr lang="en-US" dirty="0"/>
          </a:p>
        </p:txBody>
      </p:sp>
      <p:sp>
        <p:nvSpPr>
          <p:cNvPr id="4" name="Text Placeholder 3">
            <a:extLst>
              <a:ext uri="{FF2B5EF4-FFF2-40B4-BE49-F238E27FC236}">
                <a16:creationId xmlns:a16="http://schemas.microsoft.com/office/drawing/2014/main" id="{B2C9F7D0-8D3D-4660-A181-7B480A7443A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68674403"/>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odifikuoti xmlns="6f570473-4b36-4c39-a776-03401f4bff9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as" ma:contentTypeID="0x01010085A0B56825ACE44AA56534054A45F39F" ma:contentTypeVersion="16" ma:contentTypeDescription="Kurkite naują dokumentą." ma:contentTypeScope="" ma:versionID="af5a762cd9ff50b6a08d36f9c4c905e0">
  <xsd:schema xmlns:xsd="http://www.w3.org/2001/XMLSchema" xmlns:xs="http://www.w3.org/2001/XMLSchema" xmlns:p="http://schemas.microsoft.com/office/2006/metadata/properties" xmlns:ns2="620836a7-bc45-472c-88d2-4326827033e8" xmlns:ns3="6f570473-4b36-4c39-a776-03401f4bff93" targetNamespace="http://schemas.microsoft.com/office/2006/metadata/properties" ma:root="true" ma:fieldsID="f1c764103dade80e512ed8409fb7d386" ns2:_="" ns3:_="">
    <xsd:import namespace="620836a7-bc45-472c-88d2-4326827033e8"/>
    <xsd:import namespace="6f570473-4b36-4c39-a776-03401f4bff93"/>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odifikuoti"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0836a7-bc45-472c-88d2-4326827033e8" elementFormDefault="qualified">
    <xsd:import namespace="http://schemas.microsoft.com/office/2006/documentManagement/types"/>
    <xsd:import namespace="http://schemas.microsoft.com/office/infopath/2007/PartnerControls"/>
    <xsd:element name="SharedWithUsers" ma:index="8" nillable="true" ma:displayName="Bendrinama s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Bendrinimo užuominos maiša" ma:internalName="SharingHintHash" ma:readOnly="true">
      <xsd:simpleType>
        <xsd:restriction base="dms:Text"/>
      </xsd:simpleType>
    </xsd:element>
    <xsd:element name="SharedWithDetails" ma:index="10" nillable="true" ma:displayName="Bendrinta su išsamia informacija" ma:internalName="SharedWithDetails" ma:readOnly="true">
      <xsd:simpleType>
        <xsd:restriction base="dms:Note">
          <xsd:maxLength value="255"/>
        </xsd:restriction>
      </xsd:simpleType>
    </xsd:element>
    <xsd:element name="LastSharedByUser" ma:index="11" nillable="true" ma:displayName="Paskutinį kartą bendrinta pagal vartotoją" ma:description="" ma:internalName="LastSharedByUser" ma:readOnly="true">
      <xsd:simpleType>
        <xsd:restriction base="dms:Note">
          <xsd:maxLength value="255"/>
        </xsd:restriction>
      </xsd:simpleType>
    </xsd:element>
    <xsd:element name="LastSharedByTime" ma:index="12" nillable="true" ma:displayName="Paskutinį kartą bendrinta pagal laiką"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570473-4b36-4c39-a776-03401f4bff93" elementFormDefault="qualified">
    <xsd:import namespace="http://schemas.microsoft.com/office/2006/documentManagement/types"/>
    <xsd:import namespace="http://schemas.microsoft.com/office/infopath/2007/PartnerControls"/>
    <xsd:element name="Modifikuoti" ma:index="13" nillable="true" ma:displayName="Modifikuoti" ma:internalName="Modifikuoti">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0C1942-10EE-42DC-AE9F-A926B050F2F4}">
  <ds:schemaRefs>
    <ds:schemaRef ds:uri="http://schemas.microsoft.com/sharepoint/v3/contenttype/forms"/>
  </ds:schemaRefs>
</ds:datastoreItem>
</file>

<file path=customXml/itemProps2.xml><?xml version="1.0" encoding="utf-8"?>
<ds:datastoreItem xmlns:ds="http://schemas.openxmlformats.org/officeDocument/2006/customXml" ds:itemID="{BA7BADF8-ABD3-4C23-AF26-BD3BDD8175E7}">
  <ds:schemaRefs>
    <ds:schemaRef ds:uri="http://schemas.microsoft.com/office/2006/metadata/properties"/>
    <ds:schemaRef ds:uri="http://schemas.microsoft.com/office/infopath/2007/PartnerControls"/>
    <ds:schemaRef ds:uri="6f570473-4b36-4c39-a776-03401f4bff93"/>
  </ds:schemaRefs>
</ds:datastoreItem>
</file>

<file path=customXml/itemProps3.xml><?xml version="1.0" encoding="utf-8"?>
<ds:datastoreItem xmlns:ds="http://schemas.openxmlformats.org/officeDocument/2006/customXml" ds:itemID="{8E9EA016-48E9-454F-BAD2-C11D02A89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0836a7-bc45-472c-88d2-4326827033e8"/>
    <ds:schemaRef ds:uri="6f570473-4b36-4c39-a776-03401f4b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2488</TotalTime>
  <Words>263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Inter</vt:lpstr>
      <vt:lpstr>Inter Medium</vt:lpstr>
      <vt:lpstr>Inter Semi Bold</vt:lpstr>
      <vt:lpstr>Symbol</vt:lpstr>
      <vt:lpstr>Times New Roman</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Kiudys Eligijus</cp:lastModifiedBy>
  <cp:revision>109</cp:revision>
  <dcterms:created xsi:type="dcterms:W3CDTF">2020-12-23T08:59:48Z</dcterms:created>
  <dcterms:modified xsi:type="dcterms:W3CDTF">2021-11-26T20:59:03Z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0x01010085A0B56825ACE44AA56534054A45F39F</vt:lpwstr>
  </property>
</Properties>
</file>