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56" r:id="rId2"/>
    <p:sldId id="272" r:id="rId3"/>
    <p:sldId id="270" r:id="rId4"/>
    <p:sldId id="271" r:id="rId5"/>
    <p:sldId id="268" r:id="rId6"/>
    <p:sldId id="274" r:id="rId7"/>
    <p:sldId id="275" r:id="rId8"/>
    <p:sldId id="269" r:id="rId9"/>
    <p:sldId id="276" r:id="rId10"/>
    <p:sldId id="277" r:id="rId11"/>
    <p:sldId id="267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everything_is_in_Github\Score_value_analysis\amazon_cell_phones_updat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everything_is_in_Github\Score_value_analysis\amazon_cell_phones_updat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everything_is_in_Github\Score_value_analysis\amazon_cell_phones_updat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[amazon_cell_phones_updated.xlsx]ram&amp;price!PivotTable6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latin typeface="+mn-lt"/>
              </a:rPr>
              <a:t>Ram_Size VS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'ram&amp;price'!$E$2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solidFill>
                <a:schemeClr val="accent6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'ram&amp;price'!$D$3:$D$8</c:f>
              <c:strCache>
                <c:ptCount val="5"/>
                <c:pt idx="0">
                  <c:v>&lt;1GB</c:v>
                </c:pt>
                <c:pt idx="1">
                  <c:v>1-3GB</c:v>
                </c:pt>
                <c:pt idx="2">
                  <c:v>4-6GB</c:v>
                </c:pt>
                <c:pt idx="3">
                  <c:v>8-16GB</c:v>
                </c:pt>
                <c:pt idx="4">
                  <c:v>&gt;16GB</c:v>
                </c:pt>
              </c:strCache>
            </c:strRef>
          </c:cat>
          <c:val>
            <c:numRef>
              <c:f>'ram&amp;price'!$E$3:$E$8</c:f>
              <c:numCache>
                <c:formatCode>General</c:formatCode>
                <c:ptCount val="5"/>
                <c:pt idx="0">
                  <c:v>56.516947368420993</c:v>
                </c:pt>
                <c:pt idx="1">
                  <c:v>145.01746350364985</c:v>
                </c:pt>
                <c:pt idx="2">
                  <c:v>177.0971380846326</c:v>
                </c:pt>
                <c:pt idx="3">
                  <c:v>395.39130630630177</c:v>
                </c:pt>
                <c:pt idx="4">
                  <c:v>309.34510392609786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A-4541-8F39-92B0ECF2B9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21840576"/>
        <c:axId val="2021841536"/>
      </c:barChart>
      <c:catAx>
        <c:axId val="20218405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algn="ctr"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latin typeface="+mj-lt"/>
                  </a:rPr>
                  <a:t>Ram Size</a:t>
                </a:r>
              </a:p>
            </c:rich>
          </c:tx>
          <c:layout>
            <c:manualLayout>
              <c:xMode val="edge"/>
              <c:yMode val="edge"/>
              <c:x val="0.40849190726159224"/>
              <c:y val="0.893503937007874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algn="ctr"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841536"/>
        <c:crosses val="autoZero"/>
        <c:auto val="1"/>
        <c:lblAlgn val="ctr"/>
        <c:lblOffset val="100"/>
        <c:noMultiLvlLbl val="0"/>
      </c:catAx>
      <c:valAx>
        <c:axId val="202184153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200">
                    <a:latin typeface="+mj-lt"/>
                  </a:rPr>
                  <a:t>USD_Price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18405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[amazon_cell_phones_updated.xlsx]storage_Price!PivotTable7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600" b="1" i="0" u="none" strike="noStrike" baseline="0"/>
              <a:t>Storage (GB) vs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storage_Price!$B$1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storage_Price!$A$2:$A$7</c:f>
              <c:strCache>
                <c:ptCount val="5"/>
                <c:pt idx="0">
                  <c:v>&lt;32GB</c:v>
                </c:pt>
                <c:pt idx="1">
                  <c:v>32-64GB</c:v>
                </c:pt>
                <c:pt idx="2">
                  <c:v>64-128GB</c:v>
                </c:pt>
                <c:pt idx="3">
                  <c:v>128-256GB</c:v>
                </c:pt>
                <c:pt idx="4">
                  <c:v>&gt;256GB</c:v>
                </c:pt>
              </c:strCache>
            </c:strRef>
          </c:cat>
          <c:val>
            <c:numRef>
              <c:f>storage_Price!$B$2:$B$7</c:f>
              <c:numCache>
                <c:formatCode>General</c:formatCode>
                <c:ptCount val="5"/>
                <c:pt idx="0">
                  <c:v>224.90644999999833</c:v>
                </c:pt>
                <c:pt idx="1">
                  <c:v>164.30071428571475</c:v>
                </c:pt>
                <c:pt idx="2">
                  <c:v>244.47537700865234</c:v>
                </c:pt>
                <c:pt idx="3">
                  <c:v>343.89289817232248</c:v>
                </c:pt>
                <c:pt idx="4">
                  <c:v>627.36219814241485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FD-4F2A-A6D6-D029F7229D3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8213760"/>
        <c:axId val="288222400"/>
      </c:barChart>
      <c:catAx>
        <c:axId val="288213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900" b="0" i="0" u="none" strike="noStrike" baseline="0"/>
                  <a:t>Storage (GB) </a:t>
                </a:r>
                <a:endParaRPr lang="en-GB"/>
              </a:p>
            </c:rich>
          </c:tx>
          <c:layout>
            <c:manualLayout>
              <c:xMode val="edge"/>
              <c:yMode val="edge"/>
              <c:x val="0.42230424321959753"/>
              <c:y val="0.888958151064450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222400"/>
        <c:crosses val="autoZero"/>
        <c:auto val="1"/>
        <c:lblAlgn val="ctr"/>
        <c:lblOffset val="100"/>
        <c:noMultiLvlLbl val="0"/>
      </c:catAx>
      <c:valAx>
        <c:axId val="2882224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Price(USD)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213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[amazon_cell_phones_updated.xlsx]Screensize_Price!PivotTable8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i="0">
                <a:latin typeface="+mn-lt"/>
              </a:rPr>
              <a:t>screen_size</a:t>
            </a:r>
            <a:r>
              <a:rPr lang="en-US" sz="1600" b="0" i="0">
                <a:latin typeface="+mn-lt"/>
              </a:rPr>
              <a:t>VS</a:t>
            </a:r>
            <a:r>
              <a:rPr lang="en-US" altLang="zh-CN" sz="1600" i="0">
                <a:latin typeface="+mn-lt"/>
              </a:rPr>
              <a:t>price</a:t>
            </a:r>
            <a:endParaRPr lang="en-US" sz="1600" i="0">
              <a:latin typeface="+mn-lt"/>
            </a:endParaRPr>
          </a:p>
        </c:rich>
      </c:tx>
      <c:layout>
        <c:manualLayout>
          <c:xMode val="edge"/>
          <c:yMode val="edge"/>
          <c:x val="0.3084166666666666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Screensize_Price!$B$1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Screensize_Price!$A$2:$A$7</c:f>
              <c:strCache>
                <c:ptCount val="5"/>
                <c:pt idx="0">
                  <c:v>&lt;5inch</c:v>
                </c:pt>
                <c:pt idx="1">
                  <c:v>5-6inch</c:v>
                </c:pt>
                <c:pt idx="2">
                  <c:v>6-6.5inch</c:v>
                </c:pt>
                <c:pt idx="3">
                  <c:v>6.5-6.7inch</c:v>
                </c:pt>
                <c:pt idx="4">
                  <c:v>&gt;6.7inch</c:v>
                </c:pt>
              </c:strCache>
            </c:strRef>
          </c:cat>
          <c:val>
            <c:numRef>
              <c:f>Screensize_Price!$B$2:$B$7</c:f>
              <c:numCache>
                <c:formatCode>General</c:formatCode>
                <c:ptCount val="5"/>
                <c:pt idx="0">
                  <c:v>227.5595112285346</c:v>
                </c:pt>
                <c:pt idx="1">
                  <c:v>208.771061320755</c:v>
                </c:pt>
                <c:pt idx="2">
                  <c:v>261.32703022338995</c:v>
                </c:pt>
                <c:pt idx="3">
                  <c:v>295.5502944640744</c:v>
                </c:pt>
                <c:pt idx="4">
                  <c:v>382.20200814111104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11-48D3-A1E0-0BC9295886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88243520"/>
        <c:axId val="288244000"/>
      </c:barChart>
      <c:catAx>
        <c:axId val="288243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Price(USD)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244000"/>
        <c:crosses val="autoZero"/>
        <c:auto val="1"/>
        <c:lblAlgn val="ctr"/>
        <c:lblOffset val="100"/>
        <c:noMultiLvlLbl val="0"/>
      </c:catAx>
      <c:valAx>
        <c:axId val="2882440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screen_size(inch)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824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1160E6-E141-44F6-AFD2-A5DD6AB55450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C2807C-AF4B-4C2D-920B-41FAE9518436}">
      <dgm:prSet custT="1"/>
      <dgm:spPr>
        <a:solidFill>
          <a:srgbClr val="FFFF00">
            <a:alpha val="70000"/>
          </a:srgbClr>
        </a:solidFill>
      </dgm:spPr>
      <dgm:t>
        <a:bodyPr/>
        <a:lstStyle/>
        <a:p>
          <a:r>
            <a:rPr lang="en-GB" sz="1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Top 20 phones by value score were:</a:t>
          </a:r>
          <a:endParaRPr lang="en-US" sz="1800" dirty="0">
            <a:solidFill>
              <a:schemeClr val="tx1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D346BF9E-E86A-4D4A-858F-D004B136E28A}" type="parTrans" cxnId="{3BCADC63-9ABE-4178-ADAF-390BEE8DBA74}">
      <dgm:prSet/>
      <dgm:spPr/>
      <dgm:t>
        <a:bodyPr/>
        <a:lstStyle/>
        <a:p>
          <a:endParaRPr lang="en-US"/>
        </a:p>
      </dgm:t>
    </dgm:pt>
    <dgm:pt modelId="{60EF46C9-20CB-4ED1-B2D6-74CE447AEF11}" type="sibTrans" cxnId="{3BCADC63-9ABE-4178-ADAF-390BEE8DBA74}">
      <dgm:prSet/>
      <dgm:spPr/>
      <dgm:t>
        <a:bodyPr/>
        <a:lstStyle/>
        <a:p>
          <a:endParaRPr lang="en-US"/>
        </a:p>
      </dgm:t>
    </dgm:pt>
    <dgm:pt modelId="{F4329012-5155-4DA3-9CBD-E4713EF680B3}">
      <dgm:prSet custT="1"/>
      <dgm:spPr>
        <a:solidFill>
          <a:schemeClr val="bg1">
            <a:alpha val="90000"/>
          </a:schemeClr>
        </a:solidFill>
        <a:ln>
          <a:solidFill>
            <a:srgbClr val="FFFF00">
              <a:alpha val="70000"/>
            </a:srgbClr>
          </a:solidFill>
        </a:ln>
      </dgm:spPr>
      <dgm:t>
        <a:bodyPr/>
        <a:lstStyle/>
        <a:p>
          <a:r>
            <a:rPr lang="en-GB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Mostly ultra-low-cost, unknown Brands</a:t>
          </a:r>
          <a:endParaRPr lang="en-US" sz="18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139B1687-259D-41F0-8A0D-B163CD0859DB}" type="parTrans" cxnId="{533B4DFC-C66C-4984-A397-9FF8F2FCB8CE}">
      <dgm:prSet/>
      <dgm:spPr/>
      <dgm:t>
        <a:bodyPr/>
        <a:lstStyle/>
        <a:p>
          <a:endParaRPr lang="en-US"/>
        </a:p>
      </dgm:t>
    </dgm:pt>
    <dgm:pt modelId="{212AF1C3-D07F-4BC6-8D78-05395CC7D907}" type="sibTrans" cxnId="{533B4DFC-C66C-4984-A397-9FF8F2FCB8CE}">
      <dgm:prSet/>
      <dgm:spPr/>
      <dgm:t>
        <a:bodyPr/>
        <a:lstStyle/>
        <a:p>
          <a:endParaRPr lang="en-US"/>
        </a:p>
      </dgm:t>
    </dgm:pt>
    <dgm:pt modelId="{C03BC0D9-91CF-4B58-96D2-00E3ECC04227}">
      <dgm:prSet custT="1"/>
      <dgm:spPr>
        <a:solidFill>
          <a:schemeClr val="bg1">
            <a:alpha val="90000"/>
          </a:schemeClr>
        </a:solidFill>
        <a:ln>
          <a:solidFill>
            <a:srgbClr val="FFFF00">
              <a:alpha val="70000"/>
            </a:srgbClr>
          </a:solidFill>
        </a:ln>
      </dgm:spPr>
      <dgm:t>
        <a:bodyPr/>
        <a:lstStyle/>
        <a:p>
          <a:r>
            <a:rPr lang="en-GB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Examples: TracFone, Amazon Renewed, budget Samsung models</a:t>
          </a:r>
          <a:endParaRPr lang="en-US" sz="18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629CA00D-5136-4C2D-AE73-2FCA4377AF52}" type="parTrans" cxnId="{3C785329-821E-4981-A92C-79AD5BE41C0F}">
      <dgm:prSet/>
      <dgm:spPr/>
      <dgm:t>
        <a:bodyPr/>
        <a:lstStyle/>
        <a:p>
          <a:endParaRPr lang="en-US"/>
        </a:p>
      </dgm:t>
    </dgm:pt>
    <dgm:pt modelId="{F91B821C-93EB-4A55-8A44-6FC1ADB806A0}" type="sibTrans" cxnId="{3C785329-821E-4981-A92C-79AD5BE41C0F}">
      <dgm:prSet/>
      <dgm:spPr/>
      <dgm:t>
        <a:bodyPr/>
        <a:lstStyle/>
        <a:p>
          <a:endParaRPr lang="en-US"/>
        </a:p>
      </dgm:t>
    </dgm:pt>
    <dgm:pt modelId="{80B84260-09FC-494A-8E11-17B5224EB7AC}">
      <dgm:prSet custT="1"/>
      <dgm:spPr>
        <a:solidFill>
          <a:srgbClr val="FFFF00">
            <a:alpha val="70000"/>
          </a:srgbClr>
        </a:solidFill>
      </dgm:spPr>
      <dgm:t>
        <a:bodyPr/>
        <a:lstStyle/>
        <a:p>
          <a:r>
            <a:rPr lang="en-GB" sz="1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Insight:</a:t>
          </a:r>
          <a:endParaRPr lang="en-US" sz="1800" dirty="0">
            <a:solidFill>
              <a:schemeClr val="tx1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06B62CAC-CEFA-4627-A7BD-D15205D1CC2E}" type="parTrans" cxnId="{FE860843-3B54-49F5-9542-055B4842BED9}">
      <dgm:prSet/>
      <dgm:spPr/>
      <dgm:t>
        <a:bodyPr/>
        <a:lstStyle/>
        <a:p>
          <a:endParaRPr lang="en-US"/>
        </a:p>
      </dgm:t>
    </dgm:pt>
    <dgm:pt modelId="{B8FB9BF5-8E1D-43FB-AFFE-F68210097947}" type="sibTrans" cxnId="{FE860843-3B54-49F5-9542-055B4842BED9}">
      <dgm:prSet/>
      <dgm:spPr/>
      <dgm:t>
        <a:bodyPr/>
        <a:lstStyle/>
        <a:p>
          <a:endParaRPr lang="en-US"/>
        </a:p>
      </dgm:t>
    </dgm:pt>
    <dgm:pt modelId="{B6ECB3C7-C097-4BA1-813B-7CA831C2EB77}">
      <dgm:prSet custT="1"/>
      <dgm:spPr>
        <a:ln>
          <a:solidFill>
            <a:srgbClr val="FFFF00">
              <a:alpha val="70000"/>
            </a:srgbClr>
          </a:solidFill>
        </a:ln>
      </dgm:spPr>
      <dgm:t>
        <a:bodyPr/>
        <a:lstStyle/>
        <a:p>
          <a:r>
            <a:rPr lang="en-GB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Rating × Price metrics do not reflect actual consumer </a:t>
          </a:r>
          <a:r>
            <a:rPr lang="en-GB" sz="1800" dirty="0" err="1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favorites</a:t>
          </a:r>
          <a:endParaRPr lang="en-US" sz="18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B2DD9278-EDDC-4196-87CF-362A2C1157BF}" type="parTrans" cxnId="{5DC920C2-C169-45FC-B418-4A60C442598E}">
      <dgm:prSet/>
      <dgm:spPr/>
      <dgm:t>
        <a:bodyPr/>
        <a:lstStyle/>
        <a:p>
          <a:endParaRPr lang="en-US"/>
        </a:p>
      </dgm:t>
    </dgm:pt>
    <dgm:pt modelId="{539044B0-ACE3-4C61-8DDE-9488FC79C937}" type="sibTrans" cxnId="{5DC920C2-C169-45FC-B418-4A60C442598E}">
      <dgm:prSet/>
      <dgm:spPr/>
      <dgm:t>
        <a:bodyPr/>
        <a:lstStyle/>
        <a:p>
          <a:endParaRPr lang="en-US"/>
        </a:p>
      </dgm:t>
    </dgm:pt>
    <dgm:pt modelId="{F757872B-F358-4669-B02C-38A51128780B}">
      <dgm:prSet custT="1"/>
      <dgm:spPr>
        <a:solidFill>
          <a:srgbClr val="FFFF00">
            <a:alpha val="70000"/>
          </a:srgbClr>
        </a:solidFill>
      </dgm:spPr>
      <dgm:t>
        <a:bodyPr/>
        <a:lstStyle/>
        <a:p>
          <a:r>
            <a:rPr lang="en-GB" sz="18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→ Value ≠ Popularity</a:t>
          </a:r>
          <a:endParaRPr lang="en-US" sz="1800" dirty="0">
            <a:solidFill>
              <a:schemeClr val="tx1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918924A6-25C2-4D33-8BDE-A77F844ADCD4}" type="parTrans" cxnId="{E8AB606F-E4C1-4B50-BDF8-4DEE79772B2D}">
      <dgm:prSet/>
      <dgm:spPr/>
      <dgm:t>
        <a:bodyPr/>
        <a:lstStyle/>
        <a:p>
          <a:endParaRPr lang="en-US"/>
        </a:p>
      </dgm:t>
    </dgm:pt>
    <dgm:pt modelId="{E25F2AEF-0B2C-4F35-A6A4-F9F2E15E3B5F}" type="sibTrans" cxnId="{E8AB606F-E4C1-4B50-BDF8-4DEE79772B2D}">
      <dgm:prSet/>
      <dgm:spPr/>
      <dgm:t>
        <a:bodyPr/>
        <a:lstStyle/>
        <a:p>
          <a:endParaRPr lang="en-US"/>
        </a:p>
      </dgm:t>
    </dgm:pt>
    <dgm:pt modelId="{58BC63D5-0542-4E95-B1B6-E99309F8D452}">
      <dgm:prSet custT="1"/>
      <dgm:spPr>
        <a:solidFill>
          <a:schemeClr val="bg1">
            <a:alpha val="90000"/>
          </a:schemeClr>
        </a:solidFill>
        <a:ln>
          <a:solidFill>
            <a:srgbClr val="FFFF00">
              <a:alpha val="70000"/>
            </a:srgbClr>
          </a:solidFill>
        </a:ln>
      </dgm:spPr>
      <dgm:t>
        <a:bodyPr/>
        <a:lstStyle/>
        <a:p>
          <a:r>
            <a:rPr lang="en-GB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Some had low ratings (3.0–4.2), not true “top picks”</a:t>
          </a:r>
          <a:endParaRPr lang="en-US" sz="18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gm:t>
    </dgm:pt>
    <dgm:pt modelId="{C64671C1-104C-4B37-92AC-2826DD989125}" type="parTrans" cxnId="{205F10BE-6742-4196-AF70-5B14448427EF}">
      <dgm:prSet/>
      <dgm:spPr/>
      <dgm:t>
        <a:bodyPr/>
        <a:lstStyle/>
        <a:p>
          <a:endParaRPr lang="en-GB"/>
        </a:p>
      </dgm:t>
    </dgm:pt>
    <dgm:pt modelId="{4EDB6C75-9663-463D-B17F-1DDEA5907ACA}" type="sibTrans" cxnId="{205F10BE-6742-4196-AF70-5B14448427EF}">
      <dgm:prSet/>
      <dgm:spPr/>
      <dgm:t>
        <a:bodyPr/>
        <a:lstStyle/>
        <a:p>
          <a:endParaRPr lang="en-GB"/>
        </a:p>
      </dgm:t>
    </dgm:pt>
    <dgm:pt modelId="{C1126230-E9DA-40D4-BA39-ABD50209548F}" type="pres">
      <dgm:prSet presAssocID="{F31160E6-E141-44F6-AFD2-A5DD6AB55450}" presName="linear" presStyleCnt="0">
        <dgm:presLayoutVars>
          <dgm:dir/>
          <dgm:animLvl val="lvl"/>
          <dgm:resizeHandles val="exact"/>
        </dgm:presLayoutVars>
      </dgm:prSet>
      <dgm:spPr/>
    </dgm:pt>
    <dgm:pt modelId="{91ED705C-9443-459D-B62E-D08791783EDF}" type="pres">
      <dgm:prSet presAssocID="{05C2807C-AF4B-4C2D-920B-41FAE9518436}" presName="parentLin" presStyleCnt="0"/>
      <dgm:spPr/>
    </dgm:pt>
    <dgm:pt modelId="{FA529E8E-B643-4DEE-B47E-DBC14F7FC11A}" type="pres">
      <dgm:prSet presAssocID="{05C2807C-AF4B-4C2D-920B-41FAE9518436}" presName="parentLeftMargin" presStyleLbl="node1" presStyleIdx="0" presStyleCnt="3"/>
      <dgm:spPr/>
    </dgm:pt>
    <dgm:pt modelId="{449730C5-1283-4FCC-970A-CF489C15B9D2}" type="pres">
      <dgm:prSet presAssocID="{05C2807C-AF4B-4C2D-920B-41FAE9518436}" presName="parentText" presStyleLbl="node1" presStyleIdx="0" presStyleCnt="3" custScaleX="101832" custScaleY="142358">
        <dgm:presLayoutVars>
          <dgm:chMax val="0"/>
          <dgm:bulletEnabled val="1"/>
        </dgm:presLayoutVars>
      </dgm:prSet>
      <dgm:spPr/>
    </dgm:pt>
    <dgm:pt modelId="{F3233535-0B59-4AB7-9D43-9E3FAE16A73D}" type="pres">
      <dgm:prSet presAssocID="{05C2807C-AF4B-4C2D-920B-41FAE9518436}" presName="negativeSpace" presStyleCnt="0"/>
      <dgm:spPr/>
    </dgm:pt>
    <dgm:pt modelId="{4FEA0983-817A-426B-BF43-F222CEC5CE09}" type="pres">
      <dgm:prSet presAssocID="{05C2807C-AF4B-4C2D-920B-41FAE9518436}" presName="childText" presStyleLbl="conFgAcc1" presStyleIdx="0" presStyleCnt="3">
        <dgm:presLayoutVars>
          <dgm:bulletEnabled val="1"/>
        </dgm:presLayoutVars>
      </dgm:prSet>
      <dgm:spPr/>
    </dgm:pt>
    <dgm:pt modelId="{AB51B1CD-A87C-4C60-A2C1-B66A8B8D256C}" type="pres">
      <dgm:prSet presAssocID="{60EF46C9-20CB-4ED1-B2D6-74CE447AEF11}" presName="spaceBetweenRectangles" presStyleCnt="0"/>
      <dgm:spPr/>
    </dgm:pt>
    <dgm:pt modelId="{78315E16-76D2-4DEB-8272-1361C5377DBF}" type="pres">
      <dgm:prSet presAssocID="{80B84260-09FC-494A-8E11-17B5224EB7AC}" presName="parentLin" presStyleCnt="0"/>
      <dgm:spPr/>
    </dgm:pt>
    <dgm:pt modelId="{A8FB974F-FD93-4FC7-9681-BE770AF68574}" type="pres">
      <dgm:prSet presAssocID="{80B84260-09FC-494A-8E11-17B5224EB7AC}" presName="parentLeftMargin" presStyleLbl="node1" presStyleIdx="0" presStyleCnt="3"/>
      <dgm:spPr/>
    </dgm:pt>
    <dgm:pt modelId="{06A22FEC-C5CD-40A0-A6E4-CCD3057E11D4}" type="pres">
      <dgm:prSet presAssocID="{80B84260-09FC-494A-8E11-17B5224EB7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FAE9D4-12A0-4979-88DD-42A9172D5A1A}" type="pres">
      <dgm:prSet presAssocID="{80B84260-09FC-494A-8E11-17B5224EB7AC}" presName="negativeSpace" presStyleCnt="0"/>
      <dgm:spPr/>
    </dgm:pt>
    <dgm:pt modelId="{F009BABC-AE7C-438B-9AFF-1F5539B38584}" type="pres">
      <dgm:prSet presAssocID="{80B84260-09FC-494A-8E11-17B5224EB7AC}" presName="childText" presStyleLbl="conFgAcc1" presStyleIdx="1" presStyleCnt="3">
        <dgm:presLayoutVars>
          <dgm:bulletEnabled val="1"/>
        </dgm:presLayoutVars>
      </dgm:prSet>
      <dgm:spPr/>
    </dgm:pt>
    <dgm:pt modelId="{5D19CD34-CB14-4EF8-AADE-823DC0D9A0B3}" type="pres">
      <dgm:prSet presAssocID="{B8FB9BF5-8E1D-43FB-AFFE-F68210097947}" presName="spaceBetweenRectangles" presStyleCnt="0"/>
      <dgm:spPr/>
    </dgm:pt>
    <dgm:pt modelId="{2EED415F-CF49-4884-B66E-C9DD688D0156}" type="pres">
      <dgm:prSet presAssocID="{F757872B-F358-4669-B02C-38A51128780B}" presName="parentLin" presStyleCnt="0"/>
      <dgm:spPr/>
    </dgm:pt>
    <dgm:pt modelId="{61CB6507-CDA4-49BB-A2E6-155F35DE8FB9}" type="pres">
      <dgm:prSet presAssocID="{F757872B-F358-4669-B02C-38A51128780B}" presName="parentLeftMargin" presStyleLbl="node1" presStyleIdx="1" presStyleCnt="3"/>
      <dgm:spPr/>
    </dgm:pt>
    <dgm:pt modelId="{64B62742-3801-4E73-9600-CD3D4D82F06C}" type="pres">
      <dgm:prSet presAssocID="{F757872B-F358-4669-B02C-38A51128780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9D6D83-734F-48B4-AE74-A7873911D9C0}" type="pres">
      <dgm:prSet presAssocID="{F757872B-F358-4669-B02C-38A51128780B}" presName="negativeSpace" presStyleCnt="0"/>
      <dgm:spPr/>
    </dgm:pt>
    <dgm:pt modelId="{C3459379-28A7-4FCD-AA6D-652D441E41AA}" type="pres">
      <dgm:prSet presAssocID="{F757872B-F358-4669-B02C-38A51128780B}" presName="childText" presStyleLbl="conFgAcc1" presStyleIdx="2" presStyleCnt="3">
        <dgm:presLayoutVars>
          <dgm:bulletEnabled val="1"/>
        </dgm:presLayoutVars>
      </dgm:prSet>
      <dgm:spPr>
        <a:solidFill>
          <a:schemeClr val="lt1">
            <a:hueOff val="0"/>
            <a:satOff val="0"/>
            <a:lumOff val="0"/>
          </a:schemeClr>
        </a:solidFill>
        <a:ln>
          <a:solidFill>
            <a:srgbClr val="FFFF00">
              <a:alpha val="70000"/>
            </a:srgbClr>
          </a:solidFill>
        </a:ln>
      </dgm:spPr>
    </dgm:pt>
  </dgm:ptLst>
  <dgm:cxnLst>
    <dgm:cxn modelId="{E192B21D-3777-4648-B459-38F29CFE3769}" type="presOf" srcId="{F757872B-F358-4669-B02C-38A51128780B}" destId="{61CB6507-CDA4-49BB-A2E6-155F35DE8FB9}" srcOrd="0" destOrd="0" presId="urn:microsoft.com/office/officeart/2005/8/layout/list1"/>
    <dgm:cxn modelId="{40D48624-0022-4631-A722-BDE367294072}" type="presOf" srcId="{05C2807C-AF4B-4C2D-920B-41FAE9518436}" destId="{449730C5-1283-4FCC-970A-CF489C15B9D2}" srcOrd="1" destOrd="0" presId="urn:microsoft.com/office/officeart/2005/8/layout/list1"/>
    <dgm:cxn modelId="{3C785329-821E-4981-A92C-79AD5BE41C0F}" srcId="{05C2807C-AF4B-4C2D-920B-41FAE9518436}" destId="{C03BC0D9-91CF-4B58-96D2-00E3ECC04227}" srcOrd="2" destOrd="0" parTransId="{629CA00D-5136-4C2D-AE73-2FCA4377AF52}" sibTransId="{F91B821C-93EB-4A55-8A44-6FC1ADB806A0}"/>
    <dgm:cxn modelId="{F359683F-2145-48A2-875B-596B068974F9}" type="presOf" srcId="{B6ECB3C7-C097-4BA1-813B-7CA831C2EB77}" destId="{F009BABC-AE7C-438B-9AFF-1F5539B38584}" srcOrd="0" destOrd="0" presId="urn:microsoft.com/office/officeart/2005/8/layout/list1"/>
    <dgm:cxn modelId="{ADADB741-54AD-4843-90FD-C7CA8DE57185}" type="presOf" srcId="{C03BC0D9-91CF-4B58-96D2-00E3ECC04227}" destId="{4FEA0983-817A-426B-BF43-F222CEC5CE09}" srcOrd="0" destOrd="2" presId="urn:microsoft.com/office/officeart/2005/8/layout/list1"/>
    <dgm:cxn modelId="{FE860843-3B54-49F5-9542-055B4842BED9}" srcId="{F31160E6-E141-44F6-AFD2-A5DD6AB55450}" destId="{80B84260-09FC-494A-8E11-17B5224EB7AC}" srcOrd="1" destOrd="0" parTransId="{06B62CAC-CEFA-4627-A7BD-D15205D1CC2E}" sibTransId="{B8FB9BF5-8E1D-43FB-AFFE-F68210097947}"/>
    <dgm:cxn modelId="{3BCADC63-9ABE-4178-ADAF-390BEE8DBA74}" srcId="{F31160E6-E141-44F6-AFD2-A5DD6AB55450}" destId="{05C2807C-AF4B-4C2D-920B-41FAE9518436}" srcOrd="0" destOrd="0" parTransId="{D346BF9E-E86A-4D4A-858F-D004B136E28A}" sibTransId="{60EF46C9-20CB-4ED1-B2D6-74CE447AEF11}"/>
    <dgm:cxn modelId="{75012E67-F7AC-447D-B1AD-6BB2F687B8D8}" type="presOf" srcId="{58BC63D5-0542-4E95-B1B6-E99309F8D452}" destId="{4FEA0983-817A-426B-BF43-F222CEC5CE09}" srcOrd="0" destOrd="1" presId="urn:microsoft.com/office/officeart/2005/8/layout/list1"/>
    <dgm:cxn modelId="{E349C76A-BB07-4D72-9C2B-1CF0658B6890}" type="presOf" srcId="{80B84260-09FC-494A-8E11-17B5224EB7AC}" destId="{A8FB974F-FD93-4FC7-9681-BE770AF68574}" srcOrd="0" destOrd="0" presId="urn:microsoft.com/office/officeart/2005/8/layout/list1"/>
    <dgm:cxn modelId="{7F5EEB4E-5B51-4471-BD12-B68AFC8994CA}" type="presOf" srcId="{F757872B-F358-4669-B02C-38A51128780B}" destId="{64B62742-3801-4E73-9600-CD3D4D82F06C}" srcOrd="1" destOrd="0" presId="urn:microsoft.com/office/officeart/2005/8/layout/list1"/>
    <dgm:cxn modelId="{E8AB606F-E4C1-4B50-BDF8-4DEE79772B2D}" srcId="{F31160E6-E141-44F6-AFD2-A5DD6AB55450}" destId="{F757872B-F358-4669-B02C-38A51128780B}" srcOrd="2" destOrd="0" parTransId="{918924A6-25C2-4D33-8BDE-A77F844ADCD4}" sibTransId="{E25F2AEF-0B2C-4F35-A6A4-F9F2E15E3B5F}"/>
    <dgm:cxn modelId="{501DC350-8D11-4AFD-AFB9-4D0F0F597E86}" type="presOf" srcId="{F31160E6-E141-44F6-AFD2-A5DD6AB55450}" destId="{C1126230-E9DA-40D4-BA39-ABD50209548F}" srcOrd="0" destOrd="0" presId="urn:microsoft.com/office/officeart/2005/8/layout/list1"/>
    <dgm:cxn modelId="{38DEB388-E6DB-4144-9E57-D3BF9D4E5B24}" type="presOf" srcId="{05C2807C-AF4B-4C2D-920B-41FAE9518436}" destId="{FA529E8E-B643-4DEE-B47E-DBC14F7FC11A}" srcOrd="0" destOrd="0" presId="urn:microsoft.com/office/officeart/2005/8/layout/list1"/>
    <dgm:cxn modelId="{ECC7D0A3-92BC-4EA1-850F-0596A5BDF21E}" type="presOf" srcId="{80B84260-09FC-494A-8E11-17B5224EB7AC}" destId="{06A22FEC-C5CD-40A0-A6E4-CCD3057E11D4}" srcOrd="1" destOrd="0" presId="urn:microsoft.com/office/officeart/2005/8/layout/list1"/>
    <dgm:cxn modelId="{933709BB-5F00-4FD3-9547-CF618D3568E6}" type="presOf" srcId="{F4329012-5155-4DA3-9CBD-E4713EF680B3}" destId="{4FEA0983-817A-426B-BF43-F222CEC5CE09}" srcOrd="0" destOrd="0" presId="urn:microsoft.com/office/officeart/2005/8/layout/list1"/>
    <dgm:cxn modelId="{205F10BE-6742-4196-AF70-5B14448427EF}" srcId="{05C2807C-AF4B-4C2D-920B-41FAE9518436}" destId="{58BC63D5-0542-4E95-B1B6-E99309F8D452}" srcOrd="1" destOrd="0" parTransId="{C64671C1-104C-4B37-92AC-2826DD989125}" sibTransId="{4EDB6C75-9663-463D-B17F-1DDEA5907ACA}"/>
    <dgm:cxn modelId="{5DC920C2-C169-45FC-B418-4A60C442598E}" srcId="{80B84260-09FC-494A-8E11-17B5224EB7AC}" destId="{B6ECB3C7-C097-4BA1-813B-7CA831C2EB77}" srcOrd="0" destOrd="0" parTransId="{B2DD9278-EDDC-4196-87CF-362A2C1157BF}" sibTransId="{539044B0-ACE3-4C61-8DDE-9488FC79C937}"/>
    <dgm:cxn modelId="{533B4DFC-C66C-4984-A397-9FF8F2FCB8CE}" srcId="{05C2807C-AF4B-4C2D-920B-41FAE9518436}" destId="{F4329012-5155-4DA3-9CBD-E4713EF680B3}" srcOrd="0" destOrd="0" parTransId="{139B1687-259D-41F0-8A0D-B163CD0859DB}" sibTransId="{212AF1C3-D07F-4BC6-8D78-05395CC7D907}"/>
    <dgm:cxn modelId="{8AA11152-0C1D-4B4A-BA2B-CBF60EF66C74}" type="presParOf" srcId="{C1126230-E9DA-40D4-BA39-ABD50209548F}" destId="{91ED705C-9443-459D-B62E-D08791783EDF}" srcOrd="0" destOrd="0" presId="urn:microsoft.com/office/officeart/2005/8/layout/list1"/>
    <dgm:cxn modelId="{3D5279F6-9C65-4962-BC8A-5E945BA3FE57}" type="presParOf" srcId="{91ED705C-9443-459D-B62E-D08791783EDF}" destId="{FA529E8E-B643-4DEE-B47E-DBC14F7FC11A}" srcOrd="0" destOrd="0" presId="urn:microsoft.com/office/officeart/2005/8/layout/list1"/>
    <dgm:cxn modelId="{65925533-B376-4222-AC6F-52BD8DC99F8D}" type="presParOf" srcId="{91ED705C-9443-459D-B62E-D08791783EDF}" destId="{449730C5-1283-4FCC-970A-CF489C15B9D2}" srcOrd="1" destOrd="0" presId="urn:microsoft.com/office/officeart/2005/8/layout/list1"/>
    <dgm:cxn modelId="{B1793B09-3EB3-4C0F-90CD-581A92A4885E}" type="presParOf" srcId="{C1126230-E9DA-40D4-BA39-ABD50209548F}" destId="{F3233535-0B59-4AB7-9D43-9E3FAE16A73D}" srcOrd="1" destOrd="0" presId="urn:microsoft.com/office/officeart/2005/8/layout/list1"/>
    <dgm:cxn modelId="{72AAEC15-7F53-41FC-BBD1-B2AA19CC9F47}" type="presParOf" srcId="{C1126230-E9DA-40D4-BA39-ABD50209548F}" destId="{4FEA0983-817A-426B-BF43-F222CEC5CE09}" srcOrd="2" destOrd="0" presId="urn:microsoft.com/office/officeart/2005/8/layout/list1"/>
    <dgm:cxn modelId="{BC64C03A-A846-41E2-A912-2ED3DE66A884}" type="presParOf" srcId="{C1126230-E9DA-40D4-BA39-ABD50209548F}" destId="{AB51B1CD-A87C-4C60-A2C1-B66A8B8D256C}" srcOrd="3" destOrd="0" presId="urn:microsoft.com/office/officeart/2005/8/layout/list1"/>
    <dgm:cxn modelId="{CA32AEE4-B170-4A6F-9FF4-61F34881C8BD}" type="presParOf" srcId="{C1126230-E9DA-40D4-BA39-ABD50209548F}" destId="{78315E16-76D2-4DEB-8272-1361C5377DBF}" srcOrd="4" destOrd="0" presId="urn:microsoft.com/office/officeart/2005/8/layout/list1"/>
    <dgm:cxn modelId="{27D83296-105C-400B-ACFD-05D27225EBFE}" type="presParOf" srcId="{78315E16-76D2-4DEB-8272-1361C5377DBF}" destId="{A8FB974F-FD93-4FC7-9681-BE770AF68574}" srcOrd="0" destOrd="0" presId="urn:microsoft.com/office/officeart/2005/8/layout/list1"/>
    <dgm:cxn modelId="{E2ADFFF3-1F34-4BCF-A818-F7D255D3D784}" type="presParOf" srcId="{78315E16-76D2-4DEB-8272-1361C5377DBF}" destId="{06A22FEC-C5CD-40A0-A6E4-CCD3057E11D4}" srcOrd="1" destOrd="0" presId="urn:microsoft.com/office/officeart/2005/8/layout/list1"/>
    <dgm:cxn modelId="{6BFFFCE9-A172-43AF-AB75-28DAB86B83F6}" type="presParOf" srcId="{C1126230-E9DA-40D4-BA39-ABD50209548F}" destId="{FBFAE9D4-12A0-4979-88DD-42A9172D5A1A}" srcOrd="5" destOrd="0" presId="urn:microsoft.com/office/officeart/2005/8/layout/list1"/>
    <dgm:cxn modelId="{14BB61E1-EA0C-4F1D-B0E0-5917D35FB795}" type="presParOf" srcId="{C1126230-E9DA-40D4-BA39-ABD50209548F}" destId="{F009BABC-AE7C-438B-9AFF-1F5539B38584}" srcOrd="6" destOrd="0" presId="urn:microsoft.com/office/officeart/2005/8/layout/list1"/>
    <dgm:cxn modelId="{DF2E9C91-7FAC-42A3-8F79-7BB021FD844C}" type="presParOf" srcId="{C1126230-E9DA-40D4-BA39-ABD50209548F}" destId="{5D19CD34-CB14-4EF8-AADE-823DC0D9A0B3}" srcOrd="7" destOrd="0" presId="urn:microsoft.com/office/officeart/2005/8/layout/list1"/>
    <dgm:cxn modelId="{8E8F714A-7A04-44FA-93E4-0968C0909581}" type="presParOf" srcId="{C1126230-E9DA-40D4-BA39-ABD50209548F}" destId="{2EED415F-CF49-4884-B66E-C9DD688D0156}" srcOrd="8" destOrd="0" presId="urn:microsoft.com/office/officeart/2005/8/layout/list1"/>
    <dgm:cxn modelId="{4B380E19-CACF-481B-AEA2-120F6E6A09A1}" type="presParOf" srcId="{2EED415F-CF49-4884-B66E-C9DD688D0156}" destId="{61CB6507-CDA4-49BB-A2E6-155F35DE8FB9}" srcOrd="0" destOrd="0" presId="urn:microsoft.com/office/officeart/2005/8/layout/list1"/>
    <dgm:cxn modelId="{1B18A741-A320-439B-9CC7-1DB3E78351CD}" type="presParOf" srcId="{2EED415F-CF49-4884-B66E-C9DD688D0156}" destId="{64B62742-3801-4E73-9600-CD3D4D82F06C}" srcOrd="1" destOrd="0" presId="urn:microsoft.com/office/officeart/2005/8/layout/list1"/>
    <dgm:cxn modelId="{C089E830-9926-42A0-9911-EFE28751C3CE}" type="presParOf" srcId="{C1126230-E9DA-40D4-BA39-ABD50209548F}" destId="{D09D6D83-734F-48B4-AE74-A7873911D9C0}" srcOrd="9" destOrd="0" presId="urn:microsoft.com/office/officeart/2005/8/layout/list1"/>
    <dgm:cxn modelId="{BEA9D255-66CE-4BAB-B445-A964045950A4}" type="presParOf" srcId="{C1126230-E9DA-40D4-BA39-ABD50209548F}" destId="{C3459379-28A7-4FCD-AA6D-652D441E4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A0983-817A-426B-BF43-F222CEC5CE09}">
      <dsp:nvSpPr>
        <dsp:cNvPr id="0" name=""/>
        <dsp:cNvSpPr/>
      </dsp:nvSpPr>
      <dsp:spPr>
        <a:xfrm>
          <a:off x="0" y="378350"/>
          <a:ext cx="5111496" cy="1678950"/>
        </a:xfrm>
        <a:prstGeom prst="rect">
          <a:avLst/>
        </a:prstGeom>
        <a:solidFill>
          <a:schemeClr val="bg1">
            <a:alpha val="90000"/>
          </a:schemeClr>
        </a:solidFill>
        <a:ln w="19050" cap="flat" cmpd="sng" algn="ctr">
          <a:solidFill>
            <a:srgbClr val="FFFF00">
              <a:alpha val="7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709" tIns="270764" rIns="3967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Mostly ultra-low-cost, unknown Brands</a:t>
          </a:r>
          <a:endParaRPr lang="en-US" sz="18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Some had low ratings (3.0–4.2), not true “top picks”</a:t>
          </a:r>
          <a:endParaRPr lang="en-US" sz="18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Examples: TracFone, Amazon Renewed, budget Samsung models</a:t>
          </a:r>
          <a:endParaRPr lang="en-US" sz="18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0" y="378350"/>
        <a:ext cx="5111496" cy="1678950"/>
      </dsp:txXfrm>
    </dsp:sp>
    <dsp:sp modelId="{449730C5-1283-4FCC-970A-CF489C15B9D2}">
      <dsp:nvSpPr>
        <dsp:cNvPr id="0" name=""/>
        <dsp:cNvSpPr/>
      </dsp:nvSpPr>
      <dsp:spPr>
        <a:xfrm>
          <a:off x="255574" y="23916"/>
          <a:ext cx="3643597" cy="546313"/>
        </a:xfrm>
        <a:prstGeom prst="roundRect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242" tIns="0" rIns="1352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Top 20 phones by value score were:</a:t>
          </a:r>
          <a:endParaRPr lang="en-US" sz="1800" kern="1200" dirty="0">
            <a:solidFill>
              <a:schemeClr val="tx1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282243" y="50585"/>
        <a:ext cx="3590259" cy="492975"/>
      </dsp:txXfrm>
    </dsp:sp>
    <dsp:sp modelId="{F009BABC-AE7C-438B-9AFF-1F5539B38584}">
      <dsp:nvSpPr>
        <dsp:cNvPr id="0" name=""/>
        <dsp:cNvSpPr/>
      </dsp:nvSpPr>
      <dsp:spPr>
        <a:xfrm>
          <a:off x="0" y="2319380"/>
          <a:ext cx="5111496" cy="8804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FF00">
              <a:alpha val="7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709" tIns="270764" rIns="396709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Rating × Price metrics do not reflect actual consumer </a:t>
          </a:r>
          <a:r>
            <a:rPr lang="en-GB" sz="1800" kern="1200" dirty="0" err="1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favorites</a:t>
          </a:r>
          <a:endParaRPr lang="en-US" sz="1800" kern="1200" dirty="0"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0" y="2319380"/>
        <a:ext cx="5111496" cy="880425"/>
      </dsp:txXfrm>
    </dsp:sp>
    <dsp:sp modelId="{06A22FEC-C5CD-40A0-A6E4-CCD3057E11D4}">
      <dsp:nvSpPr>
        <dsp:cNvPr id="0" name=""/>
        <dsp:cNvSpPr/>
      </dsp:nvSpPr>
      <dsp:spPr>
        <a:xfrm>
          <a:off x="255574" y="2127500"/>
          <a:ext cx="3578047" cy="383760"/>
        </a:xfrm>
        <a:prstGeom prst="roundRect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242" tIns="0" rIns="1352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Insight:</a:t>
          </a:r>
          <a:endParaRPr lang="en-US" sz="1800" kern="1200" dirty="0">
            <a:solidFill>
              <a:schemeClr val="tx1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274308" y="2146234"/>
        <a:ext cx="3540579" cy="346292"/>
      </dsp:txXfrm>
    </dsp:sp>
    <dsp:sp modelId="{C3459379-28A7-4FCD-AA6D-652D441E41AA}">
      <dsp:nvSpPr>
        <dsp:cNvPr id="0" name=""/>
        <dsp:cNvSpPr/>
      </dsp:nvSpPr>
      <dsp:spPr>
        <a:xfrm>
          <a:off x="0" y="3461885"/>
          <a:ext cx="5111496" cy="327600"/>
        </a:xfrm>
        <a:prstGeom prst="rect">
          <a:avLst/>
        </a:prstGeom>
        <a:solidFill>
          <a:schemeClr val="lt1">
            <a:hueOff val="0"/>
            <a:satOff val="0"/>
            <a:lumOff val="0"/>
          </a:schemeClr>
        </a:solidFill>
        <a:ln w="19050" cap="flat" cmpd="sng" algn="ctr">
          <a:solidFill>
            <a:srgbClr val="FFFF00">
              <a:alpha val="7000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B62742-3801-4E73-9600-CD3D4D82F06C}">
      <dsp:nvSpPr>
        <dsp:cNvPr id="0" name=""/>
        <dsp:cNvSpPr/>
      </dsp:nvSpPr>
      <dsp:spPr>
        <a:xfrm>
          <a:off x="255574" y="3270005"/>
          <a:ext cx="3578047" cy="383760"/>
        </a:xfrm>
        <a:prstGeom prst="roundRect">
          <a:avLst/>
        </a:prstGeom>
        <a:solidFill>
          <a:srgbClr val="FFFF00">
            <a:alpha val="7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242" tIns="0" rIns="13524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rPr>
            <a:t>→ Value ≠ Popularity</a:t>
          </a:r>
          <a:endParaRPr lang="en-US" sz="1800" kern="1200" dirty="0">
            <a:solidFill>
              <a:schemeClr val="tx1"/>
            </a:solidFill>
            <a:latin typeface="Microsoft Sans Serif" panose="020B0604020202020204" pitchFamily="34" charset="0"/>
            <a:ea typeface="Microsoft Sans Serif" panose="020B0604020202020204" pitchFamily="34" charset="0"/>
            <a:cs typeface="Microsoft Sans Serif" panose="020B0604020202020204" pitchFamily="34" charset="0"/>
          </a:endParaRPr>
        </a:p>
      </dsp:txBody>
      <dsp:txXfrm>
        <a:off x="274308" y="3288739"/>
        <a:ext cx="3540579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42186A-551B-4D9D-8B4A-BE1C2B55EE28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824C4-EDFE-40F2-9DF5-530F2E3634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32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824C4-EDFE-40F2-9DF5-530F2E3634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5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824C4-EDFE-40F2-9DF5-530F2E3634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0253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824C4-EDFE-40F2-9DF5-530F2E3634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191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0824C4-EDFE-40F2-9DF5-530F2E3634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220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505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97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61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3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0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1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06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4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305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9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91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E303E-29F0-486F-9D0E-E9B96CDCCAD5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FBE1B-3C84-4B4A-BCB8-1315AA9A13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28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A61545D-DAA3-D3EB-457A-20C5E46A5BC9}"/>
              </a:ext>
            </a:extLst>
          </p:cNvPr>
          <p:cNvSpPr/>
          <p:nvPr/>
        </p:nvSpPr>
        <p:spPr>
          <a:xfrm>
            <a:off x="1676400" y="4278086"/>
            <a:ext cx="8980714" cy="859972"/>
          </a:xfrm>
          <a:prstGeom prst="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66706-FFD8-6619-2124-6EF4E622CD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GB" sz="4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report empirically investigates whether smartphone pricing is primarily determined by technical specifications or by brand premium.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FB7B6-35ED-771C-D6C9-BA0E8CB49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4278086"/>
            <a:ext cx="10286999" cy="859972"/>
          </a:xfrm>
        </p:spPr>
        <p:txBody>
          <a:bodyPr>
            <a:normAutofit/>
          </a:bodyPr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My hypothesis: Brand premium plays the dominant role in pricing decisions.</a:t>
            </a:r>
          </a:p>
          <a:p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A8B5A-5025-DAFA-0D6F-5EB6FD283688}"/>
              </a:ext>
            </a:extLst>
          </p:cNvPr>
          <p:cNvSpPr txBox="1"/>
          <p:nvPr/>
        </p:nvSpPr>
        <p:spPr>
          <a:xfrm>
            <a:off x="1524000" y="5464629"/>
            <a:ext cx="1028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MS Reference Sans Serif" panose="020B0604030504040204" pitchFamily="34" charset="0"/>
              </a:rPr>
              <a:t>—</a:t>
            </a:r>
            <a:r>
              <a:rPr lang="en-GB" i="1" dirty="0">
                <a:latin typeface="MS Reference Sans Serif" panose="020B0604030504040204" pitchFamily="34" charset="0"/>
              </a:rPr>
              <a:t>So I set out to test: Is smartphone pricing really about performance... or just branding?</a:t>
            </a:r>
          </a:p>
        </p:txBody>
      </p:sp>
    </p:spTree>
    <p:extLst>
      <p:ext uri="{BB962C8B-B14F-4D97-AF65-F5344CB8AC3E}">
        <p14:creationId xmlns:p14="http://schemas.microsoft.com/office/powerpoint/2010/main" val="2224140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2E77-1DE6-99EC-D85E-0C35AAD7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00" y="584200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🧩 Key Takeaways (Slide before limitations)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B2EDEC-520A-462A-F7D7-9AE04DBE4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008317"/>
              </p:ext>
            </p:extLst>
          </p:nvPr>
        </p:nvGraphicFramePr>
        <p:xfrm>
          <a:off x="838200" y="2070100"/>
          <a:ext cx="10515600" cy="3302795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536633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53817593"/>
                    </a:ext>
                  </a:extLst>
                </a:gridCol>
              </a:tblGrid>
              <a:tr h="660559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Finding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475546"/>
                  </a:ext>
                </a:extLst>
              </a:tr>
              <a:tr h="660559">
                <a:tc>
                  <a:txBody>
                    <a:bodyPr/>
                    <a:lstStyle/>
                    <a:p>
                      <a:r>
                        <a:rPr lang="en-GB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📉 Specs have weak correlation with price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Binning &amp; regression confirm weak 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200686"/>
                  </a:ext>
                </a:extLst>
              </a:tr>
              <a:tr h="660559">
                <a:tc>
                  <a:txBody>
                    <a:bodyPr/>
                    <a:lstStyle/>
                    <a:p>
                      <a:r>
                        <a:rPr lang="en-GB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🧠 Brand explains most price variance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R² jumped from 0.019 → 0.34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451678"/>
                  </a:ext>
                </a:extLst>
              </a:tr>
              <a:tr h="660559">
                <a:tc>
                  <a:txBody>
                    <a:bodyPr/>
                    <a:lstStyle/>
                    <a:p>
                      <a:r>
                        <a:rPr lang="en-GB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💡 “Value” phones are often unpopular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Value score can be misleading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9739878"/>
                  </a:ext>
                </a:extLst>
              </a:tr>
              <a:tr h="660559">
                <a:tc>
                  <a:txBody>
                    <a:bodyPr/>
                    <a:lstStyle/>
                    <a:p>
                      <a:r>
                        <a:rPr lang="en-GB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🎯 High-rated phones = Familiar brands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Ratings reflect trust more than specs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843818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BA03B7-0C3D-4FF0-6AE5-D1237FAB3CB1}"/>
              </a:ext>
            </a:extLst>
          </p:cNvPr>
          <p:cNvCxnSpPr>
            <a:cxnSpLocks/>
          </p:cNvCxnSpPr>
          <p:nvPr/>
        </p:nvCxnSpPr>
        <p:spPr>
          <a:xfrm>
            <a:off x="749300" y="1760309"/>
            <a:ext cx="7975600" cy="0"/>
          </a:xfrm>
          <a:prstGeom prst="line">
            <a:avLst/>
          </a:prstGeom>
          <a:ln w="34925" cmpd="sng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32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9A99-0EC6-F6CA-E60E-46B49F52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68952"/>
            <a:ext cx="10515600" cy="676729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Limitations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987DA-D1D0-A927-A9F9-83B28FA95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9086" y="891380"/>
            <a:ext cx="5236029" cy="54876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1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❗ Limitations</a:t>
            </a:r>
            <a:r>
              <a:rPr lang="zh-CN" altLang="en-US" sz="18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：</a:t>
            </a:r>
            <a:endParaRPr lang="en-GB" altLang="zh-CN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17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Platform Bias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dataset is based solely on Amazon, which may not reflect the global smartphone market.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Notably, Apple devices are underrepresented, weakening the generalizability of conclusions.</a:t>
            </a:r>
          </a:p>
          <a:p>
            <a:pPr>
              <a:lnSpc>
                <a:spcPct val="100000"/>
              </a:lnSpc>
            </a:pPr>
            <a:r>
              <a:rPr lang="en-GB" sz="17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 Span Distortion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 data spans 2005–2025, during which smartphone technology and consumer </a:t>
            </a:r>
            <a:r>
              <a:rPr lang="en-GB" sz="1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behavior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evolved dramatically.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long window may dilute the real impact of specs on price.</a:t>
            </a:r>
          </a:p>
          <a:p>
            <a:pPr>
              <a:lnSpc>
                <a:spcPct val="100000"/>
              </a:lnSpc>
            </a:pPr>
            <a:r>
              <a:rPr lang="en-GB" sz="17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Missing Variables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 factors like release year, product tier (e.g. flagship vs budget), and contract type were not included. 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Their absence may bias the estimation of spec and brand effects.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246B1-BE7D-1C26-49B7-1046BCF5CAEC}"/>
              </a:ext>
            </a:extLst>
          </p:cNvPr>
          <p:cNvSpPr txBox="1"/>
          <p:nvPr/>
        </p:nvSpPr>
        <p:spPr>
          <a:xfrm>
            <a:off x="6106886" y="651895"/>
            <a:ext cx="5290457" cy="5293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🔍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Future Directions</a:t>
            </a:r>
            <a:r>
              <a:rPr lang="zh-CN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：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7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Focus on Mainstream Brands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Narrow the scope to popular manufacturers like Samsung, Huawei, and Xiaomi to better isolate brand premium and spec-based pricing patterns.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Segment by Product Tier &amp; Time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Analyze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flagship and budget lines separately, and apply 5-year time windows to capture changes in value perception over 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7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 Nonlinear Models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Explore tree-based or interaction-aware models to capture diminishing returns (e.g. 2→4GB RAM ≠ 12→14GB).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78DD1F-4CD4-E8E5-8A01-C86E17C4AD8F}"/>
              </a:ext>
            </a:extLst>
          </p:cNvPr>
          <p:cNvCxnSpPr>
            <a:cxnSpLocks/>
          </p:cNvCxnSpPr>
          <p:nvPr/>
        </p:nvCxnSpPr>
        <p:spPr>
          <a:xfrm>
            <a:off x="1131476" y="891380"/>
            <a:ext cx="6437724" cy="0"/>
          </a:xfrm>
          <a:prstGeom prst="line">
            <a:avLst/>
          </a:prstGeom>
          <a:ln w="34925" cmpd="sng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Warning with solid fill">
            <a:extLst>
              <a:ext uri="{FF2B5EF4-FFF2-40B4-BE49-F238E27FC236}">
                <a16:creationId xmlns:a16="http://schemas.microsoft.com/office/drawing/2014/main" id="{802AB580-3222-B518-4E17-C34A0A0B9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00" y="122917"/>
            <a:ext cx="712107" cy="7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4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334D4-937E-F657-4738-B08D7D1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11019513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🎯 Final Takeaway</a:t>
            </a:r>
            <a:b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6A7BC-B120-CF5B-A0D7-3D086FB7D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2212848"/>
            <a:ext cx="11019514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50000"/>
              </a:lnSpc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Pricing isn't always logical—it's psychological.</a:t>
            </a:r>
            <a:b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Specs speak, but brand convinces.</a:t>
            </a:r>
          </a:p>
          <a:p>
            <a:pPr marL="0">
              <a:lnSpc>
                <a:spcPct val="150000"/>
              </a:lnSpc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This project taught me not just how to analyze data, but how to challenge assumptions with evidence.</a:t>
            </a:r>
          </a:p>
          <a:p>
            <a:pPr marL="0">
              <a:lnSpc>
                <a:spcPct val="150000"/>
              </a:lnSpc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🙌 Thank you.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3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7EAB9-34E4-9AA0-8C39-0A3E9B0EA781}"/>
              </a:ext>
            </a:extLst>
          </p:cNvPr>
          <p:cNvSpPr/>
          <p:nvPr/>
        </p:nvSpPr>
        <p:spPr>
          <a:xfrm>
            <a:off x="2527300" y="4540818"/>
            <a:ext cx="4474028" cy="381000"/>
          </a:xfrm>
          <a:prstGeom prst="roundRect">
            <a:avLst/>
          </a:prstGeom>
          <a:solidFill>
            <a:srgbClr val="FFFF00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530FE-E8A1-B2D0-6325-1C12C5C6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4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🧭 Research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12DA-3048-1B3E-F1AE-07099EB77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397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Hypothesis: Brand premium dominates smartphone pricing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Data: </a:t>
            </a:r>
            <a:r>
              <a:rPr lang="en-GB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Amazon phones (2005–2025)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Step 1: </a:t>
            </a:r>
            <a:r>
              <a:rPr lang="en-GB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Visual trend </a:t>
            </a: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– Binning analysis of specs vs price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Step 2: </a:t>
            </a:r>
            <a:r>
              <a:rPr lang="en-GB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Causal effec</a:t>
            </a: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 – Regression (with/without brand)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Step 3: </a:t>
            </a:r>
            <a:r>
              <a:rPr lang="en-GB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Consumer bias </a:t>
            </a: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– Value score &amp; top 20 ranking</a:t>
            </a:r>
          </a:p>
          <a:p>
            <a:pPr>
              <a:lnSpc>
                <a:spcPct val="150000"/>
              </a:lnSpc>
            </a:pP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Conclusion: Specs matter, but brand matters more</a:t>
            </a:r>
            <a:endParaRPr lang="en-GB" sz="2000" dirty="0">
              <a:highlight>
                <a:srgbClr val="FFFF00"/>
              </a:highlight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Limitation + Next Steps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E5548E-435C-FE96-4244-80CC0C587025}"/>
              </a:ext>
            </a:extLst>
          </p:cNvPr>
          <p:cNvSpPr txBox="1"/>
          <p:nvPr/>
        </p:nvSpPr>
        <p:spPr>
          <a:xfrm>
            <a:off x="838200" y="5943600"/>
            <a:ext cx="9808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MS Reference Sans Serif" panose="020B0604030504040204" pitchFamily="34" charset="0"/>
              </a:rPr>
              <a:t>📌 </a:t>
            </a:r>
            <a:r>
              <a:rPr lang="en-GB" sz="1600" i="1" dirty="0">
                <a:latin typeface="MS Reference Sans Serif" panose="020B0604030504040204" pitchFamily="34" charset="0"/>
              </a:rPr>
              <a:t>This slide helps the audience mentally “zoom out” and grasp your overall roadmap.</a:t>
            </a:r>
            <a:endParaRPr lang="en-GB" sz="1600" b="1" dirty="0">
              <a:latin typeface="MS Reference Sans Serif" panose="020B06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07DFF9-DA8E-CBB3-2B1D-65D43E587674}"/>
              </a:ext>
            </a:extLst>
          </p:cNvPr>
          <p:cNvCxnSpPr>
            <a:cxnSpLocks/>
          </p:cNvCxnSpPr>
          <p:nvPr/>
        </p:nvCxnSpPr>
        <p:spPr>
          <a:xfrm>
            <a:off x="838200" y="1137994"/>
            <a:ext cx="4266024" cy="0"/>
          </a:xfrm>
          <a:prstGeom prst="line">
            <a:avLst/>
          </a:prstGeom>
          <a:ln w="34925" cmpd="sng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40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CD8B-C3FF-DD25-12C3-996118F5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1" y="174172"/>
            <a:ext cx="11223172" cy="557348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📦 Data Overview &amp; Research Objectives</a:t>
            </a:r>
            <a:endParaRPr lang="en-GB" sz="3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7147BD-8A59-296E-969F-21A4B877C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3469" y="813178"/>
            <a:ext cx="7968344" cy="486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Dataset: Amazon Cell Phones Dataset from Kaggle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Sample Size: 1,000+ smartphone listings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Time Range: November 2005 – May 2025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 Variables:</a:t>
            </a:r>
            <a:endParaRPr lang="en-US" alt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brand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The smartphone’s manufacturer or brand name</a:t>
            </a:r>
          </a:p>
          <a:p>
            <a:pPr lvl="1">
              <a:lnSpc>
                <a:spcPct val="150000"/>
              </a:lnSpc>
            </a:pPr>
            <a:r>
              <a:rPr lang="en-GB" sz="16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price_USD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The listed price in US dollars</a:t>
            </a:r>
          </a:p>
          <a:p>
            <a:pPr lvl="1">
              <a:lnSpc>
                <a:spcPct val="150000"/>
              </a:lnSpc>
            </a:pPr>
            <a:r>
              <a:rPr lang="en-GB" sz="16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ram_GB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RAM size in gigabytes</a:t>
            </a:r>
          </a:p>
          <a:p>
            <a:pPr lvl="1">
              <a:lnSpc>
                <a:spcPct val="150000"/>
              </a:lnSpc>
            </a:pPr>
            <a:r>
              <a:rPr lang="en-GB" sz="16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memory_storage_capacity_GB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Storage size in gigabytes</a:t>
            </a:r>
          </a:p>
          <a:p>
            <a:pPr lvl="1">
              <a:lnSpc>
                <a:spcPct val="150000"/>
              </a:lnSpc>
            </a:pPr>
            <a:r>
              <a:rPr lang="en-GB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rating_out_of_5_stars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Average customer rating (1–5 scale)</a:t>
            </a:r>
          </a:p>
          <a:p>
            <a:pPr lvl="1">
              <a:lnSpc>
                <a:spcPct val="150000"/>
              </a:lnSpc>
            </a:pPr>
            <a:r>
              <a:rPr lang="en-GB" sz="16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number_of_reviews_count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Number of customer reviews</a:t>
            </a:r>
          </a:p>
          <a:p>
            <a:pPr lvl="1">
              <a:lnSpc>
                <a:spcPct val="150000"/>
              </a:lnSpc>
            </a:pPr>
            <a:r>
              <a:rPr lang="en-GB" sz="1600" b="1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standing_screen_display_size_inches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Screen size in inches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FF0AC0-EEF7-E717-7C73-70619263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094" t="19905" r="4837" b="5392"/>
          <a:stretch>
            <a:fillRect/>
          </a:stretch>
        </p:blipFill>
        <p:spPr>
          <a:xfrm>
            <a:off x="8228798" y="1132664"/>
            <a:ext cx="2786743" cy="512717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FE3883-A053-FBAE-C825-F0D33D3B1608}"/>
              </a:ext>
            </a:extLst>
          </p:cNvPr>
          <p:cNvSpPr/>
          <p:nvPr/>
        </p:nvSpPr>
        <p:spPr>
          <a:xfrm>
            <a:off x="500741" y="5803900"/>
            <a:ext cx="7968344" cy="647700"/>
          </a:xfrm>
          <a:prstGeom prst="roundRect">
            <a:avLst/>
          </a:prstGeom>
          <a:solidFill>
            <a:srgbClr val="FFFF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8A34F-BEBB-D40E-E567-7597C55F0D00}"/>
              </a:ext>
            </a:extLst>
          </p:cNvPr>
          <p:cNvSpPr txBox="1"/>
          <p:nvPr/>
        </p:nvSpPr>
        <p:spPr>
          <a:xfrm>
            <a:off x="500741" y="5757193"/>
            <a:ext cx="7968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📌</a:t>
            </a:r>
            <a:r>
              <a:rPr lang="en-US" alt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Goal: </a:t>
            </a:r>
            <a:r>
              <a:rPr lang="en-US" alt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Investigate whether technical specifications or brand dominate smartphone pricing.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EC3FF7C-316A-149B-37ED-6DB15F5ED6C3}"/>
              </a:ext>
            </a:extLst>
          </p:cNvPr>
          <p:cNvCxnSpPr>
            <a:cxnSpLocks/>
          </p:cNvCxnSpPr>
          <p:nvPr/>
        </p:nvCxnSpPr>
        <p:spPr>
          <a:xfrm flipV="1">
            <a:off x="774700" y="945396"/>
            <a:ext cx="7694385" cy="5006"/>
          </a:xfrm>
          <a:prstGeom prst="line">
            <a:avLst/>
          </a:prstGeom>
          <a:ln w="34925" cmpd="sng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BE45-89FF-C1AA-0363-AD7E3A53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0" y="288089"/>
            <a:ext cx="10591800" cy="766989"/>
          </a:xfrm>
        </p:spPr>
        <p:txBody>
          <a:bodyPr>
            <a:normAutofit fontScale="90000"/>
          </a:bodyPr>
          <a:lstStyle/>
          <a:p>
            <a:r>
              <a:rPr lang="en-US" alt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🔬 Analytical Methods</a:t>
            </a:r>
            <a:br>
              <a:rPr lang="en-US" alt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alt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r>
              <a:rPr lang="en-GB" altLang="en-US" sz="1800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Here's how I approached the question—step by step, like a detective.</a:t>
            </a:r>
            <a:endParaRPr lang="en-GB" sz="1800" i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6FE70-0ED6-7D42-2C38-D9246D4575B7}"/>
              </a:ext>
            </a:extLst>
          </p:cNvPr>
          <p:cNvSpPr txBox="1"/>
          <p:nvPr/>
        </p:nvSpPr>
        <p:spPr>
          <a:xfrm>
            <a:off x="880381" y="1239805"/>
            <a:ext cx="10431237" cy="541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GB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Binning &amp; Averaging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Grouped RAM, storage, and screen size into logical bins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Compared average price per bin to observe correlation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✅ </a:t>
            </a:r>
            <a:r>
              <a:rPr lang="en-GB" sz="1600" dirty="0">
                <a:highlight>
                  <a:srgbClr val="C0C0C0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Used for intuitive trend exploration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;  helpful for visualizing nonlinear patterns, but limited in precision.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2. </a:t>
            </a:r>
            <a:r>
              <a:rPr lang="en-GB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Multivariate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Dependent variable: </a:t>
            </a:r>
            <a:r>
              <a:rPr lang="en-GB" sz="1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price_US</a:t>
            </a:r>
            <a:endParaRPr lang="en-GB" sz="16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Independent variables: RAM, Storage, Rating, Brand (dummy)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highlight>
                  <a:srgbClr val="C0C0C0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Measured each variable’s contribution to price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✅ Quantifies the isolated effect of each variable; statistically rigorous but assumes linear relationships and no omitted variables.</a:t>
            </a:r>
          </a:p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</a:t>
            </a:r>
            <a:r>
              <a:rPr lang="en-GB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Value Score Construction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Metric: (rating / price) * log(</a:t>
            </a:r>
            <a:r>
              <a:rPr lang="en-GB" sz="1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review_count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+ 1)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Identified top “value for money” smartphones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✅ </a:t>
            </a:r>
            <a:r>
              <a:rPr lang="en-GB" sz="1600" dirty="0">
                <a:highlight>
                  <a:srgbClr val="C0C0C0"/>
                </a:highlight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Designed to detect “hidden gems” in the market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;  however, score may </a:t>
            </a:r>
            <a:r>
              <a:rPr lang="en-GB" sz="16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favor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unpopular, ultra- cheap devices with distorted relevance.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3398EC1-A52A-6403-64E7-2674EBBAB26F}"/>
              </a:ext>
            </a:extLst>
          </p:cNvPr>
          <p:cNvSpPr/>
          <p:nvPr/>
        </p:nvSpPr>
        <p:spPr>
          <a:xfrm>
            <a:off x="7241723" y="87767"/>
            <a:ext cx="4386943" cy="1260821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99A5FA-E26F-34D9-517D-3D98BBF14326}"/>
              </a:ext>
            </a:extLst>
          </p:cNvPr>
          <p:cNvSpPr txBox="1">
            <a:spLocks/>
          </p:cNvSpPr>
          <p:nvPr/>
        </p:nvSpPr>
        <p:spPr>
          <a:xfrm>
            <a:off x="7213827" y="148259"/>
            <a:ext cx="4256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📌 Each method answers a different part of the main research question—from visual insight to causal inference to consumer preference.</a:t>
            </a:r>
          </a:p>
        </p:txBody>
      </p:sp>
      <p:pic>
        <p:nvPicPr>
          <p:cNvPr id="13" name="Graphic 12" descr="Bar graph with upward trend with solid fill">
            <a:extLst>
              <a:ext uri="{FF2B5EF4-FFF2-40B4-BE49-F238E27FC236}">
                <a16:creationId xmlns:a16="http://schemas.microsoft.com/office/drawing/2014/main" id="{84CDBC0B-8A4D-B213-76C2-C4FE12121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490" y="1859925"/>
            <a:ext cx="783770" cy="769912"/>
          </a:xfrm>
          <a:prstGeom prst="rect">
            <a:avLst/>
          </a:prstGeom>
        </p:spPr>
      </p:pic>
      <p:pic>
        <p:nvPicPr>
          <p:cNvPr id="15" name="Graphic 14" descr="Scatterplot with solid fill">
            <a:extLst>
              <a:ext uri="{FF2B5EF4-FFF2-40B4-BE49-F238E27FC236}">
                <a16:creationId xmlns:a16="http://schemas.microsoft.com/office/drawing/2014/main" id="{3B15CFE3-AC6E-BE3F-68C7-E3EA2C095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717" y="3434684"/>
            <a:ext cx="805543" cy="805543"/>
          </a:xfrm>
          <a:prstGeom prst="rect">
            <a:avLst/>
          </a:prstGeom>
        </p:spPr>
      </p:pic>
      <p:pic>
        <p:nvPicPr>
          <p:cNvPr id="17" name="Graphic 16" descr="Magnifying glass with solid fill">
            <a:extLst>
              <a:ext uri="{FF2B5EF4-FFF2-40B4-BE49-F238E27FC236}">
                <a16:creationId xmlns:a16="http://schemas.microsoft.com/office/drawing/2014/main" id="{168BB5B8-84E9-F122-E1E2-62DCD789E0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282" y="5493618"/>
            <a:ext cx="630411" cy="63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6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D6C-F0E1-108B-14C3-F977D5F1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8" y="48990"/>
            <a:ext cx="10515600" cy="83230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📊 Spec vs Price – Visual Trend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547CEA-1E6D-95AC-D27D-8FA62491A9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081637"/>
              </p:ext>
            </p:extLst>
          </p:nvPr>
        </p:nvGraphicFramePr>
        <p:xfrm>
          <a:off x="838199" y="1033798"/>
          <a:ext cx="3599044" cy="2777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557CDC9-C1D3-7D77-26B5-24491BCBE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9424014"/>
              </p:ext>
            </p:extLst>
          </p:nvPr>
        </p:nvGraphicFramePr>
        <p:xfrm>
          <a:off x="4178995" y="1000336"/>
          <a:ext cx="3757806" cy="2777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1549DD4-6CCE-3848-9799-97C4979E4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736474"/>
              </p:ext>
            </p:extLst>
          </p:nvPr>
        </p:nvGraphicFramePr>
        <p:xfrm>
          <a:off x="7837714" y="1033797"/>
          <a:ext cx="3516086" cy="2777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 useBgFill="1">
        <p:nvSpPr>
          <p:cNvPr id="3" name="TextBox 2">
            <a:extLst>
              <a:ext uri="{FF2B5EF4-FFF2-40B4-BE49-F238E27FC236}">
                <a16:creationId xmlns:a16="http://schemas.microsoft.com/office/drawing/2014/main" id="{E868C729-6BE6-B533-9EBD-F2A0606C84DC}"/>
              </a:ext>
            </a:extLst>
          </p:cNvPr>
          <p:cNvSpPr txBox="1"/>
          <p:nvPr/>
        </p:nvSpPr>
        <p:spPr>
          <a:xfrm>
            <a:off x="880911" y="4014275"/>
            <a:ext cx="8359342" cy="10305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Binning Result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Higher RAM, storage, and screen size correlate </a:t>
            </a:r>
            <a:r>
              <a:rPr lang="en-GB" sz="16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weakly</a:t>
            </a: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with price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GB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Specs alone do not explain large price differences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2DD16-C906-4F65-B5BA-CB84936B50A9}"/>
              </a:ext>
            </a:extLst>
          </p:cNvPr>
          <p:cNvSpPr txBox="1"/>
          <p:nvPr/>
        </p:nvSpPr>
        <p:spPr>
          <a:xfrm>
            <a:off x="586068" y="5607375"/>
            <a:ext cx="10439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🔍 </a:t>
            </a:r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 :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Specs weakly influence price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7A3080-ABE5-F187-79F4-C90D6F29C14C}"/>
              </a:ext>
            </a:extLst>
          </p:cNvPr>
          <p:cNvCxnSpPr>
            <a:cxnSpLocks/>
          </p:cNvCxnSpPr>
          <p:nvPr/>
        </p:nvCxnSpPr>
        <p:spPr>
          <a:xfrm>
            <a:off x="850081" y="881293"/>
            <a:ext cx="7174324" cy="0"/>
          </a:xfrm>
          <a:prstGeom prst="line">
            <a:avLst/>
          </a:prstGeom>
          <a:ln w="34925" cmpd="sng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23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C90A199-6F08-4658-B835-27722E9B9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FC9E5C3-B8DC-4532-8C1F-4D5331C6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863975" y="-12"/>
            <a:ext cx="8328026" cy="6857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6BF3E-EB90-56C5-88AA-F42DE20B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203" y="731202"/>
            <a:ext cx="5808663" cy="11229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📉 Spec vs Price – Regression</a:t>
            </a:r>
            <a:r>
              <a:rPr lang="en-US" sz="32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(</a:t>
            </a:r>
            <a:r>
              <a:rPr lang="en-US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without brand)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1BD27A-69A7-5163-CC57-4A9F6F342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66" b="744"/>
          <a:stretch>
            <a:fillRect/>
          </a:stretch>
        </p:blipFill>
        <p:spPr>
          <a:xfrm>
            <a:off x="550862" y="3518728"/>
            <a:ext cx="5256000" cy="2789993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3" name="Content Placeholder 4" descr="A graph with blue dots&#10;&#10;AI-generated content may be incorrect.">
            <a:extLst>
              <a:ext uri="{FF2B5EF4-FFF2-40B4-BE49-F238E27FC236}">
                <a16:creationId xmlns:a16="http://schemas.microsoft.com/office/drawing/2014/main" id="{CFC5842C-B627-996F-43C8-29FB82BAF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" b="2"/>
          <a:stretch>
            <a:fillRect/>
          </a:stretch>
        </p:blipFill>
        <p:spPr>
          <a:xfrm>
            <a:off x="550868" y="551479"/>
            <a:ext cx="5256201" cy="2790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2F90BF-13B9-DB07-4C50-580C2CE1039E}"/>
              </a:ext>
            </a:extLst>
          </p:cNvPr>
          <p:cNvSpPr txBox="1"/>
          <p:nvPr/>
        </p:nvSpPr>
        <p:spPr>
          <a:xfrm>
            <a:off x="6383338" y="2059200"/>
            <a:ext cx="5256214" cy="42767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Regression Result (without brand)</a:t>
            </a: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9144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RAM &amp; Rating: Small positive impact on price</a:t>
            </a:r>
          </a:p>
          <a:p>
            <a:pPr marL="9144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Storage: Negligible effect</a:t>
            </a:r>
          </a:p>
          <a:p>
            <a:pPr marL="9144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R² = 0.019 → </a:t>
            </a:r>
            <a:r>
              <a:rPr lang="en-US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Low explanatory power</a:t>
            </a:r>
            <a:endParaRPr lang="en-US" sz="20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alpha val="60000"/>
                </a:schemeClr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5B7B22-0291-E22B-06F9-15775C15D63C}"/>
              </a:ext>
            </a:extLst>
          </p:cNvPr>
          <p:cNvCxnSpPr>
            <a:cxnSpLocks/>
          </p:cNvCxnSpPr>
          <p:nvPr/>
        </p:nvCxnSpPr>
        <p:spPr>
          <a:xfrm>
            <a:off x="6768133" y="1752600"/>
            <a:ext cx="4871419" cy="0"/>
          </a:xfrm>
          <a:prstGeom prst="line">
            <a:avLst/>
          </a:prstGeom>
          <a:ln w="34925" cmpd="sng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746CBA-4C96-C179-2B56-E0199A8D84E7}"/>
              </a:ext>
            </a:extLst>
          </p:cNvPr>
          <p:cNvSpPr txBox="1"/>
          <p:nvPr/>
        </p:nvSpPr>
        <p:spPr>
          <a:xfrm>
            <a:off x="6383131" y="4738469"/>
            <a:ext cx="4784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🔍 </a:t>
            </a:r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 :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Brand explains far more than specs.</a:t>
            </a:r>
          </a:p>
        </p:txBody>
      </p:sp>
    </p:spTree>
    <p:extLst>
      <p:ext uri="{BB962C8B-B14F-4D97-AF65-F5344CB8AC3E}">
        <p14:creationId xmlns:p14="http://schemas.microsoft.com/office/powerpoint/2010/main" val="216614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EDD9-33F0-BEEF-4A1A-241AC88A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624" y="-62795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Spec vs Price – Regression(with brand)</a:t>
            </a:r>
            <a:endParaRPr lang="en-GB" sz="3200" dirty="0"/>
          </a:p>
        </p:txBody>
      </p:sp>
      <p:pic>
        <p:nvPicPr>
          <p:cNvPr id="4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6548184-16EF-261E-76FB-AAD67E484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" r="10306"/>
          <a:stretch>
            <a:fillRect/>
          </a:stretch>
        </p:blipFill>
        <p:spPr>
          <a:xfrm>
            <a:off x="917947" y="1391335"/>
            <a:ext cx="5106047" cy="2145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C12C12-82C1-ACF3-CB4C-4723D069CA95}"/>
              </a:ext>
            </a:extLst>
          </p:cNvPr>
          <p:cNvSpPr txBox="1"/>
          <p:nvPr/>
        </p:nvSpPr>
        <p:spPr>
          <a:xfrm>
            <a:off x="917947" y="3791892"/>
            <a:ext cx="5032496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Regression Result (with brand)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R² improves to 0.34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Brand becomes the </a:t>
            </a:r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dominant variable</a:t>
            </a:r>
            <a:endParaRPr lang="en-GB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RAM remains significant; Storage still weak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A8FE34-B6B3-C036-E2A5-016FF6CC52D2}"/>
              </a:ext>
            </a:extLst>
          </p:cNvPr>
          <p:cNvSpPr txBox="1"/>
          <p:nvPr/>
        </p:nvSpPr>
        <p:spPr>
          <a:xfrm>
            <a:off x="593953" y="5999233"/>
            <a:ext cx="9910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 :</a:t>
            </a:r>
            <a:r>
              <a:rPr lang="en-GB" sz="2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🔍 Brand explains far more than specs.</a:t>
            </a:r>
          </a:p>
        </p:txBody>
      </p:sp>
      <p:grpSp>
        <p:nvGrpSpPr>
          <p:cNvPr id="7" name="Graphic 6" descr="Good Idea outline">
            <a:extLst>
              <a:ext uri="{FF2B5EF4-FFF2-40B4-BE49-F238E27FC236}">
                <a16:creationId xmlns:a16="http://schemas.microsoft.com/office/drawing/2014/main" id="{E4DA32A8-9D1B-4A36-65C9-1A3B4F8C5ADE}"/>
              </a:ext>
            </a:extLst>
          </p:cNvPr>
          <p:cNvGrpSpPr/>
          <p:nvPr/>
        </p:nvGrpSpPr>
        <p:grpSpPr>
          <a:xfrm>
            <a:off x="593953" y="231090"/>
            <a:ext cx="647989" cy="737791"/>
            <a:chOff x="6516550" y="429880"/>
            <a:chExt cx="647989" cy="768562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22C35D24-BD92-B320-570B-EF7ED80CB9CC}"/>
                </a:ext>
              </a:extLst>
            </p:cNvPr>
            <p:cNvSpPr/>
            <p:nvPr/>
          </p:nvSpPr>
          <p:spPr>
            <a:xfrm>
              <a:off x="6516550" y="429880"/>
              <a:ext cx="647989" cy="768562"/>
            </a:xfrm>
            <a:custGeom>
              <a:avLst/>
              <a:gdLst>
                <a:gd name="connsiteX0" fmla="*/ 112590 w 647989"/>
                <a:gd name="connsiteY0" fmla="*/ 527514 h 768562"/>
                <a:gd name="connsiteX1" fmla="*/ 112590 w 647989"/>
                <a:gd name="connsiteY1" fmla="*/ 768563 h 768562"/>
                <a:gd name="connsiteX2" fmla="*/ 413580 w 647989"/>
                <a:gd name="connsiteY2" fmla="*/ 768563 h 768562"/>
                <a:gd name="connsiteX3" fmla="*/ 413580 w 647989"/>
                <a:gd name="connsiteY3" fmla="*/ 654263 h 768562"/>
                <a:gd name="connsiteX4" fmla="*/ 460253 w 647989"/>
                <a:gd name="connsiteY4" fmla="*/ 654263 h 768562"/>
                <a:gd name="connsiteX5" fmla="*/ 572648 w 647989"/>
                <a:gd name="connsiteY5" fmla="*/ 541868 h 768562"/>
                <a:gd name="connsiteX6" fmla="*/ 572648 w 647989"/>
                <a:gd name="connsiteY6" fmla="*/ 539963 h 768562"/>
                <a:gd name="connsiteX7" fmla="*/ 572648 w 647989"/>
                <a:gd name="connsiteY7" fmla="*/ 482813 h 768562"/>
                <a:gd name="connsiteX8" fmla="*/ 614558 w 647989"/>
                <a:gd name="connsiteY8" fmla="*/ 482813 h 768562"/>
                <a:gd name="connsiteX9" fmla="*/ 638370 w 647989"/>
                <a:gd name="connsiteY9" fmla="*/ 416138 h 768562"/>
                <a:gd name="connsiteX10" fmla="*/ 572648 w 647989"/>
                <a:gd name="connsiteY10" fmla="*/ 301838 h 768562"/>
                <a:gd name="connsiteX11" fmla="*/ 572648 w 647989"/>
                <a:gd name="connsiteY11" fmla="*/ 297075 h 768562"/>
                <a:gd name="connsiteX12" fmla="*/ 296974 w 647989"/>
                <a:gd name="connsiteY12" fmla="*/ 194 h 768562"/>
                <a:gd name="connsiteX13" fmla="*/ 296880 w 647989"/>
                <a:gd name="connsiteY13" fmla="*/ 190 h 768562"/>
                <a:gd name="connsiteX14" fmla="*/ 286250 w 647989"/>
                <a:gd name="connsiteY14" fmla="*/ 0 h 768562"/>
                <a:gd name="connsiteX15" fmla="*/ 195 w 647989"/>
                <a:gd name="connsiteY15" fmla="*/ 276054 h 768562"/>
                <a:gd name="connsiteX16" fmla="*/ 195 w 647989"/>
                <a:gd name="connsiteY16" fmla="*/ 296942 h 768562"/>
                <a:gd name="connsiteX17" fmla="*/ 112590 w 647989"/>
                <a:gd name="connsiteY17" fmla="*/ 527514 h 768562"/>
                <a:gd name="connsiteX18" fmla="*/ 19188 w 647989"/>
                <a:gd name="connsiteY18" fmla="*/ 296247 h 768562"/>
                <a:gd name="connsiteX19" fmla="*/ 19188 w 647989"/>
                <a:gd name="connsiteY19" fmla="*/ 276739 h 768562"/>
                <a:gd name="connsiteX20" fmla="*/ 286250 w 647989"/>
                <a:gd name="connsiteY20" fmla="*/ 19050 h 768562"/>
                <a:gd name="connsiteX21" fmla="*/ 296184 w 647989"/>
                <a:gd name="connsiteY21" fmla="*/ 19231 h 768562"/>
                <a:gd name="connsiteX22" fmla="*/ 553636 w 647989"/>
                <a:gd name="connsiteY22" fmla="*/ 296247 h 768562"/>
                <a:gd name="connsiteX23" fmla="*/ 553636 w 647989"/>
                <a:gd name="connsiteY23" fmla="*/ 306791 h 768562"/>
                <a:gd name="connsiteX24" fmla="*/ 556169 w 647989"/>
                <a:gd name="connsiteY24" fmla="*/ 311201 h 768562"/>
                <a:gd name="connsiteX25" fmla="*/ 621892 w 647989"/>
                <a:gd name="connsiteY25" fmla="*/ 425501 h 768562"/>
                <a:gd name="connsiteX26" fmla="*/ 622149 w 647989"/>
                <a:gd name="connsiteY26" fmla="*/ 425939 h 768562"/>
                <a:gd name="connsiteX27" fmla="*/ 622425 w 647989"/>
                <a:gd name="connsiteY27" fmla="*/ 426368 h 768562"/>
                <a:gd name="connsiteX28" fmla="*/ 627245 w 647989"/>
                <a:gd name="connsiteY28" fmla="*/ 453142 h 768562"/>
                <a:gd name="connsiteX29" fmla="*/ 613300 w 647989"/>
                <a:gd name="connsiteY29" fmla="*/ 463620 h 768562"/>
                <a:gd name="connsiteX30" fmla="*/ 553626 w 647989"/>
                <a:gd name="connsiteY30" fmla="*/ 463620 h 768562"/>
                <a:gd name="connsiteX31" fmla="*/ 553626 w 647989"/>
                <a:gd name="connsiteY31" fmla="*/ 541725 h 768562"/>
                <a:gd name="connsiteX32" fmla="*/ 460281 w 647989"/>
                <a:gd name="connsiteY32" fmla="*/ 635070 h 768562"/>
                <a:gd name="connsiteX33" fmla="*/ 394559 w 647989"/>
                <a:gd name="connsiteY33" fmla="*/ 635070 h 768562"/>
                <a:gd name="connsiteX34" fmla="*/ 394559 w 647989"/>
                <a:gd name="connsiteY34" fmla="*/ 749370 h 768562"/>
                <a:gd name="connsiteX35" fmla="*/ 131669 w 647989"/>
                <a:gd name="connsiteY35" fmla="*/ 749370 h 768562"/>
                <a:gd name="connsiteX36" fmla="*/ 131669 w 647989"/>
                <a:gd name="connsiteY36" fmla="*/ 518179 h 768562"/>
                <a:gd name="connsiteX37" fmla="*/ 124296 w 647989"/>
                <a:gd name="connsiteY37" fmla="*/ 512464 h 768562"/>
                <a:gd name="connsiteX38" fmla="*/ 19245 w 647989"/>
                <a:gd name="connsiteY38" fmla="*/ 297018 h 768562"/>
                <a:gd name="connsiteX39" fmla="*/ 19245 w 647989"/>
                <a:gd name="connsiteY39" fmla="*/ 296637 h 768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47989" h="768562">
                  <a:moveTo>
                    <a:pt x="112590" y="527514"/>
                  </a:moveTo>
                  <a:lnTo>
                    <a:pt x="112590" y="768563"/>
                  </a:lnTo>
                  <a:lnTo>
                    <a:pt x="413580" y="768563"/>
                  </a:lnTo>
                  <a:lnTo>
                    <a:pt x="413580" y="654263"/>
                  </a:lnTo>
                  <a:lnTo>
                    <a:pt x="460253" y="654263"/>
                  </a:lnTo>
                  <a:cubicBezTo>
                    <a:pt x="522327" y="654263"/>
                    <a:pt x="572648" y="603942"/>
                    <a:pt x="572648" y="541868"/>
                  </a:cubicBezTo>
                  <a:cubicBezTo>
                    <a:pt x="572648" y="541230"/>
                    <a:pt x="572648" y="540591"/>
                    <a:pt x="572648" y="539963"/>
                  </a:cubicBezTo>
                  <a:lnTo>
                    <a:pt x="572648" y="482813"/>
                  </a:lnTo>
                  <a:lnTo>
                    <a:pt x="614558" y="482813"/>
                  </a:lnTo>
                  <a:cubicBezTo>
                    <a:pt x="639323" y="479955"/>
                    <a:pt x="661230" y="451380"/>
                    <a:pt x="638370" y="416138"/>
                  </a:cubicBezTo>
                  <a:lnTo>
                    <a:pt x="572648" y="301838"/>
                  </a:lnTo>
                  <a:lnTo>
                    <a:pt x="572648" y="297075"/>
                  </a:lnTo>
                  <a:cubicBezTo>
                    <a:pt x="578504" y="138969"/>
                    <a:pt x="455080" y="6050"/>
                    <a:pt x="296974" y="194"/>
                  </a:cubicBezTo>
                  <a:cubicBezTo>
                    <a:pt x="296943" y="193"/>
                    <a:pt x="296911" y="192"/>
                    <a:pt x="296880" y="190"/>
                  </a:cubicBezTo>
                  <a:cubicBezTo>
                    <a:pt x="293327" y="57"/>
                    <a:pt x="289774" y="0"/>
                    <a:pt x="286250" y="0"/>
                  </a:cubicBezTo>
                  <a:cubicBezTo>
                    <a:pt x="132174" y="114"/>
                    <a:pt x="5789" y="122080"/>
                    <a:pt x="195" y="276054"/>
                  </a:cubicBezTo>
                  <a:cubicBezTo>
                    <a:pt x="-65" y="283038"/>
                    <a:pt x="-65" y="290001"/>
                    <a:pt x="195" y="296942"/>
                  </a:cubicBezTo>
                  <a:cubicBezTo>
                    <a:pt x="-181" y="387084"/>
                    <a:pt x="41350" y="472282"/>
                    <a:pt x="112590" y="527514"/>
                  </a:cubicBezTo>
                  <a:close/>
                  <a:moveTo>
                    <a:pt x="19188" y="296247"/>
                  </a:moveTo>
                  <a:cubicBezTo>
                    <a:pt x="18959" y="289779"/>
                    <a:pt x="18959" y="283216"/>
                    <a:pt x="19188" y="276739"/>
                  </a:cubicBezTo>
                  <a:cubicBezTo>
                    <a:pt x="23900" y="132767"/>
                    <a:pt x="142201" y="18618"/>
                    <a:pt x="286250" y="19050"/>
                  </a:cubicBezTo>
                  <a:cubicBezTo>
                    <a:pt x="289536" y="19050"/>
                    <a:pt x="292860" y="19107"/>
                    <a:pt x="296184" y="19231"/>
                  </a:cubicBezTo>
                  <a:cubicBezTo>
                    <a:pt x="443697" y="24800"/>
                    <a:pt x="558867" y="148721"/>
                    <a:pt x="553636" y="296247"/>
                  </a:cubicBezTo>
                  <a:lnTo>
                    <a:pt x="553636" y="306791"/>
                  </a:lnTo>
                  <a:lnTo>
                    <a:pt x="556169" y="311201"/>
                  </a:lnTo>
                  <a:lnTo>
                    <a:pt x="621892" y="425501"/>
                  </a:lnTo>
                  <a:lnTo>
                    <a:pt x="622149" y="425939"/>
                  </a:lnTo>
                  <a:lnTo>
                    <a:pt x="622425" y="426368"/>
                  </a:lnTo>
                  <a:cubicBezTo>
                    <a:pt x="628610" y="433832"/>
                    <a:pt x="630438" y="443989"/>
                    <a:pt x="627245" y="453142"/>
                  </a:cubicBezTo>
                  <a:cubicBezTo>
                    <a:pt x="624542" y="458665"/>
                    <a:pt x="619357" y="462561"/>
                    <a:pt x="613300" y="463620"/>
                  </a:cubicBezTo>
                  <a:lnTo>
                    <a:pt x="553626" y="463620"/>
                  </a:lnTo>
                  <a:lnTo>
                    <a:pt x="553626" y="541725"/>
                  </a:lnTo>
                  <a:cubicBezTo>
                    <a:pt x="553558" y="593249"/>
                    <a:pt x="511806" y="635001"/>
                    <a:pt x="460281" y="635070"/>
                  </a:cubicBezTo>
                  <a:lnTo>
                    <a:pt x="394559" y="635070"/>
                  </a:lnTo>
                  <a:lnTo>
                    <a:pt x="394559" y="749370"/>
                  </a:lnTo>
                  <a:lnTo>
                    <a:pt x="131669" y="749370"/>
                  </a:lnTo>
                  <a:lnTo>
                    <a:pt x="131669" y="518179"/>
                  </a:lnTo>
                  <a:lnTo>
                    <a:pt x="124296" y="512464"/>
                  </a:lnTo>
                  <a:cubicBezTo>
                    <a:pt x="57917" y="460700"/>
                    <a:pt x="19151" y="381194"/>
                    <a:pt x="19245" y="297018"/>
                  </a:cubicBezTo>
                  <a:lnTo>
                    <a:pt x="19245" y="296637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E005BD17-22A3-DEEA-D129-1CDFC1F6B9A8}"/>
                </a:ext>
              </a:extLst>
            </p:cNvPr>
            <p:cNvSpPr/>
            <p:nvPr/>
          </p:nvSpPr>
          <p:spPr>
            <a:xfrm>
              <a:off x="6760213" y="877212"/>
              <a:ext cx="60959" cy="28174"/>
            </a:xfrm>
            <a:custGeom>
              <a:avLst/>
              <a:gdLst>
                <a:gd name="connsiteX0" fmla="*/ 30480 w 60959"/>
                <a:gd name="connsiteY0" fmla="*/ 28175 h 28174"/>
                <a:gd name="connsiteX1" fmla="*/ 30480 w 60959"/>
                <a:gd name="connsiteY1" fmla="*/ 28175 h 28174"/>
                <a:gd name="connsiteX2" fmla="*/ 60960 w 60959"/>
                <a:gd name="connsiteY2" fmla="*/ 0 h 28174"/>
                <a:gd name="connsiteX3" fmla="*/ 0 w 60959"/>
                <a:gd name="connsiteY3" fmla="*/ 0 h 28174"/>
                <a:gd name="connsiteX4" fmla="*/ 30480 w 60959"/>
                <a:gd name="connsiteY4" fmla="*/ 28175 h 2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59" h="28174">
                  <a:moveTo>
                    <a:pt x="30480" y="28175"/>
                  </a:moveTo>
                  <a:lnTo>
                    <a:pt x="30480" y="28175"/>
                  </a:lnTo>
                  <a:cubicBezTo>
                    <a:pt x="46437" y="28179"/>
                    <a:pt x="59712" y="15908"/>
                    <a:pt x="60960" y="0"/>
                  </a:cubicBezTo>
                  <a:lnTo>
                    <a:pt x="0" y="0"/>
                  </a:lnTo>
                  <a:cubicBezTo>
                    <a:pt x="1244" y="15910"/>
                    <a:pt x="14522" y="28184"/>
                    <a:pt x="30480" y="28175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EA3CAF19-4933-4549-8630-AB19080EE154}"/>
                </a:ext>
              </a:extLst>
            </p:cNvPr>
            <p:cNvSpPr/>
            <p:nvPr/>
          </p:nvSpPr>
          <p:spPr>
            <a:xfrm>
              <a:off x="6668783" y="555429"/>
              <a:ext cx="243840" cy="254593"/>
            </a:xfrm>
            <a:custGeom>
              <a:avLst/>
              <a:gdLst>
                <a:gd name="connsiteX0" fmla="*/ 10 w 243840"/>
                <a:gd name="connsiteY0" fmla="*/ 126130 h 254593"/>
                <a:gd name="connsiteX1" fmla="*/ 8506 w 243840"/>
                <a:gd name="connsiteY1" fmla="*/ 168326 h 254593"/>
                <a:gd name="connsiteX2" fmla="*/ 29689 w 243840"/>
                <a:gd name="connsiteY2" fmla="*/ 203025 h 254593"/>
                <a:gd name="connsiteX3" fmla="*/ 58264 w 243840"/>
                <a:gd name="connsiteY3" fmla="*/ 249393 h 254593"/>
                <a:gd name="connsiteX4" fmla="*/ 66656 w 243840"/>
                <a:gd name="connsiteY4" fmla="*/ 254594 h 254593"/>
                <a:gd name="connsiteX5" fmla="*/ 177203 w 243840"/>
                <a:gd name="connsiteY5" fmla="*/ 254594 h 254593"/>
                <a:gd name="connsiteX6" fmla="*/ 185595 w 243840"/>
                <a:gd name="connsiteY6" fmla="*/ 249403 h 254593"/>
                <a:gd name="connsiteX7" fmla="*/ 214170 w 243840"/>
                <a:gd name="connsiteY7" fmla="*/ 203035 h 254593"/>
                <a:gd name="connsiteX8" fmla="*/ 235353 w 243840"/>
                <a:gd name="connsiteY8" fmla="*/ 168335 h 254593"/>
                <a:gd name="connsiteX9" fmla="*/ 243840 w 243840"/>
                <a:gd name="connsiteY9" fmla="*/ 126140 h 254593"/>
                <a:gd name="connsiteX10" fmla="*/ 243840 w 243840"/>
                <a:gd name="connsiteY10" fmla="*/ 121920 h 254593"/>
                <a:gd name="connsiteX11" fmla="*/ 121920 w 243840"/>
                <a:gd name="connsiteY11" fmla="*/ 0 h 254593"/>
                <a:gd name="connsiteX12" fmla="*/ 0 w 243840"/>
                <a:gd name="connsiteY12" fmla="*/ 121920 h 254593"/>
                <a:gd name="connsiteX13" fmla="*/ 121930 w 243840"/>
                <a:gd name="connsiteY13" fmla="*/ 20450 h 254593"/>
                <a:gd name="connsiteX14" fmla="*/ 224800 w 243840"/>
                <a:gd name="connsiteY14" fmla="*/ 121910 h 254593"/>
                <a:gd name="connsiteX15" fmla="*/ 224800 w 243840"/>
                <a:gd name="connsiteY15" fmla="*/ 125816 h 254593"/>
                <a:gd name="connsiteX16" fmla="*/ 217599 w 243840"/>
                <a:gd name="connsiteY16" fmla="*/ 161430 h 254593"/>
                <a:gd name="connsiteX17" fmla="*/ 199930 w 243840"/>
                <a:gd name="connsiteY17" fmla="*/ 190348 h 254593"/>
                <a:gd name="connsiteX18" fmla="*/ 199568 w 243840"/>
                <a:gd name="connsiteY18" fmla="*/ 190757 h 254593"/>
                <a:gd name="connsiteX19" fmla="*/ 199234 w 243840"/>
                <a:gd name="connsiteY19" fmla="*/ 191176 h 254593"/>
                <a:gd name="connsiteX20" fmla="*/ 171117 w 243840"/>
                <a:gd name="connsiteY20" fmla="*/ 235515 h 254593"/>
                <a:gd name="connsiteX21" fmla="*/ 72695 w 243840"/>
                <a:gd name="connsiteY21" fmla="*/ 235515 h 254593"/>
                <a:gd name="connsiteX22" fmla="*/ 44577 w 243840"/>
                <a:gd name="connsiteY22" fmla="*/ 191176 h 254593"/>
                <a:gd name="connsiteX23" fmla="*/ 44244 w 243840"/>
                <a:gd name="connsiteY23" fmla="*/ 190757 h 254593"/>
                <a:gd name="connsiteX24" fmla="*/ 43929 w 243840"/>
                <a:gd name="connsiteY24" fmla="*/ 190348 h 254593"/>
                <a:gd name="connsiteX25" fmla="*/ 26289 w 243840"/>
                <a:gd name="connsiteY25" fmla="*/ 161487 h 254593"/>
                <a:gd name="connsiteX26" fmla="*/ 19060 w 243840"/>
                <a:gd name="connsiteY26" fmla="*/ 125778 h 254593"/>
                <a:gd name="connsiteX27" fmla="*/ 19060 w 243840"/>
                <a:gd name="connsiteY27" fmla="*/ 122225 h 254593"/>
                <a:gd name="connsiteX28" fmla="*/ 121920 w 243840"/>
                <a:gd name="connsiteY28" fmla="*/ 20450 h 25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0" h="254593">
                  <a:moveTo>
                    <a:pt x="10" y="126130"/>
                  </a:moveTo>
                  <a:cubicBezTo>
                    <a:pt x="465" y="140571"/>
                    <a:pt x="3337" y="154834"/>
                    <a:pt x="8506" y="168326"/>
                  </a:cubicBezTo>
                  <a:cubicBezTo>
                    <a:pt x="13440" y="181064"/>
                    <a:pt x="20614" y="192816"/>
                    <a:pt x="29689" y="203025"/>
                  </a:cubicBezTo>
                  <a:cubicBezTo>
                    <a:pt x="40988" y="217316"/>
                    <a:pt x="50578" y="232877"/>
                    <a:pt x="58264" y="249393"/>
                  </a:cubicBezTo>
                  <a:cubicBezTo>
                    <a:pt x="59847" y="252579"/>
                    <a:pt x="63098" y="254593"/>
                    <a:pt x="66656" y="254594"/>
                  </a:cubicBezTo>
                  <a:lnTo>
                    <a:pt x="177203" y="254594"/>
                  </a:lnTo>
                  <a:cubicBezTo>
                    <a:pt x="180759" y="254595"/>
                    <a:pt x="184009" y="252585"/>
                    <a:pt x="185595" y="249403"/>
                  </a:cubicBezTo>
                  <a:cubicBezTo>
                    <a:pt x="193278" y="232884"/>
                    <a:pt x="202868" y="217323"/>
                    <a:pt x="214170" y="203035"/>
                  </a:cubicBezTo>
                  <a:cubicBezTo>
                    <a:pt x="223238" y="192820"/>
                    <a:pt x="230412" y="181069"/>
                    <a:pt x="235353" y="168335"/>
                  </a:cubicBezTo>
                  <a:cubicBezTo>
                    <a:pt x="240516" y="154841"/>
                    <a:pt x="243384" y="140579"/>
                    <a:pt x="243840" y="126140"/>
                  </a:cubicBezTo>
                  <a:lnTo>
                    <a:pt x="243840" y="121920"/>
                  </a:lnTo>
                  <a:cubicBezTo>
                    <a:pt x="243840" y="54586"/>
                    <a:pt x="189254" y="0"/>
                    <a:pt x="121920" y="0"/>
                  </a:cubicBezTo>
                  <a:cubicBezTo>
                    <a:pt x="54586" y="0"/>
                    <a:pt x="0" y="54586"/>
                    <a:pt x="0" y="121920"/>
                  </a:cubicBezTo>
                  <a:close/>
                  <a:moveTo>
                    <a:pt x="121930" y="20450"/>
                  </a:moveTo>
                  <a:cubicBezTo>
                    <a:pt x="178161" y="20532"/>
                    <a:pt x="223942" y="65685"/>
                    <a:pt x="224800" y="121910"/>
                  </a:cubicBezTo>
                  <a:lnTo>
                    <a:pt x="224800" y="125816"/>
                  </a:lnTo>
                  <a:cubicBezTo>
                    <a:pt x="224388" y="138004"/>
                    <a:pt x="221954" y="150039"/>
                    <a:pt x="217599" y="161430"/>
                  </a:cubicBezTo>
                  <a:cubicBezTo>
                    <a:pt x="213483" y="172047"/>
                    <a:pt x="207499" y="181841"/>
                    <a:pt x="199930" y="190348"/>
                  </a:cubicBezTo>
                  <a:lnTo>
                    <a:pt x="199568" y="190757"/>
                  </a:lnTo>
                  <a:lnTo>
                    <a:pt x="199234" y="191176"/>
                  </a:lnTo>
                  <a:cubicBezTo>
                    <a:pt x="188350" y="204942"/>
                    <a:pt x="178927" y="219801"/>
                    <a:pt x="171117" y="235515"/>
                  </a:cubicBezTo>
                  <a:lnTo>
                    <a:pt x="72695" y="235515"/>
                  </a:lnTo>
                  <a:cubicBezTo>
                    <a:pt x="64884" y="219801"/>
                    <a:pt x="55461" y="204942"/>
                    <a:pt x="44577" y="191176"/>
                  </a:cubicBezTo>
                  <a:lnTo>
                    <a:pt x="44244" y="190757"/>
                  </a:lnTo>
                  <a:lnTo>
                    <a:pt x="43929" y="190348"/>
                  </a:lnTo>
                  <a:cubicBezTo>
                    <a:pt x="36376" y="181856"/>
                    <a:pt x="30402" y="172082"/>
                    <a:pt x="26289" y="161487"/>
                  </a:cubicBezTo>
                  <a:cubicBezTo>
                    <a:pt x="21920" y="150065"/>
                    <a:pt x="19477" y="137999"/>
                    <a:pt x="19060" y="125778"/>
                  </a:cubicBezTo>
                  <a:lnTo>
                    <a:pt x="19060" y="122225"/>
                  </a:lnTo>
                  <a:cubicBezTo>
                    <a:pt x="19782" y="65895"/>
                    <a:pt x="65586" y="20576"/>
                    <a:pt x="121920" y="20450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C36225E7-A558-3901-AFC1-63EB572A3BD8}"/>
                </a:ext>
              </a:extLst>
            </p:cNvPr>
            <p:cNvSpPr/>
            <p:nvPr/>
          </p:nvSpPr>
          <p:spPr>
            <a:xfrm>
              <a:off x="6736572" y="834264"/>
              <a:ext cx="110175" cy="19050"/>
            </a:xfrm>
            <a:custGeom>
              <a:avLst/>
              <a:gdLst>
                <a:gd name="connsiteX0" fmla="*/ 100651 w 110175"/>
                <a:gd name="connsiteY0" fmla="*/ 0 h 19050"/>
                <a:gd name="connsiteX1" fmla="*/ 9525 w 110175"/>
                <a:gd name="connsiteY1" fmla="*/ 0 h 19050"/>
                <a:gd name="connsiteX2" fmla="*/ 0 w 110175"/>
                <a:gd name="connsiteY2" fmla="*/ 9525 h 19050"/>
                <a:gd name="connsiteX3" fmla="*/ 9525 w 110175"/>
                <a:gd name="connsiteY3" fmla="*/ 19050 h 19050"/>
                <a:gd name="connsiteX4" fmla="*/ 100651 w 110175"/>
                <a:gd name="connsiteY4" fmla="*/ 19050 h 19050"/>
                <a:gd name="connsiteX5" fmla="*/ 110176 w 110175"/>
                <a:gd name="connsiteY5" fmla="*/ 9525 h 19050"/>
                <a:gd name="connsiteX6" fmla="*/ 100651 w 110175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175" h="19050">
                  <a:moveTo>
                    <a:pt x="100651" y="0"/>
                  </a:move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100651" y="19050"/>
                  </a:lnTo>
                  <a:cubicBezTo>
                    <a:pt x="105911" y="19050"/>
                    <a:pt x="110176" y="14786"/>
                    <a:pt x="110176" y="9525"/>
                  </a:cubicBezTo>
                  <a:cubicBezTo>
                    <a:pt x="110176" y="4264"/>
                    <a:pt x="105911" y="0"/>
                    <a:pt x="100651" y="0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CDEFDE1B-E99F-1287-7227-57E151E73BB7}"/>
                </a:ext>
              </a:extLst>
            </p:cNvPr>
            <p:cNvSpPr/>
            <p:nvPr/>
          </p:nvSpPr>
          <p:spPr>
            <a:xfrm>
              <a:off x="6930520" y="666938"/>
              <a:ext cx="55673" cy="19049"/>
            </a:xfrm>
            <a:custGeom>
              <a:avLst/>
              <a:gdLst>
                <a:gd name="connsiteX0" fmla="*/ 9525 w 55673"/>
                <a:gd name="connsiteY0" fmla="*/ 19050 h 19049"/>
                <a:gd name="connsiteX1" fmla="*/ 46149 w 55673"/>
                <a:gd name="connsiteY1" fmla="*/ 19050 h 19049"/>
                <a:gd name="connsiteX2" fmla="*/ 55674 w 55673"/>
                <a:gd name="connsiteY2" fmla="*/ 9525 h 19049"/>
                <a:gd name="connsiteX3" fmla="*/ 46149 w 55673"/>
                <a:gd name="connsiteY3" fmla="*/ 0 h 19049"/>
                <a:gd name="connsiteX4" fmla="*/ 9525 w 55673"/>
                <a:gd name="connsiteY4" fmla="*/ 0 h 19049"/>
                <a:gd name="connsiteX5" fmla="*/ 0 w 55673"/>
                <a:gd name="connsiteY5" fmla="*/ 9525 h 19049"/>
                <a:gd name="connsiteX6" fmla="*/ 9525 w 55673"/>
                <a:gd name="connsiteY6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73" h="19049">
                  <a:moveTo>
                    <a:pt x="9525" y="19050"/>
                  </a:moveTo>
                  <a:lnTo>
                    <a:pt x="46149" y="19050"/>
                  </a:lnTo>
                  <a:cubicBezTo>
                    <a:pt x="51409" y="19050"/>
                    <a:pt x="55674" y="14786"/>
                    <a:pt x="55674" y="9525"/>
                  </a:cubicBezTo>
                  <a:cubicBezTo>
                    <a:pt x="55674" y="4264"/>
                    <a:pt x="51409" y="0"/>
                    <a:pt x="46149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DC1A43EF-791A-2779-F142-309A43110E3A}"/>
                </a:ext>
              </a:extLst>
            </p:cNvPr>
            <p:cNvSpPr/>
            <p:nvPr/>
          </p:nvSpPr>
          <p:spPr>
            <a:xfrm>
              <a:off x="6595231" y="666938"/>
              <a:ext cx="55673" cy="19049"/>
            </a:xfrm>
            <a:custGeom>
              <a:avLst/>
              <a:gdLst>
                <a:gd name="connsiteX0" fmla="*/ 9525 w 55673"/>
                <a:gd name="connsiteY0" fmla="*/ 19050 h 19049"/>
                <a:gd name="connsiteX1" fmla="*/ 46149 w 55673"/>
                <a:gd name="connsiteY1" fmla="*/ 19050 h 19049"/>
                <a:gd name="connsiteX2" fmla="*/ 55674 w 55673"/>
                <a:gd name="connsiteY2" fmla="*/ 9525 h 19049"/>
                <a:gd name="connsiteX3" fmla="*/ 46149 w 55673"/>
                <a:gd name="connsiteY3" fmla="*/ 0 h 19049"/>
                <a:gd name="connsiteX4" fmla="*/ 9525 w 55673"/>
                <a:gd name="connsiteY4" fmla="*/ 0 h 19049"/>
                <a:gd name="connsiteX5" fmla="*/ 0 w 55673"/>
                <a:gd name="connsiteY5" fmla="*/ 9525 h 19049"/>
                <a:gd name="connsiteX6" fmla="*/ 9525 w 55673"/>
                <a:gd name="connsiteY6" fmla="*/ 19050 h 19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673" h="19049">
                  <a:moveTo>
                    <a:pt x="9525" y="19050"/>
                  </a:moveTo>
                  <a:lnTo>
                    <a:pt x="46149" y="19050"/>
                  </a:lnTo>
                  <a:cubicBezTo>
                    <a:pt x="51409" y="19050"/>
                    <a:pt x="55674" y="14786"/>
                    <a:pt x="55674" y="9525"/>
                  </a:cubicBezTo>
                  <a:cubicBezTo>
                    <a:pt x="55674" y="4264"/>
                    <a:pt x="51409" y="0"/>
                    <a:pt x="46149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-form: Shape 13">
              <a:extLst>
                <a:ext uri="{FF2B5EF4-FFF2-40B4-BE49-F238E27FC236}">
                  <a16:creationId xmlns:a16="http://schemas.microsoft.com/office/drawing/2014/main" id="{8D8EEED2-AA5E-2182-0A1F-753E163E3A7C}"/>
                </a:ext>
              </a:extLst>
            </p:cNvPr>
            <p:cNvSpPr/>
            <p:nvPr/>
          </p:nvSpPr>
          <p:spPr>
            <a:xfrm>
              <a:off x="6886898" y="772630"/>
              <a:ext cx="44714" cy="44724"/>
            </a:xfrm>
            <a:custGeom>
              <a:avLst/>
              <a:gdLst>
                <a:gd name="connsiteX0" fmla="*/ 16142 w 44714"/>
                <a:gd name="connsiteY0" fmla="*/ 2674 h 44724"/>
                <a:gd name="connsiteX1" fmla="*/ 2674 w 44714"/>
                <a:gd name="connsiteY1" fmla="*/ 2908 h 44724"/>
                <a:gd name="connsiteX2" fmla="*/ 2674 w 44714"/>
                <a:gd name="connsiteY2" fmla="*/ 16142 h 44724"/>
                <a:gd name="connsiteX3" fmla="*/ 28572 w 44714"/>
                <a:gd name="connsiteY3" fmla="*/ 42050 h 44724"/>
                <a:gd name="connsiteX4" fmla="*/ 42041 w 44714"/>
                <a:gd name="connsiteY4" fmla="*/ 41816 h 44724"/>
                <a:gd name="connsiteX5" fmla="*/ 42041 w 44714"/>
                <a:gd name="connsiteY5" fmla="*/ 28582 h 4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14" h="44724">
                  <a:moveTo>
                    <a:pt x="16142" y="2674"/>
                  </a:moveTo>
                  <a:cubicBezTo>
                    <a:pt x="12358" y="-981"/>
                    <a:pt x="6329" y="-876"/>
                    <a:pt x="2674" y="2908"/>
                  </a:cubicBezTo>
                  <a:cubicBezTo>
                    <a:pt x="-891" y="6599"/>
                    <a:pt x="-891" y="12451"/>
                    <a:pt x="2674" y="16142"/>
                  </a:cubicBezTo>
                  <a:lnTo>
                    <a:pt x="28572" y="42050"/>
                  </a:lnTo>
                  <a:cubicBezTo>
                    <a:pt x="32357" y="45705"/>
                    <a:pt x="38386" y="45600"/>
                    <a:pt x="42041" y="41816"/>
                  </a:cubicBezTo>
                  <a:cubicBezTo>
                    <a:pt x="45606" y="38125"/>
                    <a:pt x="45606" y="32273"/>
                    <a:pt x="42041" y="2858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-form: Shape 14">
              <a:extLst>
                <a:ext uri="{FF2B5EF4-FFF2-40B4-BE49-F238E27FC236}">
                  <a16:creationId xmlns:a16="http://schemas.microsoft.com/office/drawing/2014/main" id="{D5EAC0D1-1279-DCA5-0E9B-0199633670BB}"/>
                </a:ext>
              </a:extLst>
            </p:cNvPr>
            <p:cNvSpPr/>
            <p:nvPr/>
          </p:nvSpPr>
          <p:spPr>
            <a:xfrm>
              <a:off x="6649577" y="535328"/>
              <a:ext cx="45067" cy="45072"/>
            </a:xfrm>
            <a:custGeom>
              <a:avLst/>
              <a:gdLst>
                <a:gd name="connsiteX0" fmla="*/ 28807 w 45067"/>
                <a:gd name="connsiteY0" fmla="*/ 42285 h 45072"/>
                <a:gd name="connsiteX1" fmla="*/ 42280 w 45067"/>
                <a:gd name="connsiteY1" fmla="*/ 42280 h 45072"/>
                <a:gd name="connsiteX2" fmla="*/ 42275 w 45067"/>
                <a:gd name="connsiteY2" fmla="*/ 28807 h 45072"/>
                <a:gd name="connsiteX3" fmla="*/ 16377 w 45067"/>
                <a:gd name="connsiteY3" fmla="*/ 2908 h 45072"/>
                <a:gd name="connsiteX4" fmla="*/ 2908 w 45067"/>
                <a:gd name="connsiteY4" fmla="*/ 2674 h 45072"/>
                <a:gd name="connsiteX5" fmla="*/ 2674 w 45067"/>
                <a:gd name="connsiteY5" fmla="*/ 16142 h 45072"/>
                <a:gd name="connsiteX6" fmla="*/ 2908 w 45067"/>
                <a:gd name="connsiteY6" fmla="*/ 16377 h 4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67" h="45072">
                  <a:moveTo>
                    <a:pt x="28807" y="42285"/>
                  </a:moveTo>
                  <a:cubicBezTo>
                    <a:pt x="32528" y="46004"/>
                    <a:pt x="38560" y="46001"/>
                    <a:pt x="42280" y="42280"/>
                  </a:cubicBezTo>
                  <a:cubicBezTo>
                    <a:pt x="45999" y="38558"/>
                    <a:pt x="45996" y="32526"/>
                    <a:pt x="42275" y="28807"/>
                  </a:cubicBezTo>
                  <a:lnTo>
                    <a:pt x="16377" y="2908"/>
                  </a:lnTo>
                  <a:cubicBezTo>
                    <a:pt x="12722" y="-876"/>
                    <a:pt x="6693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300"/>
                    <a:pt x="2908" y="16377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-form: Shape 15">
              <a:extLst>
                <a:ext uri="{FF2B5EF4-FFF2-40B4-BE49-F238E27FC236}">
                  <a16:creationId xmlns:a16="http://schemas.microsoft.com/office/drawing/2014/main" id="{D824B2DA-4394-3620-8A65-FFBD19D90736}"/>
                </a:ext>
              </a:extLst>
            </p:cNvPr>
            <p:cNvSpPr/>
            <p:nvPr/>
          </p:nvSpPr>
          <p:spPr>
            <a:xfrm>
              <a:off x="6649577" y="772630"/>
              <a:ext cx="44948" cy="44958"/>
            </a:xfrm>
            <a:custGeom>
              <a:avLst/>
              <a:gdLst>
                <a:gd name="connsiteX0" fmla="*/ 28807 w 44948"/>
                <a:gd name="connsiteY0" fmla="*/ 2674 h 44958"/>
                <a:gd name="connsiteX1" fmla="*/ 2908 w 44948"/>
                <a:gd name="connsiteY1" fmla="*/ 28582 h 44958"/>
                <a:gd name="connsiteX2" fmla="*/ 2674 w 44948"/>
                <a:gd name="connsiteY2" fmla="*/ 42050 h 44958"/>
                <a:gd name="connsiteX3" fmla="*/ 16142 w 44948"/>
                <a:gd name="connsiteY3" fmla="*/ 42285 h 44958"/>
                <a:gd name="connsiteX4" fmla="*/ 16377 w 44948"/>
                <a:gd name="connsiteY4" fmla="*/ 42050 h 44958"/>
                <a:gd name="connsiteX5" fmla="*/ 42275 w 44948"/>
                <a:gd name="connsiteY5" fmla="*/ 16142 h 44958"/>
                <a:gd name="connsiteX6" fmla="*/ 42041 w 44948"/>
                <a:gd name="connsiteY6" fmla="*/ 2674 h 44958"/>
                <a:gd name="connsiteX7" fmla="*/ 28807 w 44948"/>
                <a:gd name="connsiteY7" fmla="*/ 2674 h 4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48" h="44958">
                  <a:moveTo>
                    <a:pt x="28807" y="2674"/>
                  </a:moveTo>
                  <a:lnTo>
                    <a:pt x="2908" y="28582"/>
                  </a:lnTo>
                  <a:cubicBezTo>
                    <a:pt x="-876" y="32237"/>
                    <a:pt x="-981" y="38266"/>
                    <a:pt x="2674" y="42050"/>
                  </a:cubicBezTo>
                  <a:cubicBezTo>
                    <a:pt x="6329" y="45835"/>
                    <a:pt x="12359" y="45939"/>
                    <a:pt x="16142" y="42285"/>
                  </a:cubicBezTo>
                  <a:cubicBezTo>
                    <a:pt x="16222" y="42207"/>
                    <a:pt x="16300" y="42129"/>
                    <a:pt x="16377" y="42050"/>
                  </a:cubicBezTo>
                  <a:lnTo>
                    <a:pt x="42275" y="16142"/>
                  </a:lnTo>
                  <a:cubicBezTo>
                    <a:pt x="45930" y="12358"/>
                    <a:pt x="45825" y="6329"/>
                    <a:pt x="42041" y="2674"/>
                  </a:cubicBezTo>
                  <a:cubicBezTo>
                    <a:pt x="38350" y="-891"/>
                    <a:pt x="32498" y="-891"/>
                    <a:pt x="28807" y="2674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D657C44C-9B08-7DCC-6601-085BAA4ACC71}"/>
                </a:ext>
              </a:extLst>
            </p:cNvPr>
            <p:cNvSpPr/>
            <p:nvPr/>
          </p:nvSpPr>
          <p:spPr>
            <a:xfrm>
              <a:off x="6886774" y="535562"/>
              <a:ext cx="44838" cy="44841"/>
            </a:xfrm>
            <a:custGeom>
              <a:avLst/>
              <a:gdLst>
                <a:gd name="connsiteX0" fmla="*/ 9532 w 44838"/>
                <a:gd name="connsiteY0" fmla="*/ 44841 h 44841"/>
                <a:gd name="connsiteX1" fmla="*/ 16267 w 44838"/>
                <a:gd name="connsiteY1" fmla="*/ 42050 h 44841"/>
                <a:gd name="connsiteX2" fmla="*/ 42165 w 44838"/>
                <a:gd name="connsiteY2" fmla="*/ 16142 h 44841"/>
                <a:gd name="connsiteX3" fmla="*/ 41931 w 44838"/>
                <a:gd name="connsiteY3" fmla="*/ 2674 h 44841"/>
                <a:gd name="connsiteX4" fmla="*/ 28697 w 44838"/>
                <a:gd name="connsiteY4" fmla="*/ 2674 h 44841"/>
                <a:gd name="connsiteX5" fmla="*/ 2798 w 44838"/>
                <a:gd name="connsiteY5" fmla="*/ 28572 h 44841"/>
                <a:gd name="connsiteX6" fmla="*/ 2781 w 44838"/>
                <a:gd name="connsiteY6" fmla="*/ 42043 h 44841"/>
                <a:gd name="connsiteX7" fmla="*/ 9532 w 44838"/>
                <a:gd name="connsiteY7" fmla="*/ 44841 h 4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838" h="44841">
                  <a:moveTo>
                    <a:pt x="9532" y="44841"/>
                  </a:moveTo>
                  <a:cubicBezTo>
                    <a:pt x="12058" y="44840"/>
                    <a:pt x="14481" y="43837"/>
                    <a:pt x="16267" y="42050"/>
                  </a:cubicBezTo>
                  <a:lnTo>
                    <a:pt x="42165" y="16142"/>
                  </a:lnTo>
                  <a:cubicBezTo>
                    <a:pt x="45820" y="12358"/>
                    <a:pt x="45715" y="6329"/>
                    <a:pt x="41931" y="2674"/>
                  </a:cubicBezTo>
                  <a:cubicBezTo>
                    <a:pt x="38240" y="-891"/>
                    <a:pt x="32388" y="-891"/>
                    <a:pt x="28697" y="2674"/>
                  </a:cubicBezTo>
                  <a:lnTo>
                    <a:pt x="2798" y="28572"/>
                  </a:lnTo>
                  <a:cubicBezTo>
                    <a:pt x="-926" y="32287"/>
                    <a:pt x="-934" y="38318"/>
                    <a:pt x="2781" y="42043"/>
                  </a:cubicBezTo>
                  <a:cubicBezTo>
                    <a:pt x="4570" y="43836"/>
                    <a:pt x="7000" y="44843"/>
                    <a:pt x="9532" y="44841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-form: Shape 17">
              <a:extLst>
                <a:ext uri="{FF2B5EF4-FFF2-40B4-BE49-F238E27FC236}">
                  <a16:creationId xmlns:a16="http://schemas.microsoft.com/office/drawing/2014/main" id="{31F6503E-0944-C11B-1909-899388510F5E}"/>
                </a:ext>
              </a:extLst>
            </p:cNvPr>
            <p:cNvSpPr/>
            <p:nvPr/>
          </p:nvSpPr>
          <p:spPr>
            <a:xfrm>
              <a:off x="6781187" y="480982"/>
              <a:ext cx="19050" cy="55683"/>
            </a:xfrm>
            <a:custGeom>
              <a:avLst/>
              <a:gdLst>
                <a:gd name="connsiteX0" fmla="*/ 9525 w 19050"/>
                <a:gd name="connsiteY0" fmla="*/ 55683 h 55683"/>
                <a:gd name="connsiteX1" fmla="*/ 19050 w 19050"/>
                <a:gd name="connsiteY1" fmla="*/ 46158 h 55683"/>
                <a:gd name="connsiteX2" fmla="*/ 19050 w 19050"/>
                <a:gd name="connsiteY2" fmla="*/ 9525 h 55683"/>
                <a:gd name="connsiteX3" fmla="*/ 9525 w 19050"/>
                <a:gd name="connsiteY3" fmla="*/ 0 h 55683"/>
                <a:gd name="connsiteX4" fmla="*/ 0 w 19050"/>
                <a:gd name="connsiteY4" fmla="*/ 9525 h 55683"/>
                <a:gd name="connsiteX5" fmla="*/ 0 w 19050"/>
                <a:gd name="connsiteY5" fmla="*/ 46158 h 55683"/>
                <a:gd name="connsiteX6" fmla="*/ 9525 w 19050"/>
                <a:gd name="connsiteY6" fmla="*/ 55683 h 5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55683">
                  <a:moveTo>
                    <a:pt x="9525" y="55683"/>
                  </a:moveTo>
                  <a:cubicBezTo>
                    <a:pt x="14786" y="55683"/>
                    <a:pt x="19050" y="51419"/>
                    <a:pt x="19050" y="46158"/>
                  </a:cubicBezTo>
                  <a:lnTo>
                    <a:pt x="19050" y="9525"/>
                  </a:lnTo>
                  <a:cubicBezTo>
                    <a:pt x="19050" y="4264"/>
                    <a:pt x="14786" y="0"/>
                    <a:pt x="9525" y="0"/>
                  </a:cubicBezTo>
                  <a:cubicBezTo>
                    <a:pt x="4264" y="0"/>
                    <a:pt x="0" y="4264"/>
                    <a:pt x="0" y="9525"/>
                  </a:cubicBezTo>
                  <a:lnTo>
                    <a:pt x="0" y="46158"/>
                  </a:lnTo>
                  <a:cubicBezTo>
                    <a:pt x="0" y="51419"/>
                    <a:pt x="4264" y="55683"/>
                    <a:pt x="9525" y="55683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FEC622-7755-DEBE-EFBB-E0E88558E7DF}"/>
              </a:ext>
            </a:extLst>
          </p:cNvPr>
          <p:cNvCxnSpPr>
            <a:cxnSpLocks/>
          </p:cNvCxnSpPr>
          <p:nvPr/>
        </p:nvCxnSpPr>
        <p:spPr>
          <a:xfrm>
            <a:off x="813975" y="1087194"/>
            <a:ext cx="7858219" cy="0"/>
          </a:xfrm>
          <a:prstGeom prst="line">
            <a:avLst/>
          </a:prstGeom>
          <a:ln w="34925" cmpd="sng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graph of a number of blue and orange color&#10;&#10;AI-generated content may be incorrect.">
            <a:extLst>
              <a:ext uri="{FF2B5EF4-FFF2-40B4-BE49-F238E27FC236}">
                <a16:creationId xmlns:a16="http://schemas.microsoft.com/office/drawing/2014/main" id="{BE367DB2-54B8-52DB-FFA9-6D81A14A3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" t="-5721" r="-4343" b="51024"/>
          <a:stretch>
            <a:fillRect/>
          </a:stretch>
        </p:blipFill>
        <p:spPr>
          <a:xfrm>
            <a:off x="6413319" y="1618769"/>
            <a:ext cx="5106046" cy="38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B7586-2708-1FFE-B854-C5A024B6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5867559" cy="1243584"/>
          </a:xfrm>
        </p:spPr>
        <p:txBody>
          <a:bodyPr>
            <a:normAutofit fontScale="90000"/>
          </a:bodyPr>
          <a:lstStyle/>
          <a:p>
            <a:r>
              <a:rPr lang="en-GB" sz="3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💡 Do High Ratings + Low Price = “Best Value”?</a:t>
            </a:r>
            <a:br>
              <a:rPr lang="en-GB" sz="3600" dirty="0"/>
            </a:br>
            <a:endParaRPr lang="en-GB" sz="3400" dirty="0"/>
          </a:p>
        </p:txBody>
      </p:sp>
      <p:graphicFrame>
        <p:nvGraphicFramePr>
          <p:cNvPr id="54" name="Content Placeholder 5">
            <a:extLst>
              <a:ext uri="{FF2B5EF4-FFF2-40B4-BE49-F238E27FC236}">
                <a16:creationId xmlns:a16="http://schemas.microsoft.com/office/drawing/2014/main" id="{94862261-6CF1-1B13-4FC6-C85D90A98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948916"/>
              </p:ext>
            </p:extLst>
          </p:nvPr>
        </p:nvGraphicFramePr>
        <p:xfrm>
          <a:off x="438912" y="2403947"/>
          <a:ext cx="5111496" cy="3813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7AF133C-FC17-E0B5-1406-A9C05F2F8070}"/>
              </a:ext>
            </a:extLst>
          </p:cNvPr>
          <p:cNvSpPr txBox="1"/>
          <p:nvPr/>
        </p:nvSpPr>
        <p:spPr>
          <a:xfrm>
            <a:off x="336152" y="6302360"/>
            <a:ext cx="120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 :</a:t>
            </a:r>
            <a:r>
              <a:rPr lang="en-GB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🧠Value ≠ Popularity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E33F9BC-2E6F-1E6D-A9D5-237CB257DD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582" y="1362158"/>
            <a:ext cx="4379105" cy="1802170"/>
          </a:xfrm>
          <a:prstGeom prst="rect">
            <a:avLst/>
          </a:prstGeom>
        </p:spPr>
      </p:pic>
      <p:pic>
        <p:nvPicPr>
          <p:cNvPr id="10" name="Picture 9" descr="A screenshot of a computer screen">
            <a:extLst>
              <a:ext uri="{FF2B5EF4-FFF2-40B4-BE49-F238E27FC236}">
                <a16:creationId xmlns:a16="http://schemas.microsoft.com/office/drawing/2014/main" id="{060E3A0B-4B45-2100-5D8F-9A33B5D373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83" y="3644067"/>
            <a:ext cx="3505635" cy="181306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620E9-9677-FF8A-69C7-2AE7ACD3C0BB}"/>
              </a:ext>
            </a:extLst>
          </p:cNvPr>
          <p:cNvCxnSpPr>
            <a:cxnSpLocks/>
          </p:cNvCxnSpPr>
          <p:nvPr/>
        </p:nvCxnSpPr>
        <p:spPr>
          <a:xfrm>
            <a:off x="558800" y="1938094"/>
            <a:ext cx="5194300" cy="0"/>
          </a:xfrm>
          <a:prstGeom prst="line">
            <a:avLst/>
          </a:prstGeom>
          <a:ln w="34925" cmpd="sng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08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6FC2E-C938-0502-6E0F-A4244FDA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" y="-409542"/>
            <a:ext cx="10233152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🎯 </a:t>
            </a:r>
            <a:r>
              <a:rPr lang="en-GB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High Ratings Belong to Brands</a:t>
            </a:r>
            <a:endParaRPr lang="en-US" sz="3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9C55D-D2A5-7020-14B1-EF804227CCA1}"/>
              </a:ext>
            </a:extLst>
          </p:cNvPr>
          <p:cNvSpPr txBox="1"/>
          <p:nvPr/>
        </p:nvSpPr>
        <p:spPr>
          <a:xfrm>
            <a:off x="193548" y="1583974"/>
            <a:ext cx="5497713" cy="410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🧪 Analysis Goal  : High rating (≥4.6) + High review count (≥1000)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📊 Result  :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✅ All mainstream brands 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✅ Strong specs  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✅ Mixed prices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defTabSz="914400">
              <a:lnSpc>
                <a:spcPct val="110000"/>
              </a:lnSpc>
              <a:spcAft>
                <a:spcPts val="600"/>
              </a:spcAft>
            </a:pPr>
            <a:r>
              <a:rPr lang="en-US" sz="22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🧠 Conclusion : Brand = Trust 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29E7C5-3893-B65E-AC2D-DDBDB041B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2626305"/>
            <a:ext cx="5837780" cy="160538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FF3445-5DF4-BA4D-F3B6-2B556D2E4E95}"/>
              </a:ext>
            </a:extLst>
          </p:cNvPr>
          <p:cNvCxnSpPr>
            <a:cxnSpLocks/>
          </p:cNvCxnSpPr>
          <p:nvPr/>
        </p:nvCxnSpPr>
        <p:spPr>
          <a:xfrm>
            <a:off x="571500" y="1184046"/>
            <a:ext cx="5854700" cy="0"/>
          </a:xfrm>
          <a:prstGeom prst="line">
            <a:avLst/>
          </a:prstGeom>
          <a:ln w="34925" cmpd="sng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77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</TotalTime>
  <Words>1021</Words>
  <Application>Microsoft Office PowerPoint</Application>
  <PresentationFormat>Widescreen</PresentationFormat>
  <Paragraphs>121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Microsoft Sans Serif</vt:lpstr>
      <vt:lpstr>MS Reference Sans Serif</vt:lpstr>
      <vt:lpstr>Office Theme</vt:lpstr>
      <vt:lpstr>This report empirically investigates whether smartphone pricing is primarily determined by technical specifications or by brand premium.</vt:lpstr>
      <vt:lpstr>🧭 Research Flow</vt:lpstr>
      <vt:lpstr>📦 Data Overview &amp; Research Objectives</vt:lpstr>
      <vt:lpstr>🔬 Analytical Methods -Here's how I approached the question—step by step, like a detective.</vt:lpstr>
      <vt:lpstr>📊 Spec vs Price – Visual Trend</vt:lpstr>
      <vt:lpstr>📉 Spec vs Price – Regression (without brand)</vt:lpstr>
      <vt:lpstr>Spec vs Price – Regression(with brand)</vt:lpstr>
      <vt:lpstr>💡 Do High Ratings + Low Price = “Best Value”? </vt:lpstr>
      <vt:lpstr>🎯  High Ratings Belong to Brands</vt:lpstr>
      <vt:lpstr>🧩 Key Takeaways (Slide before limitations)</vt:lpstr>
      <vt:lpstr>Limitations &amp; Future Directions</vt:lpstr>
      <vt:lpstr>🎯 Final Takeaway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 ZHONG</dc:creator>
  <cp:lastModifiedBy>Eli ZHONG</cp:lastModifiedBy>
  <cp:revision>21</cp:revision>
  <dcterms:created xsi:type="dcterms:W3CDTF">2025-06-05T14:31:29Z</dcterms:created>
  <dcterms:modified xsi:type="dcterms:W3CDTF">2025-06-13T01:23:15Z</dcterms:modified>
</cp:coreProperties>
</file>