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Arimo"/>
      <p:regular r:id="rId14"/>
      <p:bold r:id="rId15"/>
      <p:italic r:id="rId16"/>
      <p:boldItalic r:id="rId17"/>
    </p:embeddedFont>
    <p:embeddedFont>
      <p:font typeface="Rubik"/>
      <p:regular r:id="rId18"/>
      <p:bold r:id="rId19"/>
      <p:italic r:id="rId20"/>
      <p:boldItalic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dAb8TYLFXm3ii5XDffNAQPbtS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7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21" Type="http://schemas.openxmlformats.org/officeDocument/2006/relationships/font" Target="fonts/Rubik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5" Type="http://schemas.openxmlformats.org/officeDocument/2006/relationships/slide" Target="slides/slide1.xml"/><Relationship Id="rId19" Type="http://schemas.openxmlformats.org/officeDocument/2006/relationships/font" Target="fonts/Rubik-bold.fntdata"/><Relationship Id="rId6" Type="http://schemas.openxmlformats.org/officeDocument/2006/relationships/slide" Target="slides/slide2.xml"/><Relationship Id="rId18" Type="http://schemas.openxmlformats.org/officeDocument/2006/relationships/font" Target="fonts/Rubi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t-EE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images/ut_logo.svg" TargetMode="External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images/ut_logo.svg" TargetMode="External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images/ut_logo.svg" TargetMode="External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images/ut_logo.svg" TargetMode="External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images/ut_logo.svg" TargetMode="External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_01">
  <p:cSld name="UT19_Start_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ctrTitle"/>
          </p:nvPr>
        </p:nvSpPr>
        <p:spPr>
          <a:xfrm>
            <a:off x="4572000" y="763200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4571999" y="3243600"/>
            <a:ext cx="4114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81686" y="6279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5795962" y="5029200"/>
            <a:ext cx="289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3" type="body"/>
          </p:nvPr>
        </p:nvSpPr>
        <p:spPr>
          <a:xfrm>
            <a:off x="5795963" y="5507670"/>
            <a:ext cx="2890837" cy="6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b="0" sz="180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/>
          <p:nvPr>
            <p:ph idx="4" type="pic"/>
          </p:nvPr>
        </p:nvSpPr>
        <p:spPr>
          <a:xfrm>
            <a:off x="4572000" y="5006586"/>
            <a:ext cx="1028700" cy="116561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List and Image">
  <p:cSld name="UT19_List and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3028950" y="0"/>
            <a:ext cx="61150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228115" y="685800"/>
            <a:ext cx="245793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  <a:defRPr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Estonia">
  <p:cSld name="UT19_Estoni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28116" y="685800"/>
            <a:ext cx="2457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  <a:defRPr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Logo, Title and Content">
  <p:cSld name="UT19_Logo, Title and Content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600" y="-361760"/>
            <a:ext cx="13478257" cy="758151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>
            <p:ph type="title"/>
          </p:nvPr>
        </p:nvSpPr>
        <p:spPr>
          <a:xfrm>
            <a:off x="3028950" y="365126"/>
            <a:ext cx="56578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028950" y="1828800"/>
            <a:ext cx="56578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3" name="Google Shape;83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ext on Image">
  <p:cSld name="UT19_Text on Image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4800600"/>
            <a:ext cx="51435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2000"/>
              <a:buNone/>
              <a:defRPr sz="2000">
                <a:solidFill>
                  <a:srgbClr val="8C98B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800"/>
              <a:buNone/>
              <a:defRPr sz="1800">
                <a:solidFill>
                  <a:srgbClr val="8C98B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9pPr>
          </a:lstStyle>
          <a:p/>
        </p:txBody>
      </p:sp>
      <p:sp>
        <p:nvSpPr>
          <p:cNvPr id="87" name="Google Shape;87;p23"/>
          <p:cNvSpPr/>
          <p:nvPr>
            <p:ph idx="2" type="pic"/>
          </p:nvPr>
        </p:nvSpPr>
        <p:spPr>
          <a:xfrm>
            <a:off x="1" y="-6116"/>
            <a:ext cx="9153350" cy="6868301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365126"/>
            <a:ext cx="8229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825625"/>
            <a:ext cx="40576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629150" y="1825625"/>
            <a:ext cx="40576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103438"/>
            <a:ext cx="8229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Cooperation">
  <p:cSld name="UT19_Coopera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228115" y="4114800"/>
            <a:ext cx="280083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White_Logo on Image">
  <p:cSld name="UT19_White_Logo on Imag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2" name="Google Shape;102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UT19_White_Logo on Media">
  <p:cSld name="1_UT19_White_Logo on Media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/>
          <p:nvPr>
            <p:ph idx="2" type="media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6" name="Google Shape;106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hanks">
  <p:cSld name="UT19_Thank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228116" y="1371600"/>
            <a:ext cx="365808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0" name="Google Shape;110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9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itle and Content">
  <p:cSld name="UT19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hanks_empty">
  <p:cSld name="UT19_Thanks_empt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2514600" y="27432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  <a:defRPr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  <a:defRPr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  <a:defRPr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  <a:defRPr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Black"/>
              <a:buNone/>
              <a:defRPr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_02">
  <p:cSld name="UT19_Start_0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/>
          <p:nvPr>
            <p:ph type="ctrTitle"/>
          </p:nvPr>
        </p:nvSpPr>
        <p:spPr>
          <a:xfrm>
            <a:off x="4572000" y="763200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4571999" y="3243600"/>
            <a:ext cx="4114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4581686" y="6279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5795962" y="5029200"/>
            <a:ext cx="289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3" type="body"/>
          </p:nvPr>
        </p:nvSpPr>
        <p:spPr>
          <a:xfrm>
            <a:off x="5795963" y="5507670"/>
            <a:ext cx="2890837" cy="6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b="0" sz="180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/>
          <p:nvPr>
            <p:ph idx="4" type="pic"/>
          </p:nvPr>
        </p:nvSpPr>
        <p:spPr>
          <a:xfrm>
            <a:off x="4572000" y="5029200"/>
            <a:ext cx="1028700" cy="1143001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_03">
  <p:cSld name="UT19_Start_0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/>
          <p:nvPr>
            <p:ph type="ctrTitle"/>
          </p:nvPr>
        </p:nvSpPr>
        <p:spPr>
          <a:xfrm>
            <a:off x="3543300" y="457200"/>
            <a:ext cx="5143500" cy="26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3543299" y="3243600"/>
            <a:ext cx="51435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3543300" y="6279425"/>
            <a:ext cx="3095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04">
  <p:cSld name="UT19_Start0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/>
          <p:nvPr>
            <p:ph type="ctrTitle"/>
          </p:nvPr>
        </p:nvSpPr>
        <p:spPr>
          <a:xfrm>
            <a:off x="3028951" y="1338130"/>
            <a:ext cx="5657849" cy="181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3028950" y="3243600"/>
            <a:ext cx="56578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3028948" y="6279425"/>
            <a:ext cx="1552739" cy="34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3028949" y="5029199"/>
            <a:ext cx="5657850" cy="371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3028948" y="5507670"/>
            <a:ext cx="5657851" cy="6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b="0" sz="180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/>
          <p:nvPr>
            <p:ph idx="4" type="pic"/>
          </p:nvPr>
        </p:nvSpPr>
        <p:spPr>
          <a:xfrm>
            <a:off x="1828800" y="5029199"/>
            <a:ext cx="1028700" cy="1143002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ectionhead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ctrTitle"/>
          </p:nvPr>
        </p:nvSpPr>
        <p:spPr>
          <a:xfrm>
            <a:off x="3028950" y="847726"/>
            <a:ext cx="5657851" cy="2870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3028949" y="3810000"/>
            <a:ext cx="5657852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5" name="Google Shape;55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ectionhead Blue">
  <p:cSld name="UT19_Sectionhead Blue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5413" y="-344614"/>
            <a:ext cx="13478257" cy="758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/>
          <p:nvPr>
            <p:ph type="ctrTitle"/>
          </p:nvPr>
        </p:nvSpPr>
        <p:spPr>
          <a:xfrm>
            <a:off x="3029400" y="847726"/>
            <a:ext cx="5609926" cy="2870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3029400" y="3810000"/>
            <a:ext cx="560992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1" name="Google Shape;61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360000"/>
            <a:ext cx="1943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Image, Title and Content">
  <p:cSld name="UT19_Image, 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3028950" y="365126"/>
            <a:ext cx="56578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3028950" y="1828800"/>
            <a:ext cx="56578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/>
          <p:nvPr>
            <p:ph idx="2" type="pic"/>
          </p:nvPr>
        </p:nvSpPr>
        <p:spPr>
          <a:xfrm>
            <a:off x="0" y="0"/>
            <a:ext cx="28575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itle and Content_Dark">
  <p:cSld name="UT19_Title and Content_Dark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4572000" y="763200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 sz="4000"/>
              <a:t>Metamorphic Testing</a:t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4571999" y="3243600"/>
            <a:ext cx="4114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t-EE"/>
              <a:t>Lab 7 (week 32: Apr 08 &amp; 09)</a:t>
            </a:r>
            <a:endParaRPr/>
          </a:p>
        </p:txBody>
      </p:sp>
      <p:sp>
        <p:nvSpPr>
          <p:cNvPr id="122" name="Google Shape;122;p1"/>
          <p:cNvSpPr txBox="1"/>
          <p:nvPr>
            <p:ph idx="10" type="dt"/>
          </p:nvPr>
        </p:nvSpPr>
        <p:spPr>
          <a:xfrm>
            <a:off x="4581686" y="6279425"/>
            <a:ext cx="2276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/>
              <a:t>2025</a:t>
            </a:r>
            <a:endParaRPr/>
          </a:p>
        </p:txBody>
      </p:sp>
      <p:sp>
        <p:nvSpPr>
          <p:cNvPr id="123" name="Google Shape;123;p1"/>
          <p:cNvSpPr txBox="1"/>
          <p:nvPr>
            <p:ph idx="2" type="body"/>
          </p:nvPr>
        </p:nvSpPr>
        <p:spPr>
          <a:xfrm>
            <a:off x="5795962" y="5029200"/>
            <a:ext cx="289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 txBox="1"/>
          <p:nvPr>
            <p:ph idx="3" type="body"/>
          </p:nvPr>
        </p:nvSpPr>
        <p:spPr>
          <a:xfrm>
            <a:off x="5795963" y="5507670"/>
            <a:ext cx="2890837" cy="6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/>
          <p:nvPr>
            <p:ph idx="4" type="pic"/>
          </p:nvPr>
        </p:nvSpPr>
        <p:spPr>
          <a:xfrm>
            <a:off x="4572000" y="5006586"/>
            <a:ext cx="1028700" cy="1165615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t-EE"/>
              <a:t>Metamorphic Testing Lab Session</a:t>
            </a:r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t-EE" sz="2400">
                <a:latin typeface="Arial"/>
                <a:ea typeface="Arial"/>
                <a:cs typeface="Arial"/>
                <a:sym typeface="Arial"/>
              </a:rPr>
              <a:t>A self-driving car manufacturer needs to find the best software for his vehicles for two situations: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AutoNum type="arabicPeriod"/>
            </a:pPr>
            <a:r>
              <a:rPr b="1" i="0" lang="et-E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Braking distance calculation</a:t>
            </a:r>
            <a:r>
              <a:rPr b="0" i="0" lang="et-E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The cars must stop precisely to avoid accidents.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AutoNum type="arabicPeriod"/>
            </a:pPr>
            <a:r>
              <a:rPr b="1" i="0" lang="et-E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Traffic sign recognition</a:t>
            </a:r>
            <a:r>
              <a:rPr b="0" i="0" lang="et-E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The vehicles need to understand road signs</a:t>
            </a:r>
            <a:r>
              <a:rPr lang="et-EE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t-EE"/>
              <a:t>Tasks: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Task 1: Testing braking distance calculators.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Task 2: Testing traffic sign classification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t-EE"/>
              <a:t>Objective: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Explore metamorphic testing for two scenarios.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/>
              <a:t>Task 1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t-EE"/>
              <a:t>Test four calculators to find the best SUT.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t-EE"/>
              <a:t>Setup the SUTs: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Extract Lab7.zip and open </a:t>
            </a:r>
            <a:r>
              <a:rPr b="1" lang="et-EE"/>
              <a:t>task1</a:t>
            </a:r>
            <a:r>
              <a:rPr lang="et-EE"/>
              <a:t> folder in IntelliJ;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Configure SDK (JDK 19 or newer);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t-EE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0" i="0" lang="et-EE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CalculatorTestSuite.java</a:t>
            </a:r>
            <a:r>
              <a:rPr b="0" i="0" lang="et-EE" u="none" cap="none" strike="noStrike">
                <a:solidFill>
                  <a:schemeClr val="dk1"/>
                </a:solidFill>
              </a:rPr>
              <a:t> under </a:t>
            </a:r>
            <a:r>
              <a:rPr b="1" i="0" lang="et-EE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src/test/java;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t-EE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Run: </a:t>
            </a:r>
            <a:r>
              <a:rPr b="1" i="0" lang="et-EE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java -jar lib/Calculators.jar</a:t>
            </a:r>
            <a:r>
              <a:rPr b="1" i="0" lang="et-EE" u="none" cap="none" strike="noStrike">
                <a:solidFill>
                  <a:schemeClr val="dk1"/>
                </a:solidFill>
              </a:rPr>
              <a:t> </a:t>
            </a:r>
            <a:r>
              <a:rPr b="0" i="0" lang="et-EE" u="none" cap="none" strike="noStrike">
                <a:solidFill>
                  <a:schemeClr val="dk1"/>
                </a:solidFill>
              </a:rPr>
              <a:t>in the terminal.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t-EE">
                <a:latin typeface="Arial"/>
                <a:ea typeface="Arial"/>
                <a:cs typeface="Arial"/>
                <a:sym typeface="Arial"/>
              </a:rPr>
              <a:t>Check if running the JAR file opens the selection of calculators.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t-EE"/>
              <a:t>Test the calculators with different input values.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578953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b="1" lang="et-EE"/>
              <a:t>Task 1 Example Metamorphic Relation (MR1) - Friction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57200" y="1508986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t-EE"/>
              <a:t>Observation: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Lower friction increases braking distance.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Higher friction decreases braking distance.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t-EE"/>
              <a:t>Test Strategy:</a:t>
            </a:r>
            <a:endParaRPr b="1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Run the calculator twice: different friction, other parameters should stay the same.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Compare outputs: If friction decreases, distance should increase.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5105158"/>
            <a:ext cx="7087589" cy="173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/>
              <a:t>Task 1 Example MR 1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t-EE" sz="2400"/>
              <a:t>Mathematical function:</a:t>
            </a:r>
            <a:endParaRPr b="1" sz="1800">
              <a:solidFill>
                <a:srgbClr val="38761D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t-EE" sz="2000"/>
              <a:t>Input 1: (t1, v1, G1, μ1, B1)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t-EE" sz="2000"/>
              <a:t>Output 1: s1 = f(t1, v1, G1, μ1, B1)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t-EE" sz="2000"/>
              <a:t>Input 2: (t2, v2, G2, μ2, B2) 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t-EE" sz="1600"/>
              <a:t>with t2=t1, v2=v1, G2=G1, μ2=μ1 + c, B1=B2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t-EE" sz="2000"/>
              <a:t>Output 2: s2 = f(t2, v2, G2, μ + c, B2)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t-EE" sz="2000"/>
              <a:t>MR1</a:t>
            </a:r>
            <a:r>
              <a:rPr lang="et-EE" sz="2000"/>
              <a:t>: if c &gt; 0 then s1 &gt; s2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t-EE" sz="2000"/>
              <a:t>         if c &lt; 0 then s1 &lt; s2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t-EE" sz="2400"/>
              <a:t>A test case based on this MR is in the test suite.</a:t>
            </a:r>
            <a:endParaRPr b="1" sz="2400"/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/>
              <a:t>Task 2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t-EE"/>
              <a:t>Testing 4 traffic sign classification models to find which model is suitable for which market.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t-EE"/>
              <a:t>Idea: </a:t>
            </a:r>
            <a:r>
              <a:rPr b="0" i="0" lang="et-E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robustness of classification models using image transformations.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6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73" y="2133600"/>
            <a:ext cx="7725853" cy="21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/>
              <a:t>Task 2</a:t>
            </a:r>
            <a:endParaRPr/>
          </a:p>
        </p:txBody>
      </p:sp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496951" y="1033790"/>
            <a:ext cx="7845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t-E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the environment: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t-EE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Open </a:t>
            </a:r>
            <a:r>
              <a:rPr b="1" i="0" lang="et-EE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task2</a:t>
            </a:r>
            <a:r>
              <a:rPr b="0" i="0" lang="et-EE" u="none" cap="none" strike="noStrike">
                <a:solidFill>
                  <a:schemeClr val="dk1"/>
                </a:solidFill>
              </a:rPr>
              <a:t> in VSCode.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t-EE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Use Python 3.9+ and set up a virtual environment: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t-EE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 -3.11 -m venv env</a:t>
            </a:r>
            <a:r>
              <a:rPr b="0" i="0" lang="et-EE" u="none" cap="none" strike="noStrike">
                <a:solidFill>
                  <a:schemeClr val="dk1"/>
                </a:solidFill>
              </a:rPr>
              <a:t>.</a:t>
            </a:r>
            <a:endParaRPr b="0" i="0" u="none" cap="none" strike="noStrike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t-EE"/>
              <a:t>activate: </a:t>
            </a:r>
            <a:r>
              <a:rPr b="1" lang="et-EE"/>
              <a:t>.\env\Scripts\activate</a:t>
            </a:r>
            <a:endParaRPr b="1"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t-EE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t-EE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python setup.py</a:t>
            </a:r>
            <a:r>
              <a:rPr b="0" i="0" lang="et-EE" u="none" cap="none" strike="noStrike">
                <a:solidFill>
                  <a:schemeClr val="dk1"/>
                </a:solidFill>
              </a:rPr>
              <a:t> to install dependencies.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t-EE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Open </a:t>
            </a:r>
            <a:r>
              <a:rPr b="0" i="0" lang="et-EE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tests/testing.py</a:t>
            </a:r>
            <a:r>
              <a:rPr b="0" i="0" lang="et-EE" u="none" cap="none" strike="noStrike">
                <a:solidFill>
                  <a:schemeClr val="dk1"/>
                </a:solidFill>
              </a:rPr>
              <a:t> for example modifications.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>
                <a:latin typeface="Arial"/>
                <a:ea typeface="Arial"/>
                <a:cs typeface="Arial"/>
                <a:sym typeface="Arial"/>
              </a:rPr>
              <a:t>   Run </a:t>
            </a:r>
            <a:r>
              <a:rPr b="1" lang="et-EE">
                <a:latin typeface="Arial"/>
                <a:ea typeface="Arial"/>
                <a:cs typeface="Arial"/>
                <a:sym typeface="Arial"/>
              </a:rPr>
              <a:t>testing.py</a:t>
            </a:r>
            <a:r>
              <a:rPr lang="et-EE">
                <a:latin typeface="Arial"/>
                <a:ea typeface="Arial"/>
                <a:cs typeface="Arial"/>
                <a:sym typeface="Arial"/>
              </a:rPr>
              <a:t>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457200" y="59445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t-EE"/>
              <a:t>Example Metamorphic Relation (MR1) - Image Rotation</a:t>
            </a:r>
            <a:br>
              <a:rPr lang="et-EE"/>
            </a:b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457200" y="1508986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t-EE"/>
              <a:t>Observation: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Small rotations (e.g., 20°) should not significantly impact classification.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Real-world scenarios include tilted cameras or signs.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t-EE"/>
              <a:t>Test Strategy: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Apply small rotations to test images.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Compare predictions before and after transformation.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t-EE"/>
              <a:t>Acceptable change: &lt;0.1; significant change indicates a model issue.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5181668"/>
            <a:ext cx="5943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/>
              <a:t>Homework Tasks - Summary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et-EE" sz="2300"/>
              <a:t>Task 1:</a:t>
            </a:r>
            <a:r>
              <a:rPr lang="et-EE" sz="2300"/>
              <a:t> </a:t>
            </a:r>
            <a:endParaRPr sz="2300"/>
          </a:p>
          <a:p>
            <a:pPr indent="-336550" lvl="1" marL="800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t-EE" sz="2300"/>
              <a:t>Identify and test 4 more MRs for the calculators.</a:t>
            </a:r>
            <a:endParaRPr sz="2300"/>
          </a:p>
          <a:p>
            <a:pPr indent="-336550" lvl="1" marL="800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t-EE" sz="2300"/>
              <a:t>Find 4 additional bugs.</a:t>
            </a:r>
            <a:endParaRPr sz="2300"/>
          </a:p>
          <a:p>
            <a:pPr indent="-336550" lvl="1" marL="800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t-EE" sz="2300"/>
              <a:t>Report your results in a table (Appendix A).</a:t>
            </a:r>
            <a:endParaRPr sz="2300"/>
          </a:p>
          <a:p>
            <a:pPr indent="-336550" lvl="1" marL="800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t-EE" sz="2300"/>
              <a:t>Explain which calculator is the best and why.</a:t>
            </a:r>
            <a:endParaRPr sz="2300"/>
          </a:p>
          <a:p>
            <a:pPr indent="-4254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et-EE" sz="2300"/>
              <a:t>Task 2:</a:t>
            </a:r>
            <a:endParaRPr sz="2300"/>
          </a:p>
          <a:p>
            <a:pPr indent="-336550" lvl="1" marL="800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t-EE" sz="2300"/>
              <a:t>Think of 5 additional image transformations.</a:t>
            </a:r>
            <a:endParaRPr sz="2300"/>
          </a:p>
          <a:p>
            <a:pPr indent="-336550" lvl="1" marL="800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t-EE" sz="2300"/>
              <a:t>Create at least 5 different functions based on these MRs. Provide sample images.</a:t>
            </a:r>
            <a:endParaRPr sz="2300"/>
          </a:p>
          <a:p>
            <a:pPr indent="-336550" lvl="1" marL="800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t-EE" sz="2300"/>
              <a:t>Report the results in a table form (Appendix B, 4 tables in total), assign models and explain your reasoning.</a:t>
            </a:r>
            <a:endParaRPr sz="2300"/>
          </a:p>
          <a:p>
            <a:pPr indent="-4064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b="1" lang="et-EE"/>
              <a:t>Feedback!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7658100" y="6279424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T_2019 Theme">
  <a:themeElements>
    <a:clrScheme name="UT_2019">
      <a:dk1>
        <a:srgbClr val="2C5696"/>
      </a:dk1>
      <a:lt1>
        <a:srgbClr val="FFFFFF"/>
      </a:lt1>
      <a:dk2>
        <a:srgbClr val="102064"/>
      </a:dk2>
      <a:lt2>
        <a:srgbClr val="FFFFFF"/>
      </a:lt2>
      <a:accent1>
        <a:srgbClr val="00A6E9"/>
      </a:accent1>
      <a:accent2>
        <a:srgbClr val="ED7D31"/>
      </a:accent2>
      <a:accent3>
        <a:srgbClr val="E52143"/>
      </a:accent3>
      <a:accent4>
        <a:srgbClr val="AE78B1"/>
      </a:accent4>
      <a:accent5>
        <a:srgbClr val="87BC1F"/>
      </a:accent5>
      <a:accent6>
        <a:srgbClr val="FAA41A"/>
      </a:accent6>
      <a:hlink>
        <a:srgbClr val="FF6F20"/>
      </a:hlink>
      <a:folHlink>
        <a:srgbClr val="00A6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2018-12-27T16:27:33Z</dcterms:created>
  <dc:creator>Eliisabet Kaasik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0x01010058BCFC616DEBC344BE586B1B6E5235C8</vt:lpwstr>
  </property>
</Properties>
</file>