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Geo"/>
      <p:regular r:id="rId14"/>
      <p: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jOPhAUidkNWYJeWkULxC/kuU1k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Geo-italic.fntdata"/><Relationship Id="rId14" Type="http://schemas.openxmlformats.org/officeDocument/2006/relationships/font" Target="fonts/Geo-regular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a9e2fb74d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3a9e2fb74d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4538a5154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f4538a5154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6812dd9c9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36812dd9c9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6812dd9c9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36812dd9c9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6812dd9c9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36812dd9c9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Geo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21" name="Google Shape;21;p12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12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0"/>
          <p:cNvSpPr txBox="1"/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eo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" type="body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2" type="body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20"/>
          <p:cNvSpPr txBox="1"/>
          <p:nvPr>
            <p:ph idx="10" type="dt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1" type="ftr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1"/>
          <p:cNvSpPr/>
          <p:nvPr>
            <p:ph idx="2" type="pic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98" name="Google Shape;98;p21"/>
          <p:cNvSpPr txBox="1"/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eo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21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2" type="body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Geo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56" name="Google Shape;56;p11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1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6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Geo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64" name="Google Shape;64;p16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3" type="body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3" name="Google Shape;73;p17"/>
          <p:cNvSpPr txBox="1"/>
          <p:nvPr>
            <p:ph idx="4" type="body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  <a:defRPr b="0" i="0" sz="4600" u="none" cap="none" strike="noStrike">
                <a:solidFill>
                  <a:srgbClr val="3F3F3F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0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10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  <a:defRPr b="0" i="0" sz="4600" u="none" cap="none" strike="noStrike">
                <a:solidFill>
                  <a:srgbClr val="3F3F3F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9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 txBox="1"/>
          <p:nvPr>
            <p:ph type="ctrTitle"/>
          </p:nvPr>
        </p:nvSpPr>
        <p:spPr>
          <a:xfrm>
            <a:off x="6154310" y="174940"/>
            <a:ext cx="6037689" cy="40153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Geo"/>
              <a:buNone/>
            </a:pPr>
            <a:r>
              <a:rPr lang="en-US" sz="7200"/>
              <a:t>TRAFFIC LIGHT CONTROLLER</a:t>
            </a:r>
            <a:endParaRPr/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6272800" y="4447457"/>
            <a:ext cx="4829101" cy="1749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NNAMDI ELIJAH OBI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PATRICK NONKI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GEORGE IZUCHUKWU ENEKWA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ABDUL-AZEEZ OLANLOKUN</a:t>
            </a:r>
            <a:endParaRPr sz="1600"/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</p:txBody>
      </p:sp>
      <p:pic>
        <p:nvPicPr>
          <p:cNvPr id="110" name="Google Shape;11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0"/>
            <a:ext cx="6096000" cy="68579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"/>
          <p:cNvCxnSpPr/>
          <p:nvPr/>
        </p:nvCxnSpPr>
        <p:spPr>
          <a:xfrm>
            <a:off x="6805053" y="4294754"/>
            <a:ext cx="43891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/>
          <p:nvPr>
            <p:ph type="title"/>
          </p:nvPr>
        </p:nvSpPr>
        <p:spPr>
          <a:xfrm>
            <a:off x="1178118" y="411836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</a:pPr>
            <a:r>
              <a:rPr lang="en-US"/>
              <a:t>MOTIVATION AND CONCEPT</a:t>
            </a:r>
            <a:endParaRPr/>
          </a:p>
        </p:txBody>
      </p:sp>
      <p:sp>
        <p:nvSpPr>
          <p:cNvPr id="118" name="Google Shape;118;p2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</a:t>
            </a:r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1178118" y="2301157"/>
            <a:ext cx="82284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085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ARE WE DOING…?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085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WE DOING…?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085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ARE WE DOING…?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a9e2fb74d_0_7"/>
          <p:cNvSpPr txBox="1"/>
          <p:nvPr>
            <p:ph type="title"/>
          </p:nvPr>
        </p:nvSpPr>
        <p:spPr>
          <a:xfrm>
            <a:off x="1162055" y="354628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Geo"/>
              <a:buNone/>
            </a:pPr>
            <a:r>
              <a:rPr lang="en-US" sz="4800"/>
              <a:t>MODEL (FINITE STATE MACHINE)</a:t>
            </a:r>
            <a:endParaRPr/>
          </a:p>
        </p:txBody>
      </p:sp>
      <p:sp>
        <p:nvSpPr>
          <p:cNvPr id="125" name="Google Shape;125;g13a9e2fb74d_0_7"/>
          <p:cNvSpPr txBox="1"/>
          <p:nvPr>
            <p:ph idx="11" type="ftr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</a:t>
            </a:r>
            <a:endParaRPr/>
          </a:p>
        </p:txBody>
      </p:sp>
      <p:sp>
        <p:nvSpPr>
          <p:cNvPr id="126" name="Google Shape;126;g13a9e2fb74d_0_7"/>
          <p:cNvSpPr txBox="1"/>
          <p:nvPr/>
        </p:nvSpPr>
        <p:spPr>
          <a:xfrm>
            <a:off x="6678700" y="3180650"/>
            <a:ext cx="4733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Start state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Naming convention used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Triggers and guard conditions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Outputs in each state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Type of FSM model</a:t>
            </a:r>
            <a:endParaRPr/>
          </a:p>
        </p:txBody>
      </p:sp>
      <p:pic>
        <p:nvPicPr>
          <p:cNvPr id="127" name="Google Shape;127;g13a9e2fb74d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050" y="2074353"/>
            <a:ext cx="4411703" cy="4336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4538a5154_0_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Geo"/>
              <a:buNone/>
            </a:pPr>
            <a:r>
              <a:rPr lang="en-US" sz="4800"/>
              <a:t>IMPLEMENTATION :VHDL CODE</a:t>
            </a:r>
            <a:endParaRPr/>
          </a:p>
        </p:txBody>
      </p:sp>
      <p:sp>
        <p:nvSpPr>
          <p:cNvPr id="133" name="Google Shape;133;gf4538a5154_0_3"/>
          <p:cNvSpPr txBox="1"/>
          <p:nvPr>
            <p:ph idx="11" type="ftr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3</a:t>
            </a:r>
            <a:endParaRPr sz="2000"/>
          </a:p>
        </p:txBody>
      </p:sp>
      <p:pic>
        <p:nvPicPr>
          <p:cNvPr id="134" name="Google Shape;134;gf4538a5154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350" y="1937887"/>
            <a:ext cx="5840400" cy="4356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f4538a5154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2150" y="1945025"/>
            <a:ext cx="5299101" cy="43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6812dd9c9_0_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Geo"/>
              <a:buNone/>
            </a:pPr>
            <a:r>
              <a:rPr lang="en-US" sz="4800"/>
              <a:t>IMPLEMENTATION :VHDL CODE</a:t>
            </a:r>
            <a:endParaRPr/>
          </a:p>
        </p:txBody>
      </p:sp>
      <p:sp>
        <p:nvSpPr>
          <p:cNvPr id="141" name="Google Shape;141;g136812dd9c9_0_2"/>
          <p:cNvSpPr txBox="1"/>
          <p:nvPr>
            <p:ph idx="11" type="ftr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4</a:t>
            </a:r>
            <a:endParaRPr sz="2000"/>
          </a:p>
        </p:txBody>
      </p:sp>
      <p:pic>
        <p:nvPicPr>
          <p:cNvPr id="142" name="Google Shape;142;g136812dd9c9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" y="1945025"/>
            <a:ext cx="4966774" cy="434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136812dd9c9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5900" y="1945025"/>
            <a:ext cx="6453700" cy="32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6812dd9c9_0_1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Geo"/>
              <a:buNone/>
            </a:pPr>
            <a:r>
              <a:rPr lang="en-US" sz="4800"/>
              <a:t>IMPLEMENTATION :VHDL CODE</a:t>
            </a:r>
            <a:endParaRPr/>
          </a:p>
        </p:txBody>
      </p:sp>
      <p:sp>
        <p:nvSpPr>
          <p:cNvPr id="149" name="Google Shape;149;g136812dd9c9_0_11"/>
          <p:cNvSpPr txBox="1"/>
          <p:nvPr>
            <p:ph idx="11" type="ftr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5</a:t>
            </a:r>
            <a:endParaRPr sz="2000"/>
          </a:p>
        </p:txBody>
      </p:sp>
      <p:pic>
        <p:nvPicPr>
          <p:cNvPr id="150" name="Google Shape;150;g136812dd9c9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400" y="1929150"/>
            <a:ext cx="3929274" cy="438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6812dd9c9_0_1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Geo"/>
              <a:buNone/>
            </a:pPr>
            <a:r>
              <a:rPr lang="en-US" sz="4800"/>
              <a:t>IMPLEMENTATION :Testbench VHDL CODE</a:t>
            </a:r>
            <a:endParaRPr/>
          </a:p>
        </p:txBody>
      </p:sp>
      <p:sp>
        <p:nvSpPr>
          <p:cNvPr id="156" name="Google Shape;156;g136812dd9c9_0_19"/>
          <p:cNvSpPr txBox="1"/>
          <p:nvPr>
            <p:ph idx="11" type="ftr"/>
          </p:nvPr>
        </p:nvSpPr>
        <p:spPr>
          <a:xfrm>
            <a:off x="1097279" y="6446838"/>
            <a:ext cx="681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6</a:t>
            </a:r>
            <a:endParaRPr sz="2000"/>
          </a:p>
        </p:txBody>
      </p:sp>
      <p:pic>
        <p:nvPicPr>
          <p:cNvPr id="157" name="Google Shape;157;g136812dd9c9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30737"/>
            <a:ext cx="4904125" cy="4363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136812dd9c9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7850" y="1930725"/>
            <a:ext cx="3943700" cy="43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64" name="Google Shape;164;p8"/>
          <p:cNvSpPr txBox="1"/>
          <p:nvPr>
            <p:ph idx="1" type="body"/>
          </p:nvPr>
        </p:nvSpPr>
        <p:spPr>
          <a:xfrm>
            <a:off x="1097275" y="2000598"/>
            <a:ext cx="10058400" cy="40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WHAT WE’VE LEARNT THUS </a:t>
            </a: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FAR…?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Thank you, any questions ?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</p:txBody>
      </p:sp>
      <p:sp>
        <p:nvSpPr>
          <p:cNvPr id="165" name="Google Shape;165;p8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VTI">
  <a:themeElements>
    <a:clrScheme name="Custom 40">
      <a:dk1>
        <a:srgbClr val="000000"/>
      </a:dk1>
      <a:lt1>
        <a:srgbClr val="FFFFFF"/>
      </a:lt1>
      <a:dk2>
        <a:srgbClr val="545D57"/>
      </a:dk2>
      <a:lt2>
        <a:srgbClr val="EBEBE8"/>
      </a:lt2>
      <a:accent1>
        <a:srgbClr val="579858"/>
      </a:accent1>
      <a:accent2>
        <a:srgbClr val="ED583E"/>
      </a:accent2>
      <a:accent3>
        <a:srgbClr val="D3BA59"/>
      </a:accent3>
      <a:accent4>
        <a:srgbClr val="4C94AC"/>
      </a:accent4>
      <a:accent5>
        <a:srgbClr val="A09E84"/>
      </a:accent5>
      <a:accent6>
        <a:srgbClr val="FC7D4A"/>
      </a:accent6>
      <a:hlink>
        <a:srgbClr val="04A2DA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2022-06-26T21:19:32Z</dcterms:created>
  <dc:creator>Obi Elijah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