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9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61585-66B7-4AEF-97CE-F77B71C8727A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7C9D40-D63C-4280-842A-10BA9BF241CC}">
      <dgm:prSet/>
      <dgm:spPr/>
      <dgm:t>
        <a:bodyPr/>
        <a:lstStyle/>
        <a:p>
          <a:pPr>
            <a:defRPr cap="all"/>
          </a:pPr>
          <a:r>
            <a:rPr lang="en-US" b="0" i="0"/>
            <a:t>An IP core consists of a block of logic or data that is used in a semiconductor chip. </a:t>
          </a:r>
          <a:endParaRPr lang="en-US"/>
        </a:p>
      </dgm:t>
    </dgm:pt>
    <dgm:pt modelId="{18D185E2-4857-4381-9D84-49A9BF51B365}" type="parTrans" cxnId="{8634C219-4CD4-436B-920D-4C87CECD6A19}">
      <dgm:prSet/>
      <dgm:spPr/>
      <dgm:t>
        <a:bodyPr/>
        <a:lstStyle/>
        <a:p>
          <a:endParaRPr lang="en-US"/>
        </a:p>
      </dgm:t>
    </dgm:pt>
    <dgm:pt modelId="{C124A6BE-9C38-4695-8EBB-457445223B82}" type="sibTrans" cxnId="{8634C219-4CD4-436B-920D-4C87CECD6A19}">
      <dgm:prSet/>
      <dgm:spPr/>
      <dgm:t>
        <a:bodyPr/>
        <a:lstStyle/>
        <a:p>
          <a:endParaRPr lang="en-US"/>
        </a:p>
      </dgm:t>
    </dgm:pt>
    <dgm:pt modelId="{B7E3FA72-98FE-446E-A7CA-0983667C98F9}">
      <dgm:prSet/>
      <dgm:spPr/>
      <dgm:t>
        <a:bodyPr/>
        <a:lstStyle/>
        <a:p>
          <a:pPr>
            <a:defRPr cap="all"/>
          </a:pPr>
          <a:r>
            <a:rPr lang="en-US" b="0" i="0"/>
            <a:t>It is usually the intellectual property of a particular person or company. </a:t>
          </a:r>
          <a:endParaRPr lang="en-US"/>
        </a:p>
      </dgm:t>
    </dgm:pt>
    <dgm:pt modelId="{7AA0C675-AF66-40CE-9F96-AC6981E57B71}" type="parTrans" cxnId="{066899A8-220E-4A89-B5C4-898A3EC2EDFE}">
      <dgm:prSet/>
      <dgm:spPr/>
      <dgm:t>
        <a:bodyPr/>
        <a:lstStyle/>
        <a:p>
          <a:endParaRPr lang="en-US"/>
        </a:p>
      </dgm:t>
    </dgm:pt>
    <dgm:pt modelId="{AF5D5B65-A5A7-46E9-9449-97E37D469371}" type="sibTrans" cxnId="{066899A8-220E-4A89-B5C4-898A3EC2EDFE}">
      <dgm:prSet/>
      <dgm:spPr/>
      <dgm:t>
        <a:bodyPr/>
        <a:lstStyle/>
        <a:p>
          <a:endParaRPr lang="en-US"/>
        </a:p>
      </dgm:t>
    </dgm:pt>
    <dgm:pt modelId="{4416628D-9CC4-4CE7-B91E-B64375699C91}">
      <dgm:prSet/>
      <dgm:spPr/>
      <dgm:t>
        <a:bodyPr/>
        <a:lstStyle/>
        <a:p>
          <a:pPr>
            <a:defRPr cap="all"/>
          </a:pPr>
          <a:r>
            <a:rPr lang="en-US" b="0" i="0"/>
            <a:t>IP cores are used when making a field programmable gate array (FPGA) or application-specific integrated circuit (ASIC).</a:t>
          </a:r>
          <a:endParaRPr lang="en-US"/>
        </a:p>
      </dgm:t>
    </dgm:pt>
    <dgm:pt modelId="{2604CA89-9492-4BCE-AE20-19040E855B88}" type="parTrans" cxnId="{15804F2F-E714-4D80-B10B-86C5B8579829}">
      <dgm:prSet/>
      <dgm:spPr/>
      <dgm:t>
        <a:bodyPr/>
        <a:lstStyle/>
        <a:p>
          <a:endParaRPr lang="en-US"/>
        </a:p>
      </dgm:t>
    </dgm:pt>
    <dgm:pt modelId="{87457F97-1B69-414A-9590-312AD0613FD4}" type="sibTrans" cxnId="{15804F2F-E714-4D80-B10B-86C5B8579829}">
      <dgm:prSet/>
      <dgm:spPr/>
      <dgm:t>
        <a:bodyPr/>
        <a:lstStyle/>
        <a:p>
          <a:endParaRPr lang="en-US"/>
        </a:p>
      </dgm:t>
    </dgm:pt>
    <dgm:pt modelId="{62C8008C-0ED7-41A2-A4BE-407A1FC6DC63}" type="pres">
      <dgm:prSet presAssocID="{A2161585-66B7-4AEF-97CE-F77B71C8727A}" presName="root" presStyleCnt="0">
        <dgm:presLayoutVars>
          <dgm:dir/>
          <dgm:resizeHandles val="exact"/>
        </dgm:presLayoutVars>
      </dgm:prSet>
      <dgm:spPr/>
    </dgm:pt>
    <dgm:pt modelId="{B41CB841-0FE4-4F7A-8903-CC5E708EA31F}" type="pres">
      <dgm:prSet presAssocID="{0D7C9D40-D63C-4280-842A-10BA9BF241CC}" presName="compNode" presStyleCnt="0"/>
      <dgm:spPr/>
    </dgm:pt>
    <dgm:pt modelId="{1F6D8189-5D8E-469C-9759-7201EACC656C}" type="pres">
      <dgm:prSet presAssocID="{0D7C9D40-D63C-4280-842A-10BA9BF241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256CC5D-88CE-4024-B478-11299B02CA45}" type="pres">
      <dgm:prSet presAssocID="{0D7C9D40-D63C-4280-842A-10BA9BF241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C5C4DF0-46B5-4A3F-AA5B-D3E4CBC002BB}" type="pres">
      <dgm:prSet presAssocID="{0D7C9D40-D63C-4280-842A-10BA9BF241CC}" presName="spaceRect" presStyleCnt="0"/>
      <dgm:spPr/>
    </dgm:pt>
    <dgm:pt modelId="{70D7D0C0-4C16-43A3-910A-CB46445A4FF3}" type="pres">
      <dgm:prSet presAssocID="{0D7C9D40-D63C-4280-842A-10BA9BF241CC}" presName="textRect" presStyleLbl="revTx" presStyleIdx="0" presStyleCnt="3">
        <dgm:presLayoutVars>
          <dgm:chMax val="1"/>
          <dgm:chPref val="1"/>
        </dgm:presLayoutVars>
      </dgm:prSet>
      <dgm:spPr/>
    </dgm:pt>
    <dgm:pt modelId="{A9BBF3DA-5B8F-47A1-889A-F65111599E2D}" type="pres">
      <dgm:prSet presAssocID="{C124A6BE-9C38-4695-8EBB-457445223B82}" presName="sibTrans" presStyleCnt="0"/>
      <dgm:spPr/>
    </dgm:pt>
    <dgm:pt modelId="{18309400-DAAF-441A-9CE2-5C2A515606F8}" type="pres">
      <dgm:prSet presAssocID="{B7E3FA72-98FE-446E-A7CA-0983667C98F9}" presName="compNode" presStyleCnt="0"/>
      <dgm:spPr/>
    </dgm:pt>
    <dgm:pt modelId="{39046039-FE21-4B7C-87C3-35D434D32E79}" type="pres">
      <dgm:prSet presAssocID="{B7E3FA72-98FE-446E-A7CA-0983667C98F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EF500E-7512-453A-BCBD-E4F4135948E1}" type="pres">
      <dgm:prSet presAssocID="{B7E3FA72-98FE-446E-A7CA-0983667C98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93B108-1F1A-4EF4-A17A-D34232B74523}" type="pres">
      <dgm:prSet presAssocID="{B7E3FA72-98FE-446E-A7CA-0983667C98F9}" presName="spaceRect" presStyleCnt="0"/>
      <dgm:spPr/>
    </dgm:pt>
    <dgm:pt modelId="{D52C7D7B-22E3-4A4B-B364-4B95C89DB358}" type="pres">
      <dgm:prSet presAssocID="{B7E3FA72-98FE-446E-A7CA-0983667C98F9}" presName="textRect" presStyleLbl="revTx" presStyleIdx="1" presStyleCnt="3">
        <dgm:presLayoutVars>
          <dgm:chMax val="1"/>
          <dgm:chPref val="1"/>
        </dgm:presLayoutVars>
      </dgm:prSet>
      <dgm:spPr/>
    </dgm:pt>
    <dgm:pt modelId="{0FB676BD-DA7A-4103-A454-06020391AB8A}" type="pres">
      <dgm:prSet presAssocID="{AF5D5B65-A5A7-46E9-9449-97E37D469371}" presName="sibTrans" presStyleCnt="0"/>
      <dgm:spPr/>
    </dgm:pt>
    <dgm:pt modelId="{97A0F179-1A74-4B69-BF3E-C189CD077A78}" type="pres">
      <dgm:prSet presAssocID="{4416628D-9CC4-4CE7-B91E-B64375699C91}" presName="compNode" presStyleCnt="0"/>
      <dgm:spPr/>
    </dgm:pt>
    <dgm:pt modelId="{91798DE5-0D3F-473C-A831-C8E24A9D35AA}" type="pres">
      <dgm:prSet presAssocID="{4416628D-9CC4-4CE7-B91E-B64375699C9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AE3ABDC-A253-4B57-9D85-57955DF7F464}" type="pres">
      <dgm:prSet presAssocID="{4416628D-9CC4-4CE7-B91E-B64375699C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BE479E3-91C1-403C-8B32-DE72A017AEF9}" type="pres">
      <dgm:prSet presAssocID="{4416628D-9CC4-4CE7-B91E-B64375699C91}" presName="spaceRect" presStyleCnt="0"/>
      <dgm:spPr/>
    </dgm:pt>
    <dgm:pt modelId="{9BAF7313-910A-4AB7-82E1-F77B6663E6BB}" type="pres">
      <dgm:prSet presAssocID="{4416628D-9CC4-4CE7-B91E-B64375699C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34C219-4CD4-436B-920D-4C87CECD6A19}" srcId="{A2161585-66B7-4AEF-97CE-F77B71C8727A}" destId="{0D7C9D40-D63C-4280-842A-10BA9BF241CC}" srcOrd="0" destOrd="0" parTransId="{18D185E2-4857-4381-9D84-49A9BF51B365}" sibTransId="{C124A6BE-9C38-4695-8EBB-457445223B82}"/>
    <dgm:cxn modelId="{15804F2F-E714-4D80-B10B-86C5B8579829}" srcId="{A2161585-66B7-4AEF-97CE-F77B71C8727A}" destId="{4416628D-9CC4-4CE7-B91E-B64375699C91}" srcOrd="2" destOrd="0" parTransId="{2604CA89-9492-4BCE-AE20-19040E855B88}" sibTransId="{87457F97-1B69-414A-9590-312AD0613FD4}"/>
    <dgm:cxn modelId="{04A27739-8407-44AB-92CC-B17EAC3669CE}" type="presOf" srcId="{A2161585-66B7-4AEF-97CE-F77B71C8727A}" destId="{62C8008C-0ED7-41A2-A4BE-407A1FC6DC63}" srcOrd="0" destOrd="0" presId="urn:microsoft.com/office/officeart/2018/5/layout/IconLeafLabelList"/>
    <dgm:cxn modelId="{91314365-F725-4B73-B775-D78F0C977BA0}" type="presOf" srcId="{0D7C9D40-D63C-4280-842A-10BA9BF241CC}" destId="{70D7D0C0-4C16-43A3-910A-CB46445A4FF3}" srcOrd="0" destOrd="0" presId="urn:microsoft.com/office/officeart/2018/5/layout/IconLeafLabelList"/>
    <dgm:cxn modelId="{48D0B59E-04E0-49A0-8439-D4FD0655B0AA}" type="presOf" srcId="{B7E3FA72-98FE-446E-A7CA-0983667C98F9}" destId="{D52C7D7B-22E3-4A4B-B364-4B95C89DB358}" srcOrd="0" destOrd="0" presId="urn:microsoft.com/office/officeart/2018/5/layout/IconLeafLabelList"/>
    <dgm:cxn modelId="{066899A8-220E-4A89-B5C4-898A3EC2EDFE}" srcId="{A2161585-66B7-4AEF-97CE-F77B71C8727A}" destId="{B7E3FA72-98FE-446E-A7CA-0983667C98F9}" srcOrd="1" destOrd="0" parTransId="{7AA0C675-AF66-40CE-9F96-AC6981E57B71}" sibTransId="{AF5D5B65-A5A7-46E9-9449-97E37D469371}"/>
    <dgm:cxn modelId="{A76235B5-8CCC-4453-A6BF-A4E7EE5DAF95}" type="presOf" srcId="{4416628D-9CC4-4CE7-B91E-B64375699C91}" destId="{9BAF7313-910A-4AB7-82E1-F77B6663E6BB}" srcOrd="0" destOrd="0" presId="urn:microsoft.com/office/officeart/2018/5/layout/IconLeafLabelList"/>
    <dgm:cxn modelId="{C9233366-0EB1-4BCE-91F0-0289AD175435}" type="presParOf" srcId="{62C8008C-0ED7-41A2-A4BE-407A1FC6DC63}" destId="{B41CB841-0FE4-4F7A-8903-CC5E708EA31F}" srcOrd="0" destOrd="0" presId="urn:microsoft.com/office/officeart/2018/5/layout/IconLeafLabelList"/>
    <dgm:cxn modelId="{26062397-833B-4A18-8D25-6867CECC0753}" type="presParOf" srcId="{B41CB841-0FE4-4F7A-8903-CC5E708EA31F}" destId="{1F6D8189-5D8E-469C-9759-7201EACC656C}" srcOrd="0" destOrd="0" presId="urn:microsoft.com/office/officeart/2018/5/layout/IconLeafLabelList"/>
    <dgm:cxn modelId="{A358FF88-AEE8-4B67-A950-42DD60429BDD}" type="presParOf" srcId="{B41CB841-0FE4-4F7A-8903-CC5E708EA31F}" destId="{1256CC5D-88CE-4024-B478-11299B02CA45}" srcOrd="1" destOrd="0" presId="urn:microsoft.com/office/officeart/2018/5/layout/IconLeafLabelList"/>
    <dgm:cxn modelId="{DC6E388A-E15D-4A06-8DE4-BACAED401DEB}" type="presParOf" srcId="{B41CB841-0FE4-4F7A-8903-CC5E708EA31F}" destId="{5C5C4DF0-46B5-4A3F-AA5B-D3E4CBC002BB}" srcOrd="2" destOrd="0" presId="urn:microsoft.com/office/officeart/2018/5/layout/IconLeafLabelList"/>
    <dgm:cxn modelId="{5347FC3C-3F2C-4379-9EF8-55BB12D232C1}" type="presParOf" srcId="{B41CB841-0FE4-4F7A-8903-CC5E708EA31F}" destId="{70D7D0C0-4C16-43A3-910A-CB46445A4FF3}" srcOrd="3" destOrd="0" presId="urn:microsoft.com/office/officeart/2018/5/layout/IconLeafLabelList"/>
    <dgm:cxn modelId="{2E7F7294-15FE-41C1-B5E2-046C1463ED96}" type="presParOf" srcId="{62C8008C-0ED7-41A2-A4BE-407A1FC6DC63}" destId="{A9BBF3DA-5B8F-47A1-889A-F65111599E2D}" srcOrd="1" destOrd="0" presId="urn:microsoft.com/office/officeart/2018/5/layout/IconLeafLabelList"/>
    <dgm:cxn modelId="{389A42F1-8DF2-4B37-A005-74010530E2ED}" type="presParOf" srcId="{62C8008C-0ED7-41A2-A4BE-407A1FC6DC63}" destId="{18309400-DAAF-441A-9CE2-5C2A515606F8}" srcOrd="2" destOrd="0" presId="urn:microsoft.com/office/officeart/2018/5/layout/IconLeafLabelList"/>
    <dgm:cxn modelId="{85FBEB9F-CB4F-48A8-A9FA-D200E55015A7}" type="presParOf" srcId="{18309400-DAAF-441A-9CE2-5C2A515606F8}" destId="{39046039-FE21-4B7C-87C3-35D434D32E79}" srcOrd="0" destOrd="0" presId="urn:microsoft.com/office/officeart/2018/5/layout/IconLeafLabelList"/>
    <dgm:cxn modelId="{2E0DA4DF-CA5F-47F7-9C63-35556FCCF5DF}" type="presParOf" srcId="{18309400-DAAF-441A-9CE2-5C2A515606F8}" destId="{13EF500E-7512-453A-BCBD-E4F4135948E1}" srcOrd="1" destOrd="0" presId="urn:microsoft.com/office/officeart/2018/5/layout/IconLeafLabelList"/>
    <dgm:cxn modelId="{B8251ADF-6950-4684-ABE4-6D3B0BDED4D3}" type="presParOf" srcId="{18309400-DAAF-441A-9CE2-5C2A515606F8}" destId="{0093B108-1F1A-4EF4-A17A-D34232B74523}" srcOrd="2" destOrd="0" presId="urn:microsoft.com/office/officeart/2018/5/layout/IconLeafLabelList"/>
    <dgm:cxn modelId="{3E51E89C-3A7A-4C85-A1FE-541873DF1551}" type="presParOf" srcId="{18309400-DAAF-441A-9CE2-5C2A515606F8}" destId="{D52C7D7B-22E3-4A4B-B364-4B95C89DB358}" srcOrd="3" destOrd="0" presId="urn:microsoft.com/office/officeart/2018/5/layout/IconLeafLabelList"/>
    <dgm:cxn modelId="{20568E41-6CD6-4245-A083-18FC77083577}" type="presParOf" srcId="{62C8008C-0ED7-41A2-A4BE-407A1FC6DC63}" destId="{0FB676BD-DA7A-4103-A454-06020391AB8A}" srcOrd="3" destOrd="0" presId="urn:microsoft.com/office/officeart/2018/5/layout/IconLeafLabelList"/>
    <dgm:cxn modelId="{2FDCBF82-AE62-4A0E-9511-4DD42331F872}" type="presParOf" srcId="{62C8008C-0ED7-41A2-A4BE-407A1FC6DC63}" destId="{97A0F179-1A74-4B69-BF3E-C189CD077A78}" srcOrd="4" destOrd="0" presId="urn:microsoft.com/office/officeart/2018/5/layout/IconLeafLabelList"/>
    <dgm:cxn modelId="{1D2EC89E-D2E2-447D-84D7-B7C2B0F1E893}" type="presParOf" srcId="{97A0F179-1A74-4B69-BF3E-C189CD077A78}" destId="{91798DE5-0D3F-473C-A831-C8E24A9D35AA}" srcOrd="0" destOrd="0" presId="urn:microsoft.com/office/officeart/2018/5/layout/IconLeafLabelList"/>
    <dgm:cxn modelId="{B1B51072-BDF1-4378-BD98-5E358AF40FF2}" type="presParOf" srcId="{97A0F179-1A74-4B69-BF3E-C189CD077A78}" destId="{FAE3ABDC-A253-4B57-9D85-57955DF7F464}" srcOrd="1" destOrd="0" presId="urn:microsoft.com/office/officeart/2018/5/layout/IconLeafLabelList"/>
    <dgm:cxn modelId="{1E2539DE-88BA-4E53-862D-1B72272985A3}" type="presParOf" srcId="{97A0F179-1A74-4B69-BF3E-C189CD077A78}" destId="{0BE479E3-91C1-403C-8B32-DE72A017AEF9}" srcOrd="2" destOrd="0" presId="urn:microsoft.com/office/officeart/2018/5/layout/IconLeafLabelList"/>
    <dgm:cxn modelId="{4AE8C582-29B1-4FEC-AEF9-7BAB68210F06}" type="presParOf" srcId="{97A0F179-1A74-4B69-BF3E-C189CD077A78}" destId="{9BAF7313-910A-4AB7-82E1-F77B6663E6B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 IP-Cores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Firm/semi-hard IP-Cores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 IP-Cores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D8189-5D8E-469C-9759-7201EACC656C}">
      <dsp:nvSpPr>
        <dsp:cNvPr id="0" name=""/>
        <dsp:cNvSpPr/>
      </dsp:nvSpPr>
      <dsp:spPr>
        <a:xfrm>
          <a:off x="686307" y="17415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6CC5D-88CE-4024-B478-11299B02CA45}">
      <dsp:nvSpPr>
        <dsp:cNvPr id="0" name=""/>
        <dsp:cNvSpPr/>
      </dsp:nvSpPr>
      <dsp:spPr>
        <a:xfrm>
          <a:off x="1110432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7D0C0-4C16-43A3-910A-CB46445A4FF3}">
      <dsp:nvSpPr>
        <dsp:cNvPr id="0" name=""/>
        <dsp:cNvSpPr/>
      </dsp:nvSpPr>
      <dsp:spPr>
        <a:xfrm>
          <a:off x="50119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An IP core consists of a block of logic or data that is used in a semiconductor chip. </a:t>
          </a:r>
          <a:endParaRPr lang="en-US" sz="1300" kern="1200"/>
        </a:p>
      </dsp:txBody>
      <dsp:txXfrm>
        <a:off x="50119" y="2784151"/>
        <a:ext cx="3262500" cy="720000"/>
      </dsp:txXfrm>
    </dsp:sp>
    <dsp:sp modelId="{39046039-FE21-4B7C-87C3-35D434D32E79}">
      <dsp:nvSpPr>
        <dsp:cNvPr id="0" name=""/>
        <dsp:cNvSpPr/>
      </dsp:nvSpPr>
      <dsp:spPr>
        <a:xfrm>
          <a:off x="4519745" y="17415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F500E-7512-453A-BCBD-E4F4135948E1}">
      <dsp:nvSpPr>
        <dsp:cNvPr id="0" name=""/>
        <dsp:cNvSpPr/>
      </dsp:nvSpPr>
      <dsp:spPr>
        <a:xfrm>
          <a:off x="4943870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C7D7B-22E3-4A4B-B364-4B95C89DB358}">
      <dsp:nvSpPr>
        <dsp:cNvPr id="0" name=""/>
        <dsp:cNvSpPr/>
      </dsp:nvSpPr>
      <dsp:spPr>
        <a:xfrm>
          <a:off x="3883557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It is usually the intellectual property of a particular person or company. </a:t>
          </a:r>
          <a:endParaRPr lang="en-US" sz="1300" kern="1200"/>
        </a:p>
      </dsp:txBody>
      <dsp:txXfrm>
        <a:off x="3883557" y="2784151"/>
        <a:ext cx="3262500" cy="720000"/>
      </dsp:txXfrm>
    </dsp:sp>
    <dsp:sp modelId="{91798DE5-0D3F-473C-A831-C8E24A9D35AA}">
      <dsp:nvSpPr>
        <dsp:cNvPr id="0" name=""/>
        <dsp:cNvSpPr/>
      </dsp:nvSpPr>
      <dsp:spPr>
        <a:xfrm>
          <a:off x="8353182" y="174151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3ABDC-A253-4B57-9D85-57955DF7F464}">
      <dsp:nvSpPr>
        <dsp:cNvPr id="0" name=""/>
        <dsp:cNvSpPr/>
      </dsp:nvSpPr>
      <dsp:spPr>
        <a:xfrm>
          <a:off x="8777307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F7313-910A-4AB7-82E1-F77B6663E6BB}">
      <dsp:nvSpPr>
        <dsp:cNvPr id="0" name=""/>
        <dsp:cNvSpPr/>
      </dsp:nvSpPr>
      <dsp:spPr>
        <a:xfrm>
          <a:off x="7716995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IP cores are used when making a field programmable gate array (FPGA) or application-specific integrated circuit (ASIC).</a:t>
          </a:r>
          <a:endParaRPr lang="en-US" sz="1300" kern="1200"/>
        </a:p>
      </dsp:txBody>
      <dsp:txXfrm>
        <a:off x="7716995" y="2784151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Hard IP-Cores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Firm/semi-hard IP-Cores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Soft IP-Cores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Soft </a:t>
            </a:r>
            <a:r>
              <a:rPr lang="en-US" sz="4400" dirty="0" err="1">
                <a:solidFill>
                  <a:schemeClr val="bg1"/>
                </a:solidFill>
              </a:rPr>
              <a:t>ip</a:t>
            </a:r>
            <a:r>
              <a:rPr lang="en-US" sz="4400" dirty="0">
                <a:solidFill>
                  <a:schemeClr val="bg1"/>
                </a:solidFill>
              </a:rPr>
              <a:t>-cores (arm/risc-v processors)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7CEBFF"/>
                </a:solidFill>
              </a:rPr>
              <a:t>Obi, Nnamdi </a:t>
            </a:r>
            <a:r>
              <a:rPr lang="en-US" sz="2400" dirty="0" err="1">
                <a:solidFill>
                  <a:srgbClr val="7CEBFF"/>
                </a:solidFill>
              </a:rPr>
              <a:t>elijah</a:t>
            </a:r>
            <a:endParaRPr lang="en-US" sz="2400" dirty="0">
              <a:solidFill>
                <a:srgbClr val="7CEBFF"/>
              </a:solidFill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39F6-18EE-4F72-94C6-6B427DD2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ip</a:t>
            </a:r>
            <a:r>
              <a:rPr lang="de-DE" dirty="0"/>
              <a:t>-cores?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175576-1797-2E82-A02D-AD7D19F5B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5249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02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Types of </a:t>
            </a:r>
            <a:r>
              <a:rPr lang="en-US" dirty="0" err="1"/>
              <a:t>ip</a:t>
            </a:r>
            <a:r>
              <a:rPr lang="en-US" dirty="0"/>
              <a:t>-cores</a:t>
            </a:r>
            <a:br>
              <a:rPr lang="en-US" dirty="0"/>
            </a:br>
            <a:r>
              <a:rPr lang="en-US" dirty="0"/>
              <a:t>(differences)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27135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310C-4960-4FF5-AA33-41481E51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Soft </a:t>
            </a:r>
            <a:r>
              <a:rPr lang="de-DE" dirty="0" err="1"/>
              <a:t>ip</a:t>
            </a:r>
            <a:r>
              <a:rPr lang="de-DE" dirty="0"/>
              <a:t>-core:   arm soft </a:t>
            </a:r>
            <a:r>
              <a:rPr lang="de-DE" dirty="0" err="1"/>
              <a:t>ip</a:t>
            </a:r>
            <a:r>
              <a:rPr lang="de-DE" dirty="0"/>
              <a:t>-core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1301F2-6D77-507D-C527-2D9D4C34E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de-DE" dirty="0"/>
              <a:t>HISTORY OF ARM</a:t>
            </a:r>
          </a:p>
          <a:p>
            <a:r>
              <a:rPr lang="de-DE" dirty="0"/>
              <a:t>WHAT IS IT EXACTLY?</a:t>
            </a:r>
          </a:p>
          <a:p>
            <a:r>
              <a:rPr lang="de-DE" dirty="0"/>
              <a:t>USE CASES</a:t>
            </a:r>
          </a:p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2017CC71-98E3-454C-889B-8B54A8BD2F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6569" y="2302231"/>
            <a:ext cx="8895426" cy="4136373"/>
          </a:xfrm>
          <a:noFill/>
        </p:spPr>
      </p:pic>
    </p:spTree>
    <p:extLst>
      <p:ext uri="{BB962C8B-B14F-4D97-AF65-F5344CB8AC3E}">
        <p14:creationId xmlns:p14="http://schemas.microsoft.com/office/powerpoint/2010/main" val="122336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F742-94D3-4034-B915-4B881424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Soft </a:t>
            </a:r>
            <a:r>
              <a:rPr lang="de-DE" dirty="0" err="1"/>
              <a:t>ip</a:t>
            </a:r>
            <a:r>
              <a:rPr lang="de-DE" dirty="0"/>
              <a:t>-core:  </a:t>
            </a:r>
            <a:r>
              <a:rPr lang="de-DE" dirty="0" err="1"/>
              <a:t>risc</a:t>
            </a:r>
            <a:r>
              <a:rPr lang="de-DE" dirty="0"/>
              <a:t>-v soft </a:t>
            </a:r>
            <a:r>
              <a:rPr lang="de-DE" dirty="0" err="1"/>
              <a:t>ip</a:t>
            </a:r>
            <a:r>
              <a:rPr lang="de-DE" dirty="0"/>
              <a:t>-core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913A-9BF5-4308-97EC-162530F44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HISTORY OF RISC-V</a:t>
            </a:r>
          </a:p>
          <a:p>
            <a:r>
              <a:rPr lang="de-DE" dirty="0"/>
              <a:t>WHAT IS IT EXACTLY?</a:t>
            </a:r>
          </a:p>
          <a:p>
            <a:r>
              <a:rPr lang="de-DE" dirty="0"/>
              <a:t>USE CASES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3BD2E33-AB39-45DD-BF0D-43C17383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417809"/>
            <a:ext cx="5422392" cy="3253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00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1CC4-9D1C-4BEF-852E-D9BBBEA4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risc</a:t>
            </a:r>
            <a:r>
              <a:rPr lang="de-DE" dirty="0"/>
              <a:t>-v soft </a:t>
            </a:r>
            <a:r>
              <a:rPr lang="de-DE" dirty="0" err="1"/>
              <a:t>ip</a:t>
            </a:r>
            <a:r>
              <a:rPr lang="de-DE" dirty="0"/>
              <a:t>-core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E386-02DD-4F5C-85AD-5291E0712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 err="1"/>
              <a:t>SiFive</a:t>
            </a:r>
            <a:endParaRPr lang="de-DE" dirty="0"/>
          </a:p>
          <a:p>
            <a:r>
              <a:rPr lang="de-DE" dirty="0" err="1"/>
              <a:t>PULPino</a:t>
            </a:r>
            <a:endParaRPr lang="de-DE" dirty="0"/>
          </a:p>
          <a:p>
            <a:r>
              <a:rPr lang="de-DE" dirty="0"/>
              <a:t>RIOS</a:t>
            </a:r>
          </a:p>
          <a:p>
            <a:r>
              <a:rPr lang="de-DE" dirty="0" err="1"/>
              <a:t>Syntacore</a:t>
            </a:r>
            <a:r>
              <a:rPr lang="de-DE" dirty="0"/>
              <a:t>, </a:t>
            </a:r>
            <a:r>
              <a:rPr lang="de-DE" dirty="0" err="1"/>
              <a:t>e.t.c</a:t>
            </a:r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9DB02F-2305-4B08-9A6F-FE14A0A6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06" y="2228003"/>
            <a:ext cx="4379413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45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394272"/>
            <a:ext cx="3081576" cy="6180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00A9C-E954-4C61-ADFB-DEC8C5146535}"/>
              </a:ext>
            </a:extLst>
          </p:cNvPr>
          <p:cNvSpPr txBox="1"/>
          <p:nvPr/>
        </p:nvSpPr>
        <p:spPr>
          <a:xfrm>
            <a:off x="1126778" y="2964656"/>
            <a:ext cx="604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IP cores offer a number of benefits and limitations that should be carefully considered when deciding whether to use them in a project. Soft IP cores can be a cost-effective and flexible way to implement a processor that is compatible with a particular instruction set architecture (ISA)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A304E-5B64-4DC2-B6EB-864EC4E75E21}"/>
              </a:ext>
            </a:extLst>
          </p:cNvPr>
          <p:cNvSpPr txBox="1"/>
          <p:nvPr/>
        </p:nvSpPr>
        <p:spPr>
          <a:xfrm>
            <a:off x="3170449" y="1935332"/>
            <a:ext cx="17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190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Soft ip-cores (arm/risc-v processors)</vt:lpstr>
      <vt:lpstr>What are ip-cores?</vt:lpstr>
      <vt:lpstr>Types of ip-cores (differences)</vt:lpstr>
      <vt:lpstr>Soft ip-core:   arm soft ip-core</vt:lpstr>
      <vt:lpstr>Soft ip-core:  risc-v soft ip-core</vt:lpstr>
      <vt:lpstr>Examples of risc-v soft ip-core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ip-cores (arm/risc-v processors)</dc:title>
  <dc:creator>Obi, Nnamdi Elijah</dc:creator>
  <cp:lastModifiedBy>Obi, Nnamdi Elijah</cp:lastModifiedBy>
  <cp:revision>12</cp:revision>
  <dcterms:created xsi:type="dcterms:W3CDTF">2023-01-04T20:09:57Z</dcterms:created>
  <dcterms:modified xsi:type="dcterms:W3CDTF">2023-01-05T14:51:28Z</dcterms:modified>
</cp:coreProperties>
</file>