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3"/>
  </p:notesMasterIdLst>
  <p:sldIdLst>
    <p:sldId id="320" r:id="rId3"/>
    <p:sldId id="318" r:id="rId4"/>
    <p:sldId id="257" r:id="rId5"/>
    <p:sldId id="258" r:id="rId6"/>
    <p:sldId id="308" r:id="rId7"/>
    <p:sldId id="309" r:id="rId8"/>
    <p:sldId id="319" r:id="rId9"/>
    <p:sldId id="310" r:id="rId10"/>
    <p:sldId id="311" r:id="rId11"/>
    <p:sldId id="312" r:id="rId12"/>
    <p:sldId id="259" r:id="rId13"/>
    <p:sldId id="270" r:id="rId14"/>
    <p:sldId id="313" r:id="rId15"/>
    <p:sldId id="260" r:id="rId16"/>
    <p:sldId id="316" r:id="rId17"/>
    <p:sldId id="315" r:id="rId18"/>
    <p:sldId id="317" r:id="rId19"/>
    <p:sldId id="272" r:id="rId20"/>
    <p:sldId id="267" r:id="rId21"/>
    <p:sldId id="26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1655F-42BB-4857-94A3-DBE6D31D0249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43E17-2909-476D-BC05-2031415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4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1">
            <a:extLst>
              <a:ext uri="{FF2B5EF4-FFF2-40B4-BE49-F238E27FC236}">
                <a16:creationId xmlns:a16="http://schemas.microsoft.com/office/drawing/2014/main" id="{E6CA58A9-37DF-4D09-B7E7-6776F999C5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FD319CB8-48F8-40A7-B94C-7F7CFD943F4E}" type="slidenum">
              <a:rPr lang="ru-RU" altLang="ru-RU" sz="1200">
                <a:solidFill>
                  <a:srgbClr val="000000"/>
                </a:solidFill>
              </a:rPr>
              <a:pPr/>
              <a:t>1</a:t>
            </a:fld>
            <a:endParaRPr lang="ru-RU" altLang="ru-RU" sz="1200">
              <a:solidFill>
                <a:srgbClr val="000000"/>
              </a:solidFill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AEB7B11F-8E67-460C-9B09-D9F6E22EC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buSzPct val="100000"/>
            </a:pPr>
            <a:fld id="{2C642AF2-4522-4CD6-A833-2AEDABD2E63C}" type="slidenum">
              <a:rPr lang="ru-RU" altLang="ru-RU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1</a:t>
            </a:fld>
            <a:endParaRPr lang="ru-RU" altLang="ru-RU" sz="1200">
              <a:solidFill>
                <a:srgbClr val="000000"/>
              </a:solidFill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90CE0EE-B3C1-4681-A6E8-9A8AC28F1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0AE2D17F-67A3-41BB-A0D3-49C358CAB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8AB-8772-4C44-A15C-CAFF03C8C98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943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1FE-2F06-4135-BCA1-511C6A466C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08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1D44-D145-4293-AE17-A98A4B23CF8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505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B533-B80D-449B-8362-7EC458837CC0}" type="datetime1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1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4FD0-D27D-4AB7-8E48-AEF2A46C7A28}" type="datetime1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4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0D0E-2F65-427B-A780-70EE13A47B52}" type="datetime1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77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99A-5F4C-440F-A69B-74659AC7F161}" type="datetime1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2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FF45-51FF-4DB0-A754-5A45D5E2AFB4}" type="datetime1">
              <a:rPr lang="ru-RU" smtClean="0"/>
              <a:t>04.07.2022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637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9A8E-9DB9-4E9C-B4F0-DB792EDA8D15}" type="datetime1">
              <a:rPr lang="ru-RU" smtClean="0"/>
              <a:t>04.07.2022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991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E0A6-B22C-47BA-B743-03F1ACB183B6}" type="datetime1">
              <a:rPr lang="ru-RU" smtClean="0"/>
              <a:t>04.07.2022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46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AAE4-42AA-4312-AB08-4925A6050FA5}" type="datetime1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27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6F4F-90AE-4841-9BF4-8834E96D5FC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3264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0DA9-CF4D-43B7-A325-73E6B9E7F375}" type="datetime1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30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608D-9761-41C0-9F74-FA5AE686E827}" type="datetime1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26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4135-37FF-4C1F-A970-B233441D2783}" type="datetime1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08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180-5E88-4072-A75C-E03D3A76E4A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6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103-D08F-4521-9D5A-06B29A892C4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932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850-D44D-4323-BAFA-0D7BCA68651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522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71B5-E202-438A-935E-85AF6EC846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722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4877-B57A-472E-958D-2012082B864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74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884B-5645-42DC-9586-E5F2FB7E7FC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32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9C9-C7A3-4167-8798-C445A80734F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649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79B8-99A7-40CB-A56A-5342FE9371AB}" type="datetime1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79B8-99A7-40CB-A56A-5342FE9371AB}" type="datetime1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7B962-F6C0-4B77-8DAD-7D7E18E54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7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7993A962-395F-4C3B-A77F-1BFE0A8D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2" y="260350"/>
            <a:ext cx="5689600" cy="144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336947" fontAlgn="base">
              <a:spcBef>
                <a:spcPts val="938"/>
              </a:spcBef>
              <a:spcAft>
                <a:spcPct val="0"/>
              </a:spcAft>
              <a:buSzPct val="100000"/>
            </a:pPr>
            <a:r>
              <a:rPr lang="ru-RU" altLang="ru-RU" sz="2000" dirty="0">
                <a:solidFill>
                  <a:srgbClr val="000000"/>
                </a:solidFill>
              </a:rPr>
              <a:t>Институт информационных технологий и автоматизированных систем</a:t>
            </a:r>
          </a:p>
          <a:p>
            <a:pPr algn="ctr" defTabSz="336947" fontAlgn="base">
              <a:spcBef>
                <a:spcPts val="938"/>
              </a:spcBef>
              <a:spcAft>
                <a:spcPct val="0"/>
              </a:spcAft>
              <a:buSzPct val="100000"/>
            </a:pPr>
            <a:r>
              <a:rPr lang="ru-RU" altLang="ru-RU" sz="2000" dirty="0">
                <a:solidFill>
                  <a:srgbClr val="000000"/>
                </a:solidFill>
              </a:rPr>
              <a:t>Кафедра электротехники, электропривода и промышленной электроники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28B156F9-8A7F-42FC-8BE4-781CB0141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8351837" cy="498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51085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5565775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6022975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6480175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6937375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SzPct val="100000"/>
            </a:pPr>
            <a:endParaRPr lang="ru-RU" altLang="ru-RU" sz="2000" b="1" dirty="0">
              <a:solidFill>
                <a:srgbClr val="000000"/>
              </a:solidFill>
            </a:endParaRPr>
          </a:p>
          <a:p>
            <a:pPr algn="ctr" eaLnBrk="1" hangingPunct="1">
              <a:buSzPct val="100000"/>
            </a:pPr>
            <a:r>
              <a:rPr lang="ru-RU" altLang="ru-RU" b="1" dirty="0">
                <a:solidFill>
                  <a:srgbClr val="000000"/>
                </a:solidFill>
              </a:rPr>
              <a:t>ВЫПУСКНАЯ КВАЛИФИКАЦИОННАЯ РАБОТА</a:t>
            </a:r>
          </a:p>
          <a:p>
            <a:pPr algn="ctr" eaLnBrk="1" hangingPunct="1">
              <a:buSzPct val="100000"/>
            </a:pPr>
            <a:endParaRPr lang="ru-RU" altLang="ru-RU" sz="2000" b="1" dirty="0">
              <a:solidFill>
                <a:srgbClr val="000000"/>
              </a:solidFill>
            </a:endParaRPr>
          </a:p>
          <a:p>
            <a:pPr algn="ctr" defTabSz="33694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altLang="ru-RU" sz="2000" b="1" dirty="0">
                <a:solidFill>
                  <a:srgbClr val="000000"/>
                </a:solidFill>
              </a:rPr>
              <a:t>МНОГОУРОВНЕВЫЙ ПРЕОБРАЗОВАТЕЛЬ ЧАСТОТЫ</a:t>
            </a:r>
          </a:p>
          <a:p>
            <a:pPr algn="ctr" defTabSz="33694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altLang="ru-RU" sz="2000" b="1" dirty="0">
                <a:solidFill>
                  <a:srgbClr val="000000"/>
                </a:solidFill>
              </a:rPr>
              <a:t>ДЛЯ ЭЛЕКТРОПРИВОДА</a:t>
            </a:r>
            <a:endParaRPr lang="ru-RU" altLang="ru-RU" sz="2000" dirty="0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sz="2000" dirty="0">
              <a:solidFill>
                <a:srgbClr val="000000"/>
              </a:solidFill>
            </a:endParaRPr>
          </a:p>
          <a:p>
            <a:pPr lvl="4" indent="0" eaLnBrk="1" hangingPunct="1">
              <a:buSzPct val="100000"/>
            </a:pPr>
            <a:r>
              <a:rPr lang="ru-RU" altLang="ru-RU" sz="2000" b="1" dirty="0">
                <a:solidFill>
                  <a:srgbClr val="000000"/>
                </a:solidFill>
              </a:rPr>
              <a:t>Выполнил:</a:t>
            </a:r>
          </a:p>
          <a:p>
            <a:pPr lvl="4" defTabSz="336947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ru-RU" altLang="ru-RU" sz="2000" dirty="0">
                <a:solidFill>
                  <a:srgbClr val="000000"/>
                </a:solidFill>
              </a:rPr>
              <a:t>обучающийся гр. ИПЭ-18</a:t>
            </a:r>
          </a:p>
          <a:p>
            <a:pPr lvl="4" defTabSz="336947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ru-RU" altLang="ru-RU" sz="2000" dirty="0">
                <a:solidFill>
                  <a:srgbClr val="000000"/>
                </a:solidFill>
              </a:rPr>
              <a:t>Присяжнюк И.В.</a:t>
            </a:r>
          </a:p>
          <a:p>
            <a:pPr lvl="4" indent="0" eaLnBrk="1" hangingPunct="1">
              <a:buSzPct val="100000"/>
            </a:pPr>
            <a:endParaRPr lang="ru-RU" altLang="ru-RU" sz="1400" dirty="0">
              <a:solidFill>
                <a:srgbClr val="000000"/>
              </a:solidFill>
            </a:endParaRPr>
          </a:p>
          <a:p>
            <a:pPr lvl="4" indent="0" eaLnBrk="1" hangingPunct="1">
              <a:buSzPct val="100000"/>
            </a:pPr>
            <a:r>
              <a:rPr lang="ru-RU" altLang="ru-RU" sz="2000" b="1" dirty="0">
                <a:solidFill>
                  <a:srgbClr val="000000"/>
                </a:solidFill>
              </a:rPr>
              <a:t>Руководитель:</a:t>
            </a:r>
          </a:p>
          <a:p>
            <a:pPr lvl="4" defTabSz="336947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ru-RU" altLang="ru-RU" sz="2000" dirty="0">
                <a:solidFill>
                  <a:srgbClr val="000000"/>
                </a:solidFill>
              </a:rPr>
              <a:t>к.т.н., доцент</a:t>
            </a:r>
          </a:p>
          <a:p>
            <a:pPr lvl="4" defTabSz="336947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ru-RU" altLang="ru-RU" sz="2000" dirty="0" err="1">
                <a:solidFill>
                  <a:srgbClr val="000000"/>
                </a:solidFill>
              </a:rPr>
              <a:t>Модзелевский</a:t>
            </a:r>
            <a:r>
              <a:rPr lang="ru-RU" altLang="ru-RU" sz="2000" dirty="0">
                <a:solidFill>
                  <a:srgbClr val="000000"/>
                </a:solidFill>
              </a:rPr>
              <a:t> Д.Е.</a:t>
            </a:r>
          </a:p>
          <a:p>
            <a:pPr lvl="4" indent="0" eaLnBrk="1" hangingPunct="1">
              <a:buSzPct val="100000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algn="ctr" eaLnBrk="1" hangingPunct="1">
              <a:buSzPct val="100000"/>
            </a:pPr>
            <a:r>
              <a:rPr lang="ru-RU" altLang="ru-RU" sz="2000" dirty="0">
                <a:solidFill>
                  <a:srgbClr val="000000"/>
                </a:solidFill>
              </a:rPr>
              <a:t>Новокузнецк</a:t>
            </a:r>
          </a:p>
          <a:p>
            <a:pPr algn="ctr" eaLnBrk="1" hangingPunct="1">
              <a:buSzPct val="100000"/>
            </a:pPr>
            <a:r>
              <a:rPr lang="ru-RU" altLang="ru-RU" sz="2000" dirty="0">
                <a:solidFill>
                  <a:srgbClr val="000000"/>
                </a:solidFill>
              </a:rPr>
              <a:t>2022</a:t>
            </a: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B6E19141-5935-423C-9090-7DC07F39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350"/>
            <a:ext cx="194468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EBA11F0-346C-4FC9-B03F-ED2BDC84ACBD}"/>
              </a:ext>
            </a:extLst>
          </p:cNvPr>
          <p:cNvSpPr/>
          <p:nvPr/>
        </p:nvSpPr>
        <p:spPr>
          <a:xfrm>
            <a:off x="0" y="-18169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2236980" y="124199"/>
            <a:ext cx="456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Способы частотного управления ч.2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ADFF534-48A8-43CB-A832-580652C7A5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3" y="1511356"/>
            <a:ext cx="3802156" cy="329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DD4BA9-1DBF-4C60-A512-8977B9DE1A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97" y="1344380"/>
            <a:ext cx="4506445" cy="152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D488D68-FC63-4F58-8618-8457CC63E7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49" y="3378194"/>
            <a:ext cx="4245089" cy="179529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64DF9F-77FB-4347-BD64-5DAE3D0B26F1}"/>
              </a:ext>
            </a:extLst>
          </p:cNvPr>
          <p:cNvSpPr txBox="1"/>
          <p:nvPr/>
        </p:nvSpPr>
        <p:spPr>
          <a:xfrm>
            <a:off x="4158340" y="2735038"/>
            <a:ext cx="4985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Прямое управление моментом для обычного инвертора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A57322-29E4-412D-B076-BA525E05E6A4}"/>
              </a:ext>
            </a:extLst>
          </p:cNvPr>
          <p:cNvSpPr txBox="1"/>
          <p:nvPr/>
        </p:nvSpPr>
        <p:spPr>
          <a:xfrm>
            <a:off x="4050939" y="5145102"/>
            <a:ext cx="50930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Прямое управление моментом для каскадного инвертора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902298-91AB-4D49-8409-89096D90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10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0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F42B84-7C7C-4B07-BD04-77AFC311D07B}"/>
              </a:ext>
            </a:extLst>
          </p:cNvPr>
          <p:cNvSpPr/>
          <p:nvPr/>
        </p:nvSpPr>
        <p:spPr>
          <a:xfrm>
            <a:off x="0" y="2882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2109947" y="-34562"/>
            <a:ext cx="4924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Синтез ШИМ</a:t>
            </a: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Векторное управление и векторная ШИМ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9E7E3F-E3BC-4E83-9845-B0AA747C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564"/>
            <a:ext cx="4919716" cy="32153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24BCB2-3C29-430E-800C-E45916CC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07" y="1410564"/>
            <a:ext cx="3853290" cy="33138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115A25-0BA7-433D-8A20-3F4E85135C06}"/>
              </a:ext>
            </a:extLst>
          </p:cNvPr>
          <p:cNvSpPr txBox="1"/>
          <p:nvPr/>
        </p:nvSpPr>
        <p:spPr>
          <a:xfrm>
            <a:off x="819473" y="884696"/>
            <a:ext cx="328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Модель управления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E47356-BA19-4DD7-BC04-2887089253EA}"/>
              </a:ext>
            </a:extLst>
          </p:cNvPr>
          <p:cNvSpPr txBox="1"/>
          <p:nvPr/>
        </p:nvSpPr>
        <p:spPr>
          <a:xfrm>
            <a:off x="5721260" y="966627"/>
            <a:ext cx="262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Генератор ШИМ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2B72DB-AE18-47E6-83D7-AC19AFB2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11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7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99A4EA-B060-4710-88A0-6C4E8F076E1F}"/>
              </a:ext>
            </a:extLst>
          </p:cNvPr>
          <p:cNvSpPr/>
          <p:nvPr/>
        </p:nvSpPr>
        <p:spPr>
          <a:xfrm>
            <a:off x="0" y="0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1932014" y="143924"/>
            <a:ext cx="527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Графики ШИМ и формируемого напряжения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1C7787-FE5B-464A-BE70-1CF676A983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266" y="1274284"/>
            <a:ext cx="5032562" cy="29745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CFA9CF-E057-4BF8-8694-40E533B975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14" y="3644719"/>
            <a:ext cx="3287143" cy="138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9388E4-73A4-41DA-8018-4F8C524AC09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64" y="1228289"/>
            <a:ext cx="3662842" cy="17637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DE91C1-8408-4068-BA69-F176517F9AC9}"/>
              </a:ext>
            </a:extLst>
          </p:cNvPr>
          <p:cNvSpPr txBox="1"/>
          <p:nvPr/>
        </p:nvSpPr>
        <p:spPr>
          <a:xfrm>
            <a:off x="168541" y="4268163"/>
            <a:ext cx="46313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Последовательное включение уровней напряжения</a:t>
            </a:r>
          </a:p>
          <a:p>
            <a:pPr algn="ctr"/>
            <a:r>
              <a:rPr lang="ru-RU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Векторной моделью управления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4D1F3-40D6-4F6B-9D30-1A8FF253E307}"/>
              </a:ext>
            </a:extLst>
          </p:cNvPr>
          <p:cNvSpPr txBox="1"/>
          <p:nvPr/>
        </p:nvSpPr>
        <p:spPr>
          <a:xfrm>
            <a:off x="5032169" y="3065618"/>
            <a:ext cx="4222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Диаграмма включения нижних ключей плеча 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50C58-06BD-4CA9-92AF-2EDB52E3AF4D}"/>
              </a:ext>
            </a:extLst>
          </p:cNvPr>
          <p:cNvSpPr txBox="1"/>
          <p:nvPr/>
        </p:nvSpPr>
        <p:spPr>
          <a:xfrm>
            <a:off x="6147858" y="5026518"/>
            <a:ext cx="19912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Задающая синусоида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F1E6D7-5513-4742-8718-E5EAE01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12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9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99A4EA-B060-4710-88A0-6C4E8F076E1F}"/>
              </a:ext>
            </a:extLst>
          </p:cNvPr>
          <p:cNvSpPr/>
          <p:nvPr/>
        </p:nvSpPr>
        <p:spPr>
          <a:xfrm>
            <a:off x="0" y="0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3209800" y="142368"/>
            <a:ext cx="27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устройства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02A712-DBB2-42B2-B15D-42C22BAB18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" y="796436"/>
            <a:ext cx="7808181" cy="55599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BFC2AF-4C42-48DC-8A5A-9D0FAD16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13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6DCAC03-9367-4CBB-9E11-622AC52E1828}"/>
              </a:ext>
            </a:extLst>
          </p:cNvPr>
          <p:cNvSpPr/>
          <p:nvPr/>
        </p:nvSpPr>
        <p:spPr>
          <a:xfrm>
            <a:off x="0" y="0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3130130" y="142368"/>
            <a:ext cx="288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Функциональная схема</a:t>
            </a:r>
            <a:endParaRPr lang="ru-RU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E427530-DCFE-4621-9FDA-E495BFD2E6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47878"/>
            <a:ext cx="4126726" cy="4316067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D558637-DB54-4A36-B14D-54AEE3E7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17" y="3618614"/>
            <a:ext cx="2807710" cy="23860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7F32D-00AA-42DF-AFE6-16EFC55F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836" y="820085"/>
            <a:ext cx="3503173" cy="113562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6791B2-FBFF-4B28-BD7D-1CFEA19FD6F7}"/>
              </a:ext>
            </a:extLst>
          </p:cNvPr>
          <p:cNvSpPr txBox="1"/>
          <p:nvPr/>
        </p:nvSpPr>
        <p:spPr>
          <a:xfrm>
            <a:off x="4107998" y="3027038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Модель на стороне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Raspberry Pi4</a:t>
            </a:r>
            <a:endParaRPr lang="ru-R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DC8192-CE92-4E9E-90A0-02B994973952}"/>
              </a:ext>
            </a:extLst>
          </p:cNvPr>
          <p:cNvSpPr txBox="1"/>
          <p:nvPr/>
        </p:nvSpPr>
        <p:spPr>
          <a:xfrm>
            <a:off x="4107998" y="5978400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Генератор ШИМ плеча А для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</a:t>
            </a:r>
            <a:endParaRPr lang="ru-R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16B5DB-678C-4554-A3B3-E041F0CD3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31" y="1967605"/>
            <a:ext cx="3808676" cy="113809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786E3-DDCE-4AEB-9919-B0160B83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14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87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6DCAC03-9367-4CBB-9E11-622AC52E1828}"/>
              </a:ext>
            </a:extLst>
          </p:cNvPr>
          <p:cNvSpPr/>
          <p:nvPr/>
        </p:nvSpPr>
        <p:spPr>
          <a:xfrm>
            <a:off x="0" y="0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1065815" y="136524"/>
            <a:ext cx="701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Принципиальная электрическая схема прототипа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Proteus</a:t>
            </a:r>
            <a:endParaRPr lang="ru-RU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2CBC14-89ED-4ADC-8E28-4DE4930341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5" y="836630"/>
            <a:ext cx="7318760" cy="5047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FB564D-C12E-4AAD-89AB-8840EA7D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800" b="1">
                <a:solidFill>
                  <a:schemeClr val="tx1"/>
                </a:solidFill>
              </a:rPr>
              <a:t>15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3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005E7F-17E4-4C0D-884A-149F00C3AC2A}"/>
              </a:ext>
            </a:extLst>
          </p:cNvPr>
          <p:cNvSpPr/>
          <p:nvPr/>
        </p:nvSpPr>
        <p:spPr>
          <a:xfrm>
            <a:off x="0" y="0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3532852" y="142368"/>
            <a:ext cx="21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Simulink</a:t>
            </a:r>
            <a:endParaRPr lang="ru-RU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75228F-AF07-4A3B-A98E-7A6DEA72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528"/>
            <a:ext cx="9068129" cy="464824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02F4BB-CE5D-4C22-AFBC-4BF1C93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16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7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005E7F-17E4-4C0D-884A-149F00C3AC2A}"/>
              </a:ext>
            </a:extLst>
          </p:cNvPr>
          <p:cNvSpPr/>
          <p:nvPr/>
        </p:nvSpPr>
        <p:spPr>
          <a:xfrm>
            <a:off x="0" y="-29036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1764498" y="113332"/>
            <a:ext cx="561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Моделирование двигателя мощностью 147 кВт</a:t>
            </a:r>
            <a:endParaRPr lang="ru-RU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D6F1C0B-DADE-442E-A241-C4B38F1A3AE3}"/>
              </a:ext>
            </a:extLst>
          </p:cNvPr>
          <p:cNvGrpSpPr/>
          <p:nvPr/>
        </p:nvGrpSpPr>
        <p:grpSpPr>
          <a:xfrm>
            <a:off x="210758" y="767400"/>
            <a:ext cx="8611124" cy="4022809"/>
            <a:chOff x="411122" y="826937"/>
            <a:chExt cx="8414825" cy="521605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E3B9CF9-4927-4CD1-8C61-5436F0EB8C8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1122" y="826937"/>
              <a:ext cx="8414825" cy="52160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943A61-6CEB-4B4F-AB33-4A722D9C0C59}"/>
                </a:ext>
              </a:extLst>
            </p:cNvPr>
            <p:cNvSpPr txBox="1"/>
            <p:nvPr/>
          </p:nvSpPr>
          <p:spPr>
            <a:xfrm>
              <a:off x="4041358" y="1378343"/>
              <a:ext cx="12688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Скорость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864284-13BA-4878-BCFC-7D2BAF6E1450}"/>
                </a:ext>
              </a:extLst>
            </p:cNvPr>
            <p:cNvSpPr txBox="1"/>
            <p:nvPr/>
          </p:nvSpPr>
          <p:spPr>
            <a:xfrm>
              <a:off x="3577773" y="2787631"/>
              <a:ext cx="21960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Магнитный поток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76D1CA-6440-4165-A2B2-1745AE368F0B}"/>
                </a:ext>
              </a:extLst>
            </p:cNvPr>
            <p:cNvSpPr txBox="1"/>
            <p:nvPr/>
          </p:nvSpPr>
          <p:spPr>
            <a:xfrm>
              <a:off x="3520519" y="4009925"/>
              <a:ext cx="21960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Крутящий момент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CA6E8F-7980-4478-A3FC-B9118EF2359D}"/>
                </a:ext>
              </a:extLst>
            </p:cNvPr>
            <p:cNvSpPr txBox="1"/>
            <p:nvPr/>
          </p:nvSpPr>
          <p:spPr>
            <a:xfrm>
              <a:off x="4334064" y="5232219"/>
              <a:ext cx="5689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Ток</a:t>
              </a: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2C77FB-538F-47A2-88D3-D5C3E109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17</a:t>
            </a:fld>
            <a:endParaRPr lang="ru-RU" sz="135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6C57AC-0A18-4F5A-856F-65FF3115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20" y="5062701"/>
            <a:ext cx="7744954" cy="1293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7CCB12-1B0E-42B5-BC3C-60BB3D1E4A2F}"/>
              </a:ext>
            </a:extLst>
          </p:cNvPr>
          <p:cNvSpPr txBox="1"/>
          <p:nvPr/>
        </p:nvSpPr>
        <p:spPr>
          <a:xfrm>
            <a:off x="3305861" y="4846414"/>
            <a:ext cx="25322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Реверс для АИР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S6 </a:t>
            </a:r>
            <a:endParaRPr lang="ru-RU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3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92E81B-34A9-4D91-ACEA-A533FCF4E178}"/>
              </a:ext>
            </a:extLst>
          </p:cNvPr>
          <p:cNvSpPr/>
          <p:nvPr/>
        </p:nvSpPr>
        <p:spPr>
          <a:xfrm>
            <a:off x="0" y="0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3123109" y="132321"/>
            <a:ext cx="289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Печатная плата модуля</a:t>
            </a:r>
            <a:endParaRPr lang="ru-RU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0E861-5004-4530-AF74-1D101BFD7227}"/>
              </a:ext>
            </a:extLst>
          </p:cNvPr>
          <p:cNvSpPr txBox="1"/>
          <p:nvPr/>
        </p:nvSpPr>
        <p:spPr>
          <a:xfrm>
            <a:off x="2855628" y="4816166"/>
            <a:ext cx="3115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Размер: 150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x200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мм</a:t>
            </a:r>
          </a:p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Материал: Текстолит</a:t>
            </a:r>
          </a:p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Метод изготовления: ЛУТ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F8396B-3D4C-479F-9842-4E46895D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18</a:t>
            </a:fld>
            <a:endParaRPr lang="ru-RU" sz="135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B8B8E3-B4AE-4467-A53B-B4A599FD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539" y="1216187"/>
            <a:ext cx="4033788" cy="30378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55FACE-EBBA-4E3B-B8A1-F13E026E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3" y="1132089"/>
            <a:ext cx="4272798" cy="32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263E12-73D0-4B23-8FD3-3000A1288A0B}"/>
              </a:ext>
            </a:extLst>
          </p:cNvPr>
          <p:cNvSpPr/>
          <p:nvPr/>
        </p:nvSpPr>
        <p:spPr>
          <a:xfrm>
            <a:off x="0" y="-12890"/>
            <a:ext cx="9144000" cy="82115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3780533" y="2130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01E58-FEE7-4CDF-BD0C-771DB82000AF}"/>
              </a:ext>
            </a:extLst>
          </p:cNvPr>
          <p:cNvSpPr txBox="1"/>
          <p:nvPr/>
        </p:nvSpPr>
        <p:spPr>
          <a:xfrm>
            <a:off x="221071" y="906124"/>
            <a:ext cx="8701858" cy="52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37661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Многоуровневые преобразователи позволяют получать напряжения в несколько раз превышающие напряжения источника, при этом позволяя гибко управлять требуемыми характеристиками (значение напряжения, форма, частота, коэффициент гармонических искажений).</a:t>
            </a:r>
          </a:p>
          <a:p>
            <a:pPr indent="337661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Среди проанализированных методов автоматического регулирования скорости было отдано предпочтение векторному методу прямого управления моментом. Получаемые при этом показатели удовлетворяют современным требованиям точности управления и энергоэффективности. Применяемый при этом метод генерации ШИМ позволяет без больших трудностей масштабировать модель управления, а двухконтурная система управления с использованием нескольких управляющих устройств повышает надёжность системы.</a:t>
            </a:r>
          </a:p>
          <a:p>
            <a:pPr indent="338400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Выбранная, проанализированная и смоделированная топология и схемотехника удовлетворяет следующим требованиям:</a:t>
            </a:r>
          </a:p>
          <a:p>
            <a:pPr marL="257175" indent="-257175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экономичность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простота в сборке и эксплуатации;</a:t>
            </a:r>
          </a:p>
          <a:p>
            <a:pPr marL="257175" indent="-257175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удобство топологических преобразований, обслуживания и замены;</a:t>
            </a:r>
          </a:p>
          <a:p>
            <a:pPr marL="257175" indent="-257175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управления высоковольтными электроприводами.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Поставленные задачи решены, цель работы достигнута.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F8153F-63B8-4D02-B566-19F520B3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19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6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263E12-73D0-4B23-8FD3-3000A1288A0B}"/>
              </a:ext>
            </a:extLst>
          </p:cNvPr>
          <p:cNvSpPr/>
          <p:nvPr/>
        </p:nvSpPr>
        <p:spPr>
          <a:xfrm>
            <a:off x="0" y="-14777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287990" y="12759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Цели и задачи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33282-D91B-477C-99CB-09499CC9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2</a:t>
            </a:fld>
            <a:endParaRPr lang="ru-RU" sz="135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17E0F-F440-43ED-9BC3-8A97CD787C77}"/>
              </a:ext>
            </a:extLst>
          </p:cNvPr>
          <p:cNvSpPr txBox="1"/>
          <p:nvPr/>
        </p:nvSpPr>
        <p:spPr>
          <a:xfrm>
            <a:off x="131694" y="1004294"/>
            <a:ext cx="885644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0969" algn="just">
              <a:spcBef>
                <a:spcPct val="0"/>
              </a:spcBef>
            </a:pPr>
            <a:r>
              <a:rPr lang="ru-RU" altLang="ru-RU" sz="2000" b="1" dirty="0"/>
              <a:t>Цель ВКР –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многоуровневый преобразователь частоты по выбранной топологии для питания асинхронного двигателя в регулируемом частотном электроприводе. </a:t>
            </a:r>
          </a:p>
          <a:p>
            <a:pPr marL="130969">
              <a:spcBef>
                <a:spcPct val="0"/>
              </a:spcBef>
            </a:pPr>
            <a:r>
              <a:rPr lang="ru-RU" altLang="ru-RU" sz="2000" b="1" dirty="0"/>
              <a:t>Задачи ВКР:</a:t>
            </a:r>
          </a:p>
          <a:p>
            <a:pPr algn="just"/>
            <a:r>
              <a:rPr lang="ru-RU" altLang="ru-RU" sz="2000" b="1" dirty="0"/>
              <a:t>–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схемных решений высоковольтных преобразователей; </a:t>
            </a:r>
          </a:p>
          <a:p>
            <a:pPr algn="just"/>
            <a:r>
              <a:rPr lang="ru-RU" altLang="ru-RU" sz="2000" b="1" dirty="0"/>
              <a:t>– 	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методы управления и генерации ШИМ; </a:t>
            </a:r>
          </a:p>
          <a:p>
            <a:pPr algn="just"/>
            <a:r>
              <a:rPr lang="ru-RU" altLang="ru-RU" sz="2000" b="1" dirty="0"/>
              <a:t>– 	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выбрать топологию и схемотехническое решение преобразователя; </a:t>
            </a:r>
          </a:p>
          <a:p>
            <a:pPr algn="just"/>
            <a:r>
              <a:rPr lang="ru-RU" altLang="ru-RU" sz="2000" b="1" dirty="0"/>
              <a:t>– 	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выбрать и рассчитать ключи и электрическую схему для модулей прототипа многоуровневого преобразователя частоты; </a:t>
            </a:r>
          </a:p>
          <a:p>
            <a:pPr algn="just"/>
            <a:r>
              <a:rPr lang="ru-RU" altLang="ru-RU" sz="2000" b="1" dirty="0"/>
              <a:t>– 	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создать силовую схему и печатную плату. </a:t>
            </a:r>
          </a:p>
          <a:p>
            <a:pPr algn="just"/>
            <a:r>
              <a:rPr lang="ru-RU" altLang="ru-RU" sz="2000" b="1" dirty="0"/>
              <a:t>– 	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выбрать управляющее устройство и разработать схему системы управления; </a:t>
            </a:r>
          </a:p>
          <a:p>
            <a:pPr algn="just"/>
            <a:r>
              <a:rPr lang="ru-RU" altLang="ru-RU" sz="2000" b="1" dirty="0"/>
              <a:t>– 	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алгоритм управления; </a:t>
            </a:r>
          </a:p>
          <a:p>
            <a:pPr algn="just"/>
            <a:r>
              <a:rPr lang="ru-RU" altLang="ru-RU" sz="2000" b="1" dirty="0"/>
              <a:t>– 	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исследовать разработанное устройство в программах моделирования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8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2D74007-A84C-45A0-9643-E8EAC984317B}"/>
              </a:ext>
            </a:extLst>
          </p:cNvPr>
          <p:cNvGrpSpPr/>
          <p:nvPr/>
        </p:nvGrpSpPr>
        <p:grpSpPr>
          <a:xfrm>
            <a:off x="746215" y="1755040"/>
            <a:ext cx="7651569" cy="2028008"/>
            <a:chOff x="746216" y="2414998"/>
            <a:chExt cx="7651569" cy="2028008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7097DA9-4FCD-4543-88E1-A199CB3342FE}"/>
                </a:ext>
              </a:extLst>
            </p:cNvPr>
            <p:cNvSpPr/>
            <p:nvPr/>
          </p:nvSpPr>
          <p:spPr>
            <a:xfrm>
              <a:off x="746216" y="2414998"/>
              <a:ext cx="7651569" cy="2028008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3DE3FF-D155-4EE5-8DAB-7D4EF542952D}"/>
                </a:ext>
              </a:extLst>
            </p:cNvPr>
            <p:cNvSpPr txBox="1"/>
            <p:nvPr/>
          </p:nvSpPr>
          <p:spPr>
            <a:xfrm>
              <a:off x="3196276" y="3255876"/>
              <a:ext cx="2751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Спасибо за внимание!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83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263E12-73D0-4B23-8FD3-3000A1288A0B}"/>
              </a:ext>
            </a:extLst>
          </p:cNvPr>
          <p:cNvSpPr/>
          <p:nvPr/>
        </p:nvSpPr>
        <p:spPr>
          <a:xfrm>
            <a:off x="0" y="-38587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268484" y="103781"/>
            <a:ext cx="18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Актуальность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A83ED37-D285-4D74-8BE6-6F60FC2BD1B7}"/>
              </a:ext>
            </a:extLst>
          </p:cNvPr>
          <p:cNvGrpSpPr/>
          <p:nvPr/>
        </p:nvGrpSpPr>
        <p:grpSpPr>
          <a:xfrm>
            <a:off x="61390" y="1074286"/>
            <a:ext cx="8915520" cy="4507253"/>
            <a:chOff x="61390" y="1074286"/>
            <a:chExt cx="8915520" cy="4507253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60A48643-37E8-4DD0-8A8D-38CA0026B337}"/>
                </a:ext>
              </a:extLst>
            </p:cNvPr>
            <p:cNvSpPr/>
            <p:nvPr/>
          </p:nvSpPr>
          <p:spPr>
            <a:xfrm>
              <a:off x="730018" y="1074286"/>
              <a:ext cx="3536546" cy="87675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0FBC2F-69D8-4C68-B367-5F4E0A76DFFD}"/>
                </a:ext>
              </a:extLst>
            </p:cNvPr>
            <p:cNvSpPr txBox="1"/>
            <p:nvPr/>
          </p:nvSpPr>
          <p:spPr>
            <a:xfrm>
              <a:off x="730018" y="1289326"/>
              <a:ext cx="35365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Применения высоковольтного</a:t>
              </a:r>
            </a:p>
            <a:p>
              <a:pPr algn="ctr"/>
              <a:r>
                <a:rPr lang="ru-RU" sz="1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электропривода</a:t>
              </a:r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E3DA13B7-B7EC-4C88-9B0B-F295BEA13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" y="2105747"/>
              <a:ext cx="2183007" cy="12277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B5A11-9199-42FB-B16A-6165A283E017}"/>
                </a:ext>
              </a:extLst>
            </p:cNvPr>
            <p:cNvSpPr txBox="1"/>
            <p:nvPr/>
          </p:nvSpPr>
          <p:spPr>
            <a:xfrm>
              <a:off x="310042" y="3255488"/>
              <a:ext cx="185659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3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Мощные насосы</a:t>
              </a:r>
            </a:p>
            <a:p>
              <a:pPr algn="ctr"/>
              <a:r>
                <a:rPr lang="ru-RU" sz="13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От 10 кВт до </a:t>
              </a:r>
              <a:r>
                <a:rPr lang="en-US" sz="13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~</a:t>
              </a:r>
              <a:r>
                <a:rPr lang="ru-RU" sz="13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 МВт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1E5FC9E-AA5F-4B09-A0AA-7677F6C29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039" y="2105747"/>
              <a:ext cx="1849235" cy="12277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BF51A2-0D8B-47DE-9CDB-402B32320FD0}"/>
                </a:ext>
              </a:extLst>
            </p:cNvPr>
            <p:cNvSpPr txBox="1"/>
            <p:nvPr/>
          </p:nvSpPr>
          <p:spPr>
            <a:xfrm>
              <a:off x="2757152" y="3272436"/>
              <a:ext cx="1821011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350" dirty="0">
                  <a:latin typeface="Arial" panose="020B0604020202020204" pitchFamily="34" charset="0"/>
                  <a:cs typeface="Arial" panose="020B0604020202020204" pitchFamily="34" charset="0"/>
                </a:rPr>
                <a:t>Воздуходувки</a:t>
              </a:r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ru-RU" sz="1350" dirty="0">
                  <a:latin typeface="Arial" panose="020B0604020202020204" pitchFamily="34" charset="0"/>
                  <a:cs typeface="Arial" panose="020B0604020202020204" pitchFamily="34" charset="0"/>
                </a:rPr>
                <a:t>От 10 кВт до </a:t>
              </a:r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~2 </a:t>
              </a:r>
              <a:r>
                <a:rPr lang="ru-RU" sz="1350" dirty="0">
                  <a:latin typeface="Arial" panose="020B0604020202020204" pitchFamily="34" charset="0"/>
                  <a:cs typeface="Arial" panose="020B0604020202020204" pitchFamily="34" charset="0"/>
                </a:rPr>
                <a:t>МВт</a:t>
              </a:r>
            </a:p>
            <a:p>
              <a:pPr algn="just"/>
              <a:endParaRPr lang="ru-RU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490C625D-066A-406C-A156-A5966665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409" y="3825347"/>
              <a:ext cx="2183007" cy="127910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D4711C-C1CC-47DB-8CCF-2E96B5D0DF5E}"/>
                </a:ext>
              </a:extLst>
            </p:cNvPr>
            <p:cNvSpPr txBox="1"/>
            <p:nvPr/>
          </p:nvSpPr>
          <p:spPr>
            <a:xfrm>
              <a:off x="1131372" y="5073708"/>
              <a:ext cx="286969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3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Газоперекачивающие агрегаты</a:t>
              </a:r>
            </a:p>
            <a:p>
              <a:pPr algn="ctr"/>
              <a:r>
                <a:rPr lang="ru-RU" sz="13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От 1МВт до 30+ МВт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61D1B4-0612-4966-87C7-F80598389D8F}"/>
                </a:ext>
              </a:extLst>
            </p:cNvPr>
            <p:cNvSpPr txBox="1"/>
            <p:nvPr/>
          </p:nvSpPr>
          <p:spPr>
            <a:xfrm>
              <a:off x="5289681" y="1355474"/>
              <a:ext cx="368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Предъявляемые требования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BB6977B-9163-4FFB-955D-D1D76F8DC624}"/>
                </a:ext>
              </a:extLst>
            </p:cNvPr>
            <p:cNvSpPr/>
            <p:nvPr/>
          </p:nvSpPr>
          <p:spPr>
            <a:xfrm>
              <a:off x="5289682" y="1183475"/>
              <a:ext cx="3687228" cy="713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BF99209-95BB-48CB-93C8-425854CAB9FC}"/>
              </a:ext>
            </a:extLst>
          </p:cNvPr>
          <p:cNvSpPr txBox="1"/>
          <p:nvPr/>
        </p:nvSpPr>
        <p:spPr>
          <a:xfrm>
            <a:off x="5076867" y="2105747"/>
            <a:ext cx="4112857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регулирования скорости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Энергоэффективность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Увеличение эксплуатационного срока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Отказоустойчивость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Высокий КПД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14313" indent="-214313" algn="just">
              <a:buFont typeface="Wingdings" panose="05000000000000000000" pitchFamily="2" charset="2"/>
              <a:buChar char="§"/>
            </a:pPr>
            <a:endParaRPr lang="ru-RU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B9212-1C0C-4F90-9E2C-98198C8C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3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AB488CC-3CF2-4A69-B2D9-E0020F786176}"/>
              </a:ext>
            </a:extLst>
          </p:cNvPr>
          <p:cNvSpPr/>
          <p:nvPr/>
        </p:nvSpPr>
        <p:spPr>
          <a:xfrm>
            <a:off x="-3661" y="0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1884801" y="136524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Существующие виды преобразователей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ч.1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687F0C5-492E-4CEA-A029-E94FE9848FF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"/>
          <a:stretch/>
        </p:blipFill>
        <p:spPr bwMode="auto">
          <a:xfrm>
            <a:off x="985962" y="727636"/>
            <a:ext cx="7084612" cy="5887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78D199C-6E1D-4B8F-A014-22C4E99E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4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EBA11F0-346C-4FC9-B03F-ED2BDC84ACBD}"/>
              </a:ext>
            </a:extLst>
          </p:cNvPr>
          <p:cNvSpPr/>
          <p:nvPr/>
        </p:nvSpPr>
        <p:spPr>
          <a:xfrm>
            <a:off x="-11470" y="-27304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1824823" y="128086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Существующие виды преобразователей ч.2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5E711F5-372D-4BB0-A872-03207D165A5B}"/>
              </a:ext>
            </a:extLst>
          </p:cNvPr>
          <p:cNvGrpSpPr/>
          <p:nvPr/>
        </p:nvGrpSpPr>
        <p:grpSpPr>
          <a:xfrm>
            <a:off x="310503" y="1055159"/>
            <a:ext cx="8442741" cy="4018011"/>
            <a:chOff x="310503" y="1055159"/>
            <a:chExt cx="8442741" cy="4018011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F937F34C-76F6-4E9D-9780-93BABAD9AB19}"/>
                </a:ext>
              </a:extLst>
            </p:cNvPr>
            <p:cNvSpPr/>
            <p:nvPr/>
          </p:nvSpPr>
          <p:spPr>
            <a:xfrm>
              <a:off x="3140859" y="1055159"/>
              <a:ext cx="2680034" cy="586539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6E2EA6-4A23-43C9-8B9C-7269089CDEFD}"/>
                </a:ext>
              </a:extLst>
            </p:cNvPr>
            <p:cNvSpPr txBox="1"/>
            <p:nvPr/>
          </p:nvSpPr>
          <p:spPr>
            <a:xfrm>
              <a:off x="3531889" y="1093846"/>
              <a:ext cx="188365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Преобразователи</a:t>
              </a:r>
            </a:p>
            <a:p>
              <a:pPr algn="ctr"/>
              <a:r>
                <a:rPr lang="ru-RU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напряжения</a:t>
              </a: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8D75916-04CF-4595-9A58-10C5DD85A556}"/>
                </a:ext>
              </a:extLst>
            </p:cNvPr>
            <p:cNvGrpSpPr/>
            <p:nvPr/>
          </p:nvGrpSpPr>
          <p:grpSpPr>
            <a:xfrm>
              <a:off x="310503" y="1851713"/>
              <a:ext cx="2587247" cy="3203409"/>
              <a:chOff x="542655" y="2310675"/>
              <a:chExt cx="3449662" cy="4271212"/>
            </a:xfrm>
          </p:grpSpPr>
          <p:sp>
            <p:nvSpPr>
              <p:cNvPr id="3" name="Прямоугольник: скругленные противолежащие углы 2">
                <a:extLst>
                  <a:ext uri="{FF2B5EF4-FFF2-40B4-BE49-F238E27FC236}">
                    <a16:creationId xmlns:a16="http://schemas.microsoft.com/office/drawing/2014/main" id="{586EBE10-32A2-494D-88CF-0BAA2AFDCD3C}"/>
                  </a:ext>
                </a:extLst>
              </p:cNvPr>
              <p:cNvSpPr/>
              <p:nvPr/>
            </p:nvSpPr>
            <p:spPr>
              <a:xfrm>
                <a:off x="685331" y="2310676"/>
                <a:ext cx="3164306" cy="4271211"/>
              </a:xfrm>
              <a:prstGeom prst="round2DiagRect">
                <a:avLst/>
              </a:prstGeom>
              <a:gradFill flip="none" rotWithShape="1">
                <a:gsLst>
                  <a:gs pos="0">
                    <a:schemeClr val="accent4">
                      <a:tint val="66000"/>
                      <a:satMod val="160000"/>
                    </a:schemeClr>
                  </a:gs>
                  <a:gs pos="50000">
                    <a:schemeClr val="accent4">
                      <a:tint val="44500"/>
                      <a:satMod val="160000"/>
                    </a:schemeClr>
                  </a:gs>
                  <a:gs pos="100000">
                    <a:schemeClr val="accent4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B2BD54-BEE2-4E86-BE9A-32F140B6497F}"/>
                  </a:ext>
                </a:extLst>
              </p:cNvPr>
              <p:cNvSpPr txBox="1"/>
              <p:nvPr/>
            </p:nvSpPr>
            <p:spPr>
              <a:xfrm>
                <a:off x="1026675" y="2310675"/>
                <a:ext cx="248161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Матричные</a:t>
                </a:r>
              </a:p>
              <a:p>
                <a:pPr algn="ctr"/>
                <a:r>
                  <a:rPr lang="ru-RU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преобразователи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D34D64-CDC4-482D-8B46-8F6846B4FF86}"/>
                  </a:ext>
                </a:extLst>
              </p:cNvPr>
              <p:cNvSpPr txBox="1"/>
              <p:nvPr/>
            </p:nvSpPr>
            <p:spPr>
              <a:xfrm>
                <a:off x="560987" y="3018562"/>
                <a:ext cx="3247470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ü"/>
                </a:pPr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Прямое преобразование</a:t>
                </a:r>
              </a:p>
              <a:p>
                <a:pPr algn="just"/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 напряжения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64D671-E78E-4CC9-8B41-4E6EF7EAA79C}"/>
                  </a:ext>
                </a:extLst>
              </p:cNvPr>
              <p:cNvSpPr txBox="1"/>
              <p:nvPr/>
            </p:nvSpPr>
            <p:spPr>
              <a:xfrm>
                <a:off x="542655" y="3664892"/>
                <a:ext cx="344966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ü"/>
                </a:pPr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Возможность рекуперации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165582-3204-4FED-B9FC-2C6963768830}"/>
                  </a:ext>
                </a:extLst>
              </p:cNvPr>
              <p:cNvSpPr txBox="1"/>
              <p:nvPr/>
            </p:nvSpPr>
            <p:spPr>
              <a:xfrm>
                <a:off x="561778" y="4034224"/>
                <a:ext cx="303083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ü"/>
                </a:pPr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Энергоэффективность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10EA8C-C8CA-44E3-8F32-18FE45F51916}"/>
                  </a:ext>
                </a:extLst>
              </p:cNvPr>
              <p:cNvSpPr txBox="1"/>
              <p:nvPr/>
            </p:nvSpPr>
            <p:spPr>
              <a:xfrm>
                <a:off x="712780" y="4803666"/>
                <a:ext cx="294388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Даёт высокую мощность</a:t>
                </a:r>
              </a:p>
              <a:p>
                <a:pPr algn="just"/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но не напряжение</a:t>
                </a:r>
              </a:p>
            </p:txBody>
          </p:sp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915E6B23-846A-4EBD-B7A9-09550EF7D31C}"/>
                </a:ext>
              </a:extLst>
            </p:cNvPr>
            <p:cNvGrpSpPr/>
            <p:nvPr/>
          </p:nvGrpSpPr>
          <p:grpSpPr>
            <a:xfrm>
              <a:off x="6120193" y="1851715"/>
              <a:ext cx="2633051" cy="3203408"/>
              <a:chOff x="8288908" y="2310675"/>
              <a:chExt cx="3510734" cy="4271211"/>
            </a:xfrm>
          </p:grpSpPr>
          <p:sp>
            <p:nvSpPr>
              <p:cNvPr id="23" name="Прямоугольник: скругленные противолежащие углы 22">
                <a:extLst>
                  <a:ext uri="{FF2B5EF4-FFF2-40B4-BE49-F238E27FC236}">
                    <a16:creationId xmlns:a16="http://schemas.microsoft.com/office/drawing/2014/main" id="{1B163CB7-2C56-4E52-9B34-F859EDFAF894}"/>
                  </a:ext>
                </a:extLst>
              </p:cNvPr>
              <p:cNvSpPr/>
              <p:nvPr/>
            </p:nvSpPr>
            <p:spPr>
              <a:xfrm>
                <a:off x="8342365" y="2310675"/>
                <a:ext cx="3164306" cy="4271211"/>
              </a:xfrm>
              <a:prstGeom prst="round2DiagRect">
                <a:avLst/>
              </a:prstGeom>
              <a:gradFill flip="none" rotWithShape="1">
                <a:gsLst>
                  <a:gs pos="0">
                    <a:schemeClr val="accent4">
                      <a:tint val="66000"/>
                      <a:satMod val="160000"/>
                    </a:schemeClr>
                  </a:gs>
                  <a:gs pos="50000">
                    <a:schemeClr val="accent4">
                      <a:tint val="44500"/>
                      <a:satMod val="160000"/>
                    </a:schemeClr>
                  </a:gs>
                  <a:gs pos="100000">
                    <a:schemeClr val="accent4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97FCC0-5AAD-441B-A4EC-1CC950CB395D}"/>
                  </a:ext>
                </a:extLst>
              </p:cNvPr>
              <p:cNvSpPr txBox="1"/>
              <p:nvPr/>
            </p:nvSpPr>
            <p:spPr>
              <a:xfrm>
                <a:off x="8738317" y="2464563"/>
                <a:ext cx="256754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Циклоконвертеры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5A402F-A553-469B-B602-D0CD368A4843}"/>
                  </a:ext>
                </a:extLst>
              </p:cNvPr>
              <p:cNvSpPr txBox="1"/>
              <p:nvPr/>
            </p:nvSpPr>
            <p:spPr>
              <a:xfrm>
                <a:off x="8288908" y="2864672"/>
                <a:ext cx="3247470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ü"/>
                </a:pPr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Прямое преобразование</a:t>
                </a:r>
              </a:p>
              <a:p>
                <a:pPr algn="just"/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 напряжения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DC2C08-31DC-432B-B310-AE7DD2532F97}"/>
                  </a:ext>
                </a:extLst>
              </p:cNvPr>
              <p:cNvSpPr txBox="1"/>
              <p:nvPr/>
            </p:nvSpPr>
            <p:spPr>
              <a:xfrm>
                <a:off x="8313448" y="3430616"/>
                <a:ext cx="2521716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ü"/>
                </a:pPr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Прямой контроль </a:t>
                </a:r>
              </a:p>
              <a:p>
                <a:pPr algn="just"/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скорости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510BCC-A538-4B10-9755-D0283C89152E}"/>
                  </a:ext>
                </a:extLst>
              </p:cNvPr>
              <p:cNvSpPr txBox="1"/>
              <p:nvPr/>
            </p:nvSpPr>
            <p:spPr>
              <a:xfrm>
                <a:off x="8289699" y="4076948"/>
                <a:ext cx="303083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ü"/>
                </a:pPr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Энергоэффективность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7BB1AA-44DB-4889-B4A2-AAA800E28F0C}"/>
                  </a:ext>
                </a:extLst>
              </p:cNvPr>
              <p:cNvSpPr txBox="1"/>
              <p:nvPr/>
            </p:nvSpPr>
            <p:spPr>
              <a:xfrm>
                <a:off x="8318616" y="4969583"/>
                <a:ext cx="348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Специфические применение</a:t>
                </a: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919DCD8F-6945-41FF-BD7F-1D2DA8D21978}"/>
                </a:ext>
              </a:extLst>
            </p:cNvPr>
            <p:cNvGrpSpPr/>
            <p:nvPr/>
          </p:nvGrpSpPr>
          <p:grpSpPr>
            <a:xfrm>
              <a:off x="3167681" y="1769580"/>
              <a:ext cx="2610770" cy="3303590"/>
              <a:chOff x="4352226" y="2201162"/>
              <a:chExt cx="3481026" cy="4404787"/>
            </a:xfrm>
          </p:grpSpPr>
          <p:sp>
            <p:nvSpPr>
              <p:cNvPr id="22" name="Прямоугольник: скругленные противолежащие углы 21">
                <a:extLst>
                  <a:ext uri="{FF2B5EF4-FFF2-40B4-BE49-F238E27FC236}">
                    <a16:creationId xmlns:a16="http://schemas.microsoft.com/office/drawing/2014/main" id="{CC94E984-BBE1-4A42-93F4-111E413F03C2}"/>
                  </a:ext>
                </a:extLst>
              </p:cNvPr>
              <p:cNvSpPr/>
              <p:nvPr/>
            </p:nvSpPr>
            <p:spPr>
              <a:xfrm>
                <a:off x="4513848" y="2284771"/>
                <a:ext cx="3164306" cy="4271211"/>
              </a:xfrm>
              <a:prstGeom prst="round2DiagRect">
                <a:avLst/>
              </a:prstGeom>
              <a:gradFill flip="none" rotWithShape="1">
                <a:gsLst>
                  <a:gs pos="0">
                    <a:schemeClr val="accent4">
                      <a:tint val="66000"/>
                      <a:satMod val="160000"/>
                    </a:schemeClr>
                  </a:gs>
                  <a:gs pos="50000">
                    <a:schemeClr val="accent4">
                      <a:tint val="44500"/>
                      <a:satMod val="160000"/>
                    </a:schemeClr>
                  </a:gs>
                  <a:gs pos="100000">
                    <a:schemeClr val="accent4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98413B-B81A-4A92-89EB-955D8E7AFC16}"/>
                  </a:ext>
                </a:extLst>
              </p:cNvPr>
              <p:cNvSpPr txBox="1"/>
              <p:nvPr/>
            </p:nvSpPr>
            <p:spPr>
              <a:xfrm>
                <a:off x="4855191" y="2310675"/>
                <a:ext cx="24816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Многоуровневые</a:t>
                </a:r>
              </a:p>
              <a:p>
                <a:pPr algn="ctr"/>
                <a:r>
                  <a:rPr lang="ru-RU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преобразователи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FE0FE9-AD4B-4111-BACE-BDAF8A2565A7}"/>
                  </a:ext>
                </a:extLst>
              </p:cNvPr>
              <p:cNvSpPr txBox="1"/>
              <p:nvPr/>
            </p:nvSpPr>
            <p:spPr>
              <a:xfrm>
                <a:off x="4484606" y="3061285"/>
                <a:ext cx="2881985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ü"/>
                </a:pPr>
                <a:r>
                  <a:rPr lang="ru-RU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Формирование</a:t>
                </a:r>
              </a:p>
              <a:p>
                <a:pPr algn="just"/>
                <a:r>
                  <a:rPr lang="ru-RU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Практически любого</a:t>
                </a:r>
              </a:p>
              <a:p>
                <a:pPr algn="just"/>
                <a:r>
                  <a:rPr lang="ru-RU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уровня напряжения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CF4DE4-56FA-49A9-8292-F2342B74FA42}"/>
                  </a:ext>
                </a:extLst>
              </p:cNvPr>
              <p:cNvSpPr txBox="1"/>
              <p:nvPr/>
            </p:nvSpPr>
            <p:spPr>
              <a:xfrm>
                <a:off x="4506499" y="4097210"/>
                <a:ext cx="235748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ü"/>
                </a:pPr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Высокая </a:t>
                </a:r>
              </a:p>
              <a:p>
                <a:pPr algn="just"/>
                <a:r>
                  <a:rPr lang="ru-RU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отказоустойчивость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9B143F-92D8-4E2F-9FFA-8D6CF462CFC6}"/>
                  </a:ext>
                </a:extLst>
              </p:cNvPr>
              <p:cNvSpPr txBox="1"/>
              <p:nvPr/>
            </p:nvSpPr>
            <p:spPr>
              <a:xfrm>
                <a:off x="4476798" y="4863856"/>
                <a:ext cx="33429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 algn="just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Коэффициент искажений</a:t>
                </a:r>
              </a:p>
              <a:p>
                <a:pPr algn="just"/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Выше чем у матричных </a:t>
                </a:r>
                <a:r>
                  <a:rPr lang="ru-RU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преобр</a:t>
                </a:r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и циклоконвертеров, но всё ещё</a:t>
                </a:r>
              </a:p>
              <a:p>
                <a:pPr algn="just"/>
                <a:r>
                  <a:rPr lang="ru-R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ниже чем у обычных </a:t>
                </a:r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A51860A-C5DD-4BA8-9BBB-6508F320C037}"/>
                  </a:ext>
                </a:extLst>
              </p:cNvPr>
              <p:cNvSpPr/>
              <p:nvPr/>
            </p:nvSpPr>
            <p:spPr>
              <a:xfrm>
                <a:off x="4352226" y="2201162"/>
                <a:ext cx="3481026" cy="4404787"/>
              </a:xfrm>
              <a:prstGeom prst="rect">
                <a:avLst/>
              </a:prstGeom>
              <a:noFill/>
              <a:ln w="762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</p:grpSp>
      </p:grp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2DEF7F-C807-486D-9D85-F1B88E64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5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2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EBA11F0-346C-4FC9-B03F-ED2BDC84ACBD}"/>
              </a:ext>
            </a:extLst>
          </p:cNvPr>
          <p:cNvSpPr/>
          <p:nvPr/>
        </p:nvSpPr>
        <p:spPr>
          <a:xfrm>
            <a:off x="0" y="0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3427295" y="14236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Обзор топологий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875E127-E98A-467D-B6F2-6CF43F84C804}"/>
              </a:ext>
            </a:extLst>
          </p:cNvPr>
          <p:cNvPicPr/>
          <p:nvPr/>
        </p:nvPicPr>
        <p:blipFill rotWithShape="1">
          <a:blip r:embed="rId2"/>
          <a:srcRect l="1764"/>
          <a:stretch/>
        </p:blipFill>
        <p:spPr bwMode="auto">
          <a:xfrm>
            <a:off x="389614" y="654068"/>
            <a:ext cx="8436334" cy="5094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DC346C-BA98-41BE-BB39-6E47C0C9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6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3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EBA11F0-346C-4FC9-B03F-ED2BDC84ACBD}"/>
              </a:ext>
            </a:extLst>
          </p:cNvPr>
          <p:cNvSpPr/>
          <p:nvPr/>
        </p:nvSpPr>
        <p:spPr>
          <a:xfrm>
            <a:off x="0" y="-16617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2702738" y="12739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Выбор схемотехники ячейки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5E30F2-A7E8-4614-9372-C51C3FB228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59" y="962132"/>
            <a:ext cx="5106343" cy="21190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04CE3-A4DE-4233-9B34-04586F79B147}"/>
              </a:ext>
            </a:extLst>
          </p:cNvPr>
          <p:cNvSpPr txBox="1"/>
          <p:nvPr/>
        </p:nvSpPr>
        <p:spPr>
          <a:xfrm>
            <a:off x="3608858" y="3128918"/>
            <a:ext cx="22557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Типовая схема ячейки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52FA2-F789-4CE3-A27D-12545387285E}"/>
              </a:ext>
            </a:extLst>
          </p:cNvPr>
          <p:cNvSpPr txBox="1"/>
          <p:nvPr/>
        </p:nvSpPr>
        <p:spPr>
          <a:xfrm>
            <a:off x="2892492" y="6388872"/>
            <a:ext cx="31983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выбранная для прототипа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AE16FB7-27F8-4BC2-9D5B-66D29AD8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7</a:t>
            </a:fld>
            <a:endParaRPr lang="ru-RU" sz="135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05EDBF-AC04-4B25-B8EE-766BE017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25" y="3405875"/>
            <a:ext cx="5531009" cy="29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EBA11F0-346C-4FC9-B03F-ED2BDC84ACBD}"/>
              </a:ext>
            </a:extLst>
          </p:cNvPr>
          <p:cNvSpPr/>
          <p:nvPr/>
        </p:nvSpPr>
        <p:spPr>
          <a:xfrm>
            <a:off x="0" y="3384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1965356" y="13749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Структурная схема каскадной топологии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CF844FE-9F7D-4C3F-B9DB-1F6299C76FDF}"/>
              </a:ext>
            </a:extLst>
          </p:cNvPr>
          <p:cNvGrpSpPr/>
          <p:nvPr/>
        </p:nvGrpSpPr>
        <p:grpSpPr>
          <a:xfrm>
            <a:off x="276593" y="1005044"/>
            <a:ext cx="8867409" cy="5382755"/>
            <a:chOff x="276593" y="1005044"/>
            <a:chExt cx="8867409" cy="538275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7FE7927-97D0-47BA-9647-54906BE2CD7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36" y="1092448"/>
              <a:ext cx="6165517" cy="5295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EE8309-E9F0-498E-8DF6-7D402B82E4CD}"/>
                </a:ext>
              </a:extLst>
            </p:cNvPr>
            <p:cNvSpPr txBox="1"/>
            <p:nvPr/>
          </p:nvSpPr>
          <p:spPr>
            <a:xfrm>
              <a:off x="276593" y="3589702"/>
              <a:ext cx="1549015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Промышленная</a:t>
              </a:r>
            </a:p>
            <a:p>
              <a:pPr algn="ctr"/>
              <a:r>
                <a:rPr lang="ru-RU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сеть</a:t>
              </a:r>
            </a:p>
            <a:p>
              <a:pPr algn="just"/>
              <a:endParaRPr lang="ru-RU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FAE765-55D6-4EA1-BF77-7146760E7E43}"/>
                </a:ext>
              </a:extLst>
            </p:cNvPr>
            <p:cNvSpPr txBox="1"/>
            <p:nvPr/>
          </p:nvSpPr>
          <p:spPr>
            <a:xfrm>
              <a:off x="1293210" y="5481266"/>
              <a:ext cx="1707840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Фазосдвигающий</a:t>
              </a:r>
            </a:p>
            <a:p>
              <a:pPr algn="ctr"/>
              <a:r>
                <a:rPr lang="ru-RU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трансформатор</a:t>
              </a:r>
            </a:p>
            <a:p>
              <a:pPr algn="just"/>
              <a:endParaRPr lang="ru-RU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6E8F66-FF64-4BD2-B003-AA6660276E78}"/>
                </a:ext>
              </a:extLst>
            </p:cNvPr>
            <p:cNvSpPr txBox="1"/>
            <p:nvPr/>
          </p:nvSpPr>
          <p:spPr>
            <a:xfrm>
              <a:off x="6650479" y="2056048"/>
              <a:ext cx="2493523" cy="1762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7175" indent="-257175" algn="just">
                <a:buFont typeface="+mj-lt"/>
                <a:buAutoNum type="arabicPeriod"/>
              </a:pPr>
              <a:r>
                <a:rPr lang="ru-RU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Неуправляемый выпрямитель (схема Ларионова)</a:t>
              </a:r>
            </a:p>
            <a:p>
              <a:pPr marL="257175" indent="-257175" algn="just">
                <a:buFont typeface="+mj-lt"/>
                <a:buAutoNum type="arabicPeriod"/>
              </a:pPr>
              <a:r>
                <a:rPr lang="ru-RU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Конденсаторный</a:t>
              </a: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ru-RU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фильтр</a:t>
              </a:r>
            </a:p>
            <a:p>
              <a:pPr marL="257175" indent="-257175" algn="just">
                <a:buFont typeface="+mj-lt"/>
                <a:buAutoNum type="arabicPeriod"/>
              </a:pPr>
              <a:r>
                <a:rPr lang="ru-RU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Ячейка каскада на </a:t>
              </a: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IGBT</a:t>
              </a:r>
              <a:r>
                <a:rPr lang="ru-RU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модулях</a:t>
              </a:r>
            </a:p>
            <a:p>
              <a:pPr marL="257175" indent="-257175" algn="just">
                <a:buFont typeface="+mj-lt"/>
                <a:buAutoNum type="arabicPeriod"/>
              </a:pPr>
              <a:endParaRPr lang="ru-RU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B85AAF-36F8-4496-A60A-394B3D166F49}"/>
                </a:ext>
              </a:extLst>
            </p:cNvPr>
            <p:cNvSpPr txBox="1"/>
            <p:nvPr/>
          </p:nvSpPr>
          <p:spPr>
            <a:xfrm>
              <a:off x="2744620" y="1005044"/>
              <a:ext cx="266950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ru-RU" sz="13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60A2DC-7212-4122-96FD-E4F62E0DEC9E}"/>
                </a:ext>
              </a:extLst>
            </p:cNvPr>
            <p:cNvSpPr txBox="1"/>
            <p:nvPr/>
          </p:nvSpPr>
          <p:spPr>
            <a:xfrm>
              <a:off x="3003686" y="1005044"/>
              <a:ext cx="266951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ru-RU" sz="13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CB6C6C-8F97-488B-A1E3-AE9FAEABDFB3}"/>
                </a:ext>
              </a:extLst>
            </p:cNvPr>
            <p:cNvSpPr txBox="1"/>
            <p:nvPr/>
          </p:nvSpPr>
          <p:spPr>
            <a:xfrm>
              <a:off x="3428066" y="1005044"/>
              <a:ext cx="266950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ru-RU" sz="13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11" name="Стрелка: вниз 10">
              <a:extLst>
                <a:ext uri="{FF2B5EF4-FFF2-40B4-BE49-F238E27FC236}">
                  <a16:creationId xmlns:a16="http://schemas.microsoft.com/office/drawing/2014/main" id="{53CC9DCE-5663-4103-B319-6C68A61D6914}"/>
                </a:ext>
              </a:extLst>
            </p:cNvPr>
            <p:cNvSpPr/>
            <p:nvPr/>
          </p:nvSpPr>
          <p:spPr>
            <a:xfrm>
              <a:off x="2833741" y="1305126"/>
              <a:ext cx="88708" cy="372578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p:sp>
          <p:nvSpPr>
            <p:cNvPr id="18" name="Стрелка: вниз 17">
              <a:extLst>
                <a:ext uri="{FF2B5EF4-FFF2-40B4-BE49-F238E27FC236}">
                  <a16:creationId xmlns:a16="http://schemas.microsoft.com/office/drawing/2014/main" id="{262A632A-C66B-41CD-8A8F-34C4EBA2D12F}"/>
                </a:ext>
              </a:extLst>
            </p:cNvPr>
            <p:cNvSpPr/>
            <p:nvPr/>
          </p:nvSpPr>
          <p:spPr>
            <a:xfrm>
              <a:off x="3100691" y="1305126"/>
              <a:ext cx="88708" cy="372578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p:sp>
          <p:nvSpPr>
            <p:cNvPr id="19" name="Стрелка: вниз 18">
              <a:extLst>
                <a:ext uri="{FF2B5EF4-FFF2-40B4-BE49-F238E27FC236}">
                  <a16:creationId xmlns:a16="http://schemas.microsoft.com/office/drawing/2014/main" id="{22A3D7F9-B62F-4EEA-B669-BB2EB1BA9106}"/>
                </a:ext>
              </a:extLst>
            </p:cNvPr>
            <p:cNvSpPr/>
            <p:nvPr/>
          </p:nvSpPr>
          <p:spPr>
            <a:xfrm>
              <a:off x="3517187" y="1305126"/>
              <a:ext cx="88708" cy="372578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E38EE1-6AFB-45EF-AD43-E84FB5FB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8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1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EBA11F0-346C-4FC9-B03F-ED2BDC84ACBD}"/>
              </a:ext>
            </a:extLst>
          </p:cNvPr>
          <p:cNvSpPr/>
          <p:nvPr/>
        </p:nvSpPr>
        <p:spPr>
          <a:xfrm>
            <a:off x="0" y="-10961"/>
            <a:ext cx="9144000" cy="65406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67B4-217D-4738-A39E-CEC259DE542B}"/>
              </a:ext>
            </a:extLst>
          </p:cNvPr>
          <p:cNvSpPr txBox="1"/>
          <p:nvPr/>
        </p:nvSpPr>
        <p:spPr>
          <a:xfrm>
            <a:off x="2289965" y="116997"/>
            <a:ext cx="456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Способы частотного управления ч.1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CC6AAE1-3AA0-4704-93FB-A9CDACDF785B}"/>
              </a:ext>
            </a:extLst>
          </p:cNvPr>
          <p:cNvSpPr/>
          <p:nvPr/>
        </p:nvSpPr>
        <p:spPr>
          <a:xfrm>
            <a:off x="362094" y="1134499"/>
            <a:ext cx="2030329" cy="65406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71500-371E-40A9-9983-D8A4254D2B83}"/>
              </a:ext>
            </a:extLst>
          </p:cNvPr>
          <p:cNvSpPr txBox="1"/>
          <p:nvPr/>
        </p:nvSpPr>
        <p:spPr>
          <a:xfrm>
            <a:off x="384652" y="1178794"/>
            <a:ext cx="1316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Скалярное</a:t>
            </a:r>
          </a:p>
          <a:p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03E929A-9AD2-4782-9928-5F70AAD436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94" y="1947456"/>
            <a:ext cx="2343986" cy="130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A6B4B46-09C7-4B46-A64C-19658A90B2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9037" y="1905176"/>
            <a:ext cx="1870234" cy="12387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33471E-6C0D-466B-9006-21B7F6F7C7E4}"/>
              </a:ext>
            </a:extLst>
          </p:cNvPr>
          <p:cNvSpPr txBox="1"/>
          <p:nvPr/>
        </p:nvSpPr>
        <p:spPr>
          <a:xfrm>
            <a:off x="405051" y="3053146"/>
            <a:ext cx="205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Зависимость частоты от </a:t>
            </a:r>
          </a:p>
          <a:p>
            <a:pPr algn="ctr"/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напряжения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37D0F5-CB45-4C1A-92FB-C3108891336F}"/>
              </a:ext>
            </a:extLst>
          </p:cNvPr>
          <p:cNvSpPr txBox="1"/>
          <p:nvPr/>
        </p:nvSpPr>
        <p:spPr>
          <a:xfrm>
            <a:off x="2498572" y="3053146"/>
            <a:ext cx="2371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Зависимость тока и момента</a:t>
            </a:r>
          </a:p>
          <a:p>
            <a:pPr algn="ctr"/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 скольжения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2FCF0-6653-4A5E-82B7-FB90E8E4ECFF}"/>
              </a:ext>
            </a:extLst>
          </p:cNvPr>
          <p:cNvSpPr txBox="1"/>
          <p:nvPr/>
        </p:nvSpPr>
        <p:spPr>
          <a:xfrm>
            <a:off x="320880" y="3525199"/>
            <a:ext cx="2112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Простая реализация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1F74B7-4E7F-4B77-9D50-37B6FA939DC6}"/>
              </a:ext>
            </a:extLst>
          </p:cNvPr>
          <p:cNvSpPr txBox="1"/>
          <p:nvPr/>
        </p:nvSpPr>
        <p:spPr>
          <a:xfrm>
            <a:off x="340445" y="4043420"/>
            <a:ext cx="307879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Высокие показатели ошибки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Не подходит если нагрузка носит</a:t>
            </a:r>
          </a:p>
          <a:p>
            <a:pPr algn="just"/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изменчивый характер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Нельзя управлять моментом.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A3606C2-A787-477F-868A-5D3203FBFF2F}"/>
              </a:ext>
            </a:extLst>
          </p:cNvPr>
          <p:cNvSpPr/>
          <p:nvPr/>
        </p:nvSpPr>
        <p:spPr>
          <a:xfrm>
            <a:off x="5482000" y="1134499"/>
            <a:ext cx="2030329" cy="65406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A2841A-C387-4882-9150-B41260D29B4C}"/>
              </a:ext>
            </a:extLst>
          </p:cNvPr>
          <p:cNvSpPr txBox="1"/>
          <p:nvPr/>
        </p:nvSpPr>
        <p:spPr>
          <a:xfrm>
            <a:off x="5504557" y="1178794"/>
            <a:ext cx="1316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Векторное</a:t>
            </a:r>
          </a:p>
          <a:p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11C15-90CB-4CBB-B693-780989C66344}"/>
              </a:ext>
            </a:extLst>
          </p:cNvPr>
          <p:cNvSpPr txBox="1"/>
          <p:nvPr/>
        </p:nvSpPr>
        <p:spPr>
          <a:xfrm>
            <a:off x="5037697" y="1861780"/>
            <a:ext cx="3852593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скоростью вращения вала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моментом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Большой диапазон управления скоростью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Уменьшение потерь на намагничивание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и нагрев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Более высокий КПД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Плавный старт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Быстрая реакция на изменение нагрузки</a:t>
            </a: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6E8817-AA24-4795-A6AA-4A0CA281F99A}"/>
              </a:ext>
            </a:extLst>
          </p:cNvPr>
          <p:cNvSpPr txBox="1"/>
          <p:nvPr/>
        </p:nvSpPr>
        <p:spPr>
          <a:xfrm>
            <a:off x="5076509" y="3943066"/>
            <a:ext cx="3633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Сложность реализации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14313" indent="-214313" algn="just">
              <a:buFont typeface="Wingdings" panose="05000000000000000000" pitchFamily="2" charset="2"/>
              <a:buChar char="§"/>
            </a:pPr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Высокие требования к вычислительным</a:t>
            </a:r>
          </a:p>
          <a:p>
            <a:pPr algn="just"/>
            <a:r>
              <a:rPr lang="ru-RU" sz="1350" dirty="0">
                <a:latin typeface="Arial" panose="020B0604020202020204" pitchFamily="34" charset="0"/>
                <a:cs typeface="Arial" panose="020B0604020202020204" pitchFamily="34" charset="0"/>
              </a:rPr>
              <a:t>мощностям.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380C10-E2F1-450F-AA48-6163A5AF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B962-F6C0-4B77-8DAD-7D7E18E5492B}" type="slidenum">
              <a:rPr lang="ru-RU" sz="1350" b="1">
                <a:solidFill>
                  <a:schemeClr val="tx1"/>
                </a:solidFill>
              </a:rPr>
              <a:t>9</a:t>
            </a:fld>
            <a:endParaRPr lang="ru-RU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10414"/>
      </p:ext>
    </p:extLst>
  </p:cSld>
  <p:clrMapOvr>
    <a:masterClrMapping/>
  </p:clrMapOvr>
</p:sld>
</file>

<file path=ppt/theme/theme1.xml><?xml version="1.0" encoding="utf-8"?>
<a:theme xmlns:a="http://schemas.openxmlformats.org/drawingml/2006/main" name="1_Оформление по умолчанию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640</Words>
  <Application>Microsoft Office PowerPoint</Application>
  <PresentationFormat>Экран (4:3)</PresentationFormat>
  <Paragraphs>181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1_Оформление по умолчанию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 Присяжнюк</dc:creator>
  <cp:lastModifiedBy>ZERO</cp:lastModifiedBy>
  <cp:revision>47</cp:revision>
  <dcterms:created xsi:type="dcterms:W3CDTF">2022-04-05T15:02:14Z</dcterms:created>
  <dcterms:modified xsi:type="dcterms:W3CDTF">2022-07-03T18:01:56Z</dcterms:modified>
</cp:coreProperties>
</file>