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3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7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6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6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2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6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4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3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8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BC13A5-8741-4007-971B-BD542972E63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1AE001-8A6E-47CA-9221-E3E902BDB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7795D5-7BBD-4252-8DFD-5604C4997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391A1-2AB6-4E13-B18C-0A2DA82C7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13" y="0"/>
            <a:ext cx="8825658" cy="2677648"/>
          </a:xfrm>
        </p:spPr>
        <p:txBody>
          <a:bodyPr/>
          <a:lstStyle/>
          <a:p>
            <a:r>
              <a:rPr lang="ru-RU" b="1" dirty="0"/>
              <a:t>Задача 4:</a:t>
            </a:r>
            <a:br>
              <a:rPr lang="ru-RU" dirty="0"/>
            </a:br>
            <a:r>
              <a:rPr lang="ru-RU" b="1" dirty="0"/>
              <a:t>О викторине "Клевер"</a:t>
            </a:r>
            <a:endParaRPr lang="ru-RU" dirty="0">
              <a:latin typeface="Open 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3498-F316-4966-8213-6CB07AFF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130" y="5390123"/>
            <a:ext cx="5429839" cy="8614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Решение от команды </a:t>
            </a:r>
            <a:r>
              <a:rPr lang="en-US" sz="2400" b="1" i="1" dirty="0" err="1">
                <a:solidFill>
                  <a:schemeClr val="bg1"/>
                </a:solidFill>
              </a:rPr>
              <a:t>Badlab</a:t>
            </a:r>
            <a:endParaRPr lang="ru-RU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D928E-2440-460E-BB55-65639912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36" y="666776"/>
            <a:ext cx="8761413" cy="706964"/>
          </a:xfrm>
        </p:spPr>
        <p:txBody>
          <a:bodyPr/>
          <a:lstStyle/>
          <a:p>
            <a:r>
              <a:rPr lang="ru-RU" dirty="0"/>
              <a:t>Кто мы?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56BE6-FD51-4BC8-9671-9E74F8456071}"/>
              </a:ext>
            </a:extLst>
          </p:cNvPr>
          <p:cNvSpPr txBox="1"/>
          <p:nvPr/>
        </p:nvSpPr>
        <p:spPr>
          <a:xfrm>
            <a:off x="751002" y="2899536"/>
            <a:ext cx="4000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Хрипков Ярослав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Чурин Игорь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Кряжевских Никита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Дюжев Владимир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C8CC0-ED88-4196-BCEE-6802E9C81CED}"/>
              </a:ext>
            </a:extLst>
          </p:cNvPr>
          <p:cNvSpPr txBox="1"/>
          <p:nvPr/>
        </p:nvSpPr>
        <p:spPr>
          <a:xfrm>
            <a:off x="1649691" y="2115931"/>
            <a:ext cx="589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Команда </a:t>
            </a:r>
            <a:r>
              <a:rPr lang="en-US" sz="3200" b="1" i="1" dirty="0" err="1">
                <a:solidFill>
                  <a:schemeClr val="bg1"/>
                </a:solidFill>
              </a:rPr>
              <a:t>BadLab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BB212-361C-4A9A-BA0D-4F0D0A2FFB06}"/>
              </a:ext>
            </a:extLst>
          </p:cNvPr>
          <p:cNvSpPr txBox="1"/>
          <p:nvPr/>
        </p:nvSpPr>
        <p:spPr>
          <a:xfrm>
            <a:off x="4304123" y="2899536"/>
            <a:ext cx="6273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Open Sans"/>
              </a:rPr>
              <a:t>–	Главный программист, архитектор</a:t>
            </a:r>
          </a:p>
          <a:p>
            <a:r>
              <a:rPr lang="ru-RU" sz="2400" dirty="0">
                <a:solidFill>
                  <a:schemeClr val="bg1"/>
                </a:solidFill>
                <a:latin typeface="Open Sans"/>
              </a:rPr>
              <a:t>– 	Программист</a:t>
            </a:r>
          </a:p>
          <a:p>
            <a:r>
              <a:rPr lang="ru-RU" sz="2400" dirty="0">
                <a:solidFill>
                  <a:schemeClr val="bg1"/>
                </a:solidFill>
                <a:latin typeface="Open Sans"/>
              </a:rPr>
              <a:t>–	Математик </a:t>
            </a:r>
          </a:p>
          <a:p>
            <a:r>
              <a:rPr lang="ru-RU" sz="2400" dirty="0">
                <a:solidFill>
                  <a:schemeClr val="bg1"/>
                </a:solidFill>
                <a:latin typeface="Open Sans"/>
              </a:rPr>
              <a:t>–	Помощник программиста</a:t>
            </a:r>
          </a:p>
          <a:p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endParaRPr lang="ru-RU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50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D928E-2440-460E-BB55-65639912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60" y="408584"/>
            <a:ext cx="8761413" cy="706964"/>
          </a:xfrm>
        </p:spPr>
        <p:txBody>
          <a:bodyPr/>
          <a:lstStyle/>
          <a:p>
            <a:r>
              <a:rPr lang="ru-RU" dirty="0"/>
              <a:t>С какими трудностями мы столкнулись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BEC16E-4079-4418-95B7-D8663004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3" y="1060446"/>
            <a:ext cx="12192000" cy="6771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B9F499-E217-49DF-A29E-B298546214FE}"/>
              </a:ext>
            </a:extLst>
          </p:cNvPr>
          <p:cNvSpPr txBox="1"/>
          <p:nvPr/>
        </p:nvSpPr>
        <p:spPr>
          <a:xfrm>
            <a:off x="265127" y="4454164"/>
            <a:ext cx="1779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Дисбаланс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классов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8F733-2B30-4FC1-AFE8-12A325A8613A}"/>
              </a:ext>
            </a:extLst>
          </p:cNvPr>
          <p:cNvSpPr txBox="1"/>
          <p:nvPr/>
        </p:nvSpPr>
        <p:spPr>
          <a:xfrm>
            <a:off x="2044780" y="2688387"/>
            <a:ext cx="1814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Отсутствие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Ред-Булла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70F65-56F5-41E2-BB6A-45C2D597FA0C}"/>
              </a:ext>
            </a:extLst>
          </p:cNvPr>
          <p:cNvSpPr txBox="1"/>
          <p:nvPr/>
        </p:nvSpPr>
        <p:spPr>
          <a:xfrm>
            <a:off x="4093455" y="5197389"/>
            <a:ext cx="291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Слишком хорошие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 результаты метрик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 (точность 0.98)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C20C3-6448-4AAF-9FB5-7F03F97AA42F}"/>
              </a:ext>
            </a:extLst>
          </p:cNvPr>
          <p:cNvSpPr txBox="1"/>
          <p:nvPr/>
        </p:nvSpPr>
        <p:spPr>
          <a:xfrm>
            <a:off x="6829594" y="2492012"/>
            <a:ext cx="437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Проблема с поиском готовых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Open Sans"/>
              </a:rPr>
              <a:t> моделей на русском языке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5A0BA-BF71-400C-9758-D25B6C4FBCFD}"/>
              </a:ext>
            </a:extLst>
          </p:cNvPr>
          <p:cNvSpPr txBox="1"/>
          <p:nvPr/>
        </p:nvSpPr>
        <p:spPr>
          <a:xfrm>
            <a:off x="9937042" y="4454164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Внезапное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появление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новых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ошибок</a:t>
            </a:r>
          </a:p>
        </p:txBody>
      </p:sp>
    </p:spTree>
    <p:extLst>
      <p:ext uri="{BB962C8B-B14F-4D97-AF65-F5344CB8AC3E}">
        <p14:creationId xmlns:p14="http://schemas.microsoft.com/office/powerpoint/2010/main" val="2677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D928E-2440-460E-BB55-65639912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10" y="365956"/>
            <a:ext cx="8761413" cy="706964"/>
          </a:xfrm>
        </p:spPr>
        <p:txBody>
          <a:bodyPr/>
          <a:lstStyle/>
          <a:p>
            <a:r>
              <a:rPr lang="ru-RU" dirty="0"/>
              <a:t>Чего добились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C65B4-1051-40A9-97C9-E8B1CC2B4DA9}"/>
              </a:ext>
            </a:extLst>
          </p:cNvPr>
          <p:cNvSpPr txBox="1"/>
          <p:nvPr/>
        </p:nvSpPr>
        <p:spPr>
          <a:xfrm>
            <a:off x="239074" y="1354619"/>
            <a:ext cx="1057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ROC-AUC</a:t>
            </a:r>
            <a:r>
              <a:rPr lang="ru-RU" sz="3200" b="1" dirty="0">
                <a:solidFill>
                  <a:schemeClr val="bg1"/>
                </a:solidFill>
              </a:rPr>
              <a:t> на тренировочной выборке</a:t>
            </a:r>
            <a:r>
              <a:rPr lang="en-US" sz="3200" b="1" dirty="0">
                <a:solidFill>
                  <a:schemeClr val="bg1"/>
                </a:solidFill>
              </a:rPr>
              <a:t> = </a:t>
            </a:r>
            <a:r>
              <a:rPr lang="ru-RU" sz="3200" b="1" dirty="0">
                <a:solidFill>
                  <a:schemeClr val="bg1"/>
                </a:solidFill>
              </a:rPr>
              <a:t>0.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  <a:r>
              <a:rPr lang="ru-RU" sz="3200" b="1" dirty="0">
                <a:solidFill>
                  <a:schemeClr val="bg1"/>
                </a:solidFill>
              </a:rPr>
              <a:t>612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8CBAD-79C9-455E-9E16-1B43714685D9}"/>
              </a:ext>
            </a:extLst>
          </p:cNvPr>
          <p:cNvSpPr txBox="1"/>
          <p:nvPr/>
        </p:nvSpPr>
        <p:spPr>
          <a:xfrm>
            <a:off x="239074" y="1917683"/>
            <a:ext cx="9517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ROC-AUC</a:t>
            </a:r>
            <a:r>
              <a:rPr lang="ru-RU" sz="3200" b="1" dirty="0">
                <a:solidFill>
                  <a:schemeClr val="bg1"/>
                </a:solidFill>
              </a:rPr>
              <a:t> на тестовой выборке</a:t>
            </a:r>
            <a:r>
              <a:rPr lang="en-US" sz="3200" b="1" dirty="0">
                <a:solidFill>
                  <a:schemeClr val="bg1"/>
                </a:solidFill>
              </a:rPr>
              <a:t> = </a:t>
            </a:r>
            <a:r>
              <a:rPr lang="ru-RU" sz="3200" b="1" dirty="0">
                <a:solidFill>
                  <a:schemeClr val="bg1"/>
                </a:solidFill>
              </a:rPr>
              <a:t>0.70729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  <a:p>
            <a:endParaRPr lang="ru-RU" sz="3200" dirty="0"/>
          </a:p>
        </p:txBody>
      </p:sp>
      <p:sp>
        <p:nvSpPr>
          <p:cNvPr id="8" name="AutoShape 4" descr="blob:https://web.telegram.org/909b603f-8084-45b8-9c0a-6f0e559d7775">
            <a:extLst>
              <a:ext uri="{FF2B5EF4-FFF2-40B4-BE49-F238E27FC236}">
                <a16:creationId xmlns:a16="http://schemas.microsoft.com/office/drawing/2014/main" id="{66318302-72D1-4F4F-B47A-F52FD6AEE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A83D3-047A-4975-B1EE-205D89C20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" y="2650643"/>
            <a:ext cx="9010650" cy="3686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98CEE-75E8-4C8E-804B-5A6C0384D73B}"/>
              </a:ext>
            </a:extLst>
          </p:cNvPr>
          <p:cNvSpPr txBox="1"/>
          <p:nvPr/>
        </p:nvSpPr>
        <p:spPr>
          <a:xfrm>
            <a:off x="9387658" y="3937032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 проверки</a:t>
            </a:r>
          </a:p>
          <a:p>
            <a:r>
              <a:rPr lang="ru-RU" dirty="0">
                <a:solidFill>
                  <a:schemeClr val="bg1"/>
                </a:solidFill>
              </a:rPr>
              <a:t>точности </a:t>
            </a:r>
          </a:p>
          <a:p>
            <a:r>
              <a:rPr lang="ru-RU" dirty="0">
                <a:solidFill>
                  <a:schemeClr val="bg1"/>
                </a:solidFill>
              </a:rPr>
              <a:t>по тестовой выборке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DA37C-5651-48D0-9591-6C0E04F9AD67}"/>
              </a:ext>
            </a:extLst>
          </p:cNvPr>
          <p:cNvCxnSpPr/>
          <p:nvPr/>
        </p:nvCxnSpPr>
        <p:spPr>
          <a:xfrm>
            <a:off x="801278" y="5986021"/>
            <a:ext cx="2121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69C03C-D279-4D92-BB91-58729D863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1"/>
            <a:ext cx="12191998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59" y="521182"/>
            <a:ext cx="8761413" cy="706964"/>
          </a:xfrm>
        </p:spPr>
        <p:txBody>
          <a:bodyPr/>
          <a:lstStyle/>
          <a:p>
            <a:r>
              <a:rPr lang="ru-RU" dirty="0"/>
              <a:t>Почему именно так?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BB7F0-0900-4054-B86F-CEF6183EC0C4}"/>
              </a:ext>
            </a:extLst>
          </p:cNvPr>
          <p:cNvSpPr txBox="1"/>
          <p:nvPr/>
        </p:nvSpPr>
        <p:spPr>
          <a:xfrm>
            <a:off x="1920279" y="3258243"/>
            <a:ext cx="889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Достигается наилучший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743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64A469-E483-44FD-8169-5851C2C57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73" y="380783"/>
            <a:ext cx="6919661" cy="1722397"/>
          </a:xfrm>
        </p:spPr>
        <p:txBody>
          <a:bodyPr/>
          <a:lstStyle/>
          <a:p>
            <a:r>
              <a:rPr lang="ru-RU" sz="4800" dirty="0">
                <a:latin typeface="Open Sans"/>
              </a:rPr>
              <a:t>Нереализованные идеи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9CF3F-4E13-4C94-A3A6-59562EBD757A}"/>
              </a:ext>
            </a:extLst>
          </p:cNvPr>
          <p:cNvSpPr txBox="1"/>
          <p:nvPr/>
        </p:nvSpPr>
        <p:spPr>
          <a:xfrm>
            <a:off x="1711523" y="2626734"/>
            <a:ext cx="3742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Open Sans"/>
              </a:rPr>
              <a:t>Использование </a:t>
            </a:r>
            <a:r>
              <a:rPr lang="en-US" sz="2400" b="1" dirty="0">
                <a:solidFill>
                  <a:schemeClr val="bg1"/>
                </a:solidFill>
                <a:latin typeface="Open Sans"/>
              </a:rPr>
              <a:t>embedding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 для целых предложений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Open Sans"/>
              </a:rPr>
              <a:t>для генерации данных,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Open Sans"/>
              </a:rPr>
              <a:t> похожих на экспертный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C102-E4FB-4073-8788-E3626A491C3C}"/>
              </a:ext>
            </a:extLst>
          </p:cNvPr>
          <p:cNvSpPr txBox="1"/>
          <p:nvPr/>
        </p:nvSpPr>
        <p:spPr>
          <a:xfrm>
            <a:off x="6564199" y="2749375"/>
            <a:ext cx="33377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Генерация похожих 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текстов с помощью</a:t>
            </a:r>
          </a:p>
          <a:p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рекуррентных</a:t>
            </a:r>
          </a:p>
          <a:p>
            <a:r>
              <a:rPr lang="ru-RU" sz="2400" dirty="0">
                <a:solidFill>
                  <a:schemeClr val="bg1"/>
                </a:solidFill>
              </a:rPr>
              <a:t> нейронных сетей</a:t>
            </a:r>
          </a:p>
          <a:p>
            <a:r>
              <a:rPr lang="ru-RU" sz="2400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66505A-58F3-4958-843E-7005F19F8DE3}"/>
              </a:ext>
            </a:extLst>
          </p:cNvPr>
          <p:cNvCxnSpPr/>
          <p:nvPr/>
        </p:nvCxnSpPr>
        <p:spPr>
          <a:xfrm>
            <a:off x="6096000" y="2248291"/>
            <a:ext cx="0" cy="3157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7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D928E-2440-460E-BB55-65639912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59" y="521182"/>
            <a:ext cx="8761413" cy="706964"/>
          </a:xfrm>
        </p:spPr>
        <p:txBody>
          <a:bodyPr/>
          <a:lstStyle/>
          <a:p>
            <a:r>
              <a:rPr lang="ru-RU" dirty="0"/>
              <a:t>Потенциал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0B33F-7257-4DA6-89BA-97AA05517A52}"/>
              </a:ext>
            </a:extLst>
          </p:cNvPr>
          <p:cNvSpPr txBox="1"/>
          <p:nvPr/>
        </p:nvSpPr>
        <p:spPr>
          <a:xfrm>
            <a:off x="1522713" y="1908617"/>
            <a:ext cx="6551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Увеличение точности отличия авторства текстов</a:t>
            </a: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983B1-9A2F-4C54-91B7-EABC9530865E}"/>
              </a:ext>
            </a:extLst>
          </p:cNvPr>
          <p:cNvSpPr txBox="1"/>
          <p:nvPr/>
        </p:nvSpPr>
        <p:spPr>
          <a:xfrm>
            <a:off x="1522713" y="3167390"/>
            <a:ext cx="863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Расширение на другие языки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B3B15-1B6A-4F99-9FB0-3031E8394E4F}"/>
              </a:ext>
            </a:extLst>
          </p:cNvPr>
          <p:cNvSpPr txBox="1"/>
          <p:nvPr/>
        </p:nvSpPr>
        <p:spPr>
          <a:xfrm>
            <a:off x="1522713" y="4099009"/>
            <a:ext cx="843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Применение в анализе авторства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58994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D928E-2440-460E-BB55-65639912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BC60-E7D5-44C0-BF8F-E0D3C39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169" y="2567801"/>
            <a:ext cx="6919661" cy="1722397"/>
          </a:xfrm>
        </p:spPr>
        <p:txBody>
          <a:bodyPr/>
          <a:lstStyle/>
          <a:p>
            <a:r>
              <a:rPr lang="ru-RU" sz="4800" dirty="0">
                <a:latin typeface="Open San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06176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341</TotalTime>
  <Words>152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Open Sans</vt:lpstr>
      <vt:lpstr>Wingdings 3</vt:lpstr>
      <vt:lpstr>Ion Boardroom</vt:lpstr>
      <vt:lpstr>Задача 4: О викторине "Клевер"</vt:lpstr>
      <vt:lpstr>Кто мы?</vt:lpstr>
      <vt:lpstr>С какими трудностями мы столкнулись</vt:lpstr>
      <vt:lpstr>Чего добились</vt:lpstr>
      <vt:lpstr>Почему именно так?</vt:lpstr>
      <vt:lpstr>Нереализованные идеи</vt:lpstr>
      <vt:lpstr>Потенциал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VladimirDyuzhev</dc:creator>
  <cp:lastModifiedBy>VladimirDyuzhev</cp:lastModifiedBy>
  <cp:revision>24</cp:revision>
  <dcterms:created xsi:type="dcterms:W3CDTF">2021-04-15T08:13:41Z</dcterms:created>
  <dcterms:modified xsi:type="dcterms:W3CDTF">2021-04-15T13:55:35Z</dcterms:modified>
</cp:coreProperties>
</file>