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charts/chart1.xml" ContentType="application/vnd.openxmlformats-officedocument.drawingml.chart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charts/chart2.xml" ContentType="application/vnd.openxmlformats-officedocument.drawingml.chart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notesSlides/notesSlide2.xml" ContentType="application/vnd.openxmlformats-officedocument.presentationml.notesSlide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charts/chart3.xml" ContentType="application/vnd.openxmlformats-officedocument.drawingml.chart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charts/chart4.xml" ContentType="application/vnd.openxmlformats-officedocument.drawingml.chart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charts/chart5.xml" ContentType="application/vnd.openxmlformats-officedocument.drawingml.chart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charts/chart6.xml" ContentType="application/vnd.openxmlformats-officedocument.drawingml.chart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charts/chart7.xml" ContentType="application/vnd.openxmlformats-officedocument.drawingml.chart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charts/chart8.xml" ContentType="application/vnd.openxmlformats-officedocument.drawingml.chart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charts/chart9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9"/>
  </p:notesMasterIdLst>
  <p:sldIdLst>
    <p:sldId id="257" r:id="rId3"/>
    <p:sldId id="258" r:id="rId4"/>
    <p:sldId id="259" r:id="rId5"/>
    <p:sldId id="260" r:id="rId6"/>
    <p:sldId id="261" r:id="rId7"/>
    <p:sldId id="264" r:id="rId8"/>
    <p:sldId id="265" r:id="rId9"/>
    <p:sldId id="268" r:id="rId10"/>
    <p:sldId id="266" r:id="rId11"/>
    <p:sldId id="269" r:id="rId12"/>
    <p:sldId id="270" r:id="rId13"/>
    <p:sldId id="272" r:id="rId14"/>
    <p:sldId id="275" r:id="rId15"/>
    <p:sldId id="273" r:id="rId16"/>
    <p:sldId id="274" r:id="rId17"/>
    <p:sldId id="276" r:id="rId18"/>
  </p:sldIdLst>
  <p:sldSz cx="12192000" cy="6858000"/>
  <p:notesSz cx="6858000" cy="9144000"/>
  <p:custDataLst>
    <p:tags r:id="rId20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CF2E"/>
    <a:srgbClr val="54FE54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138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Excel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Excel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Excel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Excel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Excel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Excel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Excel6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Excel7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Excel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2785388127853881"/>
          <c:y val="4.1284403669724773E-2"/>
          <c:w val="0.82505707762557068"/>
          <c:h val="0.91743119266055051"/>
        </c:manualLayout>
      </c:layout>
      <c:lineChart>
        <c:grouping val="standard"/>
        <c:varyColors val="0"/>
        <c:ser>
          <c:idx val="0"/>
          <c:order val="0"/>
          <c:spPr>
            <a:ln w="38100" algn="ctr">
              <a:solidFill>
                <a:schemeClr val="tx2"/>
              </a:solidFill>
              <a:prstDash val="solid"/>
            </a:ln>
          </c:spPr>
          <c:marker>
            <c:symbol val="none"/>
          </c:marker>
          <c:dPt>
            <c:idx val="0"/>
            <c:marker>
              <c:symbol val="circle"/>
              <c:size val="7"/>
              <c:spPr>
                <a:solidFill>
                  <a:srgbClr val="FFFFFF"/>
                </a:solidFill>
                <a:ln w="9525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2131-4A44-8BBF-B700B91519F2}"/>
              </c:ext>
            </c:extLst>
          </c:dPt>
          <c:dPt>
            <c:idx val="1"/>
            <c:marker>
              <c:symbol val="circle"/>
              <c:size val="7"/>
              <c:spPr>
                <a:solidFill>
                  <a:srgbClr val="FFFFFF"/>
                </a:solidFill>
                <a:ln w="9525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2131-4A44-8BBF-B700B91519F2}"/>
              </c:ext>
            </c:extLst>
          </c:dPt>
          <c:dPt>
            <c:idx val="2"/>
            <c:marker>
              <c:symbol val="circle"/>
              <c:size val="7"/>
              <c:spPr>
                <a:solidFill>
                  <a:srgbClr val="FFFFFF"/>
                </a:solidFill>
                <a:ln w="9525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2131-4A44-8BBF-B700B91519F2}"/>
              </c:ext>
            </c:extLst>
          </c:dPt>
          <c:dPt>
            <c:idx val="3"/>
            <c:marker>
              <c:symbol val="circle"/>
              <c:size val="7"/>
              <c:spPr>
                <a:solidFill>
                  <a:srgbClr val="FFFFFF"/>
                </a:solidFill>
                <a:ln w="9525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2131-4A44-8BBF-B700B91519F2}"/>
              </c:ext>
            </c:extLst>
          </c:dPt>
          <c:dPt>
            <c:idx val="4"/>
            <c:marker>
              <c:symbol val="circle"/>
              <c:size val="7"/>
              <c:spPr>
                <a:solidFill>
                  <a:srgbClr val="FFFFFF"/>
                </a:solidFill>
                <a:ln w="9525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2131-4A44-8BBF-B700B91519F2}"/>
              </c:ext>
            </c:extLst>
          </c:dPt>
          <c:dPt>
            <c:idx val="5"/>
            <c:marker>
              <c:symbol val="circle"/>
              <c:size val="7"/>
              <c:spPr>
                <a:solidFill>
                  <a:srgbClr val="FFFFFF"/>
                </a:solidFill>
                <a:ln w="9525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2131-4A44-8BBF-B700B91519F2}"/>
              </c:ext>
            </c:extLst>
          </c:dPt>
          <c:dPt>
            <c:idx val="6"/>
            <c:marker>
              <c:symbol val="circle"/>
              <c:size val="7"/>
              <c:spPr>
                <a:solidFill>
                  <a:srgbClr val="FFFFFF"/>
                </a:solidFill>
                <a:ln w="9525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2131-4A44-8BBF-B700B91519F2}"/>
              </c:ext>
            </c:extLst>
          </c:dPt>
          <c:dPt>
            <c:idx val="7"/>
            <c:marker>
              <c:symbol val="circle"/>
              <c:size val="7"/>
              <c:spPr>
                <a:solidFill>
                  <a:srgbClr val="FFFFFF"/>
                </a:solidFill>
                <a:ln w="9525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2131-4A44-8BBF-B700B91519F2}"/>
              </c:ext>
            </c:extLst>
          </c:dPt>
          <c:dPt>
            <c:idx val="8"/>
            <c:marker>
              <c:symbol val="circle"/>
              <c:size val="7"/>
              <c:spPr>
                <a:solidFill>
                  <a:srgbClr val="FFFFFF"/>
                </a:solidFill>
                <a:ln w="9525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2131-4A44-8BBF-B700B91519F2}"/>
              </c:ext>
            </c:extLst>
          </c:dPt>
          <c:dPt>
            <c:idx val="9"/>
            <c:marker>
              <c:symbol val="circle"/>
              <c:size val="7"/>
              <c:spPr>
                <a:solidFill>
                  <a:srgbClr val="FFFFFF"/>
                </a:solidFill>
                <a:ln w="9525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2131-4A44-8BBF-B700B91519F2}"/>
              </c:ext>
            </c:extLst>
          </c:dPt>
          <c:dPt>
            <c:idx val="10"/>
            <c:marker>
              <c:symbol val="circle"/>
              <c:size val="7"/>
              <c:spPr>
                <a:solidFill>
                  <a:srgbClr val="FFFFFF"/>
                </a:solidFill>
                <a:ln w="9525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2131-4A44-8BBF-B700B91519F2}"/>
              </c:ext>
            </c:extLst>
          </c:dPt>
          <c:dPt>
            <c:idx val="11"/>
            <c:marker>
              <c:symbol val="circle"/>
              <c:size val="7"/>
              <c:spPr>
                <a:solidFill>
                  <a:srgbClr val="FFFFFF"/>
                </a:solidFill>
                <a:ln w="9525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B-2131-4A44-8BBF-B700B91519F2}"/>
              </c:ext>
            </c:extLst>
          </c:dPt>
          <c:dLbls>
            <c:dLbl>
              <c:idx val="2"/>
              <c:layout>
                <c:manualLayout>
                  <c:x val="0"/>
                  <c:y val="-6.7278287461773695E-2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ru-RU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2-2131-4A44-8BBF-B700B91519F2}"/>
                </c:ext>
              </c:extLst>
            </c:dLbl>
            <c:dLbl>
              <c:idx val="4"/>
              <c:layout>
                <c:manualLayout>
                  <c:x val="0"/>
                  <c:y val="-6.7278287461773695E-2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ru-RU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4-2131-4A44-8BBF-B700B91519F2}"/>
                </c:ext>
              </c:extLst>
            </c:dLbl>
            <c:dLbl>
              <c:idx val="6"/>
              <c:layout>
                <c:manualLayout>
                  <c:x val="0"/>
                  <c:y val="-6.7278287461773695E-2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ru-RU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6-2131-4A44-8BBF-B700B91519F2}"/>
                </c:ext>
              </c:extLst>
            </c:dLbl>
            <c:dLbl>
              <c:idx val="7"/>
              <c:layout>
                <c:manualLayout>
                  <c:x val="0"/>
                  <c:y val="-6.7278287461773695E-2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ru-RU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7-2131-4A44-8BBF-B700B91519F2}"/>
                </c:ext>
              </c:extLst>
            </c:dLbl>
            <c:dLbl>
              <c:idx val="8"/>
              <c:layout>
                <c:manualLayout>
                  <c:x val="0"/>
                  <c:y val="-6.7278287461773695E-2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ru-RU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8-2131-4A44-8BBF-B700B91519F2}"/>
                </c:ext>
              </c:extLst>
            </c:dLbl>
            <c:dLbl>
              <c:idx val="9"/>
              <c:layout>
                <c:manualLayout>
                  <c:x val="0"/>
                  <c:y val="-6.7278287461773695E-2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ru-RU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9-2131-4A44-8BBF-B700B91519F2}"/>
                </c:ext>
              </c:extLst>
            </c:dLbl>
            <c:dLbl>
              <c:idx val="10"/>
              <c:layout>
                <c:manualLayout>
                  <c:x val="0"/>
                  <c:y val="-6.7278287461773695E-2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ru-RU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A-2131-4A44-8BBF-B700B91519F2}"/>
                </c:ext>
              </c:extLst>
            </c:dLbl>
            <c:dLbl>
              <c:idx val="11"/>
              <c:layout>
                <c:manualLayout>
                  <c:x val="0"/>
                  <c:y val="-6.7278287461773695E-2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ru-RU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B-2131-4A44-8BBF-B700B91519F2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Sheet1!$A$1:$L$1</c:f>
              <c:numCache>
                <c:formatCode>General</c:formatCode>
                <c:ptCount val="12"/>
                <c:pt idx="0">
                  <c:v>107.1</c:v>
                </c:pt>
                <c:pt idx="1">
                  <c:v>108.2</c:v>
                </c:pt>
                <c:pt idx="2">
                  <c:v>108.7</c:v>
                </c:pt>
                <c:pt idx="3">
                  <c:v>108.9</c:v>
                </c:pt>
                <c:pt idx="4">
                  <c:v>109.6</c:v>
                </c:pt>
                <c:pt idx="5">
                  <c:v>109</c:v>
                </c:pt>
                <c:pt idx="6">
                  <c:v>109.3</c:v>
                </c:pt>
                <c:pt idx="7">
                  <c:v>109.5</c:v>
                </c:pt>
                <c:pt idx="8">
                  <c:v>109.6</c:v>
                </c:pt>
                <c:pt idx="9">
                  <c:v>109.7</c:v>
                </c:pt>
                <c:pt idx="10">
                  <c:v>110</c:v>
                </c:pt>
                <c:pt idx="11">
                  <c:v>110.2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C-2131-4A44-8BBF-B700B91519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12087760"/>
        <c:axId val="1"/>
      </c:lineChart>
      <c:catAx>
        <c:axId val="812087760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out"/>
        <c:minorTickMark val="none"/>
        <c:tickLblPos val="none"/>
        <c:spPr>
          <a:ln w="12700" algn="ctr">
            <a:solidFill>
              <a:srgbClr val="0070C0"/>
            </a:solidFill>
            <a:prstDash val="solid"/>
          </a:ln>
        </c:spPr>
        <c:txPr>
          <a:bodyPr wrap="none"/>
          <a:lstStyle/>
          <a:p>
            <a:pPr>
              <a:defRPr sz="1200">
                <a:latin typeface="+mn-lt"/>
                <a:ea typeface="+mn-ea"/>
                <a:cs typeface="+mn-cs"/>
                <a:sym typeface="+mn-lt"/>
              </a:defRPr>
            </a:pPr>
            <a:endParaRPr lang="ru-RU"/>
          </a:p>
        </c:tx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10.5"/>
          <c:min val="106.5"/>
        </c:scaling>
        <c:delete val="0"/>
        <c:axPos val="l"/>
        <c:majorGridlines>
          <c:spPr>
            <a:ln>
              <a:noFill/>
            </a:ln>
          </c:spPr>
        </c:majorGridlines>
        <c:numFmt formatCode="#,##0.0;&quot;-&quot;#,##0.0" sourceLinked="0"/>
        <c:majorTickMark val="out"/>
        <c:minorTickMark val="none"/>
        <c:tickLblPos val="nextTo"/>
        <c:spPr>
          <a:ln w="9525" algn="ctr">
            <a:solidFill>
              <a:srgbClr val="0070C0"/>
            </a:solidFill>
            <a:prstDash val="solid"/>
          </a:ln>
        </c:spPr>
        <c:txPr>
          <a:bodyPr wrap="none"/>
          <a:lstStyle/>
          <a:p>
            <a:pPr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defRPr>
            </a:pPr>
            <a:endParaRPr lang="ru-RU"/>
          </a:p>
        </c:txPr>
        <c:crossAx val="812087760"/>
        <c:crosses val="min"/>
        <c:crossBetween val="midCat"/>
        <c:majorUnit val="0.5"/>
      </c:valAx>
    </c:plotArea>
    <c:plotVisOnly val="0"/>
    <c:dispBlanksAs val="gap"/>
    <c:showDLblsOverMax val="1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352248717174766"/>
          <c:y val="4.1284403669724773E-2"/>
          <c:w val="0.82100814971325076"/>
          <c:h val="0.91743119266055051"/>
        </c:manualLayout>
      </c:layout>
      <c:lineChart>
        <c:grouping val="standard"/>
        <c:varyColors val="0"/>
        <c:ser>
          <c:idx val="0"/>
          <c:order val="0"/>
          <c:spPr>
            <a:ln w="38100" algn="ctr">
              <a:solidFill>
                <a:schemeClr val="tx2"/>
              </a:solidFill>
              <a:prstDash val="solid"/>
            </a:ln>
          </c:spPr>
          <c:marker>
            <c:symbol val="none"/>
          </c:marker>
          <c:dPt>
            <c:idx val="0"/>
            <c:marker>
              <c:symbol val="circle"/>
              <c:size val="7"/>
              <c:spPr>
                <a:solidFill>
                  <a:srgbClr val="FFFFFF"/>
                </a:solidFill>
                <a:ln w="9525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DF17-4A47-85ED-02423AE12734}"/>
              </c:ext>
            </c:extLst>
          </c:dPt>
          <c:dPt>
            <c:idx val="1"/>
            <c:marker>
              <c:symbol val="circle"/>
              <c:size val="7"/>
              <c:spPr>
                <a:solidFill>
                  <a:srgbClr val="FFFFFF"/>
                </a:solidFill>
                <a:ln w="9525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DF17-4A47-85ED-02423AE12734}"/>
              </c:ext>
            </c:extLst>
          </c:dPt>
          <c:dPt>
            <c:idx val="2"/>
            <c:marker>
              <c:symbol val="circle"/>
              <c:size val="7"/>
              <c:spPr>
                <a:solidFill>
                  <a:srgbClr val="FFFFFF"/>
                </a:solidFill>
                <a:ln w="9525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DF17-4A47-85ED-02423AE12734}"/>
              </c:ext>
            </c:extLst>
          </c:dPt>
          <c:dPt>
            <c:idx val="3"/>
            <c:marker>
              <c:symbol val="circle"/>
              <c:size val="7"/>
              <c:spPr>
                <a:solidFill>
                  <a:srgbClr val="FFFFFF"/>
                </a:solidFill>
                <a:ln w="9525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DF17-4A47-85ED-02423AE12734}"/>
              </c:ext>
            </c:extLst>
          </c:dPt>
          <c:dPt>
            <c:idx val="4"/>
            <c:marker>
              <c:symbol val="circle"/>
              <c:size val="7"/>
              <c:spPr>
                <a:solidFill>
                  <a:srgbClr val="FFFFFF"/>
                </a:solidFill>
                <a:ln w="9525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DF17-4A47-85ED-02423AE12734}"/>
              </c:ext>
            </c:extLst>
          </c:dPt>
          <c:dPt>
            <c:idx val="5"/>
            <c:marker>
              <c:symbol val="circle"/>
              <c:size val="7"/>
              <c:spPr>
                <a:solidFill>
                  <a:srgbClr val="FFFFFF"/>
                </a:solidFill>
                <a:ln w="9525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DF17-4A47-85ED-02423AE12734}"/>
              </c:ext>
            </c:extLst>
          </c:dPt>
          <c:dPt>
            <c:idx val="6"/>
            <c:marker>
              <c:symbol val="circle"/>
              <c:size val="7"/>
              <c:spPr>
                <a:solidFill>
                  <a:srgbClr val="FFFFFF"/>
                </a:solidFill>
                <a:ln w="9525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DF17-4A47-85ED-02423AE12734}"/>
              </c:ext>
            </c:extLst>
          </c:dPt>
          <c:dPt>
            <c:idx val="7"/>
            <c:marker>
              <c:symbol val="circle"/>
              <c:size val="7"/>
              <c:spPr>
                <a:solidFill>
                  <a:srgbClr val="FFFFFF"/>
                </a:solidFill>
                <a:ln w="9525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DF17-4A47-85ED-02423AE12734}"/>
              </c:ext>
            </c:extLst>
          </c:dPt>
          <c:dPt>
            <c:idx val="8"/>
            <c:marker>
              <c:symbol val="circle"/>
              <c:size val="7"/>
              <c:spPr>
                <a:solidFill>
                  <a:srgbClr val="FFFFFF"/>
                </a:solidFill>
                <a:ln w="9525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DF17-4A47-85ED-02423AE12734}"/>
              </c:ext>
            </c:extLst>
          </c:dPt>
          <c:dPt>
            <c:idx val="9"/>
            <c:marker>
              <c:symbol val="circle"/>
              <c:size val="7"/>
              <c:spPr>
                <a:solidFill>
                  <a:srgbClr val="FFFFFF"/>
                </a:solidFill>
                <a:ln w="9525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DF17-4A47-85ED-02423AE12734}"/>
              </c:ext>
            </c:extLst>
          </c:dPt>
          <c:dPt>
            <c:idx val="10"/>
            <c:marker>
              <c:symbol val="circle"/>
              <c:size val="7"/>
              <c:spPr>
                <a:solidFill>
                  <a:srgbClr val="FFFFFF"/>
                </a:solidFill>
                <a:ln w="9525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DF17-4A47-85ED-02423AE12734}"/>
              </c:ext>
            </c:extLst>
          </c:dPt>
          <c:dPt>
            <c:idx val="11"/>
            <c:marker>
              <c:symbol val="circle"/>
              <c:size val="7"/>
              <c:spPr>
                <a:solidFill>
                  <a:srgbClr val="FFFFFF"/>
                </a:solidFill>
                <a:ln w="9525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B-DF17-4A47-85ED-02423AE12734}"/>
              </c:ext>
            </c:extLst>
          </c:dPt>
          <c:dLbls>
            <c:dLbl>
              <c:idx val="2"/>
              <c:layout>
                <c:manualLayout>
                  <c:x val="0"/>
                  <c:y val="-6.2691131498470942E-2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ru-RU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2-DF17-4A47-85ED-02423AE12734}"/>
                </c:ext>
              </c:extLst>
            </c:dLbl>
            <c:dLbl>
              <c:idx val="4"/>
              <c:layout>
                <c:manualLayout>
                  <c:x val="0"/>
                  <c:y val="-6.2691131498470942E-2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ru-RU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4-DF17-4A47-85ED-02423AE12734}"/>
                </c:ext>
              </c:extLst>
            </c:dLbl>
            <c:dLbl>
              <c:idx val="6"/>
              <c:layout>
                <c:manualLayout>
                  <c:x val="0"/>
                  <c:y val="-6.2691131498470942E-2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ru-RU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6-DF17-4A47-85ED-02423AE12734}"/>
                </c:ext>
              </c:extLst>
            </c:dLbl>
            <c:dLbl>
              <c:idx val="7"/>
              <c:layout>
                <c:manualLayout>
                  <c:x val="0"/>
                  <c:y val="-6.2691131498470942E-2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ru-RU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7-DF17-4A47-85ED-02423AE12734}"/>
                </c:ext>
              </c:extLst>
            </c:dLbl>
            <c:dLbl>
              <c:idx val="8"/>
              <c:layout>
                <c:manualLayout>
                  <c:x val="0"/>
                  <c:y val="-6.2691131498470942E-2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ru-RU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8-DF17-4A47-85ED-02423AE12734}"/>
                </c:ext>
              </c:extLst>
            </c:dLbl>
            <c:dLbl>
              <c:idx val="9"/>
              <c:layout>
                <c:manualLayout>
                  <c:x val="0"/>
                  <c:y val="-6.2691131498470942E-2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ru-RU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9-DF17-4A47-85ED-02423AE12734}"/>
                </c:ext>
              </c:extLst>
            </c:dLbl>
            <c:dLbl>
              <c:idx val="10"/>
              <c:layout>
                <c:manualLayout>
                  <c:x val="0"/>
                  <c:y val="-6.2691131498470942E-2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ru-RU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A-DF17-4A47-85ED-02423AE12734}"/>
                </c:ext>
              </c:extLst>
            </c:dLbl>
            <c:dLbl>
              <c:idx val="11"/>
              <c:layout>
                <c:manualLayout>
                  <c:x val="0"/>
                  <c:y val="-6.2691131498470942E-2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ru-RU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B-DF17-4A47-85ED-02423AE12734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Sheet1!$A$1:$L$1</c:f>
              <c:numCache>
                <c:formatCode>General</c:formatCode>
                <c:ptCount val="12"/>
                <c:pt idx="0">
                  <c:v>107.1</c:v>
                </c:pt>
                <c:pt idx="1">
                  <c:v>108.2</c:v>
                </c:pt>
                <c:pt idx="2">
                  <c:v>108.7</c:v>
                </c:pt>
                <c:pt idx="3">
                  <c:v>108.9</c:v>
                </c:pt>
                <c:pt idx="4">
                  <c:v>109.6</c:v>
                </c:pt>
                <c:pt idx="5">
                  <c:v>109</c:v>
                </c:pt>
                <c:pt idx="6">
                  <c:v>109.3</c:v>
                </c:pt>
                <c:pt idx="7">
                  <c:v>109.5</c:v>
                </c:pt>
                <c:pt idx="8">
                  <c:v>109.6</c:v>
                </c:pt>
                <c:pt idx="9">
                  <c:v>109.7</c:v>
                </c:pt>
                <c:pt idx="10">
                  <c:v>110</c:v>
                </c:pt>
                <c:pt idx="11">
                  <c:v>110.2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C-DF17-4A47-85ED-02423AE127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33083440"/>
        <c:axId val="1"/>
      </c:lineChart>
      <c:catAx>
        <c:axId val="1433083440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out"/>
        <c:minorTickMark val="none"/>
        <c:tickLblPos val="none"/>
        <c:spPr>
          <a:ln w="12700" algn="ctr">
            <a:solidFill>
              <a:srgbClr val="0070C0"/>
            </a:solidFill>
            <a:prstDash val="solid"/>
          </a:ln>
        </c:spPr>
        <c:txPr>
          <a:bodyPr wrap="none"/>
          <a:lstStyle/>
          <a:p>
            <a:pPr>
              <a:defRPr sz="1200">
                <a:latin typeface="+mn-lt"/>
                <a:ea typeface="+mn-ea"/>
                <a:cs typeface="+mn-cs"/>
                <a:sym typeface="+mn-lt"/>
              </a:defRPr>
            </a:pPr>
            <a:endParaRPr lang="ru-RU"/>
          </a:p>
        </c:tx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10.5"/>
          <c:min val="106.5"/>
        </c:scaling>
        <c:delete val="0"/>
        <c:axPos val="l"/>
        <c:majorGridlines>
          <c:spPr>
            <a:ln>
              <a:noFill/>
            </a:ln>
          </c:spPr>
        </c:majorGridlines>
        <c:numFmt formatCode="#,##0.0;&quot;-&quot;#,##0.0" sourceLinked="0"/>
        <c:majorTickMark val="out"/>
        <c:minorTickMark val="none"/>
        <c:tickLblPos val="nextTo"/>
        <c:spPr>
          <a:ln w="9525" algn="ctr">
            <a:solidFill>
              <a:srgbClr val="0070C0"/>
            </a:solidFill>
            <a:prstDash val="solid"/>
          </a:ln>
        </c:spPr>
        <c:txPr>
          <a:bodyPr wrap="none"/>
          <a:lstStyle/>
          <a:p>
            <a:pPr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defRPr>
            </a:pPr>
            <a:endParaRPr lang="ru-RU"/>
          </a:p>
        </c:txPr>
        <c:crossAx val="1433083440"/>
        <c:crosses val="min"/>
        <c:crossBetween val="midCat"/>
        <c:majorUnit val="0.5"/>
      </c:valAx>
    </c:plotArea>
    <c:plotVisOnly val="0"/>
    <c:dispBlanksAs val="gap"/>
    <c:showDLblsOverMax val="1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6672941981858631E-2"/>
          <c:y val="4.3373493975903614E-2"/>
          <c:w val="0.89389012493582065"/>
          <c:h val="0.92409638554216866"/>
        </c:manualLayout>
      </c:layout>
      <c:lineChart>
        <c:grouping val="standard"/>
        <c:varyColors val="0"/>
        <c:ser>
          <c:idx val="0"/>
          <c:order val="0"/>
          <c:spPr>
            <a:ln w="38100" algn="ctr">
              <a:solidFill>
                <a:schemeClr val="tx2"/>
              </a:solidFill>
              <a:prstDash val="solid"/>
            </a:ln>
          </c:spPr>
          <c:marker>
            <c:symbol val="none"/>
          </c:marker>
          <c:dPt>
            <c:idx val="0"/>
            <c:marker>
              <c:symbol val="circle"/>
              <c:size val="7"/>
              <c:spPr>
                <a:solidFill>
                  <a:srgbClr val="FFFFFF"/>
                </a:solidFill>
                <a:ln w="9525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3CB1-4ED5-94CD-B5A264C9BDC0}"/>
              </c:ext>
            </c:extLst>
          </c:dPt>
          <c:dPt>
            <c:idx val="1"/>
            <c:marker>
              <c:symbol val="circle"/>
              <c:size val="7"/>
              <c:spPr>
                <a:solidFill>
                  <a:srgbClr val="FFFFFF"/>
                </a:solidFill>
                <a:ln w="9525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3CB1-4ED5-94CD-B5A264C9BDC0}"/>
              </c:ext>
            </c:extLst>
          </c:dPt>
          <c:dPt>
            <c:idx val="2"/>
            <c:marker>
              <c:symbol val="circle"/>
              <c:size val="7"/>
              <c:spPr>
                <a:solidFill>
                  <a:srgbClr val="FFFFFF"/>
                </a:solidFill>
                <a:ln w="9525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3CB1-4ED5-94CD-B5A264C9BDC0}"/>
              </c:ext>
            </c:extLst>
          </c:dPt>
          <c:dPt>
            <c:idx val="3"/>
            <c:marker>
              <c:symbol val="circle"/>
              <c:size val="7"/>
              <c:spPr>
                <a:solidFill>
                  <a:srgbClr val="FFFFFF"/>
                </a:solidFill>
                <a:ln w="9525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3CB1-4ED5-94CD-B5A264C9BDC0}"/>
              </c:ext>
            </c:extLst>
          </c:dPt>
          <c:dPt>
            <c:idx val="4"/>
            <c:marker>
              <c:symbol val="circle"/>
              <c:size val="7"/>
              <c:spPr>
                <a:solidFill>
                  <a:srgbClr val="FFFFFF"/>
                </a:solidFill>
                <a:ln w="9525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3CB1-4ED5-94CD-B5A264C9BDC0}"/>
              </c:ext>
            </c:extLst>
          </c:dPt>
          <c:dPt>
            <c:idx val="5"/>
            <c:marker>
              <c:symbol val="circle"/>
              <c:size val="7"/>
              <c:spPr>
                <a:solidFill>
                  <a:srgbClr val="FFFFFF"/>
                </a:solidFill>
                <a:ln w="9525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3CB1-4ED5-94CD-B5A264C9BDC0}"/>
              </c:ext>
            </c:extLst>
          </c:dPt>
          <c:dPt>
            <c:idx val="6"/>
            <c:marker>
              <c:symbol val="circle"/>
              <c:size val="7"/>
              <c:spPr>
                <a:solidFill>
                  <a:srgbClr val="FFFFFF"/>
                </a:solidFill>
                <a:ln w="9525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3CB1-4ED5-94CD-B5A264C9BDC0}"/>
              </c:ext>
            </c:extLst>
          </c:dPt>
          <c:dPt>
            <c:idx val="7"/>
            <c:marker>
              <c:symbol val="circle"/>
              <c:size val="7"/>
              <c:spPr>
                <a:solidFill>
                  <a:srgbClr val="FFFFFF"/>
                </a:solidFill>
                <a:ln w="9525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3CB1-4ED5-94CD-B5A264C9BDC0}"/>
              </c:ext>
            </c:extLst>
          </c:dPt>
          <c:dPt>
            <c:idx val="8"/>
            <c:marker>
              <c:symbol val="circle"/>
              <c:size val="7"/>
              <c:spPr>
                <a:solidFill>
                  <a:srgbClr val="FFFFFF"/>
                </a:solidFill>
                <a:ln w="9525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3CB1-4ED5-94CD-B5A264C9BDC0}"/>
              </c:ext>
            </c:extLst>
          </c:dPt>
          <c:dPt>
            <c:idx val="9"/>
            <c:marker>
              <c:symbol val="circle"/>
              <c:size val="7"/>
              <c:spPr>
                <a:solidFill>
                  <a:srgbClr val="FFFFFF"/>
                </a:solidFill>
                <a:ln w="9525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3CB1-4ED5-94CD-B5A264C9BDC0}"/>
              </c:ext>
            </c:extLst>
          </c:dPt>
          <c:dPt>
            <c:idx val="10"/>
            <c:marker>
              <c:symbol val="circle"/>
              <c:size val="7"/>
              <c:spPr>
                <a:solidFill>
                  <a:srgbClr val="FFFFFF"/>
                </a:solidFill>
                <a:ln w="9525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3CB1-4ED5-94CD-B5A264C9BDC0}"/>
              </c:ext>
            </c:extLst>
          </c:dPt>
          <c:dPt>
            <c:idx val="11"/>
            <c:marker>
              <c:symbol val="circle"/>
              <c:size val="7"/>
              <c:spPr>
                <a:solidFill>
                  <a:srgbClr val="FFFFFF"/>
                </a:solidFill>
                <a:ln w="9525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B-3CB1-4ED5-94CD-B5A264C9BDC0}"/>
              </c:ext>
            </c:extLst>
          </c:dPt>
          <c:dLbls>
            <c:dLbl>
              <c:idx val="2"/>
              <c:layout>
                <c:manualLayout>
                  <c:x val="0"/>
                  <c:y val="-4.5783132530120479E-2"/>
                </c:manualLayout>
              </c:layout>
              <c:numFmt formatCode="#,##0.000;&quot;-&quot;#,##0.00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ru-RU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2-3CB1-4ED5-94CD-B5A264C9BDC0}"/>
                </c:ext>
              </c:extLst>
            </c:dLbl>
            <c:dLbl>
              <c:idx val="4"/>
              <c:layout>
                <c:manualLayout>
                  <c:x val="0"/>
                  <c:y val="-4.5783132530120479E-2"/>
                </c:manualLayout>
              </c:layout>
              <c:numFmt formatCode="#,##0.000;&quot;-&quot;#,##0.00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ru-RU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4-3CB1-4ED5-94CD-B5A264C9BDC0}"/>
                </c:ext>
              </c:extLst>
            </c:dLbl>
            <c:dLbl>
              <c:idx val="10"/>
              <c:layout>
                <c:manualLayout>
                  <c:x val="0"/>
                  <c:y val="-4.5783132530120479E-2"/>
                </c:manualLayout>
              </c:layout>
              <c:numFmt formatCode="#,##0.000;&quot;-&quot;#,##0.00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ru-RU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A-3CB1-4ED5-94CD-B5A264C9BDC0}"/>
                </c:ext>
              </c:extLst>
            </c:dLbl>
            <c:dLbl>
              <c:idx val="11"/>
              <c:layout>
                <c:manualLayout>
                  <c:x val="0"/>
                  <c:y val="-4.5783132530120479E-2"/>
                </c:manualLayout>
              </c:layout>
              <c:numFmt formatCode="#,##0.000;&quot;-&quot;#,##0.00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ru-RU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B-3CB1-4ED5-94CD-B5A264C9BDC0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Sheet1!$A$1:$O$1</c:f>
              <c:numCache>
                <c:formatCode>General</c:formatCode>
                <c:ptCount val="15"/>
                <c:pt idx="0">
                  <c:v>107.1</c:v>
                </c:pt>
                <c:pt idx="1">
                  <c:v>108.2</c:v>
                </c:pt>
                <c:pt idx="2">
                  <c:v>108.7</c:v>
                </c:pt>
                <c:pt idx="3">
                  <c:v>108.9</c:v>
                </c:pt>
                <c:pt idx="4">
                  <c:v>109.6</c:v>
                </c:pt>
                <c:pt idx="5">
                  <c:v>109</c:v>
                </c:pt>
                <c:pt idx="6">
                  <c:v>109.3</c:v>
                </c:pt>
                <c:pt idx="7">
                  <c:v>109.5</c:v>
                </c:pt>
                <c:pt idx="8">
                  <c:v>109.6</c:v>
                </c:pt>
                <c:pt idx="9">
                  <c:v>109.7</c:v>
                </c:pt>
                <c:pt idx="10">
                  <c:v>110</c:v>
                </c:pt>
                <c:pt idx="11">
                  <c:v>110.2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C-3CB1-4ED5-94CD-B5A264C9BDC0}"/>
            </c:ext>
          </c:extLst>
        </c:ser>
        <c:ser>
          <c:idx val="1"/>
          <c:order val="1"/>
          <c:spPr>
            <a:ln w="38100" algn="ctr">
              <a:solidFill>
                <a:srgbClr val="0070C0"/>
              </a:solidFill>
              <a:prstDash val="solid"/>
            </a:ln>
          </c:spPr>
          <c:marker>
            <c:symbol val="none"/>
          </c:marker>
          <c:dPt>
            <c:idx val="0"/>
            <c:marker>
              <c:symbol val="circle"/>
              <c:size val="7"/>
              <c:spPr>
                <a:solidFill>
                  <a:srgbClr val="0070C0"/>
                </a:solidFill>
                <a:ln w="9525" algn="ctr">
                  <a:solidFill>
                    <a:srgbClr val="0070C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D-3CB1-4ED5-94CD-B5A264C9BDC0}"/>
              </c:ext>
            </c:extLst>
          </c:dPt>
          <c:dPt>
            <c:idx val="1"/>
            <c:marker>
              <c:symbol val="circle"/>
              <c:size val="7"/>
              <c:spPr>
                <a:solidFill>
                  <a:srgbClr val="0070C0"/>
                </a:solidFill>
                <a:ln w="9525" algn="ctr">
                  <a:solidFill>
                    <a:srgbClr val="0070C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E-3CB1-4ED5-94CD-B5A264C9BDC0}"/>
              </c:ext>
            </c:extLst>
          </c:dPt>
          <c:dPt>
            <c:idx val="2"/>
            <c:marker>
              <c:symbol val="circle"/>
              <c:size val="7"/>
              <c:spPr>
                <a:solidFill>
                  <a:srgbClr val="0070C0"/>
                </a:solidFill>
                <a:ln w="9525" algn="ctr">
                  <a:solidFill>
                    <a:srgbClr val="0070C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F-3CB1-4ED5-94CD-B5A264C9BDC0}"/>
              </c:ext>
            </c:extLst>
          </c:dPt>
          <c:dPt>
            <c:idx val="3"/>
            <c:marker>
              <c:symbol val="circle"/>
              <c:size val="7"/>
              <c:spPr>
                <a:solidFill>
                  <a:srgbClr val="0070C0"/>
                </a:solidFill>
                <a:ln w="9525" algn="ctr">
                  <a:solidFill>
                    <a:srgbClr val="0070C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0-3CB1-4ED5-94CD-B5A264C9BDC0}"/>
              </c:ext>
            </c:extLst>
          </c:dPt>
          <c:dPt>
            <c:idx val="4"/>
            <c:marker>
              <c:symbol val="circle"/>
              <c:size val="7"/>
              <c:spPr>
                <a:solidFill>
                  <a:srgbClr val="0070C0"/>
                </a:solidFill>
                <a:ln w="9525" algn="ctr">
                  <a:solidFill>
                    <a:srgbClr val="0070C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1-3CB1-4ED5-94CD-B5A264C9BDC0}"/>
              </c:ext>
            </c:extLst>
          </c:dPt>
          <c:dPt>
            <c:idx val="5"/>
            <c:marker>
              <c:symbol val="circle"/>
              <c:size val="7"/>
              <c:spPr>
                <a:solidFill>
                  <a:srgbClr val="0070C0"/>
                </a:solidFill>
                <a:ln w="9525" algn="ctr">
                  <a:solidFill>
                    <a:srgbClr val="0070C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2-3CB1-4ED5-94CD-B5A264C9BDC0}"/>
              </c:ext>
            </c:extLst>
          </c:dPt>
          <c:dPt>
            <c:idx val="6"/>
            <c:marker>
              <c:symbol val="circle"/>
              <c:size val="7"/>
              <c:spPr>
                <a:solidFill>
                  <a:srgbClr val="0070C0"/>
                </a:solidFill>
                <a:ln w="9525" algn="ctr">
                  <a:solidFill>
                    <a:srgbClr val="0070C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3-3CB1-4ED5-94CD-B5A264C9BDC0}"/>
              </c:ext>
            </c:extLst>
          </c:dPt>
          <c:dPt>
            <c:idx val="7"/>
            <c:marker>
              <c:symbol val="circle"/>
              <c:size val="7"/>
              <c:spPr>
                <a:solidFill>
                  <a:srgbClr val="0070C0"/>
                </a:solidFill>
                <a:ln w="9525" algn="ctr">
                  <a:solidFill>
                    <a:srgbClr val="0070C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4-3CB1-4ED5-94CD-B5A264C9BDC0}"/>
              </c:ext>
            </c:extLst>
          </c:dPt>
          <c:dPt>
            <c:idx val="8"/>
            <c:marker>
              <c:symbol val="circle"/>
              <c:size val="7"/>
              <c:spPr>
                <a:solidFill>
                  <a:srgbClr val="0070C0"/>
                </a:solidFill>
                <a:ln w="9525" algn="ctr">
                  <a:solidFill>
                    <a:srgbClr val="0070C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5-3CB1-4ED5-94CD-B5A264C9BDC0}"/>
              </c:ext>
            </c:extLst>
          </c:dPt>
          <c:dPt>
            <c:idx val="9"/>
            <c:marker>
              <c:symbol val="circle"/>
              <c:size val="7"/>
              <c:spPr>
                <a:solidFill>
                  <a:srgbClr val="0070C0"/>
                </a:solidFill>
                <a:ln w="9525" algn="ctr">
                  <a:solidFill>
                    <a:srgbClr val="0070C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6-3CB1-4ED5-94CD-B5A264C9BDC0}"/>
              </c:ext>
            </c:extLst>
          </c:dPt>
          <c:dPt>
            <c:idx val="10"/>
            <c:marker>
              <c:symbol val="circle"/>
              <c:size val="7"/>
              <c:spPr>
                <a:solidFill>
                  <a:srgbClr val="0070C0"/>
                </a:solidFill>
                <a:ln w="9525" algn="ctr">
                  <a:solidFill>
                    <a:srgbClr val="0070C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7-3CB1-4ED5-94CD-B5A264C9BDC0}"/>
              </c:ext>
            </c:extLst>
          </c:dPt>
          <c:dPt>
            <c:idx val="11"/>
            <c:marker>
              <c:symbol val="circle"/>
              <c:size val="7"/>
              <c:spPr>
                <a:solidFill>
                  <a:srgbClr val="0070C0"/>
                </a:solidFill>
                <a:ln w="9525" algn="ctr">
                  <a:solidFill>
                    <a:srgbClr val="0070C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8-3CB1-4ED5-94CD-B5A264C9BDC0}"/>
              </c:ext>
            </c:extLst>
          </c:dPt>
          <c:val>
            <c:numRef>
              <c:f>Sheet1!$A$2:$O$2</c:f>
              <c:numCache>
                <c:formatCode>General</c:formatCode>
                <c:ptCount val="15"/>
                <c:pt idx="0">
                  <c:v>107.82900000000001</c:v>
                </c:pt>
                <c:pt idx="1">
                  <c:v>108.134</c:v>
                </c:pt>
                <c:pt idx="2">
                  <c:v>108.419</c:v>
                </c:pt>
                <c:pt idx="3">
                  <c:v>108.68599999999999</c:v>
                </c:pt>
                <c:pt idx="4">
                  <c:v>108.93500000000002</c:v>
                </c:pt>
                <c:pt idx="5">
                  <c:v>109.16600000000001</c:v>
                </c:pt>
                <c:pt idx="6">
                  <c:v>109.379</c:v>
                </c:pt>
                <c:pt idx="7">
                  <c:v>109.57400000000001</c:v>
                </c:pt>
                <c:pt idx="8">
                  <c:v>109.751</c:v>
                </c:pt>
                <c:pt idx="9">
                  <c:v>109.91</c:v>
                </c:pt>
                <c:pt idx="10">
                  <c:v>110.051</c:v>
                </c:pt>
                <c:pt idx="11">
                  <c:v>110.17399999999999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9-3CB1-4ED5-94CD-B5A264C9BDC0}"/>
            </c:ext>
          </c:extLst>
        </c:ser>
        <c:ser>
          <c:idx val="2"/>
          <c:order val="2"/>
          <c:spPr>
            <a:ln w="38100" algn="ctr">
              <a:solidFill>
                <a:srgbClr val="C30C3E"/>
              </a:solidFill>
              <a:prstDash val="solid"/>
            </a:ln>
          </c:spPr>
          <c:marker>
            <c:symbol val="none"/>
          </c:marker>
          <c:dLbls>
            <c:dLbl>
              <c:idx val="11"/>
              <c:layout>
                <c:manualLayout>
                  <c:x val="0"/>
                  <c:y val="-3.3333333333333333E-2"/>
                </c:manualLayout>
              </c:layout>
              <c:numFmt formatCode="#,##0.000;&quot;-&quot;#,##0.00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ru-RU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1A-3CB1-4ED5-94CD-B5A264C9BDC0}"/>
                </c:ext>
              </c:extLst>
            </c:dLbl>
            <c:dLbl>
              <c:idx val="12"/>
              <c:layout>
                <c:manualLayout>
                  <c:x val="0"/>
                  <c:y val="-3.3333333333333333E-2"/>
                </c:manualLayout>
              </c:layout>
              <c:numFmt formatCode="#,##0.000;&quot;-&quot;#,##0.00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ru-RU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1B-3CB1-4ED5-94CD-B5A264C9BDC0}"/>
                </c:ext>
              </c:extLst>
            </c:dLbl>
            <c:dLbl>
              <c:idx val="13"/>
              <c:layout>
                <c:manualLayout>
                  <c:x val="0"/>
                  <c:y val="-3.3333333333333333E-2"/>
                </c:manualLayout>
              </c:layout>
              <c:numFmt formatCode="#,##0.000;&quot;-&quot;#,##0.00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ru-RU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1C-3CB1-4ED5-94CD-B5A264C9BDC0}"/>
                </c:ext>
              </c:extLst>
            </c:dLbl>
            <c:dLbl>
              <c:idx val="14"/>
              <c:layout>
                <c:manualLayout>
                  <c:x val="0"/>
                  <c:y val="-3.3333333333333333E-2"/>
                </c:manualLayout>
              </c:layout>
              <c:numFmt formatCode="#,##0.000;&quot;-&quot;#,##0.00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ru-RU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1D-3CB1-4ED5-94CD-B5A264C9BDC0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Sheet1!$A$3:$O$3</c:f>
              <c:numCache>
                <c:formatCode>General</c:formatCode>
                <c:ptCount val="15"/>
                <c:pt idx="11">
                  <c:v>110.17399999999999</c:v>
                </c:pt>
                <c:pt idx="12">
                  <c:v>110.27900000000001</c:v>
                </c:pt>
                <c:pt idx="13">
                  <c:v>110.36600000000001</c:v>
                </c:pt>
                <c:pt idx="14">
                  <c:v>110.435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E-3CB1-4ED5-94CD-B5A264C9BD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89699936"/>
        <c:axId val="1"/>
      </c:lineChart>
      <c:catAx>
        <c:axId val="1189699936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out"/>
        <c:minorTickMark val="none"/>
        <c:tickLblPos val="none"/>
        <c:spPr>
          <a:ln w="12700" algn="ctr">
            <a:solidFill>
              <a:srgbClr val="0070C0"/>
            </a:solidFill>
            <a:prstDash val="solid"/>
          </a:ln>
        </c:spPr>
        <c:txPr>
          <a:bodyPr wrap="none"/>
          <a:lstStyle/>
          <a:p>
            <a:pPr>
              <a:defRPr sz="1200">
                <a:latin typeface="+mn-lt"/>
                <a:ea typeface="+mn-ea"/>
                <a:cs typeface="+mn-cs"/>
                <a:sym typeface="+mn-lt"/>
              </a:defRPr>
            </a:pPr>
            <a:endParaRPr lang="ru-RU"/>
          </a:p>
        </c:tx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10.5"/>
          <c:min val="106.5"/>
        </c:scaling>
        <c:delete val="0"/>
        <c:axPos val="l"/>
        <c:majorGridlines>
          <c:spPr>
            <a:ln>
              <a:noFill/>
            </a:ln>
          </c:spPr>
        </c:majorGridlines>
        <c:numFmt formatCode="#,##0.0;&quot;-&quot;#,##0.0" sourceLinked="0"/>
        <c:majorTickMark val="out"/>
        <c:minorTickMark val="none"/>
        <c:tickLblPos val="nextTo"/>
        <c:spPr>
          <a:ln w="9525" algn="ctr">
            <a:solidFill>
              <a:srgbClr val="0070C0"/>
            </a:solidFill>
            <a:prstDash val="solid"/>
          </a:ln>
        </c:spPr>
        <c:txPr>
          <a:bodyPr wrap="none"/>
          <a:lstStyle/>
          <a:p>
            <a:pPr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defRPr>
            </a:pPr>
            <a:endParaRPr lang="ru-RU"/>
          </a:p>
        </c:txPr>
        <c:crossAx val="1189699936"/>
        <c:crosses val="min"/>
        <c:crossBetween val="midCat"/>
        <c:majorUnit val="0.5"/>
      </c:valAx>
    </c:plotArea>
    <c:plotVisOnly val="0"/>
    <c:dispBlanksAs val="gap"/>
    <c:showDLblsOverMax val="1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2785388127853881"/>
          <c:y val="4.1284403669724773E-2"/>
          <c:w val="0.82505707762557068"/>
          <c:h val="0.91743119266055051"/>
        </c:manualLayout>
      </c:layout>
      <c:lineChart>
        <c:grouping val="standard"/>
        <c:varyColors val="0"/>
        <c:ser>
          <c:idx val="0"/>
          <c:order val="0"/>
          <c:spPr>
            <a:ln w="38100" algn="ctr">
              <a:solidFill>
                <a:schemeClr val="tx2"/>
              </a:solidFill>
              <a:prstDash val="solid"/>
            </a:ln>
          </c:spPr>
          <c:marker>
            <c:symbol val="none"/>
          </c:marker>
          <c:dPt>
            <c:idx val="0"/>
            <c:marker>
              <c:symbol val="circle"/>
              <c:size val="7"/>
              <c:spPr>
                <a:solidFill>
                  <a:srgbClr val="FFFFFF"/>
                </a:solidFill>
                <a:ln w="9525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CA0D-4BB9-ADA4-8E19EC40CE17}"/>
              </c:ext>
            </c:extLst>
          </c:dPt>
          <c:dPt>
            <c:idx val="1"/>
            <c:marker>
              <c:symbol val="circle"/>
              <c:size val="7"/>
              <c:spPr>
                <a:solidFill>
                  <a:srgbClr val="FFFFFF"/>
                </a:solidFill>
                <a:ln w="9525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CA0D-4BB9-ADA4-8E19EC40CE17}"/>
              </c:ext>
            </c:extLst>
          </c:dPt>
          <c:dPt>
            <c:idx val="2"/>
            <c:marker>
              <c:symbol val="circle"/>
              <c:size val="7"/>
              <c:spPr>
                <a:solidFill>
                  <a:srgbClr val="FFFFFF"/>
                </a:solidFill>
                <a:ln w="9525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CA0D-4BB9-ADA4-8E19EC40CE17}"/>
              </c:ext>
            </c:extLst>
          </c:dPt>
          <c:dPt>
            <c:idx val="3"/>
            <c:marker>
              <c:symbol val="circle"/>
              <c:size val="7"/>
              <c:spPr>
                <a:solidFill>
                  <a:srgbClr val="FFFFFF"/>
                </a:solidFill>
                <a:ln w="9525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CA0D-4BB9-ADA4-8E19EC40CE17}"/>
              </c:ext>
            </c:extLst>
          </c:dPt>
          <c:dPt>
            <c:idx val="4"/>
            <c:marker>
              <c:symbol val="circle"/>
              <c:size val="7"/>
              <c:spPr>
                <a:solidFill>
                  <a:srgbClr val="FFFFFF"/>
                </a:solidFill>
                <a:ln w="9525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CA0D-4BB9-ADA4-8E19EC40CE17}"/>
              </c:ext>
            </c:extLst>
          </c:dPt>
          <c:dPt>
            <c:idx val="5"/>
            <c:marker>
              <c:symbol val="circle"/>
              <c:size val="7"/>
              <c:spPr>
                <a:solidFill>
                  <a:srgbClr val="FFFFFF"/>
                </a:solidFill>
                <a:ln w="9525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CA0D-4BB9-ADA4-8E19EC40CE17}"/>
              </c:ext>
            </c:extLst>
          </c:dPt>
          <c:dPt>
            <c:idx val="6"/>
            <c:marker>
              <c:symbol val="circle"/>
              <c:size val="7"/>
              <c:spPr>
                <a:solidFill>
                  <a:srgbClr val="FFFFFF"/>
                </a:solidFill>
                <a:ln w="9525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CA0D-4BB9-ADA4-8E19EC40CE17}"/>
              </c:ext>
            </c:extLst>
          </c:dPt>
          <c:dPt>
            <c:idx val="7"/>
            <c:marker>
              <c:symbol val="circle"/>
              <c:size val="7"/>
              <c:spPr>
                <a:solidFill>
                  <a:srgbClr val="FFFFFF"/>
                </a:solidFill>
                <a:ln w="9525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CA0D-4BB9-ADA4-8E19EC40CE17}"/>
              </c:ext>
            </c:extLst>
          </c:dPt>
          <c:dPt>
            <c:idx val="8"/>
            <c:marker>
              <c:symbol val="circle"/>
              <c:size val="7"/>
              <c:spPr>
                <a:solidFill>
                  <a:srgbClr val="FFFFFF"/>
                </a:solidFill>
                <a:ln w="9525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CA0D-4BB9-ADA4-8E19EC40CE17}"/>
              </c:ext>
            </c:extLst>
          </c:dPt>
          <c:dPt>
            <c:idx val="9"/>
            <c:marker>
              <c:symbol val="circle"/>
              <c:size val="7"/>
              <c:spPr>
                <a:solidFill>
                  <a:srgbClr val="FFFFFF"/>
                </a:solidFill>
                <a:ln w="9525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CA0D-4BB9-ADA4-8E19EC40CE17}"/>
              </c:ext>
            </c:extLst>
          </c:dPt>
          <c:dPt>
            <c:idx val="10"/>
            <c:marker>
              <c:symbol val="circle"/>
              <c:size val="7"/>
              <c:spPr>
                <a:solidFill>
                  <a:srgbClr val="FFFFFF"/>
                </a:solidFill>
                <a:ln w="9525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CA0D-4BB9-ADA4-8E19EC40CE17}"/>
              </c:ext>
            </c:extLst>
          </c:dPt>
          <c:dPt>
            <c:idx val="11"/>
            <c:marker>
              <c:symbol val="circle"/>
              <c:size val="7"/>
              <c:spPr>
                <a:solidFill>
                  <a:srgbClr val="FFFFFF"/>
                </a:solidFill>
                <a:ln w="9525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B-CA0D-4BB9-ADA4-8E19EC40CE17}"/>
              </c:ext>
            </c:extLst>
          </c:dPt>
          <c:dLbls>
            <c:dLbl>
              <c:idx val="2"/>
              <c:layout>
                <c:manualLayout>
                  <c:x val="0"/>
                  <c:y val="-6.7278287461773695E-2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ru-RU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2-CA0D-4BB9-ADA4-8E19EC40CE17}"/>
                </c:ext>
              </c:extLst>
            </c:dLbl>
            <c:dLbl>
              <c:idx val="4"/>
              <c:layout>
                <c:manualLayout>
                  <c:x val="0"/>
                  <c:y val="-6.7278287461773695E-2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ru-RU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4-CA0D-4BB9-ADA4-8E19EC40CE17}"/>
                </c:ext>
              </c:extLst>
            </c:dLbl>
            <c:dLbl>
              <c:idx val="6"/>
              <c:layout>
                <c:manualLayout>
                  <c:x val="0"/>
                  <c:y val="-6.7278287461773695E-2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ru-RU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6-CA0D-4BB9-ADA4-8E19EC40CE17}"/>
                </c:ext>
              </c:extLst>
            </c:dLbl>
            <c:dLbl>
              <c:idx val="7"/>
              <c:layout>
                <c:manualLayout>
                  <c:x val="0"/>
                  <c:y val="-6.7278287461773695E-2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ru-RU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7-CA0D-4BB9-ADA4-8E19EC40CE17}"/>
                </c:ext>
              </c:extLst>
            </c:dLbl>
            <c:dLbl>
              <c:idx val="8"/>
              <c:layout>
                <c:manualLayout>
                  <c:x val="0"/>
                  <c:y val="-6.7278287461773695E-2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ru-RU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8-CA0D-4BB9-ADA4-8E19EC40CE17}"/>
                </c:ext>
              </c:extLst>
            </c:dLbl>
            <c:dLbl>
              <c:idx val="9"/>
              <c:layout>
                <c:manualLayout>
                  <c:x val="0"/>
                  <c:y val="-6.7278287461773695E-2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ru-RU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9-CA0D-4BB9-ADA4-8E19EC40CE17}"/>
                </c:ext>
              </c:extLst>
            </c:dLbl>
            <c:dLbl>
              <c:idx val="10"/>
              <c:layout>
                <c:manualLayout>
                  <c:x val="0"/>
                  <c:y val="-6.7278287461773695E-2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ru-RU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A-CA0D-4BB9-ADA4-8E19EC40CE17}"/>
                </c:ext>
              </c:extLst>
            </c:dLbl>
            <c:dLbl>
              <c:idx val="11"/>
              <c:layout>
                <c:manualLayout>
                  <c:x val="0"/>
                  <c:y val="-6.7278287461773695E-2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ru-RU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B-CA0D-4BB9-ADA4-8E19EC40CE17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Sheet1!$A$1:$L$1</c:f>
              <c:numCache>
                <c:formatCode>General</c:formatCode>
                <c:ptCount val="12"/>
                <c:pt idx="0">
                  <c:v>107.1</c:v>
                </c:pt>
                <c:pt idx="1">
                  <c:v>108.2</c:v>
                </c:pt>
                <c:pt idx="2">
                  <c:v>108.7</c:v>
                </c:pt>
                <c:pt idx="3">
                  <c:v>108.9</c:v>
                </c:pt>
                <c:pt idx="4">
                  <c:v>109.6</c:v>
                </c:pt>
                <c:pt idx="5">
                  <c:v>109</c:v>
                </c:pt>
                <c:pt idx="6">
                  <c:v>109.3</c:v>
                </c:pt>
                <c:pt idx="7">
                  <c:v>109.5</c:v>
                </c:pt>
                <c:pt idx="8">
                  <c:v>109.6</c:v>
                </c:pt>
                <c:pt idx="9">
                  <c:v>109.7</c:v>
                </c:pt>
                <c:pt idx="10">
                  <c:v>110</c:v>
                </c:pt>
                <c:pt idx="11">
                  <c:v>110.2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C-CA0D-4BB9-ADA4-8E19EC40CE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40665744"/>
        <c:axId val="1"/>
      </c:lineChart>
      <c:catAx>
        <c:axId val="1440665744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out"/>
        <c:minorTickMark val="none"/>
        <c:tickLblPos val="none"/>
        <c:spPr>
          <a:ln w="12700" algn="ctr">
            <a:solidFill>
              <a:srgbClr val="0070C0"/>
            </a:solidFill>
            <a:prstDash val="solid"/>
          </a:ln>
        </c:spPr>
        <c:txPr>
          <a:bodyPr wrap="none"/>
          <a:lstStyle/>
          <a:p>
            <a:pPr>
              <a:defRPr sz="1200">
                <a:latin typeface="+mn-lt"/>
                <a:ea typeface="+mn-ea"/>
                <a:cs typeface="+mn-cs"/>
                <a:sym typeface="+mn-lt"/>
              </a:defRPr>
            </a:pPr>
            <a:endParaRPr lang="ru-RU"/>
          </a:p>
        </c:tx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10.5"/>
          <c:min val="106.5"/>
        </c:scaling>
        <c:delete val="0"/>
        <c:axPos val="l"/>
        <c:majorGridlines>
          <c:spPr>
            <a:ln>
              <a:noFill/>
            </a:ln>
          </c:spPr>
        </c:majorGridlines>
        <c:numFmt formatCode="#,##0.0;&quot;-&quot;#,##0.0" sourceLinked="0"/>
        <c:majorTickMark val="out"/>
        <c:minorTickMark val="none"/>
        <c:tickLblPos val="nextTo"/>
        <c:spPr>
          <a:ln w="9525" algn="ctr">
            <a:solidFill>
              <a:srgbClr val="0070C0"/>
            </a:solidFill>
            <a:prstDash val="solid"/>
          </a:ln>
        </c:spPr>
        <c:txPr>
          <a:bodyPr wrap="none"/>
          <a:lstStyle/>
          <a:p>
            <a:pPr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defRPr>
            </a:pPr>
            <a:endParaRPr lang="ru-RU"/>
          </a:p>
        </c:txPr>
        <c:crossAx val="1440665744"/>
        <c:crosses val="min"/>
        <c:crossBetween val="midCat"/>
        <c:majorUnit val="0.5"/>
      </c:valAx>
    </c:plotArea>
    <c:plotVisOnly val="0"/>
    <c:dispBlanksAs val="gap"/>
    <c:showDLblsOverMax val="1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5.1300578034682083E-2"/>
          <c:y val="2.5584333543903978E-2"/>
          <c:w val="0.92485549132947986"/>
          <c:h val="0.89987365761212879"/>
        </c:manualLayout>
      </c:layout>
      <c:scatterChart>
        <c:scatterStyle val="lineMarker"/>
        <c:varyColors val="0"/>
        <c:ser>
          <c:idx val="0"/>
          <c:order val="0"/>
          <c:spPr>
            <a:ln w="19050" algn="ctr">
              <a:solidFill>
                <a:schemeClr val="accent1"/>
              </a:solidFill>
              <a:prstDash val="solid"/>
            </a:ln>
          </c:spPr>
          <c:marker>
            <c:symbol val="none"/>
          </c:marker>
          <c:xVal>
            <c:numRef>
              <c:f>Sheet1!$A$1:$AJ$1</c:f>
              <c:numCache>
                <c:formatCode>General</c:formatCode>
                <c:ptCount val="3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</c:numCache>
            </c:numRef>
          </c:xVal>
          <c:yVal>
            <c:numRef>
              <c:f>Sheet1!$A$2:$AJ$2</c:f>
              <c:numCache>
                <c:formatCode>General</c:formatCode>
                <c:ptCount val="36"/>
                <c:pt idx="0">
                  <c:v>102.3</c:v>
                </c:pt>
                <c:pt idx="1">
                  <c:v>105.2</c:v>
                </c:pt>
                <c:pt idx="2">
                  <c:v>114.3</c:v>
                </c:pt>
                <c:pt idx="3">
                  <c:v>114.5</c:v>
                </c:pt>
                <c:pt idx="4">
                  <c:v>114.6</c:v>
                </c:pt>
                <c:pt idx="5">
                  <c:v>114.5</c:v>
                </c:pt>
                <c:pt idx="6">
                  <c:v>114.3</c:v>
                </c:pt>
                <c:pt idx="7">
                  <c:v>115.6</c:v>
                </c:pt>
                <c:pt idx="8">
                  <c:v>114.2</c:v>
                </c:pt>
                <c:pt idx="9">
                  <c:v>114</c:v>
                </c:pt>
                <c:pt idx="10">
                  <c:v>113.6</c:v>
                </c:pt>
                <c:pt idx="11">
                  <c:v>113.8</c:v>
                </c:pt>
                <c:pt idx="12">
                  <c:v>111.4</c:v>
                </c:pt>
                <c:pt idx="13">
                  <c:v>111.9</c:v>
                </c:pt>
                <c:pt idx="14">
                  <c:v>111.8</c:v>
                </c:pt>
                <c:pt idx="15">
                  <c:v>112.1</c:v>
                </c:pt>
                <c:pt idx="16">
                  <c:v>111.1</c:v>
                </c:pt>
                <c:pt idx="17">
                  <c:v>111.3</c:v>
                </c:pt>
                <c:pt idx="18">
                  <c:v>111.9</c:v>
                </c:pt>
                <c:pt idx="19">
                  <c:v>112.3</c:v>
                </c:pt>
                <c:pt idx="20">
                  <c:v>112.3</c:v>
                </c:pt>
                <c:pt idx="21">
                  <c:v>112.2</c:v>
                </c:pt>
                <c:pt idx="22">
                  <c:v>112.6</c:v>
                </c:pt>
                <c:pt idx="23">
                  <c:v>112.1</c:v>
                </c:pt>
                <c:pt idx="24">
                  <c:v>107.1</c:v>
                </c:pt>
                <c:pt idx="25">
                  <c:v>108.2</c:v>
                </c:pt>
                <c:pt idx="26">
                  <c:v>108.7</c:v>
                </c:pt>
                <c:pt idx="27">
                  <c:v>108.9</c:v>
                </c:pt>
                <c:pt idx="28">
                  <c:v>109.6</c:v>
                </c:pt>
                <c:pt idx="29">
                  <c:v>109</c:v>
                </c:pt>
                <c:pt idx="30">
                  <c:v>109.3</c:v>
                </c:pt>
                <c:pt idx="31">
                  <c:v>109.5</c:v>
                </c:pt>
                <c:pt idx="32">
                  <c:v>109.6</c:v>
                </c:pt>
                <c:pt idx="33">
                  <c:v>109.7</c:v>
                </c:pt>
                <c:pt idx="34">
                  <c:v>110</c:v>
                </c:pt>
                <c:pt idx="35">
                  <c:v>110.2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36F3-4CA4-B53E-F29FA954A5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89621312"/>
        <c:axId val="1"/>
      </c:scatterChart>
      <c:valAx>
        <c:axId val="1189621312"/>
        <c:scaling>
          <c:orientation val="minMax"/>
          <c:max val="36"/>
          <c:min val="1"/>
        </c:scaling>
        <c:delete val="0"/>
        <c:axPos val="b"/>
        <c:majorGridlines>
          <c:spPr>
            <a:ln>
              <a:noFill/>
            </a:ln>
          </c:spPr>
        </c:majorGridlines>
        <c:numFmt formatCode="0;&quot;-&quot;0" sourceLinked="0"/>
        <c:majorTickMark val="out"/>
        <c:minorTickMark val="none"/>
        <c:tickLblPos val="nextTo"/>
        <c:spPr>
          <a:ln w="9525" algn="ctr">
            <a:solidFill>
              <a:schemeClr val="tx1"/>
            </a:solidFill>
            <a:prstDash val="solid"/>
          </a:ln>
        </c:spPr>
        <c:txPr>
          <a:bodyPr wrap="none"/>
          <a:lstStyle/>
          <a:p>
            <a:pPr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defRPr>
            </a:pPr>
            <a:endParaRPr lang="ru-RU"/>
          </a:p>
        </c:txPr>
        <c:crossAx val="1"/>
        <c:crosses val="min"/>
        <c:crossBetween val="midCat"/>
        <c:majorUnit val="1"/>
      </c:valAx>
      <c:valAx>
        <c:axId val="1"/>
        <c:scaling>
          <c:orientation val="minMax"/>
          <c:max val="116"/>
          <c:min val="101"/>
        </c:scaling>
        <c:delete val="0"/>
        <c:axPos val="l"/>
        <c:majorGridlines>
          <c:spPr>
            <a:ln>
              <a:noFill/>
            </a:ln>
          </c:spPr>
        </c:majorGridlines>
        <c:numFmt formatCode="#,##0;&quot;-&quot;#,##0" sourceLinked="0"/>
        <c:majorTickMark val="out"/>
        <c:minorTickMark val="none"/>
        <c:tickLblPos val="nextTo"/>
        <c:spPr>
          <a:ln w="9525" algn="ctr">
            <a:solidFill>
              <a:schemeClr val="tx1"/>
            </a:solidFill>
            <a:prstDash val="solid"/>
          </a:ln>
        </c:spPr>
        <c:txPr>
          <a:bodyPr wrap="none"/>
          <a:lstStyle/>
          <a:p>
            <a:pPr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defRPr>
            </a:pPr>
            <a:endParaRPr lang="ru-RU"/>
          </a:p>
        </c:txPr>
        <c:crossAx val="1189621312"/>
        <c:crosses val="min"/>
        <c:crossBetween val="midCat"/>
        <c:majorUnit val="1"/>
      </c:valAx>
    </c:plotArea>
    <c:plotVisOnly val="0"/>
    <c:dispBlanksAs val="gap"/>
    <c:showDLblsOverMax val="1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0692771084337351"/>
          <c:y val="3.8498098859315592E-2"/>
          <c:w val="0.84337349397590367"/>
          <c:h val="0.8493346007604563"/>
        </c:manualLayout>
      </c:layout>
      <c:scatterChart>
        <c:scatterStyle val="lineMarker"/>
        <c:varyColors val="0"/>
        <c:ser>
          <c:idx val="0"/>
          <c:order val="0"/>
          <c:spPr>
            <a:ln w="19050" algn="ctr">
              <a:solidFill>
                <a:schemeClr val="accent1"/>
              </a:solidFill>
              <a:prstDash val="solid"/>
            </a:ln>
          </c:spPr>
          <c:marker>
            <c:symbol val="none"/>
          </c:marker>
          <c:xVal>
            <c:numRef>
              <c:f>Sheet1!$A$1:$AJ$1</c:f>
              <c:numCache>
                <c:formatCode>General</c:formatCode>
                <c:ptCount val="3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</c:numCache>
            </c:numRef>
          </c:xVal>
          <c:yVal>
            <c:numRef>
              <c:f>Sheet1!$A$2:$AJ$2</c:f>
              <c:numCache>
                <c:formatCode>General</c:formatCode>
                <c:ptCount val="36"/>
                <c:pt idx="0">
                  <c:v>102.3</c:v>
                </c:pt>
                <c:pt idx="1">
                  <c:v>105.2</c:v>
                </c:pt>
                <c:pt idx="2">
                  <c:v>114.3</c:v>
                </c:pt>
                <c:pt idx="3">
                  <c:v>114.5</c:v>
                </c:pt>
                <c:pt idx="4">
                  <c:v>114.6</c:v>
                </c:pt>
                <c:pt idx="5">
                  <c:v>114.5</c:v>
                </c:pt>
                <c:pt idx="6">
                  <c:v>114.3</c:v>
                </c:pt>
                <c:pt idx="7">
                  <c:v>115.6</c:v>
                </c:pt>
                <c:pt idx="8">
                  <c:v>114.2</c:v>
                </c:pt>
                <c:pt idx="9">
                  <c:v>114</c:v>
                </c:pt>
                <c:pt idx="10">
                  <c:v>113.6</c:v>
                </c:pt>
                <c:pt idx="11">
                  <c:v>113.8</c:v>
                </c:pt>
                <c:pt idx="12">
                  <c:v>111.4</c:v>
                </c:pt>
                <c:pt idx="13">
                  <c:v>111.9</c:v>
                </c:pt>
                <c:pt idx="14">
                  <c:v>111.8</c:v>
                </c:pt>
                <c:pt idx="15">
                  <c:v>112.1</c:v>
                </c:pt>
                <c:pt idx="16">
                  <c:v>111.1</c:v>
                </c:pt>
                <c:pt idx="17">
                  <c:v>111.3</c:v>
                </c:pt>
                <c:pt idx="18">
                  <c:v>111.9</c:v>
                </c:pt>
                <c:pt idx="19">
                  <c:v>112.3</c:v>
                </c:pt>
                <c:pt idx="20">
                  <c:v>112.3</c:v>
                </c:pt>
                <c:pt idx="21">
                  <c:v>112.2</c:v>
                </c:pt>
                <c:pt idx="22">
                  <c:v>112.6</c:v>
                </c:pt>
                <c:pt idx="23">
                  <c:v>112.1</c:v>
                </c:pt>
                <c:pt idx="24">
                  <c:v>107.1</c:v>
                </c:pt>
                <c:pt idx="25">
                  <c:v>108.2</c:v>
                </c:pt>
                <c:pt idx="26">
                  <c:v>108.7</c:v>
                </c:pt>
                <c:pt idx="27">
                  <c:v>108.9</c:v>
                </c:pt>
                <c:pt idx="28">
                  <c:v>109.6</c:v>
                </c:pt>
                <c:pt idx="29">
                  <c:v>109</c:v>
                </c:pt>
                <c:pt idx="30">
                  <c:v>109.3</c:v>
                </c:pt>
                <c:pt idx="31">
                  <c:v>109.5</c:v>
                </c:pt>
                <c:pt idx="32">
                  <c:v>109.6</c:v>
                </c:pt>
                <c:pt idx="33">
                  <c:v>109.7</c:v>
                </c:pt>
                <c:pt idx="34">
                  <c:v>110</c:v>
                </c:pt>
                <c:pt idx="35">
                  <c:v>110.2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9199-458C-BE78-005B40750F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89728224"/>
        <c:axId val="1"/>
      </c:scatterChart>
      <c:valAx>
        <c:axId val="1189728224"/>
        <c:scaling>
          <c:orientation val="minMax"/>
          <c:max val="36"/>
          <c:min val="0"/>
        </c:scaling>
        <c:delete val="0"/>
        <c:axPos val="b"/>
        <c:majorGridlines>
          <c:spPr>
            <a:ln>
              <a:noFill/>
            </a:ln>
          </c:spPr>
        </c:majorGridlines>
        <c:numFmt formatCode="0;&quot;-&quot;0" sourceLinked="0"/>
        <c:majorTickMark val="out"/>
        <c:minorTickMark val="none"/>
        <c:tickLblPos val="nextTo"/>
        <c:spPr>
          <a:ln w="9525" algn="ctr">
            <a:solidFill>
              <a:schemeClr val="tx1"/>
            </a:solidFill>
            <a:prstDash val="solid"/>
          </a:ln>
        </c:spPr>
        <c:txPr>
          <a:bodyPr wrap="none"/>
          <a:lstStyle/>
          <a:p>
            <a:pPr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defRPr>
            </a:pPr>
            <a:endParaRPr lang="ru-RU"/>
          </a:p>
        </c:txPr>
        <c:crossAx val="1"/>
        <c:crosses val="min"/>
        <c:crossBetween val="midCat"/>
        <c:majorUnit val="2"/>
      </c:valAx>
      <c:valAx>
        <c:axId val="1"/>
        <c:scaling>
          <c:orientation val="minMax"/>
          <c:max val="116"/>
          <c:min val="100"/>
        </c:scaling>
        <c:delete val="0"/>
        <c:axPos val="l"/>
        <c:majorGridlines>
          <c:spPr>
            <a:ln>
              <a:noFill/>
            </a:ln>
          </c:spPr>
        </c:majorGridlines>
        <c:numFmt formatCode="#,##0;&quot;-&quot;#,##0" sourceLinked="0"/>
        <c:majorTickMark val="out"/>
        <c:minorTickMark val="none"/>
        <c:tickLblPos val="nextTo"/>
        <c:spPr>
          <a:ln w="9525" algn="ctr">
            <a:solidFill>
              <a:schemeClr val="tx1"/>
            </a:solidFill>
            <a:prstDash val="solid"/>
          </a:ln>
        </c:spPr>
        <c:txPr>
          <a:bodyPr wrap="none"/>
          <a:lstStyle/>
          <a:p>
            <a:pPr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defRPr>
            </a:pPr>
            <a:endParaRPr lang="ru-RU"/>
          </a:p>
        </c:txPr>
        <c:crossAx val="1189728224"/>
        <c:crosses val="min"/>
        <c:crossBetween val="midCat"/>
        <c:majorUnit val="2"/>
      </c:valAx>
    </c:plotArea>
    <c:plotVisOnly val="0"/>
    <c:dispBlanksAs val="gap"/>
    <c:showDLblsOverMax val="1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0238230289279637"/>
          <c:y val="3.7258509659613616E-2"/>
          <c:w val="0.85847986386840625"/>
          <c:h val="0.92548298068077273"/>
        </c:manualLayout>
      </c:layout>
      <c:lineChart>
        <c:grouping val="standard"/>
        <c:varyColors val="0"/>
        <c:ser>
          <c:idx val="0"/>
          <c:order val="0"/>
          <c:spPr>
            <a:ln w="19050" algn="ctr">
              <a:solidFill>
                <a:schemeClr val="accent1"/>
              </a:solidFill>
              <a:prstDash val="solid"/>
            </a:ln>
          </c:spPr>
          <c:marker>
            <c:symbol val="none"/>
          </c:marker>
          <c:dLbls>
            <c:dLbl>
              <c:idx val="0"/>
              <c:layout>
                <c:manualLayout>
                  <c:x val="4.310833806012479E-2"/>
                  <c:y val="-4.6458141674333028E-2"/>
                </c:manualLayout>
              </c:layout>
              <c:numFmt formatCode="#,##0.00;&quot;-&quot;#,##0.0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ru-RU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0-0D88-4797-BB82-7D5F74185B56}"/>
                </c:ext>
              </c:extLst>
            </c:dLbl>
            <c:dLbl>
              <c:idx val="1"/>
              <c:layout>
                <c:manualLayout>
                  <c:x val="0"/>
                  <c:y val="-4.6458141674333028E-2"/>
                </c:manualLayout>
              </c:layout>
              <c:numFmt formatCode="#,##0.00;&quot;-&quot;#,##0.0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ru-RU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1-0D88-4797-BB82-7D5F74185B56}"/>
                </c:ext>
              </c:extLst>
            </c:dLbl>
            <c:dLbl>
              <c:idx val="4"/>
              <c:layout>
                <c:manualLayout>
                  <c:x val="0"/>
                  <c:y val="-4.6458141674333028E-2"/>
                </c:manualLayout>
              </c:layout>
              <c:numFmt formatCode="#,##0.00;&quot;-&quot;#,##0.0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ru-RU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2-0D88-4797-BB82-7D5F74185B56}"/>
                </c:ext>
              </c:extLst>
            </c:dLbl>
            <c:dLbl>
              <c:idx val="6"/>
              <c:layout>
                <c:manualLayout>
                  <c:x val="0"/>
                  <c:y val="-4.6458141674333028E-2"/>
                </c:manualLayout>
              </c:layout>
              <c:numFmt formatCode="#,##0.00;&quot;-&quot;#,##0.0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ru-RU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3-0D88-4797-BB82-7D5F74185B56}"/>
                </c:ext>
              </c:extLst>
            </c:dLbl>
            <c:dLbl>
              <c:idx val="7"/>
              <c:layout>
                <c:manualLayout>
                  <c:x val="0"/>
                  <c:y val="-4.6458141674333028E-2"/>
                </c:manualLayout>
              </c:layout>
              <c:numFmt formatCode="#,##0.00;&quot;-&quot;#,##0.0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ru-RU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4-0D88-4797-BB82-7D5F74185B56}"/>
                </c:ext>
              </c:extLst>
            </c:dLbl>
            <c:dLbl>
              <c:idx val="8"/>
              <c:layout>
                <c:manualLayout>
                  <c:x val="0"/>
                  <c:y val="-4.6458141674333028E-2"/>
                </c:manualLayout>
              </c:layout>
              <c:numFmt formatCode="#,##0.00;&quot;-&quot;#,##0.0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ru-RU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5-0D88-4797-BB82-7D5F74185B56}"/>
                </c:ext>
              </c:extLst>
            </c:dLbl>
            <c:dLbl>
              <c:idx val="10"/>
              <c:layout>
                <c:manualLayout>
                  <c:x val="0"/>
                  <c:y val="-4.6458141674333028E-2"/>
                </c:manualLayout>
              </c:layout>
              <c:numFmt formatCode="#,##0.00;&quot;-&quot;#,##0.0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ru-RU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6-0D88-4797-BB82-7D5F74185B56}"/>
                </c:ext>
              </c:extLst>
            </c:dLbl>
            <c:dLbl>
              <c:idx val="11"/>
              <c:layout>
                <c:manualLayout>
                  <c:x val="0"/>
                  <c:y val="-4.6458141674333028E-2"/>
                </c:manualLayout>
              </c:layout>
              <c:numFmt formatCode="#,##0.00;&quot;-&quot;#,##0.0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ru-RU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7-0D88-4797-BB82-7D5F74185B56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Sheet1!$A$1:$L$1</c:f>
              <c:numCache>
                <c:formatCode>General</c:formatCode>
                <c:ptCount val="12"/>
                <c:pt idx="0">
                  <c:v>0</c:v>
                </c:pt>
                <c:pt idx="1">
                  <c:v>1.1000000000000001</c:v>
                </c:pt>
                <c:pt idx="2">
                  <c:v>0.5</c:v>
                </c:pt>
                <c:pt idx="3">
                  <c:v>0.2</c:v>
                </c:pt>
                <c:pt idx="4">
                  <c:v>0.7</c:v>
                </c:pt>
                <c:pt idx="5">
                  <c:v>-0.6</c:v>
                </c:pt>
                <c:pt idx="6">
                  <c:v>0.3</c:v>
                </c:pt>
                <c:pt idx="7">
                  <c:v>0.2</c:v>
                </c:pt>
                <c:pt idx="8">
                  <c:v>0.1</c:v>
                </c:pt>
                <c:pt idx="9">
                  <c:v>0.1</c:v>
                </c:pt>
                <c:pt idx="10">
                  <c:v>0.3</c:v>
                </c:pt>
                <c:pt idx="11">
                  <c:v>0.2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0D88-4797-BB82-7D5F74185B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19371407"/>
        <c:axId val="1"/>
      </c:lineChart>
      <c:catAx>
        <c:axId val="1119371407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algn="ctr">
            <a:solidFill>
              <a:schemeClr val="tx1"/>
            </a:solidFill>
            <a:prstDash val="solid"/>
          </a:ln>
        </c:spPr>
        <c:crossAx val="1"/>
        <c:crossesAt val="0"/>
        <c:auto val="0"/>
        <c:lblAlgn val="ctr"/>
        <c:lblOffset val="100"/>
        <c:noMultiLvlLbl val="0"/>
      </c:catAx>
      <c:valAx>
        <c:axId val="1"/>
        <c:scaling>
          <c:orientation val="minMax"/>
          <c:max val="1.2000000000000002"/>
          <c:min val="-0.60000000000000009"/>
        </c:scaling>
        <c:delete val="0"/>
        <c:axPos val="l"/>
        <c:majorGridlines>
          <c:spPr>
            <a:ln>
              <a:noFill/>
            </a:ln>
          </c:spPr>
        </c:majorGridlines>
        <c:numFmt formatCode="#,##0.0;&quot;-&quot;#,##0.0" sourceLinked="0"/>
        <c:majorTickMark val="out"/>
        <c:minorTickMark val="none"/>
        <c:tickLblPos val="nextTo"/>
        <c:spPr>
          <a:ln w="9525" algn="ctr">
            <a:solidFill>
              <a:schemeClr val="tx1"/>
            </a:solidFill>
            <a:prstDash val="solid"/>
          </a:ln>
        </c:spPr>
        <c:txPr>
          <a:bodyPr wrap="none"/>
          <a:lstStyle/>
          <a:p>
            <a:pPr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defRPr>
            </a:pPr>
            <a:endParaRPr lang="ru-RU"/>
          </a:p>
        </c:txPr>
        <c:crossAx val="1119371407"/>
        <c:crosses val="min"/>
        <c:crossBetween val="midCat"/>
        <c:majorUnit val="0.2"/>
      </c:valAx>
    </c:plotArea>
    <c:plotVisOnly val="0"/>
    <c:dispBlanksAs val="gap"/>
    <c:showDLblsOverMax val="1"/>
  </c:chart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6333276537740677E-2"/>
          <c:y val="3.2886723507917173E-2"/>
          <c:w val="0.88993014142102578"/>
          <c:h val="0.93422655298416568"/>
        </c:manualLayout>
      </c:layout>
      <c:lineChart>
        <c:grouping val="standard"/>
        <c:varyColors val="0"/>
        <c:ser>
          <c:idx val="0"/>
          <c:order val="0"/>
          <c:spPr>
            <a:ln w="38100" algn="ctr">
              <a:solidFill>
                <a:schemeClr val="tx2"/>
              </a:solidFill>
              <a:prstDash val="solid"/>
            </a:ln>
          </c:spPr>
          <c:marker>
            <c:symbol val="none"/>
          </c:marker>
          <c:dPt>
            <c:idx val="0"/>
            <c:marker>
              <c:symbol val="circle"/>
              <c:size val="7"/>
              <c:spPr>
                <a:solidFill>
                  <a:srgbClr val="FFFFFF"/>
                </a:solidFill>
                <a:ln w="9525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22B5-4FD2-880B-C6BB46185D9A}"/>
              </c:ext>
            </c:extLst>
          </c:dPt>
          <c:dPt>
            <c:idx val="1"/>
            <c:marker>
              <c:symbol val="circle"/>
              <c:size val="7"/>
              <c:spPr>
                <a:solidFill>
                  <a:srgbClr val="FFFFFF"/>
                </a:solidFill>
                <a:ln w="9525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22B5-4FD2-880B-C6BB46185D9A}"/>
              </c:ext>
            </c:extLst>
          </c:dPt>
          <c:dPt>
            <c:idx val="2"/>
            <c:marker>
              <c:symbol val="circle"/>
              <c:size val="7"/>
              <c:spPr>
                <a:solidFill>
                  <a:srgbClr val="FFFFFF"/>
                </a:solidFill>
                <a:ln w="9525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22B5-4FD2-880B-C6BB46185D9A}"/>
              </c:ext>
            </c:extLst>
          </c:dPt>
          <c:dPt>
            <c:idx val="3"/>
            <c:marker>
              <c:symbol val="circle"/>
              <c:size val="7"/>
              <c:spPr>
                <a:solidFill>
                  <a:srgbClr val="FFFFFF"/>
                </a:solidFill>
                <a:ln w="9525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22B5-4FD2-880B-C6BB46185D9A}"/>
              </c:ext>
            </c:extLst>
          </c:dPt>
          <c:dPt>
            <c:idx val="4"/>
            <c:marker>
              <c:symbol val="circle"/>
              <c:size val="7"/>
              <c:spPr>
                <a:solidFill>
                  <a:srgbClr val="FFFFFF"/>
                </a:solidFill>
                <a:ln w="9525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22B5-4FD2-880B-C6BB46185D9A}"/>
              </c:ext>
            </c:extLst>
          </c:dPt>
          <c:dPt>
            <c:idx val="5"/>
            <c:marker>
              <c:symbol val="circle"/>
              <c:size val="7"/>
              <c:spPr>
                <a:solidFill>
                  <a:srgbClr val="FFFFFF"/>
                </a:solidFill>
                <a:ln w="9525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22B5-4FD2-880B-C6BB46185D9A}"/>
              </c:ext>
            </c:extLst>
          </c:dPt>
          <c:dPt>
            <c:idx val="6"/>
            <c:marker>
              <c:symbol val="circle"/>
              <c:size val="7"/>
              <c:spPr>
                <a:solidFill>
                  <a:srgbClr val="FFFFFF"/>
                </a:solidFill>
                <a:ln w="9525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22B5-4FD2-880B-C6BB46185D9A}"/>
              </c:ext>
            </c:extLst>
          </c:dPt>
          <c:dPt>
            <c:idx val="7"/>
            <c:marker>
              <c:symbol val="circle"/>
              <c:size val="7"/>
              <c:spPr>
                <a:solidFill>
                  <a:srgbClr val="FFFFFF"/>
                </a:solidFill>
                <a:ln w="9525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22B5-4FD2-880B-C6BB46185D9A}"/>
              </c:ext>
            </c:extLst>
          </c:dPt>
          <c:dPt>
            <c:idx val="8"/>
            <c:marker>
              <c:symbol val="circle"/>
              <c:size val="7"/>
              <c:spPr>
                <a:solidFill>
                  <a:srgbClr val="FFFFFF"/>
                </a:solidFill>
                <a:ln w="9525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22B5-4FD2-880B-C6BB46185D9A}"/>
              </c:ext>
            </c:extLst>
          </c:dPt>
          <c:dPt>
            <c:idx val="9"/>
            <c:marker>
              <c:symbol val="circle"/>
              <c:size val="7"/>
              <c:spPr>
                <a:solidFill>
                  <a:srgbClr val="FFFFFF"/>
                </a:solidFill>
                <a:ln w="9525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22B5-4FD2-880B-C6BB46185D9A}"/>
              </c:ext>
            </c:extLst>
          </c:dPt>
          <c:dPt>
            <c:idx val="10"/>
            <c:marker>
              <c:symbol val="circle"/>
              <c:size val="7"/>
              <c:spPr>
                <a:solidFill>
                  <a:srgbClr val="FFFFFF"/>
                </a:solidFill>
                <a:ln w="9525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22B5-4FD2-880B-C6BB46185D9A}"/>
              </c:ext>
            </c:extLst>
          </c:dPt>
          <c:dPt>
            <c:idx val="11"/>
            <c:marker>
              <c:symbol val="circle"/>
              <c:size val="7"/>
              <c:spPr>
                <a:solidFill>
                  <a:srgbClr val="FFFFFF"/>
                </a:solidFill>
                <a:ln w="9525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B-22B5-4FD2-880B-C6BB46185D9A}"/>
              </c:ext>
            </c:extLst>
          </c:dPt>
          <c:val>
            <c:numRef>
              <c:f>Sheet1!$A$1:$O$1</c:f>
              <c:numCache>
                <c:formatCode>General</c:formatCode>
                <c:ptCount val="15"/>
                <c:pt idx="0">
                  <c:v>107.1</c:v>
                </c:pt>
                <c:pt idx="1">
                  <c:v>108.2</c:v>
                </c:pt>
                <c:pt idx="2">
                  <c:v>108.7</c:v>
                </c:pt>
                <c:pt idx="3">
                  <c:v>108.9</c:v>
                </c:pt>
                <c:pt idx="4">
                  <c:v>109.6</c:v>
                </c:pt>
                <c:pt idx="5">
                  <c:v>109</c:v>
                </c:pt>
                <c:pt idx="6">
                  <c:v>109.3</c:v>
                </c:pt>
                <c:pt idx="7">
                  <c:v>109.5</c:v>
                </c:pt>
                <c:pt idx="8">
                  <c:v>109.6</c:v>
                </c:pt>
                <c:pt idx="9">
                  <c:v>109.7</c:v>
                </c:pt>
                <c:pt idx="10">
                  <c:v>110</c:v>
                </c:pt>
                <c:pt idx="11">
                  <c:v>110.2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C-22B5-4FD2-880B-C6BB46185D9A}"/>
            </c:ext>
          </c:extLst>
        </c:ser>
        <c:ser>
          <c:idx val="1"/>
          <c:order val="1"/>
          <c:spPr>
            <a:ln w="38100" algn="ctr">
              <a:solidFill>
                <a:srgbClr val="0070C0"/>
              </a:solidFill>
              <a:prstDash val="solid"/>
            </a:ln>
          </c:spPr>
          <c:marker>
            <c:symbol val="none"/>
          </c:marker>
          <c:dPt>
            <c:idx val="0"/>
            <c:marker>
              <c:symbol val="circle"/>
              <c:size val="7"/>
              <c:spPr>
                <a:solidFill>
                  <a:srgbClr val="0070C0"/>
                </a:solidFill>
                <a:ln w="9525" algn="ctr">
                  <a:solidFill>
                    <a:srgbClr val="0070C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D-22B5-4FD2-880B-C6BB46185D9A}"/>
              </c:ext>
            </c:extLst>
          </c:dPt>
          <c:dPt>
            <c:idx val="1"/>
            <c:marker>
              <c:symbol val="circle"/>
              <c:size val="7"/>
              <c:spPr>
                <a:solidFill>
                  <a:srgbClr val="0070C0"/>
                </a:solidFill>
                <a:ln w="9525" algn="ctr">
                  <a:solidFill>
                    <a:srgbClr val="0070C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E-22B5-4FD2-880B-C6BB46185D9A}"/>
              </c:ext>
            </c:extLst>
          </c:dPt>
          <c:dPt>
            <c:idx val="2"/>
            <c:marker>
              <c:symbol val="circle"/>
              <c:size val="7"/>
              <c:spPr>
                <a:solidFill>
                  <a:srgbClr val="0070C0"/>
                </a:solidFill>
                <a:ln w="9525" algn="ctr">
                  <a:solidFill>
                    <a:srgbClr val="0070C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F-22B5-4FD2-880B-C6BB46185D9A}"/>
              </c:ext>
            </c:extLst>
          </c:dPt>
          <c:dPt>
            <c:idx val="3"/>
            <c:marker>
              <c:symbol val="circle"/>
              <c:size val="7"/>
              <c:spPr>
                <a:solidFill>
                  <a:srgbClr val="0070C0"/>
                </a:solidFill>
                <a:ln w="9525" algn="ctr">
                  <a:solidFill>
                    <a:srgbClr val="0070C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0-22B5-4FD2-880B-C6BB46185D9A}"/>
              </c:ext>
            </c:extLst>
          </c:dPt>
          <c:dPt>
            <c:idx val="4"/>
            <c:marker>
              <c:symbol val="circle"/>
              <c:size val="7"/>
              <c:spPr>
                <a:solidFill>
                  <a:srgbClr val="0070C0"/>
                </a:solidFill>
                <a:ln w="9525" algn="ctr">
                  <a:solidFill>
                    <a:srgbClr val="0070C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1-22B5-4FD2-880B-C6BB46185D9A}"/>
              </c:ext>
            </c:extLst>
          </c:dPt>
          <c:dPt>
            <c:idx val="5"/>
            <c:marker>
              <c:symbol val="circle"/>
              <c:size val="7"/>
              <c:spPr>
                <a:solidFill>
                  <a:srgbClr val="0070C0"/>
                </a:solidFill>
                <a:ln w="9525" algn="ctr">
                  <a:solidFill>
                    <a:srgbClr val="0070C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2-22B5-4FD2-880B-C6BB46185D9A}"/>
              </c:ext>
            </c:extLst>
          </c:dPt>
          <c:dPt>
            <c:idx val="6"/>
            <c:marker>
              <c:symbol val="circle"/>
              <c:size val="7"/>
              <c:spPr>
                <a:solidFill>
                  <a:srgbClr val="0070C0"/>
                </a:solidFill>
                <a:ln w="9525" algn="ctr">
                  <a:solidFill>
                    <a:srgbClr val="0070C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3-22B5-4FD2-880B-C6BB46185D9A}"/>
              </c:ext>
            </c:extLst>
          </c:dPt>
          <c:dPt>
            <c:idx val="7"/>
            <c:marker>
              <c:symbol val="circle"/>
              <c:size val="7"/>
              <c:spPr>
                <a:solidFill>
                  <a:srgbClr val="0070C0"/>
                </a:solidFill>
                <a:ln w="9525" algn="ctr">
                  <a:solidFill>
                    <a:srgbClr val="0070C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4-22B5-4FD2-880B-C6BB46185D9A}"/>
              </c:ext>
            </c:extLst>
          </c:dPt>
          <c:dPt>
            <c:idx val="8"/>
            <c:marker>
              <c:symbol val="circle"/>
              <c:size val="7"/>
              <c:spPr>
                <a:solidFill>
                  <a:srgbClr val="0070C0"/>
                </a:solidFill>
                <a:ln w="9525" algn="ctr">
                  <a:solidFill>
                    <a:srgbClr val="0070C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5-22B5-4FD2-880B-C6BB46185D9A}"/>
              </c:ext>
            </c:extLst>
          </c:dPt>
          <c:dPt>
            <c:idx val="9"/>
            <c:marker>
              <c:symbol val="circle"/>
              <c:size val="7"/>
              <c:spPr>
                <a:solidFill>
                  <a:srgbClr val="0070C0"/>
                </a:solidFill>
                <a:ln w="9525" algn="ctr">
                  <a:solidFill>
                    <a:srgbClr val="0070C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6-22B5-4FD2-880B-C6BB46185D9A}"/>
              </c:ext>
            </c:extLst>
          </c:dPt>
          <c:dPt>
            <c:idx val="10"/>
            <c:marker>
              <c:symbol val="circle"/>
              <c:size val="7"/>
              <c:spPr>
                <a:solidFill>
                  <a:srgbClr val="0070C0"/>
                </a:solidFill>
                <a:ln w="9525" algn="ctr">
                  <a:solidFill>
                    <a:srgbClr val="0070C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7-22B5-4FD2-880B-C6BB46185D9A}"/>
              </c:ext>
            </c:extLst>
          </c:dPt>
          <c:dPt>
            <c:idx val="11"/>
            <c:marker>
              <c:symbol val="circle"/>
              <c:size val="7"/>
              <c:spPr>
                <a:solidFill>
                  <a:srgbClr val="0070C0"/>
                </a:solidFill>
                <a:ln w="9525" algn="ctr">
                  <a:solidFill>
                    <a:srgbClr val="0070C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8-22B5-4FD2-880B-C6BB46185D9A}"/>
              </c:ext>
            </c:extLst>
          </c:dPt>
          <c:val>
            <c:numRef>
              <c:f>Sheet1!$A$2:$O$2</c:f>
              <c:numCache>
                <c:formatCode>General</c:formatCode>
                <c:ptCount val="15"/>
                <c:pt idx="0">
                  <c:v>107.58865487840926</c:v>
                </c:pt>
                <c:pt idx="1">
                  <c:v>108.06425166512605</c:v>
                </c:pt>
                <c:pt idx="2">
                  <c:v>108.45799911753738</c:v>
                </c:pt>
                <c:pt idx="3">
                  <c:v>108.78375335766005</c:v>
                </c:pt>
                <c:pt idx="4">
                  <c:v>109.05309880504301</c:v>
                </c:pt>
                <c:pt idx="5">
                  <c:v>109.27569655939624</c:v>
                </c:pt>
                <c:pt idx="6">
                  <c:v>109.45958738186896</c:v>
                </c:pt>
                <c:pt idx="7">
                  <c:v>109.61145235438589</c:v>
                </c:pt>
                <c:pt idx="8">
                  <c:v>109.73683525704939</c:v>
                </c:pt>
                <c:pt idx="9">
                  <c:v>109.84033104260503</c:v>
                </c:pt>
                <c:pt idx="10">
                  <c:v>109.92574474657989</c:v>
                </c:pt>
                <c:pt idx="11">
                  <c:v>109.99622491420469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9-22B5-4FD2-880B-C6BB46185D9A}"/>
            </c:ext>
          </c:extLst>
        </c:ser>
        <c:ser>
          <c:idx val="2"/>
          <c:order val="2"/>
          <c:spPr>
            <a:ln w="38100" algn="ctr">
              <a:solidFill>
                <a:srgbClr val="C30C3E"/>
              </a:solidFill>
              <a:prstDash val="solid"/>
            </a:ln>
          </c:spPr>
          <c:marker>
            <c:symbol val="none"/>
          </c:marker>
          <c:dLbls>
            <c:dLbl>
              <c:idx val="12"/>
              <c:layout>
                <c:manualLayout>
                  <c:x val="0"/>
                  <c:y val="-3.7352821762078763E-2"/>
                </c:manualLayout>
              </c:layout>
              <c:numFmt formatCode="#,##0.000;&quot;-&quot;#,##0.00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ru-RU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1A-22B5-4FD2-880B-C6BB46185D9A}"/>
                </c:ext>
              </c:extLst>
            </c:dLbl>
            <c:dLbl>
              <c:idx val="13"/>
              <c:layout>
                <c:manualLayout>
                  <c:x val="0"/>
                  <c:y val="-3.7352821762078763E-2"/>
                </c:manualLayout>
              </c:layout>
              <c:numFmt formatCode="#,##0.000;&quot;-&quot;#,##0.00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ru-RU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1B-22B5-4FD2-880B-C6BB46185D9A}"/>
                </c:ext>
              </c:extLst>
            </c:dLbl>
            <c:dLbl>
              <c:idx val="14"/>
              <c:layout>
                <c:manualLayout>
                  <c:x val="0"/>
                  <c:y val="-3.7352821762078763E-2"/>
                </c:manualLayout>
              </c:layout>
              <c:numFmt formatCode="#,##0.000;&quot;-&quot;#,##0.00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ru-RU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1C-22B5-4FD2-880B-C6BB46185D9A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Sheet1!$A$3:$O$3</c:f>
              <c:numCache>
                <c:formatCode>General</c:formatCode>
                <c:ptCount val="15"/>
                <c:pt idx="11">
                  <c:v>109.99622491420469</c:v>
                </c:pt>
                <c:pt idx="12">
                  <c:v>110.05437525665681</c:v>
                </c:pt>
                <c:pt idx="13">
                  <c:v>110.10234783685432</c:v>
                </c:pt>
                <c:pt idx="14">
                  <c:v>110.14192067014368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D-22B5-4FD2-880B-C6BB46185D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89702848"/>
        <c:axId val="1"/>
      </c:lineChart>
      <c:catAx>
        <c:axId val="1189702848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out"/>
        <c:minorTickMark val="none"/>
        <c:tickLblPos val="none"/>
        <c:spPr>
          <a:ln w="12700" algn="ctr">
            <a:solidFill>
              <a:srgbClr val="0070C0"/>
            </a:solidFill>
            <a:prstDash val="solid"/>
          </a:ln>
        </c:spPr>
        <c:txPr>
          <a:bodyPr wrap="none"/>
          <a:lstStyle/>
          <a:p>
            <a:pPr>
              <a:defRPr sz="1200">
                <a:latin typeface="+mn-lt"/>
                <a:ea typeface="+mn-ea"/>
                <a:cs typeface="+mn-cs"/>
                <a:sym typeface="+mn-lt"/>
              </a:defRPr>
            </a:pPr>
            <a:endParaRPr lang="ru-RU"/>
          </a:p>
        </c:tx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10.5"/>
          <c:min val="106.5"/>
        </c:scaling>
        <c:delete val="0"/>
        <c:axPos val="l"/>
        <c:majorGridlines>
          <c:spPr>
            <a:ln>
              <a:noFill/>
            </a:ln>
          </c:spPr>
        </c:majorGridlines>
        <c:numFmt formatCode="#,##0.0;&quot;-&quot;#,##0.0" sourceLinked="0"/>
        <c:majorTickMark val="out"/>
        <c:minorTickMark val="none"/>
        <c:tickLblPos val="nextTo"/>
        <c:spPr>
          <a:ln w="9525" algn="ctr">
            <a:solidFill>
              <a:srgbClr val="0070C0"/>
            </a:solidFill>
            <a:prstDash val="solid"/>
          </a:ln>
        </c:spPr>
        <c:txPr>
          <a:bodyPr wrap="none"/>
          <a:lstStyle/>
          <a:p>
            <a:pPr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defRPr>
            </a:pPr>
            <a:endParaRPr lang="ru-RU"/>
          </a:p>
        </c:txPr>
        <c:crossAx val="1189702848"/>
        <c:crosses val="min"/>
        <c:crossBetween val="midCat"/>
        <c:majorUnit val="0.5"/>
      </c:valAx>
    </c:plotArea>
    <c:plotVisOnly val="0"/>
    <c:dispBlanksAs val="gap"/>
    <c:showDLblsOverMax val="1"/>
  </c:chart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4.3285024154589374E-2"/>
          <c:y val="7.9101562499999997E-3"/>
          <c:w val="0.93758454106280187"/>
          <c:h val="0.98417968750000007"/>
        </c:manualLayout>
      </c:layout>
      <c:lineChart>
        <c:grouping val="standard"/>
        <c:varyColors val="0"/>
        <c:ser>
          <c:idx val="0"/>
          <c:order val="0"/>
          <c:spPr>
            <a:ln w="38100" algn="ctr">
              <a:solidFill>
                <a:schemeClr val="tx2"/>
              </a:solidFill>
              <a:prstDash val="solid"/>
            </a:ln>
          </c:spPr>
          <c:marker>
            <c:symbol val="none"/>
          </c:marker>
          <c:dPt>
            <c:idx val="0"/>
            <c:marker>
              <c:symbol val="circle"/>
              <c:size val="7"/>
              <c:spPr>
                <a:solidFill>
                  <a:srgbClr val="FFFFFF"/>
                </a:solidFill>
                <a:ln w="9525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F1D1-484E-93D3-6A4A952FE2F2}"/>
              </c:ext>
            </c:extLst>
          </c:dPt>
          <c:dPt>
            <c:idx val="1"/>
            <c:marker>
              <c:symbol val="circle"/>
              <c:size val="7"/>
              <c:spPr>
                <a:solidFill>
                  <a:srgbClr val="FFFFFF"/>
                </a:solidFill>
                <a:ln w="9525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F1D1-484E-93D3-6A4A952FE2F2}"/>
              </c:ext>
            </c:extLst>
          </c:dPt>
          <c:dPt>
            <c:idx val="2"/>
            <c:marker>
              <c:symbol val="circle"/>
              <c:size val="7"/>
              <c:spPr>
                <a:solidFill>
                  <a:srgbClr val="FFFFFF"/>
                </a:solidFill>
                <a:ln w="9525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F1D1-484E-93D3-6A4A952FE2F2}"/>
              </c:ext>
            </c:extLst>
          </c:dPt>
          <c:dPt>
            <c:idx val="3"/>
            <c:marker>
              <c:symbol val="circle"/>
              <c:size val="7"/>
              <c:spPr>
                <a:solidFill>
                  <a:srgbClr val="FFFFFF"/>
                </a:solidFill>
                <a:ln w="9525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F1D1-484E-93D3-6A4A952FE2F2}"/>
              </c:ext>
            </c:extLst>
          </c:dPt>
          <c:dPt>
            <c:idx val="4"/>
            <c:marker>
              <c:symbol val="circle"/>
              <c:size val="7"/>
              <c:spPr>
                <a:solidFill>
                  <a:srgbClr val="FFFFFF"/>
                </a:solidFill>
                <a:ln w="9525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F1D1-484E-93D3-6A4A952FE2F2}"/>
              </c:ext>
            </c:extLst>
          </c:dPt>
          <c:dPt>
            <c:idx val="5"/>
            <c:marker>
              <c:symbol val="circle"/>
              <c:size val="7"/>
              <c:spPr>
                <a:solidFill>
                  <a:srgbClr val="FFFFFF"/>
                </a:solidFill>
                <a:ln w="9525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F1D1-484E-93D3-6A4A952FE2F2}"/>
              </c:ext>
            </c:extLst>
          </c:dPt>
          <c:dPt>
            <c:idx val="6"/>
            <c:marker>
              <c:symbol val="circle"/>
              <c:size val="7"/>
              <c:spPr>
                <a:solidFill>
                  <a:srgbClr val="FFFFFF"/>
                </a:solidFill>
                <a:ln w="9525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F1D1-484E-93D3-6A4A952FE2F2}"/>
              </c:ext>
            </c:extLst>
          </c:dPt>
          <c:dPt>
            <c:idx val="7"/>
            <c:marker>
              <c:symbol val="circle"/>
              <c:size val="7"/>
              <c:spPr>
                <a:solidFill>
                  <a:srgbClr val="FFFFFF"/>
                </a:solidFill>
                <a:ln w="9525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F1D1-484E-93D3-6A4A952FE2F2}"/>
              </c:ext>
            </c:extLst>
          </c:dPt>
          <c:dPt>
            <c:idx val="8"/>
            <c:marker>
              <c:symbol val="circle"/>
              <c:size val="7"/>
              <c:spPr>
                <a:solidFill>
                  <a:srgbClr val="FFFFFF"/>
                </a:solidFill>
                <a:ln w="9525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F1D1-484E-93D3-6A4A952FE2F2}"/>
              </c:ext>
            </c:extLst>
          </c:dPt>
          <c:dPt>
            <c:idx val="9"/>
            <c:marker>
              <c:symbol val="circle"/>
              <c:size val="7"/>
              <c:spPr>
                <a:solidFill>
                  <a:srgbClr val="FFFFFF"/>
                </a:solidFill>
                <a:ln w="9525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F1D1-484E-93D3-6A4A952FE2F2}"/>
              </c:ext>
            </c:extLst>
          </c:dPt>
          <c:dPt>
            <c:idx val="10"/>
            <c:marker>
              <c:symbol val="circle"/>
              <c:size val="7"/>
              <c:spPr>
                <a:solidFill>
                  <a:srgbClr val="FFFFFF"/>
                </a:solidFill>
                <a:ln w="9525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F1D1-484E-93D3-6A4A952FE2F2}"/>
              </c:ext>
            </c:extLst>
          </c:dPt>
          <c:dPt>
            <c:idx val="11"/>
            <c:marker>
              <c:symbol val="circle"/>
              <c:size val="7"/>
              <c:spPr>
                <a:solidFill>
                  <a:srgbClr val="FFFFFF"/>
                </a:solidFill>
                <a:ln w="9525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B-F1D1-484E-93D3-6A4A952FE2F2}"/>
              </c:ext>
            </c:extLst>
          </c:dPt>
          <c:val>
            <c:numRef>
              <c:f>Sheet1!$A$1:$O$1</c:f>
              <c:numCache>
                <c:formatCode>General</c:formatCode>
                <c:ptCount val="15"/>
                <c:pt idx="0">
                  <c:v>107.1</c:v>
                </c:pt>
                <c:pt idx="1">
                  <c:v>108.2</c:v>
                </c:pt>
                <c:pt idx="2">
                  <c:v>108.7</c:v>
                </c:pt>
                <c:pt idx="3">
                  <c:v>108.9</c:v>
                </c:pt>
                <c:pt idx="4">
                  <c:v>109.6</c:v>
                </c:pt>
                <c:pt idx="5">
                  <c:v>109</c:v>
                </c:pt>
                <c:pt idx="6">
                  <c:v>109.3</c:v>
                </c:pt>
                <c:pt idx="7">
                  <c:v>109.5</c:v>
                </c:pt>
                <c:pt idx="8">
                  <c:v>109.6</c:v>
                </c:pt>
                <c:pt idx="9">
                  <c:v>109.7</c:v>
                </c:pt>
                <c:pt idx="10">
                  <c:v>110</c:v>
                </c:pt>
                <c:pt idx="11">
                  <c:v>110.2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C-F1D1-484E-93D3-6A4A952FE2F2}"/>
            </c:ext>
          </c:extLst>
        </c:ser>
        <c:ser>
          <c:idx val="1"/>
          <c:order val="1"/>
          <c:spPr>
            <a:ln w="38100" algn="ctr">
              <a:solidFill>
                <a:srgbClr val="0070C0"/>
              </a:solidFill>
              <a:prstDash val="solid"/>
            </a:ln>
          </c:spPr>
          <c:marker>
            <c:symbol val="none"/>
          </c:marker>
          <c:dPt>
            <c:idx val="0"/>
            <c:marker>
              <c:symbol val="circle"/>
              <c:size val="7"/>
              <c:spPr>
                <a:solidFill>
                  <a:srgbClr val="0070C0"/>
                </a:solidFill>
                <a:ln w="9525" algn="ctr">
                  <a:solidFill>
                    <a:srgbClr val="0070C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D-F1D1-484E-93D3-6A4A952FE2F2}"/>
              </c:ext>
            </c:extLst>
          </c:dPt>
          <c:dPt>
            <c:idx val="1"/>
            <c:marker>
              <c:symbol val="circle"/>
              <c:size val="7"/>
              <c:spPr>
                <a:solidFill>
                  <a:srgbClr val="0070C0"/>
                </a:solidFill>
                <a:ln w="9525" algn="ctr">
                  <a:solidFill>
                    <a:srgbClr val="0070C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E-F1D1-484E-93D3-6A4A952FE2F2}"/>
              </c:ext>
            </c:extLst>
          </c:dPt>
          <c:dPt>
            <c:idx val="2"/>
            <c:marker>
              <c:symbol val="circle"/>
              <c:size val="7"/>
              <c:spPr>
                <a:solidFill>
                  <a:srgbClr val="0070C0"/>
                </a:solidFill>
                <a:ln w="9525" algn="ctr">
                  <a:solidFill>
                    <a:srgbClr val="0070C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F-F1D1-484E-93D3-6A4A952FE2F2}"/>
              </c:ext>
            </c:extLst>
          </c:dPt>
          <c:dPt>
            <c:idx val="3"/>
            <c:marker>
              <c:symbol val="circle"/>
              <c:size val="7"/>
              <c:spPr>
                <a:solidFill>
                  <a:srgbClr val="0070C0"/>
                </a:solidFill>
                <a:ln w="9525" algn="ctr">
                  <a:solidFill>
                    <a:srgbClr val="0070C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0-F1D1-484E-93D3-6A4A952FE2F2}"/>
              </c:ext>
            </c:extLst>
          </c:dPt>
          <c:dPt>
            <c:idx val="4"/>
            <c:marker>
              <c:symbol val="circle"/>
              <c:size val="7"/>
              <c:spPr>
                <a:solidFill>
                  <a:srgbClr val="0070C0"/>
                </a:solidFill>
                <a:ln w="9525" algn="ctr">
                  <a:solidFill>
                    <a:srgbClr val="0070C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1-F1D1-484E-93D3-6A4A952FE2F2}"/>
              </c:ext>
            </c:extLst>
          </c:dPt>
          <c:dPt>
            <c:idx val="5"/>
            <c:marker>
              <c:symbol val="circle"/>
              <c:size val="7"/>
              <c:spPr>
                <a:solidFill>
                  <a:srgbClr val="0070C0"/>
                </a:solidFill>
                <a:ln w="9525" algn="ctr">
                  <a:solidFill>
                    <a:srgbClr val="0070C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2-F1D1-484E-93D3-6A4A952FE2F2}"/>
              </c:ext>
            </c:extLst>
          </c:dPt>
          <c:dPt>
            <c:idx val="6"/>
            <c:marker>
              <c:symbol val="circle"/>
              <c:size val="7"/>
              <c:spPr>
                <a:solidFill>
                  <a:srgbClr val="0070C0"/>
                </a:solidFill>
                <a:ln w="9525" algn="ctr">
                  <a:solidFill>
                    <a:srgbClr val="0070C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3-F1D1-484E-93D3-6A4A952FE2F2}"/>
              </c:ext>
            </c:extLst>
          </c:dPt>
          <c:dPt>
            <c:idx val="7"/>
            <c:marker>
              <c:symbol val="circle"/>
              <c:size val="7"/>
              <c:spPr>
                <a:solidFill>
                  <a:srgbClr val="0070C0"/>
                </a:solidFill>
                <a:ln w="9525" algn="ctr">
                  <a:solidFill>
                    <a:srgbClr val="0070C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4-F1D1-484E-93D3-6A4A952FE2F2}"/>
              </c:ext>
            </c:extLst>
          </c:dPt>
          <c:dPt>
            <c:idx val="8"/>
            <c:marker>
              <c:symbol val="circle"/>
              <c:size val="7"/>
              <c:spPr>
                <a:solidFill>
                  <a:srgbClr val="0070C0"/>
                </a:solidFill>
                <a:ln w="9525" algn="ctr">
                  <a:solidFill>
                    <a:srgbClr val="0070C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5-F1D1-484E-93D3-6A4A952FE2F2}"/>
              </c:ext>
            </c:extLst>
          </c:dPt>
          <c:dPt>
            <c:idx val="9"/>
            <c:marker>
              <c:symbol val="circle"/>
              <c:size val="7"/>
              <c:spPr>
                <a:solidFill>
                  <a:srgbClr val="0070C0"/>
                </a:solidFill>
                <a:ln w="9525" algn="ctr">
                  <a:solidFill>
                    <a:srgbClr val="0070C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6-F1D1-484E-93D3-6A4A952FE2F2}"/>
              </c:ext>
            </c:extLst>
          </c:dPt>
          <c:dPt>
            <c:idx val="10"/>
            <c:marker>
              <c:symbol val="circle"/>
              <c:size val="7"/>
              <c:spPr>
                <a:solidFill>
                  <a:srgbClr val="0070C0"/>
                </a:solidFill>
                <a:ln w="9525" algn="ctr">
                  <a:solidFill>
                    <a:srgbClr val="0070C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7-F1D1-484E-93D3-6A4A952FE2F2}"/>
              </c:ext>
            </c:extLst>
          </c:dPt>
          <c:dPt>
            <c:idx val="11"/>
            <c:marker>
              <c:symbol val="circle"/>
              <c:size val="7"/>
              <c:spPr>
                <a:solidFill>
                  <a:srgbClr val="0070C0"/>
                </a:solidFill>
                <a:ln w="9525" algn="ctr">
                  <a:solidFill>
                    <a:srgbClr val="0070C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8-F1D1-484E-93D3-6A4A952FE2F2}"/>
              </c:ext>
            </c:extLst>
          </c:dPt>
          <c:val>
            <c:numRef>
              <c:f>Sheet1!$A$2:$O$2</c:f>
              <c:numCache>
                <c:formatCode>General</c:formatCode>
                <c:ptCount val="15"/>
                <c:pt idx="0">
                  <c:v>107.58865487840926</c:v>
                </c:pt>
                <c:pt idx="1">
                  <c:v>108.06425166512605</c:v>
                </c:pt>
                <c:pt idx="2">
                  <c:v>108.45799911753738</c:v>
                </c:pt>
                <c:pt idx="3">
                  <c:v>108.78375335766005</c:v>
                </c:pt>
                <c:pt idx="4">
                  <c:v>109.05309880504301</c:v>
                </c:pt>
                <c:pt idx="5">
                  <c:v>109.27569655939624</c:v>
                </c:pt>
                <c:pt idx="6">
                  <c:v>109.45958738186896</c:v>
                </c:pt>
                <c:pt idx="7">
                  <c:v>109.61145235438589</c:v>
                </c:pt>
                <c:pt idx="8">
                  <c:v>109.73683525704939</c:v>
                </c:pt>
                <c:pt idx="9">
                  <c:v>109.84033104260503</c:v>
                </c:pt>
                <c:pt idx="10">
                  <c:v>109.92574474657989</c:v>
                </c:pt>
                <c:pt idx="11">
                  <c:v>109.99622491420469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9-F1D1-484E-93D3-6A4A952FE2F2}"/>
            </c:ext>
          </c:extLst>
        </c:ser>
        <c:ser>
          <c:idx val="2"/>
          <c:order val="2"/>
          <c:spPr>
            <a:ln w="38100" algn="ctr">
              <a:solidFill>
                <a:srgbClr val="C30C3E"/>
              </a:solidFill>
              <a:prstDash val="solid"/>
            </a:ln>
          </c:spPr>
          <c:marker>
            <c:symbol val="none"/>
          </c:marker>
          <c:dLbls>
            <c:dLbl>
              <c:idx val="11"/>
              <c:layout>
                <c:manualLayout>
                  <c:x val="0"/>
                  <c:y val="-8.1054687500000007E-3"/>
                </c:manualLayout>
              </c:layout>
              <c:numFmt formatCode="#,##0.000;&quot;-&quot;#,##0.00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ru-RU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1A-F1D1-484E-93D3-6A4A952FE2F2}"/>
                </c:ext>
              </c:extLst>
            </c:dLbl>
            <c:dLbl>
              <c:idx val="12"/>
              <c:layout>
                <c:manualLayout>
                  <c:x val="0"/>
                  <c:y val="-8.9843749999999993E-3"/>
                </c:manualLayout>
              </c:layout>
              <c:numFmt formatCode="#,##0.000;&quot;-&quot;#,##0.00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ru-RU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1B-F1D1-484E-93D3-6A4A952FE2F2}"/>
                </c:ext>
              </c:extLst>
            </c:dLbl>
            <c:dLbl>
              <c:idx val="13"/>
              <c:layout>
                <c:manualLayout>
                  <c:x val="0"/>
                  <c:y val="-8.9843749999999993E-3"/>
                </c:manualLayout>
              </c:layout>
              <c:numFmt formatCode="#,##0.000;&quot;-&quot;#,##0.00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ru-RU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1C-F1D1-484E-93D3-6A4A952FE2F2}"/>
                </c:ext>
              </c:extLst>
            </c:dLbl>
            <c:dLbl>
              <c:idx val="14"/>
              <c:layout>
                <c:manualLayout>
                  <c:x val="0"/>
                  <c:y val="-8.9843749999999993E-3"/>
                </c:manualLayout>
              </c:layout>
              <c:numFmt formatCode="#,##0.000;&quot;-&quot;#,##0.00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ru-RU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1D-F1D1-484E-93D3-6A4A952FE2F2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Sheet1!$A$3:$O$3</c:f>
              <c:numCache>
                <c:formatCode>General</c:formatCode>
                <c:ptCount val="15"/>
                <c:pt idx="11">
                  <c:v>109.99622491420469</c:v>
                </c:pt>
                <c:pt idx="12">
                  <c:v>110.05437525665681</c:v>
                </c:pt>
                <c:pt idx="13">
                  <c:v>110.10234783685432</c:v>
                </c:pt>
                <c:pt idx="14">
                  <c:v>110.14192067014368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E-F1D1-484E-93D3-6A4A952FE2F2}"/>
            </c:ext>
          </c:extLst>
        </c:ser>
        <c:ser>
          <c:idx val="3"/>
          <c:order val="3"/>
          <c:spPr>
            <a:ln w="38100" algn="ctr">
              <a:solidFill>
                <a:srgbClr val="45FE45"/>
              </a:solidFill>
              <a:prstDash val="solid"/>
            </a:ln>
          </c:spPr>
          <c:marker>
            <c:symbol val="none"/>
          </c:marker>
          <c:val>
            <c:numRef>
              <c:f>Sheet1!$A$4:$O$4</c:f>
              <c:numCache>
                <c:formatCode>General</c:formatCode>
                <c:ptCount val="15"/>
                <c:pt idx="0">
                  <c:v>107.82900000000001</c:v>
                </c:pt>
                <c:pt idx="1">
                  <c:v>108.134</c:v>
                </c:pt>
                <c:pt idx="2">
                  <c:v>108.419</c:v>
                </c:pt>
                <c:pt idx="3">
                  <c:v>108.68599999999999</c:v>
                </c:pt>
                <c:pt idx="4">
                  <c:v>108.93500000000002</c:v>
                </c:pt>
                <c:pt idx="5">
                  <c:v>109.16600000000001</c:v>
                </c:pt>
                <c:pt idx="6">
                  <c:v>109.379</c:v>
                </c:pt>
                <c:pt idx="7">
                  <c:v>109.57400000000001</c:v>
                </c:pt>
                <c:pt idx="8">
                  <c:v>109.751</c:v>
                </c:pt>
                <c:pt idx="9">
                  <c:v>109.91</c:v>
                </c:pt>
                <c:pt idx="10">
                  <c:v>110.051</c:v>
                </c:pt>
                <c:pt idx="11">
                  <c:v>110.17399999999999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F-F1D1-484E-93D3-6A4A952FE2F2}"/>
            </c:ext>
          </c:extLst>
        </c:ser>
        <c:ser>
          <c:idx val="4"/>
          <c:order val="4"/>
          <c:spPr>
            <a:ln w="38100" algn="ctr">
              <a:solidFill>
                <a:srgbClr val="FECF2E"/>
              </a:solidFill>
              <a:prstDash val="solid"/>
            </a:ln>
          </c:spPr>
          <c:marker>
            <c:symbol val="none"/>
          </c:marker>
          <c:dLbls>
            <c:dLbl>
              <c:idx val="12"/>
              <c:layout>
                <c:manualLayout>
                  <c:x val="0"/>
                  <c:y val="-8.1054687500000007E-3"/>
                </c:manualLayout>
              </c:layout>
              <c:numFmt formatCode="#,##0.000;&quot;-&quot;#,##0.00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ru-RU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20-F1D1-484E-93D3-6A4A952FE2F2}"/>
                </c:ext>
              </c:extLst>
            </c:dLbl>
            <c:dLbl>
              <c:idx val="13"/>
              <c:layout>
                <c:manualLayout>
                  <c:x val="0"/>
                  <c:y val="-8.1054687500000007E-3"/>
                </c:manualLayout>
              </c:layout>
              <c:numFmt formatCode="#,##0.000;&quot;-&quot;#,##0.00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ru-RU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21-F1D1-484E-93D3-6A4A952FE2F2}"/>
                </c:ext>
              </c:extLst>
            </c:dLbl>
            <c:dLbl>
              <c:idx val="14"/>
              <c:layout>
                <c:manualLayout>
                  <c:x val="0"/>
                  <c:y val="-8.1054687500000007E-3"/>
                </c:manualLayout>
              </c:layout>
              <c:numFmt formatCode="#,##0.000;&quot;-&quot;#,##0.00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ru-RU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22-F1D1-484E-93D3-6A4A952FE2F2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Sheet1!$A$5:$O$5</c:f>
              <c:numCache>
                <c:formatCode>General</c:formatCode>
                <c:ptCount val="15"/>
                <c:pt idx="11">
                  <c:v>110.17399999999999</c:v>
                </c:pt>
                <c:pt idx="12">
                  <c:v>110.27900000000001</c:v>
                </c:pt>
                <c:pt idx="13">
                  <c:v>110.36600000000001</c:v>
                </c:pt>
                <c:pt idx="14">
                  <c:v>110.435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3-F1D1-484E-93D3-6A4A952FE2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89736128"/>
        <c:axId val="1"/>
      </c:lineChart>
      <c:catAx>
        <c:axId val="1189736128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out"/>
        <c:minorTickMark val="none"/>
        <c:tickLblPos val="none"/>
        <c:spPr>
          <a:ln w="12700" algn="ctr">
            <a:solidFill>
              <a:srgbClr val="0070C0"/>
            </a:solidFill>
            <a:prstDash val="solid"/>
          </a:ln>
        </c:spPr>
        <c:txPr>
          <a:bodyPr wrap="none"/>
          <a:lstStyle/>
          <a:p>
            <a:pPr>
              <a:defRPr sz="1200">
                <a:latin typeface="+mn-lt"/>
                <a:ea typeface="+mn-ea"/>
                <a:cs typeface="+mn-cs"/>
                <a:sym typeface="+mn-lt"/>
              </a:defRPr>
            </a:pPr>
            <a:endParaRPr lang="ru-RU"/>
          </a:p>
        </c:tx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10.5"/>
          <c:min val="106.5"/>
        </c:scaling>
        <c:delete val="0"/>
        <c:axPos val="l"/>
        <c:majorGridlines>
          <c:spPr>
            <a:ln>
              <a:noFill/>
            </a:ln>
          </c:spPr>
        </c:majorGridlines>
        <c:numFmt formatCode="#,##0.0;&quot;-&quot;#,##0.0" sourceLinked="0"/>
        <c:majorTickMark val="out"/>
        <c:minorTickMark val="none"/>
        <c:tickLblPos val="nextTo"/>
        <c:spPr>
          <a:ln w="9525" algn="ctr">
            <a:solidFill>
              <a:srgbClr val="0070C0"/>
            </a:solidFill>
            <a:prstDash val="solid"/>
          </a:ln>
        </c:spPr>
        <c:txPr>
          <a:bodyPr wrap="none"/>
          <a:lstStyle/>
          <a:p>
            <a:pPr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defRPr>
            </a:pPr>
            <a:endParaRPr lang="ru-RU"/>
          </a:p>
        </c:txPr>
        <c:crossAx val="1189736128"/>
        <c:crosses val="min"/>
        <c:crossBetween val="midCat"/>
        <c:majorUnit val="0.1"/>
      </c:valAx>
    </c:plotArea>
    <c:plotVisOnly val="0"/>
    <c:dispBlanksAs val="gap"/>
    <c:showDLblsOverMax val="1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F6DD85-5E18-430E-9DAB-40324785C9EE}" type="datetimeFigureOut">
              <a:rPr lang="ru-RU" smtClean="0"/>
              <a:t>15.06.2019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664535-A149-4108-8259-6FAC694BB2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5264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My First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7771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My First Template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690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EDD84-A9AE-4E24-8AC8-963078C46094}" type="datetimeFigureOut">
              <a:rPr lang="ru-RU" smtClean="0"/>
              <a:t>15.06.2019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0D948-93E3-4EC3-B282-7D37FB1D19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7574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EDD84-A9AE-4E24-8AC8-963078C46094}" type="datetimeFigureOut">
              <a:rPr lang="ru-RU" smtClean="0"/>
              <a:t>15.06.2019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0D948-93E3-4EC3-B282-7D37FB1D19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3069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EDD84-A9AE-4E24-8AC8-963078C46094}" type="datetimeFigureOut">
              <a:rPr lang="ru-RU" smtClean="0"/>
              <a:t>15.06.2019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0D948-93E3-4EC3-B282-7D37FB1D19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10957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Free Blank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Off-page Connector 9"/>
          <p:cNvSpPr/>
          <p:nvPr userDrawn="1"/>
        </p:nvSpPr>
        <p:spPr>
          <a:xfrm rot="5400000">
            <a:off x="11731145" y="126200"/>
            <a:ext cx="384047" cy="537665"/>
          </a:xfrm>
          <a:prstGeom prst="flowChartOffpageConnector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703082" y="203009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409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Free Blank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791720" y="541356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r">
              <a:defRPr sz="2667" b="1" baseline="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823720" y="1010678"/>
            <a:ext cx="5486400" cy="267661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r">
              <a:buNone/>
              <a:defRPr sz="1400" b="1" i="0" baseline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 smtClean="0"/>
              <a:t>Subtext Goes Here</a:t>
            </a:r>
          </a:p>
        </p:txBody>
      </p:sp>
      <p:sp>
        <p:nvSpPr>
          <p:cNvPr id="10" name="Flowchart: Off-page Connector 9"/>
          <p:cNvSpPr/>
          <p:nvPr userDrawn="1"/>
        </p:nvSpPr>
        <p:spPr>
          <a:xfrm rot="5400000">
            <a:off x="11731145" y="126200"/>
            <a:ext cx="384047" cy="537665"/>
          </a:xfrm>
          <a:prstGeom prst="flowChartOffpageConnector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703082" y="203009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71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Free Blank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872965" y="356628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72965" y="825950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 smtClean="0"/>
              <a:t>SUBTEXT GOES HERE</a:t>
            </a:r>
          </a:p>
        </p:txBody>
      </p:sp>
      <p:sp>
        <p:nvSpPr>
          <p:cNvPr id="8" name="Flowchart: Off-page Connector 7"/>
          <p:cNvSpPr/>
          <p:nvPr userDrawn="1"/>
        </p:nvSpPr>
        <p:spPr>
          <a:xfrm rot="5400000">
            <a:off x="11731145" y="126200"/>
            <a:ext cx="384047" cy="537665"/>
          </a:xfrm>
          <a:prstGeom prst="flowChartOffpageConnector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703082" y="203009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18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e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80736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0" y="6731802"/>
            <a:ext cx="12192000" cy="126199"/>
            <a:chOff x="0" y="2573904"/>
            <a:chExt cx="8767278" cy="44695"/>
          </a:xfrm>
        </p:grpSpPr>
        <p:grpSp>
          <p:nvGrpSpPr>
            <p:cNvPr id="9" name="Group 43"/>
            <p:cNvGrpSpPr/>
            <p:nvPr/>
          </p:nvGrpSpPr>
          <p:grpSpPr>
            <a:xfrm>
              <a:off x="0" y="2573904"/>
              <a:ext cx="3752335" cy="44695"/>
              <a:chOff x="0" y="2573904"/>
              <a:chExt cx="3752335" cy="44695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0" y="2573904"/>
                <a:ext cx="1262608" cy="4469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262608" y="2573904"/>
                <a:ext cx="1262608" cy="4469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2489727" y="2573904"/>
                <a:ext cx="1262608" cy="44695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</p:grpSp>
        <p:grpSp>
          <p:nvGrpSpPr>
            <p:cNvPr id="10" name="Group 44"/>
            <p:cNvGrpSpPr/>
            <p:nvPr/>
          </p:nvGrpSpPr>
          <p:grpSpPr>
            <a:xfrm>
              <a:off x="3752335" y="2573904"/>
              <a:ext cx="5014943" cy="44695"/>
              <a:chOff x="0" y="2573904"/>
              <a:chExt cx="5014943" cy="44695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0" y="2573904"/>
                <a:ext cx="1262608" cy="44695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262608" y="2573904"/>
                <a:ext cx="1262608" cy="44695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489727" y="2573904"/>
                <a:ext cx="1262608" cy="44695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752335" y="2573904"/>
                <a:ext cx="1262608" cy="4469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</p:grpSp>
      </p:grpSp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872965" y="356628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72965" y="825950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 smtClean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2050232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+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0" y="6731802"/>
            <a:ext cx="12192000" cy="126199"/>
            <a:chOff x="0" y="2573904"/>
            <a:chExt cx="8767278" cy="44695"/>
          </a:xfrm>
        </p:grpSpPr>
        <p:grpSp>
          <p:nvGrpSpPr>
            <p:cNvPr id="9" name="Group 43"/>
            <p:cNvGrpSpPr/>
            <p:nvPr/>
          </p:nvGrpSpPr>
          <p:grpSpPr>
            <a:xfrm>
              <a:off x="0" y="2573904"/>
              <a:ext cx="3752335" cy="44695"/>
              <a:chOff x="0" y="2573904"/>
              <a:chExt cx="3752335" cy="44695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0" y="2573904"/>
                <a:ext cx="1262608" cy="4469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262608" y="2573904"/>
                <a:ext cx="1262608" cy="4469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2489727" y="2573904"/>
                <a:ext cx="1262608" cy="44695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</p:grpSp>
        <p:grpSp>
          <p:nvGrpSpPr>
            <p:cNvPr id="10" name="Group 44"/>
            <p:cNvGrpSpPr/>
            <p:nvPr/>
          </p:nvGrpSpPr>
          <p:grpSpPr>
            <a:xfrm>
              <a:off x="3752335" y="2573904"/>
              <a:ext cx="5014943" cy="44695"/>
              <a:chOff x="0" y="2573904"/>
              <a:chExt cx="5014943" cy="44695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0" y="2573904"/>
                <a:ext cx="1262608" cy="44695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262608" y="2573904"/>
                <a:ext cx="1262608" cy="44695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489727" y="2573904"/>
                <a:ext cx="1262608" cy="44695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752335" y="2573904"/>
                <a:ext cx="1262608" cy="4469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</p:grpSp>
      </p:grpSp>
      <p:sp>
        <p:nvSpPr>
          <p:cNvPr id="18" name="Flowchart: Off-page Connector 17"/>
          <p:cNvSpPr/>
          <p:nvPr userDrawn="1"/>
        </p:nvSpPr>
        <p:spPr>
          <a:xfrm rot="5400000">
            <a:off x="11731145" y="126200"/>
            <a:ext cx="384047" cy="537665"/>
          </a:xfrm>
          <a:prstGeom prst="flowChartOffpageConnector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703082" y="203009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470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872965" y="356628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72965" y="825950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 smtClean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657710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Title+ SubTitle+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72965" y="356628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72965" y="825950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 smtClean="0"/>
              <a:t>SUBTEXT GOES HERE</a:t>
            </a:r>
          </a:p>
        </p:txBody>
      </p:sp>
      <p:grpSp>
        <p:nvGrpSpPr>
          <p:cNvPr id="3" name="Group 7"/>
          <p:cNvGrpSpPr/>
          <p:nvPr userDrawn="1"/>
        </p:nvGrpSpPr>
        <p:grpSpPr>
          <a:xfrm>
            <a:off x="0" y="6731802"/>
            <a:ext cx="12192000" cy="126199"/>
            <a:chOff x="0" y="2573904"/>
            <a:chExt cx="8767278" cy="44695"/>
          </a:xfrm>
        </p:grpSpPr>
        <p:grpSp>
          <p:nvGrpSpPr>
            <p:cNvPr id="4" name="Group 43"/>
            <p:cNvGrpSpPr/>
            <p:nvPr/>
          </p:nvGrpSpPr>
          <p:grpSpPr>
            <a:xfrm>
              <a:off x="0" y="2573904"/>
              <a:ext cx="3752335" cy="44695"/>
              <a:chOff x="0" y="2573904"/>
              <a:chExt cx="3752335" cy="44695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0" y="2573904"/>
                <a:ext cx="1262608" cy="4469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1262608" y="2573904"/>
                <a:ext cx="1262608" cy="4469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2489727" y="2573904"/>
                <a:ext cx="1262608" cy="44695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</p:grpSp>
        <p:grpSp>
          <p:nvGrpSpPr>
            <p:cNvPr id="5" name="Group 44"/>
            <p:cNvGrpSpPr/>
            <p:nvPr/>
          </p:nvGrpSpPr>
          <p:grpSpPr>
            <a:xfrm>
              <a:off x="3752335" y="2573904"/>
              <a:ext cx="5014943" cy="44695"/>
              <a:chOff x="0" y="2573904"/>
              <a:chExt cx="5014943" cy="44695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0" y="2573904"/>
                <a:ext cx="1262608" cy="44695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262608" y="2573904"/>
                <a:ext cx="1262608" cy="44695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489727" y="2573904"/>
                <a:ext cx="1262608" cy="44695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3752335" y="2573904"/>
                <a:ext cx="1262608" cy="4469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</p:grpSp>
      </p:grpSp>
      <p:sp>
        <p:nvSpPr>
          <p:cNvPr id="22" name="Flowchart: Off-page Connector 21"/>
          <p:cNvSpPr/>
          <p:nvPr userDrawn="1"/>
        </p:nvSpPr>
        <p:spPr>
          <a:xfrm rot="5400000">
            <a:off x="11731145" y="126200"/>
            <a:ext cx="384047" cy="537665"/>
          </a:xfrm>
          <a:prstGeom prst="flowChartOffpageConnector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703082" y="203009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00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EDD84-A9AE-4E24-8AC8-963078C46094}" type="datetimeFigureOut">
              <a:rPr lang="ru-RU" smtClean="0"/>
              <a:t>15.06.2019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0D948-93E3-4EC3-B282-7D37FB1D19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78771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7"/>
          <p:cNvGrpSpPr/>
          <p:nvPr userDrawn="1"/>
        </p:nvGrpSpPr>
        <p:grpSpPr>
          <a:xfrm>
            <a:off x="0" y="6731802"/>
            <a:ext cx="12192000" cy="126199"/>
            <a:chOff x="0" y="2573904"/>
            <a:chExt cx="8767278" cy="44695"/>
          </a:xfrm>
        </p:grpSpPr>
        <p:grpSp>
          <p:nvGrpSpPr>
            <p:cNvPr id="4" name="Group 43"/>
            <p:cNvGrpSpPr/>
            <p:nvPr/>
          </p:nvGrpSpPr>
          <p:grpSpPr>
            <a:xfrm>
              <a:off x="0" y="2573904"/>
              <a:ext cx="3752335" cy="44695"/>
              <a:chOff x="0" y="2573904"/>
              <a:chExt cx="3752335" cy="44695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0" y="2573904"/>
                <a:ext cx="1262608" cy="4469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1262608" y="2573904"/>
                <a:ext cx="1262608" cy="4469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2489727" y="2573904"/>
                <a:ext cx="1262608" cy="44695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</p:grpSp>
        <p:grpSp>
          <p:nvGrpSpPr>
            <p:cNvPr id="5" name="Group 44"/>
            <p:cNvGrpSpPr/>
            <p:nvPr/>
          </p:nvGrpSpPr>
          <p:grpSpPr>
            <a:xfrm>
              <a:off x="3752335" y="2573904"/>
              <a:ext cx="5014943" cy="44695"/>
              <a:chOff x="0" y="2573904"/>
              <a:chExt cx="5014943" cy="44695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0" y="2573904"/>
                <a:ext cx="1262608" cy="44695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262608" y="2573904"/>
                <a:ext cx="1262608" cy="44695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489727" y="2573904"/>
                <a:ext cx="1262608" cy="44695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3752335" y="2573904"/>
                <a:ext cx="1262608" cy="4469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063654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ree Blank,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7470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EDD84-A9AE-4E24-8AC8-963078C46094}" type="datetimeFigureOut">
              <a:rPr lang="ru-RU" smtClean="0"/>
              <a:t>15.06.2019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0D948-93E3-4EC3-B282-7D37FB1D19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7881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EDD84-A9AE-4E24-8AC8-963078C46094}" type="datetimeFigureOut">
              <a:rPr lang="ru-RU" smtClean="0"/>
              <a:t>15.06.2019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0D948-93E3-4EC3-B282-7D37FB1D19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1300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EDD84-A9AE-4E24-8AC8-963078C46094}" type="datetimeFigureOut">
              <a:rPr lang="ru-RU" smtClean="0"/>
              <a:t>15.06.2019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0D948-93E3-4EC3-B282-7D37FB1D19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140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EDD84-A9AE-4E24-8AC8-963078C46094}" type="datetimeFigureOut">
              <a:rPr lang="ru-RU" smtClean="0"/>
              <a:t>15.06.2019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0D948-93E3-4EC3-B282-7D37FB1D19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9512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EDD84-A9AE-4E24-8AC8-963078C46094}" type="datetimeFigureOut">
              <a:rPr lang="ru-RU" smtClean="0"/>
              <a:t>15.06.2019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0D948-93E3-4EC3-B282-7D37FB1D19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1529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EDD84-A9AE-4E24-8AC8-963078C46094}" type="datetimeFigureOut">
              <a:rPr lang="ru-RU" smtClean="0"/>
              <a:t>15.06.2019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0D948-93E3-4EC3-B282-7D37FB1D19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9189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EDD84-A9AE-4E24-8AC8-963078C46094}" type="datetimeFigureOut">
              <a:rPr lang="ru-RU" smtClean="0"/>
              <a:t>15.06.2019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0D948-93E3-4EC3-B282-7D37FB1D19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5913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BEDD84-A9AE-4E24-8AC8-963078C46094}" type="datetimeFigureOut">
              <a:rPr lang="ru-RU" smtClean="0"/>
              <a:t>15.06.2019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0D948-93E3-4EC3-B282-7D37FB1D19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2150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3429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2.jpeg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.bin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tags" Target="../tags/tag71.xml"/><Relationship Id="rId18" Type="http://schemas.openxmlformats.org/officeDocument/2006/relationships/tags" Target="../tags/tag76.xml"/><Relationship Id="rId26" Type="http://schemas.openxmlformats.org/officeDocument/2006/relationships/tags" Target="../tags/tag84.xml"/><Relationship Id="rId39" Type="http://schemas.openxmlformats.org/officeDocument/2006/relationships/slideLayout" Target="../slideLayouts/slideLayout19.xml"/><Relationship Id="rId21" Type="http://schemas.openxmlformats.org/officeDocument/2006/relationships/tags" Target="../tags/tag79.xml"/><Relationship Id="rId34" Type="http://schemas.openxmlformats.org/officeDocument/2006/relationships/tags" Target="../tags/tag92.xml"/><Relationship Id="rId42" Type="http://schemas.openxmlformats.org/officeDocument/2006/relationships/chart" Target="../charts/chart3.xml"/><Relationship Id="rId7" Type="http://schemas.openxmlformats.org/officeDocument/2006/relationships/tags" Target="../tags/tag65.xml"/><Relationship Id="rId2" Type="http://schemas.openxmlformats.org/officeDocument/2006/relationships/tags" Target="../tags/tag60.xml"/><Relationship Id="rId16" Type="http://schemas.openxmlformats.org/officeDocument/2006/relationships/tags" Target="../tags/tag74.xml"/><Relationship Id="rId20" Type="http://schemas.openxmlformats.org/officeDocument/2006/relationships/tags" Target="../tags/tag78.xml"/><Relationship Id="rId29" Type="http://schemas.openxmlformats.org/officeDocument/2006/relationships/tags" Target="../tags/tag87.xml"/><Relationship Id="rId41" Type="http://schemas.openxmlformats.org/officeDocument/2006/relationships/image" Target="../media/image1.emf"/><Relationship Id="rId1" Type="http://schemas.openxmlformats.org/officeDocument/2006/relationships/vmlDrawing" Target="../drawings/vmlDrawing10.vml"/><Relationship Id="rId6" Type="http://schemas.openxmlformats.org/officeDocument/2006/relationships/tags" Target="../tags/tag64.xml"/><Relationship Id="rId11" Type="http://schemas.openxmlformats.org/officeDocument/2006/relationships/tags" Target="../tags/tag69.xml"/><Relationship Id="rId24" Type="http://schemas.openxmlformats.org/officeDocument/2006/relationships/tags" Target="../tags/tag82.xml"/><Relationship Id="rId32" Type="http://schemas.openxmlformats.org/officeDocument/2006/relationships/tags" Target="../tags/tag90.xml"/><Relationship Id="rId37" Type="http://schemas.openxmlformats.org/officeDocument/2006/relationships/tags" Target="../tags/tag95.xml"/><Relationship Id="rId40" Type="http://schemas.openxmlformats.org/officeDocument/2006/relationships/oleObject" Target="../embeddings/oleObject10.bin"/><Relationship Id="rId5" Type="http://schemas.openxmlformats.org/officeDocument/2006/relationships/tags" Target="../tags/tag63.xml"/><Relationship Id="rId15" Type="http://schemas.openxmlformats.org/officeDocument/2006/relationships/tags" Target="../tags/tag73.xml"/><Relationship Id="rId23" Type="http://schemas.openxmlformats.org/officeDocument/2006/relationships/tags" Target="../tags/tag81.xml"/><Relationship Id="rId28" Type="http://schemas.openxmlformats.org/officeDocument/2006/relationships/tags" Target="../tags/tag86.xml"/><Relationship Id="rId36" Type="http://schemas.openxmlformats.org/officeDocument/2006/relationships/tags" Target="../tags/tag94.xml"/><Relationship Id="rId10" Type="http://schemas.openxmlformats.org/officeDocument/2006/relationships/tags" Target="../tags/tag68.xml"/><Relationship Id="rId19" Type="http://schemas.openxmlformats.org/officeDocument/2006/relationships/tags" Target="../tags/tag77.xml"/><Relationship Id="rId31" Type="http://schemas.openxmlformats.org/officeDocument/2006/relationships/tags" Target="../tags/tag89.xml"/><Relationship Id="rId4" Type="http://schemas.openxmlformats.org/officeDocument/2006/relationships/tags" Target="../tags/tag62.xml"/><Relationship Id="rId9" Type="http://schemas.openxmlformats.org/officeDocument/2006/relationships/tags" Target="../tags/tag67.xml"/><Relationship Id="rId14" Type="http://schemas.openxmlformats.org/officeDocument/2006/relationships/tags" Target="../tags/tag72.xml"/><Relationship Id="rId22" Type="http://schemas.openxmlformats.org/officeDocument/2006/relationships/tags" Target="../tags/tag80.xml"/><Relationship Id="rId27" Type="http://schemas.openxmlformats.org/officeDocument/2006/relationships/tags" Target="../tags/tag85.xml"/><Relationship Id="rId30" Type="http://schemas.openxmlformats.org/officeDocument/2006/relationships/tags" Target="../tags/tag88.xml"/><Relationship Id="rId35" Type="http://schemas.openxmlformats.org/officeDocument/2006/relationships/tags" Target="../tags/tag93.xml"/><Relationship Id="rId43" Type="http://schemas.openxmlformats.org/officeDocument/2006/relationships/image" Target="../media/image30.png"/><Relationship Id="rId8" Type="http://schemas.openxmlformats.org/officeDocument/2006/relationships/tags" Target="../tags/tag66.xml"/><Relationship Id="rId3" Type="http://schemas.openxmlformats.org/officeDocument/2006/relationships/tags" Target="../tags/tag61.xml"/><Relationship Id="rId12" Type="http://schemas.openxmlformats.org/officeDocument/2006/relationships/tags" Target="../tags/tag70.xml"/><Relationship Id="rId17" Type="http://schemas.openxmlformats.org/officeDocument/2006/relationships/tags" Target="../tags/tag75.xml"/><Relationship Id="rId25" Type="http://schemas.openxmlformats.org/officeDocument/2006/relationships/tags" Target="../tags/tag83.xml"/><Relationship Id="rId33" Type="http://schemas.openxmlformats.org/officeDocument/2006/relationships/tags" Target="../tags/tag91.xml"/><Relationship Id="rId38" Type="http://schemas.openxmlformats.org/officeDocument/2006/relationships/tags" Target="../tags/tag9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103.xml"/><Relationship Id="rId13" Type="http://schemas.openxmlformats.org/officeDocument/2006/relationships/tags" Target="../tags/tag108.xml"/><Relationship Id="rId18" Type="http://schemas.openxmlformats.org/officeDocument/2006/relationships/tags" Target="../tags/tag113.xml"/><Relationship Id="rId26" Type="http://schemas.openxmlformats.org/officeDocument/2006/relationships/oleObject" Target="../embeddings/oleObject11.bin"/><Relationship Id="rId3" Type="http://schemas.openxmlformats.org/officeDocument/2006/relationships/tags" Target="../tags/tag98.xml"/><Relationship Id="rId21" Type="http://schemas.openxmlformats.org/officeDocument/2006/relationships/tags" Target="../tags/tag116.xml"/><Relationship Id="rId7" Type="http://schemas.openxmlformats.org/officeDocument/2006/relationships/tags" Target="../tags/tag102.xml"/><Relationship Id="rId12" Type="http://schemas.openxmlformats.org/officeDocument/2006/relationships/tags" Target="../tags/tag107.xml"/><Relationship Id="rId17" Type="http://schemas.openxmlformats.org/officeDocument/2006/relationships/tags" Target="../tags/tag112.xml"/><Relationship Id="rId25" Type="http://schemas.openxmlformats.org/officeDocument/2006/relationships/slideLayout" Target="../slideLayouts/slideLayout19.xml"/><Relationship Id="rId2" Type="http://schemas.openxmlformats.org/officeDocument/2006/relationships/tags" Target="../tags/tag97.xml"/><Relationship Id="rId16" Type="http://schemas.openxmlformats.org/officeDocument/2006/relationships/tags" Target="../tags/tag111.xml"/><Relationship Id="rId20" Type="http://schemas.openxmlformats.org/officeDocument/2006/relationships/tags" Target="../tags/tag115.xml"/><Relationship Id="rId1" Type="http://schemas.openxmlformats.org/officeDocument/2006/relationships/vmlDrawing" Target="../drawings/vmlDrawing11.vml"/><Relationship Id="rId6" Type="http://schemas.openxmlformats.org/officeDocument/2006/relationships/tags" Target="../tags/tag101.xml"/><Relationship Id="rId11" Type="http://schemas.openxmlformats.org/officeDocument/2006/relationships/tags" Target="../tags/tag106.xml"/><Relationship Id="rId24" Type="http://schemas.openxmlformats.org/officeDocument/2006/relationships/tags" Target="../tags/tag119.xml"/><Relationship Id="rId5" Type="http://schemas.openxmlformats.org/officeDocument/2006/relationships/tags" Target="../tags/tag100.xml"/><Relationship Id="rId15" Type="http://schemas.openxmlformats.org/officeDocument/2006/relationships/tags" Target="../tags/tag110.xml"/><Relationship Id="rId23" Type="http://schemas.openxmlformats.org/officeDocument/2006/relationships/tags" Target="../tags/tag118.xml"/><Relationship Id="rId28" Type="http://schemas.openxmlformats.org/officeDocument/2006/relationships/chart" Target="../charts/chart4.xml"/><Relationship Id="rId10" Type="http://schemas.openxmlformats.org/officeDocument/2006/relationships/tags" Target="../tags/tag105.xml"/><Relationship Id="rId19" Type="http://schemas.openxmlformats.org/officeDocument/2006/relationships/tags" Target="../tags/tag114.xml"/><Relationship Id="rId4" Type="http://schemas.openxmlformats.org/officeDocument/2006/relationships/tags" Target="../tags/tag99.xml"/><Relationship Id="rId9" Type="http://schemas.openxmlformats.org/officeDocument/2006/relationships/tags" Target="../tags/tag104.xml"/><Relationship Id="rId14" Type="http://schemas.openxmlformats.org/officeDocument/2006/relationships/tags" Target="../tags/tag109.xml"/><Relationship Id="rId22" Type="http://schemas.openxmlformats.org/officeDocument/2006/relationships/tags" Target="../tags/tag117.xml"/><Relationship Id="rId27" Type="http://schemas.openxmlformats.org/officeDocument/2006/relationships/image" Target="../media/image1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126.xml"/><Relationship Id="rId13" Type="http://schemas.openxmlformats.org/officeDocument/2006/relationships/slideLayout" Target="../slideLayouts/slideLayout19.xml"/><Relationship Id="rId3" Type="http://schemas.openxmlformats.org/officeDocument/2006/relationships/tags" Target="../tags/tag121.xml"/><Relationship Id="rId7" Type="http://schemas.openxmlformats.org/officeDocument/2006/relationships/tags" Target="../tags/tag125.xml"/><Relationship Id="rId12" Type="http://schemas.openxmlformats.org/officeDocument/2006/relationships/tags" Target="../tags/tag130.xml"/><Relationship Id="rId2" Type="http://schemas.openxmlformats.org/officeDocument/2006/relationships/tags" Target="../tags/tag120.xml"/><Relationship Id="rId16" Type="http://schemas.openxmlformats.org/officeDocument/2006/relationships/chart" Target="../charts/chart5.xml"/><Relationship Id="rId1" Type="http://schemas.openxmlformats.org/officeDocument/2006/relationships/vmlDrawing" Target="../drawings/vmlDrawing12.vml"/><Relationship Id="rId6" Type="http://schemas.openxmlformats.org/officeDocument/2006/relationships/tags" Target="../tags/tag124.xml"/><Relationship Id="rId11" Type="http://schemas.openxmlformats.org/officeDocument/2006/relationships/tags" Target="../tags/tag129.xml"/><Relationship Id="rId5" Type="http://schemas.openxmlformats.org/officeDocument/2006/relationships/tags" Target="../tags/tag123.xml"/><Relationship Id="rId15" Type="http://schemas.openxmlformats.org/officeDocument/2006/relationships/image" Target="../media/image1.emf"/><Relationship Id="rId10" Type="http://schemas.openxmlformats.org/officeDocument/2006/relationships/tags" Target="../tags/tag128.xml"/><Relationship Id="rId4" Type="http://schemas.openxmlformats.org/officeDocument/2006/relationships/tags" Target="../tags/tag122.xml"/><Relationship Id="rId9" Type="http://schemas.openxmlformats.org/officeDocument/2006/relationships/tags" Target="../tags/tag127.xml"/><Relationship Id="rId14" Type="http://schemas.openxmlformats.org/officeDocument/2006/relationships/oleObject" Target="../embeddings/oleObject12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137.xml"/><Relationship Id="rId13" Type="http://schemas.openxmlformats.org/officeDocument/2006/relationships/slideLayout" Target="../slideLayouts/slideLayout19.xml"/><Relationship Id="rId3" Type="http://schemas.openxmlformats.org/officeDocument/2006/relationships/tags" Target="../tags/tag132.xml"/><Relationship Id="rId7" Type="http://schemas.openxmlformats.org/officeDocument/2006/relationships/tags" Target="../tags/tag136.xml"/><Relationship Id="rId12" Type="http://schemas.openxmlformats.org/officeDocument/2006/relationships/tags" Target="../tags/tag141.xml"/><Relationship Id="rId2" Type="http://schemas.openxmlformats.org/officeDocument/2006/relationships/tags" Target="../tags/tag131.xml"/><Relationship Id="rId16" Type="http://schemas.openxmlformats.org/officeDocument/2006/relationships/chart" Target="../charts/chart6.xml"/><Relationship Id="rId1" Type="http://schemas.openxmlformats.org/officeDocument/2006/relationships/vmlDrawing" Target="../drawings/vmlDrawing13.vml"/><Relationship Id="rId6" Type="http://schemas.openxmlformats.org/officeDocument/2006/relationships/tags" Target="../tags/tag135.xml"/><Relationship Id="rId11" Type="http://schemas.openxmlformats.org/officeDocument/2006/relationships/tags" Target="../tags/tag140.xml"/><Relationship Id="rId5" Type="http://schemas.openxmlformats.org/officeDocument/2006/relationships/tags" Target="../tags/tag134.xml"/><Relationship Id="rId15" Type="http://schemas.openxmlformats.org/officeDocument/2006/relationships/image" Target="../media/image1.emf"/><Relationship Id="rId10" Type="http://schemas.openxmlformats.org/officeDocument/2006/relationships/tags" Target="../tags/tag139.xml"/><Relationship Id="rId4" Type="http://schemas.openxmlformats.org/officeDocument/2006/relationships/tags" Target="../tags/tag133.xml"/><Relationship Id="rId9" Type="http://schemas.openxmlformats.org/officeDocument/2006/relationships/tags" Target="../tags/tag138.xml"/><Relationship Id="rId14" Type="http://schemas.openxmlformats.org/officeDocument/2006/relationships/oleObject" Target="../embeddings/oleObject13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148.xml"/><Relationship Id="rId13" Type="http://schemas.openxmlformats.org/officeDocument/2006/relationships/tags" Target="../tags/tag153.xml"/><Relationship Id="rId18" Type="http://schemas.openxmlformats.org/officeDocument/2006/relationships/tags" Target="../tags/tag158.xml"/><Relationship Id="rId3" Type="http://schemas.openxmlformats.org/officeDocument/2006/relationships/tags" Target="../tags/tag143.xml"/><Relationship Id="rId21" Type="http://schemas.openxmlformats.org/officeDocument/2006/relationships/slideLayout" Target="../slideLayouts/slideLayout19.xml"/><Relationship Id="rId7" Type="http://schemas.openxmlformats.org/officeDocument/2006/relationships/tags" Target="../tags/tag147.xml"/><Relationship Id="rId12" Type="http://schemas.openxmlformats.org/officeDocument/2006/relationships/tags" Target="../tags/tag152.xml"/><Relationship Id="rId17" Type="http://schemas.openxmlformats.org/officeDocument/2006/relationships/tags" Target="../tags/tag157.xml"/><Relationship Id="rId2" Type="http://schemas.openxmlformats.org/officeDocument/2006/relationships/tags" Target="../tags/tag142.xml"/><Relationship Id="rId16" Type="http://schemas.openxmlformats.org/officeDocument/2006/relationships/tags" Target="../tags/tag156.xml"/><Relationship Id="rId20" Type="http://schemas.openxmlformats.org/officeDocument/2006/relationships/tags" Target="../tags/tag160.xml"/><Relationship Id="rId1" Type="http://schemas.openxmlformats.org/officeDocument/2006/relationships/vmlDrawing" Target="../drawings/vmlDrawing14.vml"/><Relationship Id="rId6" Type="http://schemas.openxmlformats.org/officeDocument/2006/relationships/tags" Target="../tags/tag146.xml"/><Relationship Id="rId11" Type="http://schemas.openxmlformats.org/officeDocument/2006/relationships/tags" Target="../tags/tag151.xml"/><Relationship Id="rId24" Type="http://schemas.openxmlformats.org/officeDocument/2006/relationships/chart" Target="../charts/chart7.xml"/><Relationship Id="rId5" Type="http://schemas.openxmlformats.org/officeDocument/2006/relationships/tags" Target="../tags/tag145.xml"/><Relationship Id="rId15" Type="http://schemas.openxmlformats.org/officeDocument/2006/relationships/tags" Target="../tags/tag155.xml"/><Relationship Id="rId23" Type="http://schemas.openxmlformats.org/officeDocument/2006/relationships/image" Target="../media/image1.emf"/><Relationship Id="rId10" Type="http://schemas.openxmlformats.org/officeDocument/2006/relationships/tags" Target="../tags/tag150.xml"/><Relationship Id="rId19" Type="http://schemas.openxmlformats.org/officeDocument/2006/relationships/tags" Target="../tags/tag159.xml"/><Relationship Id="rId4" Type="http://schemas.openxmlformats.org/officeDocument/2006/relationships/tags" Target="../tags/tag144.xml"/><Relationship Id="rId9" Type="http://schemas.openxmlformats.org/officeDocument/2006/relationships/tags" Target="../tags/tag149.xml"/><Relationship Id="rId14" Type="http://schemas.openxmlformats.org/officeDocument/2006/relationships/tags" Target="../tags/tag154.xml"/><Relationship Id="rId22" Type="http://schemas.openxmlformats.org/officeDocument/2006/relationships/oleObject" Target="../embeddings/oleObject14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167.xml"/><Relationship Id="rId13" Type="http://schemas.openxmlformats.org/officeDocument/2006/relationships/tags" Target="../tags/tag172.xml"/><Relationship Id="rId18" Type="http://schemas.openxmlformats.org/officeDocument/2006/relationships/tags" Target="../tags/tag177.xml"/><Relationship Id="rId3" Type="http://schemas.openxmlformats.org/officeDocument/2006/relationships/tags" Target="../tags/tag162.xml"/><Relationship Id="rId21" Type="http://schemas.openxmlformats.org/officeDocument/2006/relationships/slideLayout" Target="../slideLayouts/slideLayout19.xml"/><Relationship Id="rId7" Type="http://schemas.openxmlformats.org/officeDocument/2006/relationships/tags" Target="../tags/tag166.xml"/><Relationship Id="rId12" Type="http://schemas.openxmlformats.org/officeDocument/2006/relationships/tags" Target="../tags/tag171.xml"/><Relationship Id="rId17" Type="http://schemas.openxmlformats.org/officeDocument/2006/relationships/tags" Target="../tags/tag176.xml"/><Relationship Id="rId25" Type="http://schemas.openxmlformats.org/officeDocument/2006/relationships/image" Target="../media/image31.png"/><Relationship Id="rId2" Type="http://schemas.openxmlformats.org/officeDocument/2006/relationships/tags" Target="../tags/tag161.xml"/><Relationship Id="rId16" Type="http://schemas.openxmlformats.org/officeDocument/2006/relationships/tags" Target="../tags/tag175.xml"/><Relationship Id="rId20" Type="http://schemas.openxmlformats.org/officeDocument/2006/relationships/tags" Target="../tags/tag179.xml"/><Relationship Id="rId1" Type="http://schemas.openxmlformats.org/officeDocument/2006/relationships/vmlDrawing" Target="../drawings/vmlDrawing15.vml"/><Relationship Id="rId6" Type="http://schemas.openxmlformats.org/officeDocument/2006/relationships/tags" Target="../tags/tag165.xml"/><Relationship Id="rId11" Type="http://schemas.openxmlformats.org/officeDocument/2006/relationships/tags" Target="../tags/tag170.xml"/><Relationship Id="rId24" Type="http://schemas.openxmlformats.org/officeDocument/2006/relationships/chart" Target="../charts/chart8.xml"/><Relationship Id="rId5" Type="http://schemas.openxmlformats.org/officeDocument/2006/relationships/tags" Target="../tags/tag164.xml"/><Relationship Id="rId15" Type="http://schemas.openxmlformats.org/officeDocument/2006/relationships/tags" Target="../tags/tag174.xml"/><Relationship Id="rId23" Type="http://schemas.openxmlformats.org/officeDocument/2006/relationships/image" Target="../media/image1.emf"/><Relationship Id="rId10" Type="http://schemas.openxmlformats.org/officeDocument/2006/relationships/tags" Target="../tags/tag169.xml"/><Relationship Id="rId19" Type="http://schemas.openxmlformats.org/officeDocument/2006/relationships/tags" Target="../tags/tag178.xml"/><Relationship Id="rId4" Type="http://schemas.openxmlformats.org/officeDocument/2006/relationships/tags" Target="../tags/tag163.xml"/><Relationship Id="rId9" Type="http://schemas.openxmlformats.org/officeDocument/2006/relationships/tags" Target="../tags/tag168.xml"/><Relationship Id="rId14" Type="http://schemas.openxmlformats.org/officeDocument/2006/relationships/tags" Target="../tags/tag173.xml"/><Relationship Id="rId22" Type="http://schemas.openxmlformats.org/officeDocument/2006/relationships/oleObject" Target="../embeddings/oleObject15.bin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tags" Target="../tags/tag191.xml"/><Relationship Id="rId18" Type="http://schemas.openxmlformats.org/officeDocument/2006/relationships/tags" Target="../tags/tag196.xml"/><Relationship Id="rId26" Type="http://schemas.openxmlformats.org/officeDocument/2006/relationships/tags" Target="../tags/tag204.xml"/><Relationship Id="rId3" Type="http://schemas.openxmlformats.org/officeDocument/2006/relationships/tags" Target="../tags/tag181.xml"/><Relationship Id="rId21" Type="http://schemas.openxmlformats.org/officeDocument/2006/relationships/tags" Target="../tags/tag199.xml"/><Relationship Id="rId7" Type="http://schemas.openxmlformats.org/officeDocument/2006/relationships/tags" Target="../tags/tag185.xml"/><Relationship Id="rId12" Type="http://schemas.openxmlformats.org/officeDocument/2006/relationships/tags" Target="../tags/tag190.xml"/><Relationship Id="rId17" Type="http://schemas.openxmlformats.org/officeDocument/2006/relationships/tags" Target="../tags/tag195.xml"/><Relationship Id="rId25" Type="http://schemas.openxmlformats.org/officeDocument/2006/relationships/tags" Target="../tags/tag203.xml"/><Relationship Id="rId33" Type="http://schemas.openxmlformats.org/officeDocument/2006/relationships/image" Target="../media/image33.png"/><Relationship Id="rId2" Type="http://schemas.openxmlformats.org/officeDocument/2006/relationships/tags" Target="../tags/tag180.xml"/><Relationship Id="rId16" Type="http://schemas.openxmlformats.org/officeDocument/2006/relationships/tags" Target="../tags/tag194.xml"/><Relationship Id="rId20" Type="http://schemas.openxmlformats.org/officeDocument/2006/relationships/tags" Target="../tags/tag198.xml"/><Relationship Id="rId29" Type="http://schemas.openxmlformats.org/officeDocument/2006/relationships/oleObject" Target="../embeddings/oleObject16.bin"/><Relationship Id="rId1" Type="http://schemas.openxmlformats.org/officeDocument/2006/relationships/vmlDrawing" Target="../drawings/vmlDrawing16.vml"/><Relationship Id="rId6" Type="http://schemas.openxmlformats.org/officeDocument/2006/relationships/tags" Target="../tags/tag184.xml"/><Relationship Id="rId11" Type="http://schemas.openxmlformats.org/officeDocument/2006/relationships/tags" Target="../tags/tag189.xml"/><Relationship Id="rId24" Type="http://schemas.openxmlformats.org/officeDocument/2006/relationships/tags" Target="../tags/tag202.xml"/><Relationship Id="rId32" Type="http://schemas.openxmlformats.org/officeDocument/2006/relationships/image" Target="../media/image32.png"/><Relationship Id="rId5" Type="http://schemas.openxmlformats.org/officeDocument/2006/relationships/tags" Target="../tags/tag183.xml"/><Relationship Id="rId15" Type="http://schemas.openxmlformats.org/officeDocument/2006/relationships/tags" Target="../tags/tag193.xml"/><Relationship Id="rId23" Type="http://schemas.openxmlformats.org/officeDocument/2006/relationships/tags" Target="../tags/tag201.xml"/><Relationship Id="rId28" Type="http://schemas.openxmlformats.org/officeDocument/2006/relationships/slideLayout" Target="../slideLayouts/slideLayout19.xml"/><Relationship Id="rId10" Type="http://schemas.openxmlformats.org/officeDocument/2006/relationships/tags" Target="../tags/tag188.xml"/><Relationship Id="rId19" Type="http://schemas.openxmlformats.org/officeDocument/2006/relationships/tags" Target="../tags/tag197.xml"/><Relationship Id="rId31" Type="http://schemas.openxmlformats.org/officeDocument/2006/relationships/chart" Target="../charts/chart9.xml"/><Relationship Id="rId4" Type="http://schemas.openxmlformats.org/officeDocument/2006/relationships/tags" Target="../tags/tag182.xml"/><Relationship Id="rId9" Type="http://schemas.openxmlformats.org/officeDocument/2006/relationships/tags" Target="../tags/tag187.xml"/><Relationship Id="rId14" Type="http://schemas.openxmlformats.org/officeDocument/2006/relationships/tags" Target="../tags/tag192.xml"/><Relationship Id="rId22" Type="http://schemas.openxmlformats.org/officeDocument/2006/relationships/tags" Target="../tags/tag200.xml"/><Relationship Id="rId27" Type="http://schemas.openxmlformats.org/officeDocument/2006/relationships/tags" Target="../tags/tag205.xml"/><Relationship Id="rId30" Type="http://schemas.openxmlformats.org/officeDocument/2006/relationships/image" Target="../media/image1.emf"/><Relationship Id="rId8" Type="http://schemas.openxmlformats.org/officeDocument/2006/relationships/tags" Target="../tags/tag18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13" Type="http://schemas.openxmlformats.org/officeDocument/2006/relationships/tags" Target="../tags/tag16.xml"/><Relationship Id="rId18" Type="http://schemas.openxmlformats.org/officeDocument/2006/relationships/tags" Target="../tags/tag21.xml"/><Relationship Id="rId26" Type="http://schemas.openxmlformats.org/officeDocument/2006/relationships/oleObject" Target="../embeddings/oleObject3.bin"/><Relationship Id="rId3" Type="http://schemas.openxmlformats.org/officeDocument/2006/relationships/tags" Target="../tags/tag6.xml"/><Relationship Id="rId21" Type="http://schemas.openxmlformats.org/officeDocument/2006/relationships/tags" Target="../tags/tag24.xml"/><Relationship Id="rId7" Type="http://schemas.openxmlformats.org/officeDocument/2006/relationships/tags" Target="../tags/tag10.xml"/><Relationship Id="rId12" Type="http://schemas.openxmlformats.org/officeDocument/2006/relationships/tags" Target="../tags/tag15.xml"/><Relationship Id="rId17" Type="http://schemas.openxmlformats.org/officeDocument/2006/relationships/tags" Target="../tags/tag20.xml"/><Relationship Id="rId25" Type="http://schemas.openxmlformats.org/officeDocument/2006/relationships/slideLayout" Target="../slideLayouts/slideLayout19.xml"/><Relationship Id="rId2" Type="http://schemas.openxmlformats.org/officeDocument/2006/relationships/tags" Target="../tags/tag5.xml"/><Relationship Id="rId16" Type="http://schemas.openxmlformats.org/officeDocument/2006/relationships/tags" Target="../tags/tag19.xml"/><Relationship Id="rId20" Type="http://schemas.openxmlformats.org/officeDocument/2006/relationships/tags" Target="../tags/tag23.xml"/><Relationship Id="rId1" Type="http://schemas.openxmlformats.org/officeDocument/2006/relationships/vmlDrawing" Target="../drawings/vmlDrawing3.vml"/><Relationship Id="rId6" Type="http://schemas.openxmlformats.org/officeDocument/2006/relationships/tags" Target="../tags/tag9.xml"/><Relationship Id="rId11" Type="http://schemas.openxmlformats.org/officeDocument/2006/relationships/tags" Target="../tags/tag14.xml"/><Relationship Id="rId24" Type="http://schemas.openxmlformats.org/officeDocument/2006/relationships/tags" Target="../tags/tag27.xml"/><Relationship Id="rId5" Type="http://schemas.openxmlformats.org/officeDocument/2006/relationships/tags" Target="../tags/tag8.xml"/><Relationship Id="rId15" Type="http://schemas.openxmlformats.org/officeDocument/2006/relationships/tags" Target="../tags/tag18.xml"/><Relationship Id="rId23" Type="http://schemas.openxmlformats.org/officeDocument/2006/relationships/tags" Target="../tags/tag26.xml"/><Relationship Id="rId28" Type="http://schemas.openxmlformats.org/officeDocument/2006/relationships/chart" Target="../charts/chart1.xml"/><Relationship Id="rId10" Type="http://schemas.openxmlformats.org/officeDocument/2006/relationships/tags" Target="../tags/tag13.xml"/><Relationship Id="rId19" Type="http://schemas.openxmlformats.org/officeDocument/2006/relationships/tags" Target="../tags/tag22.xml"/><Relationship Id="rId4" Type="http://schemas.openxmlformats.org/officeDocument/2006/relationships/tags" Target="../tags/tag7.xml"/><Relationship Id="rId9" Type="http://schemas.openxmlformats.org/officeDocument/2006/relationships/tags" Target="../tags/tag12.xml"/><Relationship Id="rId14" Type="http://schemas.openxmlformats.org/officeDocument/2006/relationships/tags" Target="../tags/tag17.xml"/><Relationship Id="rId22" Type="http://schemas.openxmlformats.org/officeDocument/2006/relationships/tags" Target="../tags/tag25.xml"/><Relationship Id="rId27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tags" Target="../tags/tag39.xml"/><Relationship Id="rId18" Type="http://schemas.openxmlformats.org/officeDocument/2006/relationships/tags" Target="../tags/tag44.xml"/><Relationship Id="rId26" Type="http://schemas.openxmlformats.org/officeDocument/2006/relationships/oleObject" Target="../embeddings/oleObject4.bin"/><Relationship Id="rId3" Type="http://schemas.openxmlformats.org/officeDocument/2006/relationships/tags" Target="../tags/tag29.xml"/><Relationship Id="rId21" Type="http://schemas.openxmlformats.org/officeDocument/2006/relationships/tags" Target="../tags/tag47.xml"/><Relationship Id="rId7" Type="http://schemas.openxmlformats.org/officeDocument/2006/relationships/tags" Target="../tags/tag33.xml"/><Relationship Id="rId12" Type="http://schemas.openxmlformats.org/officeDocument/2006/relationships/tags" Target="../tags/tag38.xml"/><Relationship Id="rId17" Type="http://schemas.openxmlformats.org/officeDocument/2006/relationships/tags" Target="../tags/tag43.xml"/><Relationship Id="rId25" Type="http://schemas.openxmlformats.org/officeDocument/2006/relationships/slideLayout" Target="../slideLayouts/slideLayout19.xml"/><Relationship Id="rId33" Type="http://schemas.openxmlformats.org/officeDocument/2006/relationships/image" Target="../media/image7.png"/><Relationship Id="rId2" Type="http://schemas.openxmlformats.org/officeDocument/2006/relationships/tags" Target="../tags/tag28.xml"/><Relationship Id="rId16" Type="http://schemas.openxmlformats.org/officeDocument/2006/relationships/tags" Target="../tags/tag42.xml"/><Relationship Id="rId20" Type="http://schemas.openxmlformats.org/officeDocument/2006/relationships/tags" Target="../tags/tag46.xml"/><Relationship Id="rId29" Type="http://schemas.openxmlformats.org/officeDocument/2006/relationships/image" Target="../media/image3.png"/><Relationship Id="rId1" Type="http://schemas.openxmlformats.org/officeDocument/2006/relationships/vmlDrawing" Target="../drawings/vmlDrawing4.vml"/><Relationship Id="rId6" Type="http://schemas.openxmlformats.org/officeDocument/2006/relationships/tags" Target="../tags/tag32.xml"/><Relationship Id="rId11" Type="http://schemas.openxmlformats.org/officeDocument/2006/relationships/tags" Target="../tags/tag37.xml"/><Relationship Id="rId24" Type="http://schemas.openxmlformats.org/officeDocument/2006/relationships/tags" Target="../tags/tag50.xml"/><Relationship Id="rId32" Type="http://schemas.openxmlformats.org/officeDocument/2006/relationships/image" Target="../media/image6.png"/><Relationship Id="rId5" Type="http://schemas.openxmlformats.org/officeDocument/2006/relationships/tags" Target="../tags/tag31.xml"/><Relationship Id="rId15" Type="http://schemas.openxmlformats.org/officeDocument/2006/relationships/tags" Target="../tags/tag41.xml"/><Relationship Id="rId23" Type="http://schemas.openxmlformats.org/officeDocument/2006/relationships/tags" Target="../tags/tag49.xml"/><Relationship Id="rId28" Type="http://schemas.openxmlformats.org/officeDocument/2006/relationships/chart" Target="../charts/chart2.xml"/><Relationship Id="rId10" Type="http://schemas.openxmlformats.org/officeDocument/2006/relationships/tags" Target="../tags/tag36.xml"/><Relationship Id="rId19" Type="http://schemas.openxmlformats.org/officeDocument/2006/relationships/tags" Target="../tags/tag45.xml"/><Relationship Id="rId31" Type="http://schemas.openxmlformats.org/officeDocument/2006/relationships/image" Target="../media/image5.png"/><Relationship Id="rId4" Type="http://schemas.openxmlformats.org/officeDocument/2006/relationships/tags" Target="../tags/tag30.xml"/><Relationship Id="rId9" Type="http://schemas.openxmlformats.org/officeDocument/2006/relationships/tags" Target="../tags/tag35.xml"/><Relationship Id="rId14" Type="http://schemas.openxmlformats.org/officeDocument/2006/relationships/tags" Target="../tags/tag40.xml"/><Relationship Id="rId22" Type="http://schemas.openxmlformats.org/officeDocument/2006/relationships/tags" Target="../tags/tag48.xml"/><Relationship Id="rId27" Type="http://schemas.openxmlformats.org/officeDocument/2006/relationships/image" Target="../media/image1.emf"/><Relationship Id="rId30" Type="http://schemas.openxmlformats.org/officeDocument/2006/relationships/image" Target="../media/image4.png"/><Relationship Id="rId8" Type="http://schemas.openxmlformats.org/officeDocument/2006/relationships/tags" Target="../tags/tag3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tags" Target="../tags/tag52.xml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tags" Target="../tags/tag51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.emf"/><Relationship Id="rId11" Type="http://schemas.openxmlformats.org/officeDocument/2006/relationships/image" Target="../media/image12.png"/><Relationship Id="rId5" Type="http://schemas.openxmlformats.org/officeDocument/2006/relationships/oleObject" Target="../embeddings/oleObject5.bin"/><Relationship Id="rId10" Type="http://schemas.openxmlformats.org/officeDocument/2006/relationships/image" Target="../media/image11.png"/><Relationship Id="rId4" Type="http://schemas.openxmlformats.org/officeDocument/2006/relationships/slideLayout" Target="../slideLayouts/slideLayout19.xml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tags" Target="../tags/tag53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6.bin"/><Relationship Id="rId4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tags" Target="../tags/tag55.xml"/><Relationship Id="rId7" Type="http://schemas.openxmlformats.org/officeDocument/2006/relationships/image" Target="../media/image16.png"/><Relationship Id="rId2" Type="http://schemas.openxmlformats.org/officeDocument/2006/relationships/tags" Target="../tags/tag54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7.bin"/><Relationship Id="rId4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tags" Target="../tags/tag57.xml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tags" Target="../tags/tag56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.emf"/><Relationship Id="rId11" Type="http://schemas.openxmlformats.org/officeDocument/2006/relationships/image" Target="../media/image22.png"/><Relationship Id="rId5" Type="http://schemas.openxmlformats.org/officeDocument/2006/relationships/oleObject" Target="../embeddings/oleObject8.bin"/><Relationship Id="rId10" Type="http://schemas.openxmlformats.org/officeDocument/2006/relationships/image" Target="../media/image21.png"/><Relationship Id="rId4" Type="http://schemas.openxmlformats.org/officeDocument/2006/relationships/slideLayout" Target="../slideLayouts/slideLayout19.xml"/><Relationship Id="rId9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tags" Target="../tags/tag59.xml"/><Relationship Id="rId7" Type="http://schemas.openxmlformats.org/officeDocument/2006/relationships/image" Target="../media/image25.png"/><Relationship Id="rId2" Type="http://schemas.openxmlformats.org/officeDocument/2006/relationships/tags" Target="../tags/tag58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.emf"/><Relationship Id="rId11" Type="http://schemas.openxmlformats.org/officeDocument/2006/relationships/image" Target="../media/image29.png"/><Relationship Id="rId5" Type="http://schemas.openxmlformats.org/officeDocument/2006/relationships/oleObject" Target="../embeddings/oleObject9.bin"/><Relationship Id="rId10" Type="http://schemas.openxmlformats.org/officeDocument/2006/relationships/image" Target="../media/image28.png"/><Relationship Id="rId4" Type="http://schemas.openxmlformats.org/officeDocument/2006/relationships/slideLayout" Target="../slideLayouts/slideLayout19.xml"/><Relationship Id="rId9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Объект 17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Слайд think-cell" r:id="rId5" imgW="425" imgH="426" progId="TCLayout.ActiveDocument.1">
                  <p:embed/>
                </p:oleObj>
              </mc:Choice>
              <mc:Fallback>
                <p:oleObj name="Слайд think-cell" r:id="rId5" imgW="425" imgH="426" progId="TCLayout.ActiveDocument.1">
                  <p:embed/>
                  <p:pic>
                    <p:nvPicPr>
                      <p:cNvPr id="18" name="Объект 17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Прямоугольник 4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ru-RU" sz="1400" dirty="0"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53" name="Рисунок 5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80646"/>
            <a:ext cx="12400453" cy="8264770"/>
          </a:xfrm>
          <a:prstGeom prst="rect">
            <a:avLst/>
          </a:prstGeom>
        </p:spPr>
      </p:pic>
      <p:sp>
        <p:nvSpPr>
          <p:cNvPr id="54" name="Rectangle 3"/>
          <p:cNvSpPr/>
          <p:nvPr/>
        </p:nvSpPr>
        <p:spPr>
          <a:xfrm>
            <a:off x="-67311" y="-651726"/>
            <a:ext cx="12535073" cy="8606930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 flipH="1">
            <a:off x="6024380" y="5914864"/>
            <a:ext cx="5486400" cy="4390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25000"/>
              </a:lnSpc>
            </a:pPr>
            <a:r>
              <a:rPr lang="ru-RU" sz="12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Студентов Российского экономического университета им. Г. В. Плеханова </a:t>
            </a:r>
          </a:p>
          <a:p>
            <a:pPr algn="r">
              <a:lnSpc>
                <a:spcPct val="125000"/>
              </a:lnSpc>
            </a:pPr>
            <a:r>
              <a:rPr lang="ru-RU" sz="1200" b="1" dirty="0" err="1" smtClean="0">
                <a:solidFill>
                  <a:srgbClr val="02B5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Камиля</a:t>
            </a:r>
            <a:r>
              <a:rPr lang="ru-RU" sz="1200" b="1" dirty="0" smtClean="0">
                <a:solidFill>
                  <a:srgbClr val="02B5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Аминова, Ильи Щекочихина</a:t>
            </a:r>
            <a:endParaRPr lang="en-US" sz="1200" b="1" dirty="0">
              <a:solidFill>
                <a:srgbClr val="02B5F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179966" y="5496405"/>
            <a:ext cx="1330814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ru-RU" sz="2000" dirty="0" smtClean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Презентация</a:t>
            </a:r>
            <a:endParaRPr lang="en-US" sz="2000" dirty="0">
              <a:solidFill>
                <a:schemeClr val="bg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962255" y="2328854"/>
            <a:ext cx="6475940" cy="147732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ru-RU" sz="3200" dirty="0" smtClean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Статистический </a:t>
            </a:r>
            <a:r>
              <a:rPr lang="ru-RU" sz="3200" dirty="0" smtClean="0">
                <a:solidFill>
                  <a:srgbClr val="0196FC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прогноз</a:t>
            </a:r>
            <a:r>
              <a:rPr lang="ru-RU" sz="3200" dirty="0" smtClean="0">
                <a:solidFill>
                  <a:srgbClr val="C0000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</a:p>
          <a:p>
            <a:pPr algn="ctr"/>
            <a:r>
              <a:rPr lang="ru-RU" sz="3200" dirty="0" smtClean="0">
                <a:solidFill>
                  <a:srgbClr val="0196FC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индекса</a:t>
            </a:r>
            <a:r>
              <a:rPr lang="ru-RU" sz="32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ru-RU" sz="3200" dirty="0" smtClean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промышленного производства </a:t>
            </a:r>
          </a:p>
          <a:p>
            <a:pPr algn="ctr"/>
            <a:endParaRPr lang="en-US" sz="32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9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Объект 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8865862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0" name="Слайд think-cell" r:id="rId40" imgW="425" imgH="426" progId="TCLayout.ActiveDocument.1">
                  <p:embed/>
                </p:oleObj>
              </mc:Choice>
              <mc:Fallback>
                <p:oleObj name="Слайд think-cell" r:id="rId40" imgW="425" imgH="426" progId="TCLayout.ActiveDocument.1">
                  <p:embed/>
                  <p:pic>
                    <p:nvPicPr>
                      <p:cNvPr id="5" name="Объект 4" hidden="1"/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Прямоугольник 5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ru-RU" sz="1400" dirty="0">
              <a:sym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6B7D2-B98C-44FD-8D04-7EC62A564975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389" name="Chart 3"/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993096019"/>
              </p:ext>
            </p:extLst>
          </p:nvPr>
        </p:nvGraphicFramePr>
        <p:xfrm>
          <a:off x="1252538" y="1554163"/>
          <a:ext cx="9275762" cy="3952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2"/>
          </a:graphicData>
        </a:graphic>
      </p:graphicFrame>
      <p:cxnSp>
        <p:nvCxnSpPr>
          <p:cNvPr id="219" name="Прямая соединительная линия 218"/>
          <p:cNvCxnSpPr/>
          <p:nvPr>
            <p:custDataLst>
              <p:tags r:id="rId5"/>
            </p:custDataLst>
          </p:nvPr>
        </p:nvCxnSpPr>
        <p:spPr bwMode="auto">
          <a:xfrm>
            <a:off x="10255250" y="1784350"/>
            <a:ext cx="119063" cy="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Прямая соединительная линия 225"/>
          <p:cNvCxnSpPr/>
          <p:nvPr>
            <p:custDataLst>
              <p:tags r:id="rId6"/>
            </p:custDataLst>
          </p:nvPr>
        </p:nvCxnSpPr>
        <p:spPr bwMode="auto">
          <a:xfrm>
            <a:off x="8478838" y="2000250"/>
            <a:ext cx="1895475" cy="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Прямая соединительная линия 287"/>
          <p:cNvCxnSpPr/>
          <p:nvPr>
            <p:custDataLst>
              <p:tags r:id="rId7"/>
            </p:custDataLst>
          </p:nvPr>
        </p:nvCxnSpPr>
        <p:spPr bwMode="auto">
          <a:xfrm>
            <a:off x="1963737" y="4830763"/>
            <a:ext cx="3892550" cy="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Прямая соединительная линия 133"/>
          <p:cNvCxnSpPr/>
          <p:nvPr>
            <p:custDataLst>
              <p:tags r:id="rId8"/>
            </p:custDataLst>
          </p:nvPr>
        </p:nvCxnSpPr>
        <p:spPr bwMode="gray">
          <a:xfrm flipV="1">
            <a:off x="10331450" y="1781174"/>
            <a:ext cx="0" cy="222250"/>
          </a:xfrm>
          <a:prstGeom prst="line">
            <a:avLst/>
          </a:prstGeom>
          <a:ln w="28575" cap="flat" cmpd="sng" algn="ctr">
            <a:solidFill>
              <a:srgbClr val="C30C3E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Прямая соединительная линия 227"/>
          <p:cNvCxnSpPr/>
          <p:nvPr>
            <p:custDataLst>
              <p:tags r:id="rId9"/>
            </p:custDataLst>
          </p:nvPr>
        </p:nvCxnSpPr>
        <p:spPr bwMode="auto">
          <a:xfrm>
            <a:off x="1963738" y="4830763"/>
            <a:ext cx="6557963" cy="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Прямая соединительная линия 238"/>
          <p:cNvCxnSpPr/>
          <p:nvPr>
            <p:custDataLst>
              <p:tags r:id="rId10"/>
            </p:custDataLst>
          </p:nvPr>
        </p:nvCxnSpPr>
        <p:spPr bwMode="auto">
          <a:xfrm flipV="1">
            <a:off x="8478838" y="1997075"/>
            <a:ext cx="0" cy="2836863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Прямая соединительная линия 296"/>
          <p:cNvCxnSpPr/>
          <p:nvPr>
            <p:custDataLst>
              <p:tags r:id="rId11"/>
            </p:custDataLst>
          </p:nvPr>
        </p:nvCxnSpPr>
        <p:spPr bwMode="auto">
          <a:xfrm flipV="1">
            <a:off x="5813425" y="3365500"/>
            <a:ext cx="0" cy="1468438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Прямая соединительная линия 289"/>
          <p:cNvCxnSpPr/>
          <p:nvPr>
            <p:custDataLst>
              <p:tags r:id="rId12"/>
            </p:custDataLst>
          </p:nvPr>
        </p:nvCxnSpPr>
        <p:spPr bwMode="auto">
          <a:xfrm>
            <a:off x="3148013" y="3368675"/>
            <a:ext cx="2708275" cy="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Прямоугольник 197"/>
          <p:cNvSpPr/>
          <p:nvPr>
            <p:custDataLst>
              <p:tags r:id="rId13"/>
            </p:custDataLst>
          </p:nvPr>
        </p:nvSpPr>
        <p:spPr bwMode="auto">
          <a:xfrm>
            <a:off x="2405063" y="5480050"/>
            <a:ext cx="30321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C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67B2D7E5-C456-4A6E-9CC1-8477E68D8E55}" type="datetime'''''''''''''''''''''''ф''''''''''''''е''''''''''''в'''''">
              <a:rPr lang="ru-RU" altLang="en-US" sz="1200" smtClean="0">
                <a:solidFill>
                  <a:schemeClr val="tx1"/>
                </a:solidFill>
                <a:effectLst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фев</a:t>
            </a:fld>
            <a:endParaRPr lang="ru-RU" sz="1200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147" name="Прямоугольник 146"/>
          <p:cNvSpPr/>
          <p:nvPr>
            <p:custDataLst>
              <p:tags r:id="rId14"/>
            </p:custDataLst>
          </p:nvPr>
        </p:nvSpPr>
        <p:spPr bwMode="auto">
          <a:xfrm>
            <a:off x="9994900" y="5480050"/>
            <a:ext cx="522288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C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60BE03CF-3921-427D-90A8-BE5CF4E654D0}" type="datetime'м''''''а''''р''''''''-''''''''''''''''''1''''''''''9'''''''">
              <a:rPr lang="ru-RU" altLang="en-US" sz="1200" b="1" i="1" smtClean="0">
                <a:solidFill>
                  <a:srgbClr val="C30C3E"/>
                </a:solidFill>
                <a:effectLst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мар-19</a:t>
            </a:fld>
            <a:endParaRPr lang="ru-RU" sz="1200" b="1" i="1" dirty="0">
              <a:solidFill>
                <a:srgbClr val="C30C3E"/>
              </a:solidFill>
              <a:sym typeface="+mn-lt"/>
            </a:endParaRPr>
          </a:p>
        </p:txBody>
      </p:sp>
      <p:sp>
        <p:nvSpPr>
          <p:cNvPr id="200" name="Прямоугольник 199"/>
          <p:cNvSpPr/>
          <p:nvPr>
            <p:custDataLst>
              <p:tags r:id="rId15"/>
            </p:custDataLst>
          </p:nvPr>
        </p:nvSpPr>
        <p:spPr bwMode="auto">
          <a:xfrm>
            <a:off x="2971800" y="5480050"/>
            <a:ext cx="35242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C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7DD84F85-383F-461C-97F8-24165E7164A8}" type="datetime'''''''''''''''''''''''''м''''''''''''''''''''''''арт'''''">
              <a:rPr lang="ru-RU" altLang="en-US" sz="1200" smtClean="0">
                <a:solidFill>
                  <a:schemeClr val="tx1"/>
                </a:solidFill>
                <a:effectLst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март</a:t>
            </a:fld>
            <a:endParaRPr lang="ru-RU" sz="1200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201" name="Прямоугольник 200"/>
          <p:cNvSpPr/>
          <p:nvPr>
            <p:custDataLst>
              <p:tags r:id="rId16"/>
            </p:custDataLst>
          </p:nvPr>
        </p:nvSpPr>
        <p:spPr bwMode="auto">
          <a:xfrm>
            <a:off x="3608388" y="5480050"/>
            <a:ext cx="26352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C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D4A93C9D-8373-48FD-9424-5F703748D414}" type="datetime'''''''''''''''''а''''''п''''''''''''''''''''''''''''р'''''''">
              <a:rPr lang="ru-RU" altLang="en-US" sz="1200" smtClean="0">
                <a:solidFill>
                  <a:schemeClr val="tx1"/>
                </a:solidFill>
                <a:effectLst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апр</a:t>
            </a:fld>
            <a:endParaRPr lang="ru-RU" sz="1200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209" name="Прямоугольник 208"/>
          <p:cNvSpPr/>
          <p:nvPr>
            <p:custDataLst>
              <p:tags r:id="rId17"/>
            </p:custDataLst>
          </p:nvPr>
        </p:nvSpPr>
        <p:spPr bwMode="auto">
          <a:xfrm>
            <a:off x="8353425" y="5480050"/>
            <a:ext cx="25241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C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D8587C3D-1FE7-4931-AEDB-39C1FB3A8848}" type="datetime'д''''е''''''''''к'''''''''''''''''''''''''''''''''''''''''">
              <a:rPr lang="ru-RU" altLang="en-US" sz="1200" smtClean="0">
                <a:solidFill>
                  <a:schemeClr val="tx1"/>
                </a:solidFill>
                <a:effectLst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дек</a:t>
            </a:fld>
            <a:endParaRPr lang="ru-RU" sz="1200" dirty="0">
              <a:solidFill>
                <a:schemeClr val="tx1"/>
              </a:solidFill>
              <a:sym typeface="+mn-lt"/>
            </a:endParaRPr>
          </a:p>
        </p:txBody>
      </p:sp>
      <p:sp useBgFill="1">
        <p:nvSpPr>
          <p:cNvPr id="34" name="Прямоугольник 33"/>
          <p:cNvSpPr/>
          <p:nvPr>
            <p:custDataLst>
              <p:tags r:id="rId18"/>
            </p:custDataLst>
          </p:nvPr>
        </p:nvSpPr>
        <p:spPr bwMode="gray">
          <a:xfrm>
            <a:off x="4679950" y="2851150"/>
            <a:ext cx="488950" cy="1365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7463" tIns="0" rIns="17463" bIns="0" rtlCol="0" anchor="b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FD739357-0A75-41FF-B5E9-A43E316A34EF}" type="datetime'''''1''0''9'''',''''''''''''''''000'''''''''''''''''''''''''">
              <a:rPr lang="ru-RU" altLang="en-US" sz="1000" smtClean="0">
                <a:solidFill>
                  <a:schemeClr val="tx1"/>
                </a:solidFill>
                <a:effectLst/>
              </a:rPr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109,000</a:t>
            </a:fld>
            <a:endParaRPr lang="ru-RU" sz="1000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203" name="Прямоугольник 202"/>
          <p:cNvSpPr/>
          <p:nvPr>
            <p:custDataLst>
              <p:tags r:id="rId19"/>
            </p:custDataLst>
          </p:nvPr>
        </p:nvSpPr>
        <p:spPr bwMode="auto">
          <a:xfrm>
            <a:off x="4833938" y="5480050"/>
            <a:ext cx="18256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C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0F11B645-6E9E-4700-9179-1C36309B345E}" type="datetime'''''''''''''и''''''''''''н'''''''''''''''''''''''''">
              <a:rPr lang="ru-RU" altLang="en-US" sz="1200" smtClean="0">
                <a:solidFill>
                  <a:schemeClr val="tx1"/>
                </a:solidFill>
                <a:effectLst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ин</a:t>
            </a:fld>
            <a:endParaRPr lang="ru-RU" sz="1200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204" name="Прямоугольник 203"/>
          <p:cNvSpPr/>
          <p:nvPr>
            <p:custDataLst>
              <p:tags r:id="rId20"/>
            </p:custDataLst>
          </p:nvPr>
        </p:nvSpPr>
        <p:spPr bwMode="auto">
          <a:xfrm>
            <a:off x="5422900" y="5480050"/>
            <a:ext cx="18732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C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10942AF5-3BE3-4A10-BBB8-9724764B716D}" type="datetime'''''''''''''и''л'''''''''''''">
              <a:rPr lang="ru-RU" altLang="en-US" sz="1200" smtClean="0">
                <a:solidFill>
                  <a:schemeClr val="tx1"/>
                </a:solidFill>
                <a:effectLst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ил</a:t>
            </a:fld>
            <a:endParaRPr lang="ru-RU" sz="1200" dirty="0">
              <a:solidFill>
                <a:schemeClr val="tx1"/>
              </a:solidFill>
              <a:sym typeface="+mn-lt"/>
            </a:endParaRPr>
          </a:p>
        </p:txBody>
      </p:sp>
      <p:sp useBgFill="1">
        <p:nvSpPr>
          <p:cNvPr id="360" name="Прямоугольник 359"/>
          <p:cNvSpPr/>
          <p:nvPr>
            <p:custDataLst>
              <p:tags r:id="rId21"/>
            </p:custDataLst>
          </p:nvPr>
        </p:nvSpPr>
        <p:spPr bwMode="gray">
          <a:xfrm>
            <a:off x="2311400" y="3581401"/>
            <a:ext cx="488950" cy="1365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7463" tIns="0" rIns="17463" bIns="0" rtlCol="0" anchor="b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C22B588A-6B1E-42A1-A7CD-EB6039134F54}" type="datetime'''''''1''''''0''''''''8'''''''''''''''',''''''''2''''0''0'''''">
              <a:rPr lang="ru-RU" altLang="en-US" sz="1000" smtClean="0">
                <a:solidFill>
                  <a:schemeClr val="tx1"/>
                </a:solidFill>
                <a:effectLst/>
                <a:sym typeface="+mn-lt"/>
              </a:rPr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108,200</a:t>
            </a:fld>
            <a:endParaRPr lang="ru-RU" sz="1000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205" name="Прямоугольник 204"/>
          <p:cNvSpPr/>
          <p:nvPr>
            <p:custDataLst>
              <p:tags r:id="rId22"/>
            </p:custDataLst>
          </p:nvPr>
        </p:nvSpPr>
        <p:spPr bwMode="auto">
          <a:xfrm>
            <a:off x="5994400" y="5480050"/>
            <a:ext cx="23336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C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5B5FA280-444C-43F8-A5CB-6C0592D98579}" type="datetime'''''''''''''''''''''а''в''''''''''''''''''''''г'''''''''''">
              <a:rPr lang="ru-RU" altLang="en-US" sz="1200" smtClean="0">
                <a:solidFill>
                  <a:schemeClr val="tx1"/>
                </a:solidFill>
                <a:effectLst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авг</a:t>
            </a:fld>
            <a:endParaRPr lang="ru-RU" sz="1200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206" name="Прямоугольник 205"/>
          <p:cNvSpPr/>
          <p:nvPr>
            <p:custDataLst>
              <p:tags r:id="rId23"/>
            </p:custDataLst>
          </p:nvPr>
        </p:nvSpPr>
        <p:spPr bwMode="auto">
          <a:xfrm>
            <a:off x="6573838" y="5480050"/>
            <a:ext cx="2571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C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98BDDC43-7892-4934-8DBA-5B73A7A5FC35}" type="datetime'''''''''''''с''''''''''''е''''''''''н'''''''''''''''''''">
              <a:rPr lang="ru-RU" altLang="en-US" sz="1200" smtClean="0">
                <a:solidFill>
                  <a:schemeClr val="tx1"/>
                </a:solidFill>
                <a:effectLst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сен</a:t>
            </a:fld>
            <a:endParaRPr lang="ru-RU" sz="1200" dirty="0">
              <a:solidFill>
                <a:schemeClr val="tx1"/>
              </a:solidFill>
              <a:sym typeface="+mn-lt"/>
            </a:endParaRPr>
          </a:p>
        </p:txBody>
      </p:sp>
      <p:sp useBgFill="1">
        <p:nvSpPr>
          <p:cNvPr id="223" name="Прямоугольник 222"/>
          <p:cNvSpPr/>
          <p:nvPr>
            <p:custDataLst>
              <p:tags r:id="rId24"/>
            </p:custDataLst>
          </p:nvPr>
        </p:nvSpPr>
        <p:spPr bwMode="gray">
          <a:xfrm>
            <a:off x="7050088" y="2211388"/>
            <a:ext cx="488950" cy="1365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7463" tIns="0" rIns="17463" bIns="0" rtlCol="0" anchor="b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BABCC05B-41AB-4D4F-8112-E63F6311CC35}" type="datetime'''''''10''''''''9'''''''',''7''''''''''''''''00'''''">
              <a:rPr lang="ru-RU" altLang="en-US" sz="1000" smtClean="0">
                <a:solidFill>
                  <a:schemeClr val="tx1"/>
                </a:solidFill>
                <a:effectLst/>
              </a:rPr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109,700</a:t>
            </a:fld>
            <a:endParaRPr lang="ru-RU" sz="1000" dirty="0">
              <a:solidFill>
                <a:schemeClr val="tx1"/>
              </a:solidFill>
              <a:sym typeface="+mn-lt"/>
            </a:endParaRPr>
          </a:p>
        </p:txBody>
      </p:sp>
      <p:sp useBgFill="1">
        <p:nvSpPr>
          <p:cNvPr id="377" name="Прямоугольник 376"/>
          <p:cNvSpPr/>
          <p:nvPr>
            <p:custDataLst>
              <p:tags r:id="rId25"/>
            </p:custDataLst>
          </p:nvPr>
        </p:nvSpPr>
        <p:spPr bwMode="gray">
          <a:xfrm>
            <a:off x="3495675" y="2941638"/>
            <a:ext cx="488950" cy="1365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7463" tIns="0" rIns="17463" bIns="0" rtlCol="0" anchor="b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F126A9CE-2193-4FE8-A67B-8D6E1FAB4040}" type="datetime'1''0''''8'''''''''''',''9''''''''''''''''''''''''0''''''''0'">
              <a:rPr lang="ru-RU" altLang="en-US" sz="1000" smtClean="0">
                <a:solidFill>
                  <a:schemeClr val="tx1"/>
                </a:solidFill>
                <a:effectLst/>
              </a:rPr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108,900</a:t>
            </a:fld>
            <a:endParaRPr lang="ru-RU" sz="1000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207" name="Прямоугольник 206"/>
          <p:cNvSpPr/>
          <p:nvPr>
            <p:custDataLst>
              <p:tags r:id="rId26"/>
            </p:custDataLst>
          </p:nvPr>
        </p:nvSpPr>
        <p:spPr bwMode="auto">
          <a:xfrm>
            <a:off x="7177088" y="5480050"/>
            <a:ext cx="23495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C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7F0DDAFB-F9C3-459D-B11D-8C8FFF5D1838}" type="datetime'''''''''''''о''к''''т'">
              <a:rPr lang="ru-RU" altLang="en-US" sz="1200" smtClean="0">
                <a:solidFill>
                  <a:schemeClr val="tx1"/>
                </a:solidFill>
                <a:effectLst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окт</a:t>
            </a:fld>
            <a:endParaRPr lang="ru-RU" sz="1200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208" name="Прямоугольник 207"/>
          <p:cNvSpPr/>
          <p:nvPr>
            <p:custDataLst>
              <p:tags r:id="rId27"/>
            </p:custDataLst>
          </p:nvPr>
        </p:nvSpPr>
        <p:spPr bwMode="auto">
          <a:xfrm>
            <a:off x="7629525" y="5480050"/>
            <a:ext cx="51435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C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C05FF0EA-10E2-49DB-9BD7-7D85C51C8C8E}" type="datetime'''''''''но''''''''''''''''я''''б''''''''''''рь'''''''''''''">
              <a:rPr lang="ru-RU" altLang="en-US" sz="1200" smtClean="0">
                <a:solidFill>
                  <a:schemeClr val="tx1"/>
                </a:solidFill>
                <a:effectLst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ноябрь</a:t>
            </a:fld>
            <a:endParaRPr lang="ru-RU" sz="1200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140" name="Прямоугольник 139"/>
          <p:cNvSpPr/>
          <p:nvPr>
            <p:custDataLst>
              <p:tags r:id="rId28"/>
            </p:custDataLst>
          </p:nvPr>
        </p:nvSpPr>
        <p:spPr bwMode="auto">
          <a:xfrm>
            <a:off x="8818563" y="5480050"/>
            <a:ext cx="50641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C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C520983D-8261-41FA-8079-6C165A17ED15}" type="datetime'''''я''''''н''''''''''''''''в''''''''''''''-''''1''9'''''''''">
              <a:rPr lang="ru-RU" altLang="en-US" sz="1200" b="1" i="1" smtClean="0">
                <a:solidFill>
                  <a:srgbClr val="C30C3E"/>
                </a:solidFill>
                <a:effectLst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янв-19</a:t>
            </a:fld>
            <a:endParaRPr lang="ru-RU" sz="1200" b="1" i="1" dirty="0">
              <a:solidFill>
                <a:srgbClr val="C30C3E"/>
              </a:solidFill>
              <a:sym typeface="+mn-lt"/>
            </a:endParaRPr>
          </a:p>
        </p:txBody>
      </p:sp>
      <p:sp useBgFill="1">
        <p:nvSpPr>
          <p:cNvPr id="234" name="Прямоугольник 233"/>
          <p:cNvSpPr/>
          <p:nvPr>
            <p:custDataLst>
              <p:tags r:id="rId29"/>
            </p:custDataLst>
          </p:nvPr>
        </p:nvSpPr>
        <p:spPr bwMode="gray">
          <a:xfrm>
            <a:off x="2008188" y="4586288"/>
            <a:ext cx="488950" cy="1365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7463" tIns="0" rIns="17463" bIns="0" rtlCol="0" anchor="b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1294963D-8F8C-47AF-9BED-3001503EA01C}" type="datetime'''1''''''''''0''7'''''',1''''''''''''00'''''''''''''''''''">
              <a:rPr lang="ru-RU" altLang="en-US" sz="1000" smtClean="0">
                <a:solidFill>
                  <a:schemeClr val="tx1"/>
                </a:solidFill>
                <a:effectLst/>
              </a:rPr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107,100</a:t>
            </a:fld>
            <a:endParaRPr lang="ru-RU" sz="1000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202" name="Прямоугольник 201"/>
          <p:cNvSpPr/>
          <p:nvPr>
            <p:custDataLst>
              <p:tags r:id="rId30"/>
            </p:custDataLst>
          </p:nvPr>
        </p:nvSpPr>
        <p:spPr bwMode="auto">
          <a:xfrm>
            <a:off x="4189413" y="5480050"/>
            <a:ext cx="287338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C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54496462-0970-4292-9F9B-A70D8A6B188B}" type="datetime'''''''''''''''''''''''''''м''''''''''''''''''''''''ай'''''''">
              <a:rPr lang="ru-RU" altLang="en-US" sz="1200" smtClean="0">
                <a:solidFill>
                  <a:schemeClr val="tx1"/>
                </a:solidFill>
                <a:effectLst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май</a:t>
            </a:fld>
            <a:endParaRPr lang="ru-RU" sz="1200" dirty="0">
              <a:solidFill>
                <a:schemeClr val="tx1"/>
              </a:solidFill>
              <a:sym typeface="+mn-lt"/>
            </a:endParaRPr>
          </a:p>
        </p:txBody>
      </p:sp>
      <p:sp useBgFill="1">
        <p:nvSpPr>
          <p:cNvPr id="375" name="Прямоугольник 374"/>
          <p:cNvSpPr/>
          <p:nvPr>
            <p:custDataLst>
              <p:tags r:id="rId31"/>
            </p:custDataLst>
          </p:nvPr>
        </p:nvSpPr>
        <p:spPr bwMode="gray">
          <a:xfrm>
            <a:off x="5272088" y="2576514"/>
            <a:ext cx="488950" cy="1365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7463" tIns="0" rIns="17463" bIns="0" rtlCol="0" anchor="b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C970A02F-1E2F-4C08-8DFF-FA891C07399F}" type="datetime'''''''1''''''''''0''9'''',''3''''0''''''''''''''''0'''''''">
              <a:rPr lang="ru-RU" altLang="en-US" sz="1000" smtClean="0">
                <a:solidFill>
                  <a:schemeClr val="tx1"/>
                </a:solidFill>
                <a:effectLst/>
                <a:sym typeface="+mn-lt"/>
              </a:rPr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109,300</a:t>
            </a:fld>
            <a:endParaRPr lang="ru-RU" sz="1000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143" name="Прямоугольник 142"/>
          <p:cNvSpPr/>
          <p:nvPr>
            <p:custDataLst>
              <p:tags r:id="rId32"/>
            </p:custDataLst>
          </p:nvPr>
        </p:nvSpPr>
        <p:spPr bwMode="auto">
          <a:xfrm>
            <a:off x="9391650" y="5480050"/>
            <a:ext cx="54292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C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7E1E450C-04A2-4C45-846C-95233BA66ADB}" type="datetime'''''ф''''е''''''''''''''в-''''''''''''''1''9'''''''''''''">
              <a:rPr lang="ru-RU" altLang="en-US" sz="1200" b="1" i="1" smtClean="0">
                <a:solidFill>
                  <a:srgbClr val="C30C3E"/>
                </a:solidFill>
                <a:effectLst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фев-19</a:t>
            </a:fld>
            <a:endParaRPr lang="ru-RU" sz="1200" b="1" i="1" dirty="0">
              <a:solidFill>
                <a:srgbClr val="C30C3E"/>
              </a:solidFill>
              <a:sym typeface="+mn-lt"/>
            </a:endParaRPr>
          </a:p>
        </p:txBody>
      </p:sp>
      <p:sp>
        <p:nvSpPr>
          <p:cNvPr id="196" name="Прямоугольник 195"/>
          <p:cNvSpPr/>
          <p:nvPr>
            <p:custDataLst>
              <p:tags r:id="rId33"/>
            </p:custDataLst>
          </p:nvPr>
        </p:nvSpPr>
        <p:spPr bwMode="auto">
          <a:xfrm>
            <a:off x="1812925" y="5480050"/>
            <a:ext cx="30321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C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E2E617E1-33FF-45D8-AA10-B22C00FB5014}" type="datetime'''''''''''я''''''''н''''''''в'' '">
              <a:rPr lang="ru-RU" altLang="en-US" sz="1200" smtClean="0">
                <a:solidFill>
                  <a:schemeClr val="tx1"/>
                </a:solidFill>
                <a:effectLst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янв </a:t>
            </a:fld>
            <a:endParaRPr lang="ru-RU" sz="1200" dirty="0">
              <a:solidFill>
                <a:schemeClr val="tx1"/>
              </a:solidFill>
              <a:sym typeface="+mn-lt"/>
            </a:endParaRPr>
          </a:p>
        </p:txBody>
      </p:sp>
      <p:sp useBgFill="1">
        <p:nvSpPr>
          <p:cNvPr id="40" name="Прямоугольник 39"/>
          <p:cNvSpPr/>
          <p:nvPr>
            <p:custDataLst>
              <p:tags r:id="rId34"/>
            </p:custDataLst>
          </p:nvPr>
        </p:nvSpPr>
        <p:spPr bwMode="gray">
          <a:xfrm>
            <a:off x="6457950" y="2303463"/>
            <a:ext cx="488950" cy="1365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7463" tIns="0" rIns="17463" bIns="0" rtlCol="0" anchor="b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FAEFF2AD-B904-4543-B8E0-23F64D5BCF7F}" type="datetime'10''''''''''''''''''9'''''''''',''''''''''6''0''''''''0'''">
              <a:rPr lang="ru-RU" altLang="en-US" sz="1000" smtClean="0">
                <a:solidFill>
                  <a:schemeClr val="tx1"/>
                </a:solidFill>
                <a:effectLst/>
              </a:rPr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109,600</a:t>
            </a:fld>
            <a:endParaRPr lang="ru-RU" sz="1000" dirty="0">
              <a:solidFill>
                <a:schemeClr val="tx1"/>
              </a:solidFill>
              <a:sym typeface="+mn-lt"/>
            </a:endParaRPr>
          </a:p>
        </p:txBody>
      </p:sp>
      <p:sp useBgFill="1">
        <p:nvSpPr>
          <p:cNvPr id="383" name="Прямоугольник 382"/>
          <p:cNvSpPr/>
          <p:nvPr>
            <p:custDataLst>
              <p:tags r:id="rId35"/>
            </p:custDataLst>
          </p:nvPr>
        </p:nvSpPr>
        <p:spPr bwMode="gray">
          <a:xfrm>
            <a:off x="5865813" y="2393951"/>
            <a:ext cx="488950" cy="1365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7463" tIns="0" rIns="17463" bIns="0" rtlCol="0" anchor="b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B6F7CBE7-E930-4A6B-AEBE-68BAD03C0A28}" type="datetime'''''1''''''''''''''''''''''''''0''9'',''''50''''0'">
              <a:rPr lang="ru-RU" altLang="en-US" sz="1000" smtClean="0">
                <a:solidFill>
                  <a:schemeClr val="tx1"/>
                </a:solidFill>
                <a:effectLst/>
                <a:sym typeface="+mn-lt"/>
              </a:rPr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109,500</a:t>
            </a:fld>
            <a:endParaRPr lang="ru-RU" sz="1000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131" name="Овал 130"/>
          <p:cNvSpPr/>
          <p:nvPr>
            <p:custDataLst>
              <p:tags r:id="rId36"/>
            </p:custDataLst>
          </p:nvPr>
        </p:nvSpPr>
        <p:spPr bwMode="auto">
          <a:xfrm>
            <a:off x="10421938" y="1741488"/>
            <a:ext cx="858838" cy="301625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C30C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7EB776CE-459E-4D5A-B35B-EBFB7FF2DB7C}" type="datetime'+''''''''''0'''''''''''''''''''''''''''''''''''',2''''''1%'''">
              <a:rPr lang="ru-RU" altLang="en-US" sz="1400" b="1" smtClean="0">
                <a:solidFill>
                  <a:srgbClr val="C30C3E"/>
                </a:solidFill>
                <a:effectLst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+0,21%</a:t>
            </a:fld>
            <a:endParaRPr lang="ru-RU" sz="1400" b="1" dirty="0">
              <a:solidFill>
                <a:srgbClr val="C30C3E"/>
              </a:solidFill>
              <a:sym typeface="+mn-lt"/>
            </a:endParaRPr>
          </a:p>
        </p:txBody>
      </p:sp>
      <p:sp>
        <p:nvSpPr>
          <p:cNvPr id="284" name="Овал 283"/>
          <p:cNvSpPr/>
          <p:nvPr>
            <p:custDataLst>
              <p:tags r:id="rId37"/>
            </p:custDataLst>
          </p:nvPr>
        </p:nvSpPr>
        <p:spPr bwMode="auto">
          <a:xfrm>
            <a:off x="5384800" y="3990975"/>
            <a:ext cx="858838" cy="301625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F4EBEBF0-B3A5-4516-929D-7E2CF403BBE1}" type="datetime'+''''''1'''',''4''''''''''''''''''''''''''9''%'">
              <a:rPr lang="ru-RU" altLang="en-US" sz="1400" b="1" smtClean="0">
                <a:solidFill>
                  <a:schemeClr val="tx1"/>
                </a:solidFill>
                <a:effectLst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+1,49%</a:t>
            </a:fld>
            <a:endParaRPr lang="ru-RU" sz="1400" b="1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227" name="Овал 226"/>
          <p:cNvSpPr/>
          <p:nvPr>
            <p:custDataLst>
              <p:tags r:id="rId38"/>
            </p:custDataLst>
          </p:nvPr>
        </p:nvSpPr>
        <p:spPr bwMode="auto">
          <a:xfrm>
            <a:off x="8223250" y="3306763"/>
            <a:ext cx="511175" cy="301625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F8D5BA0C-B2BB-49B9-9E47-46227C4CF9F9}" type="datetime'''''''''''''''''''''''''''+3''''''''''''%'''''''''''''''''''">
              <a:rPr lang="ru-RU" altLang="en-US" sz="1400" b="1" smtClean="0">
                <a:solidFill>
                  <a:schemeClr val="tx1"/>
                </a:solidFill>
                <a:effectLst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+3%</a:t>
            </a:fld>
            <a:endParaRPr lang="ru-RU" sz="1400" b="1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401" name="TextBox 400"/>
          <p:cNvSpPr txBox="1"/>
          <p:nvPr/>
        </p:nvSpPr>
        <p:spPr>
          <a:xfrm flipH="1">
            <a:off x="2463735" y="880945"/>
            <a:ext cx="7270880" cy="6924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25000"/>
              </a:lnSpc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Часть 6. На основе аналитического выравнивания через поленом второй степени </a:t>
            </a:r>
          </a:p>
          <a:p>
            <a:pPr algn="r">
              <a:lnSpc>
                <a:spcPct val="125000"/>
              </a:lnSpc>
            </a:pPr>
            <a:endParaRPr lang="ru-RU" b="1" dirty="0" smtClean="0">
              <a:solidFill>
                <a:schemeClr val="bg1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774304" y="275637"/>
            <a:ext cx="2891049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ru-RU" sz="32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Прогнозирование</a:t>
            </a:r>
            <a:endParaRPr lang="en-US" sz="32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2" name="TextBox 341"/>
              <p:cNvSpPr txBox="1"/>
              <p:nvPr/>
            </p:nvSpPr>
            <p:spPr>
              <a:xfrm>
                <a:off x="4806641" y="1474300"/>
                <a:ext cx="2585067" cy="2518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ru-RU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sSub>
                          <m:sSubPr>
                            <m:ctrlPr>
                              <a:rPr lang="ru-RU" sz="16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sz="16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e>
                    </m:bar>
                  </m:oMath>
                </a14:m>
                <a:r>
                  <a:rPr lang="en-US" sz="1600" b="1" i="1" dirty="0" smtClean="0">
                    <a:solidFill>
                      <a:srgbClr val="C00000"/>
                    </a:solidFill>
                  </a:rPr>
                  <a:t>= 107,51 + 0,33t - 0,009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p>
                        <m:r>
                          <a:rPr lang="en-US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ru-RU" sz="1600" b="1" i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42" name="TextBox 3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6641" y="1474300"/>
                <a:ext cx="2585067" cy="251800"/>
              </a:xfrm>
              <a:prstGeom prst="rect">
                <a:avLst/>
              </a:prstGeom>
              <a:blipFill>
                <a:blip r:embed="rId43"/>
                <a:stretch>
                  <a:fillRect l="-2824" t="-24390" b="-487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4" name="Straight Connector 101"/>
          <p:cNvCxnSpPr/>
          <p:nvPr/>
        </p:nvCxnSpPr>
        <p:spPr>
          <a:xfrm flipH="1">
            <a:off x="2238439" y="5935486"/>
            <a:ext cx="527683" cy="0"/>
          </a:xfrm>
          <a:prstGeom prst="line">
            <a:avLst/>
          </a:prstGeom>
          <a:ln w="1905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Connector 101"/>
          <p:cNvCxnSpPr/>
          <p:nvPr/>
        </p:nvCxnSpPr>
        <p:spPr>
          <a:xfrm flipH="1">
            <a:off x="4630450" y="5935512"/>
            <a:ext cx="527683" cy="0"/>
          </a:xfrm>
          <a:prstGeom prst="line">
            <a:avLst/>
          </a:prstGeom>
          <a:ln w="19050">
            <a:solidFill>
              <a:srgbClr val="0070C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Connector 101"/>
          <p:cNvCxnSpPr/>
          <p:nvPr/>
        </p:nvCxnSpPr>
        <p:spPr>
          <a:xfrm flipH="1">
            <a:off x="7607999" y="5942466"/>
            <a:ext cx="527683" cy="0"/>
          </a:xfrm>
          <a:prstGeom prst="line">
            <a:avLst/>
          </a:prstGeom>
          <a:ln w="19050">
            <a:solidFill>
              <a:srgbClr val="C0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7" name="TextBox 346"/>
          <p:cNvSpPr txBox="1"/>
          <p:nvPr/>
        </p:nvSpPr>
        <p:spPr>
          <a:xfrm flipH="1">
            <a:off x="2946400" y="5789390"/>
            <a:ext cx="1341502" cy="2693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25000"/>
              </a:lnSpc>
            </a:pPr>
            <a:r>
              <a:rPr lang="ru-RU" sz="1400" b="1" dirty="0" smtClean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Исходные данные</a:t>
            </a:r>
          </a:p>
        </p:txBody>
      </p:sp>
      <p:sp>
        <p:nvSpPr>
          <p:cNvPr id="348" name="TextBox 347"/>
          <p:cNvSpPr txBox="1"/>
          <p:nvPr/>
        </p:nvSpPr>
        <p:spPr>
          <a:xfrm flipH="1">
            <a:off x="4985280" y="5800834"/>
            <a:ext cx="2363322" cy="2693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25000"/>
              </a:lnSpc>
            </a:pPr>
            <a:r>
              <a:rPr lang="ru-RU" sz="1400" b="1" dirty="0" smtClean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Выравнивание по параболе</a:t>
            </a:r>
          </a:p>
        </p:txBody>
      </p:sp>
      <p:sp>
        <p:nvSpPr>
          <p:cNvPr id="349" name="TextBox 348"/>
          <p:cNvSpPr txBox="1"/>
          <p:nvPr/>
        </p:nvSpPr>
        <p:spPr>
          <a:xfrm flipH="1">
            <a:off x="7942898" y="5807814"/>
            <a:ext cx="1865377" cy="2693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25000"/>
              </a:lnSpc>
            </a:pPr>
            <a:r>
              <a:rPr lang="ru-RU" sz="1400" b="1" dirty="0" smtClean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Прогнозные данные</a:t>
            </a:r>
          </a:p>
        </p:txBody>
      </p:sp>
    </p:spTree>
    <p:extLst>
      <p:ext uri="{BB962C8B-B14F-4D97-AF65-F5344CB8AC3E}">
        <p14:creationId xmlns:p14="http://schemas.microsoft.com/office/powerpoint/2010/main" val="2130826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Объект 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0075949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2" name="Слайд think-cell" r:id="rId26" imgW="425" imgH="426" progId="TCLayout.ActiveDocument.1">
                  <p:embed/>
                </p:oleObj>
              </mc:Choice>
              <mc:Fallback>
                <p:oleObj name="Слайд think-cell" r:id="rId26" imgW="425" imgH="426" progId="TCLayout.ActiveDocument.1">
                  <p:embed/>
                  <p:pic>
                    <p:nvPicPr>
                      <p:cNvPr id="5" name="Объект 4" hidden="1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Прямоугольник 5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ru-RU" sz="1400" dirty="0">
              <a:sym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6B7D2-B98C-44FD-8D04-7EC62A56497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 flipH="1">
            <a:off x="1299260" y="880945"/>
            <a:ext cx="9841154" cy="6924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25000"/>
              </a:lnSpc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Приложение. Прогнозирование на основе дисконтирования информации, кривых роста </a:t>
            </a:r>
            <a:r>
              <a:rPr lang="ru-RU" b="1" dirty="0" err="1" smtClean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Гомперца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и </a:t>
            </a:r>
            <a:r>
              <a:rPr lang="ru-RU" b="1" dirty="0" err="1" smtClean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Перля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-Рида</a:t>
            </a:r>
          </a:p>
          <a:p>
            <a:pPr algn="r">
              <a:lnSpc>
                <a:spcPct val="125000"/>
              </a:lnSpc>
            </a:pPr>
            <a:endParaRPr lang="ru-RU" b="1" dirty="0" smtClean="0">
              <a:solidFill>
                <a:schemeClr val="bg1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206819" y="275637"/>
            <a:ext cx="8026043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ru-RU" sz="32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Попытка </a:t>
            </a:r>
            <a:r>
              <a:rPr lang="ru-RU" sz="3200" dirty="0" err="1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адаптированния</a:t>
            </a:r>
            <a:r>
              <a:rPr lang="ru-RU" sz="32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информационной базы</a:t>
            </a:r>
            <a:endParaRPr lang="en-US" sz="32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graphicFrame>
        <p:nvGraphicFramePr>
          <p:cNvPr id="92" name="Chart 3"/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05910331"/>
              </p:ext>
            </p:extLst>
          </p:nvPr>
        </p:nvGraphicFramePr>
        <p:xfrm>
          <a:off x="5749925" y="2065338"/>
          <a:ext cx="5562600" cy="31146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8"/>
          </a:graphicData>
        </a:graphic>
      </p:graphicFrame>
      <p:cxnSp>
        <p:nvCxnSpPr>
          <p:cNvPr id="46" name="Прямая соединительная линия 45"/>
          <p:cNvCxnSpPr/>
          <p:nvPr>
            <p:custDataLst>
              <p:tags r:id="rId5"/>
            </p:custDataLst>
          </p:nvPr>
        </p:nvCxnSpPr>
        <p:spPr bwMode="gray">
          <a:xfrm flipV="1">
            <a:off x="11218863" y="2405063"/>
            <a:ext cx="0" cy="2220913"/>
          </a:xfrm>
          <a:prstGeom prst="line">
            <a:avLst/>
          </a:prstGeom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/>
          <p:nvPr>
            <p:custDataLst>
              <p:tags r:id="rId6"/>
            </p:custDataLst>
          </p:nvPr>
        </p:nvCxnSpPr>
        <p:spPr bwMode="auto">
          <a:xfrm>
            <a:off x="6461125" y="4622800"/>
            <a:ext cx="4800600" cy="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>
            <p:custDataLst>
              <p:tags r:id="rId7"/>
            </p:custDataLst>
          </p:nvPr>
        </p:nvCxnSpPr>
        <p:spPr bwMode="auto">
          <a:xfrm>
            <a:off x="11050588" y="2408238"/>
            <a:ext cx="211138" cy="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Прямоугольник 57"/>
          <p:cNvSpPr/>
          <p:nvPr>
            <p:custDataLst>
              <p:tags r:id="rId8"/>
            </p:custDataLst>
          </p:nvPr>
        </p:nvSpPr>
        <p:spPr bwMode="auto">
          <a:xfrm>
            <a:off x="9266238" y="5153025"/>
            <a:ext cx="23336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C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C1613C9F-42B6-4AD2-9231-62948D17E84F}" type="datetime'''''''''''''''а''в''''г'''''''''">
              <a:rPr lang="ru-RU" altLang="en-US" sz="1200" smtClean="0">
                <a:solidFill>
                  <a:schemeClr val="tx1"/>
                </a:solidFill>
                <a:effectLst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авг</a:t>
            </a:fld>
            <a:endParaRPr lang="ru-RU" sz="1200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47" name="Прямоугольник 46"/>
          <p:cNvSpPr/>
          <p:nvPr>
            <p:custDataLst>
              <p:tags r:id="rId9"/>
            </p:custDataLst>
          </p:nvPr>
        </p:nvSpPr>
        <p:spPr bwMode="auto">
          <a:xfrm>
            <a:off x="7119938" y="5153025"/>
            <a:ext cx="35242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C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3A47FAF1-D7BD-4FC4-8C9B-AF5723EF1DE0}" type="datetime'''''м''''''''''''а''''р''''''''''т'''''">
              <a:rPr lang="ru-RU" altLang="en-US" sz="1200" smtClean="0">
                <a:solidFill>
                  <a:schemeClr val="tx1"/>
                </a:solidFill>
                <a:effectLst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март</a:t>
            </a:fld>
            <a:endParaRPr lang="ru-RU" sz="1200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48" name="Прямоугольник 47"/>
          <p:cNvSpPr/>
          <p:nvPr>
            <p:custDataLst>
              <p:tags r:id="rId10"/>
            </p:custDataLst>
          </p:nvPr>
        </p:nvSpPr>
        <p:spPr bwMode="auto">
          <a:xfrm>
            <a:off x="6727825" y="5153025"/>
            <a:ext cx="30321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C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82231927-0C9A-49AB-93CA-80C8249CA729}" type="datetime'''''''''''''''''''''''''''''''фе''''''''''''в'''''''">
              <a:rPr lang="ru-RU" altLang="en-US" sz="1200" smtClean="0">
                <a:solidFill>
                  <a:schemeClr val="tx1"/>
                </a:solidFill>
                <a:effectLst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фев</a:t>
            </a:fld>
            <a:endParaRPr lang="ru-RU" sz="1200" dirty="0">
              <a:solidFill>
                <a:schemeClr val="tx1"/>
              </a:solidFill>
              <a:sym typeface="+mn-lt"/>
            </a:endParaRPr>
          </a:p>
        </p:txBody>
      </p:sp>
      <p:sp useBgFill="1">
        <p:nvSpPr>
          <p:cNvPr id="49" name="Прямоугольник 48"/>
          <p:cNvSpPr/>
          <p:nvPr>
            <p:custDataLst>
              <p:tags r:id="rId11"/>
            </p:custDataLst>
          </p:nvPr>
        </p:nvSpPr>
        <p:spPr bwMode="gray">
          <a:xfrm>
            <a:off x="6505575" y="4322763"/>
            <a:ext cx="493713" cy="1920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5400" tIns="0" rIns="25400" bIns="0" rtlCol="0" anchor="b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A17464A2-DEE4-4A4B-9A7E-8DD5144117EF}" type="datetime'''1''''0''''''''''''7'''''''',''''1'''''''''''''''''''''''''">
              <a:rPr lang="ru-RU" altLang="en-US" sz="1400" smtClean="0">
                <a:solidFill>
                  <a:schemeClr val="tx1"/>
                </a:solidFill>
                <a:effectLst/>
              </a:rPr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107,1</a:t>
            </a:fld>
            <a:endParaRPr lang="ru-RU" sz="1400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54" name="Прямоугольник 53"/>
          <p:cNvSpPr/>
          <p:nvPr>
            <p:custDataLst>
              <p:tags r:id="rId12"/>
            </p:custDataLst>
          </p:nvPr>
        </p:nvSpPr>
        <p:spPr bwMode="auto">
          <a:xfrm>
            <a:off x="7986713" y="5153025"/>
            <a:ext cx="287338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C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7598717D-22BF-4F59-B5C9-99EBC9092C45}" type="datetime'''''''м''''а''''''''''''й'''''''''''''''''">
              <a:rPr lang="ru-RU" altLang="en-US" sz="1200" smtClean="0">
                <a:solidFill>
                  <a:schemeClr val="tx1"/>
                </a:solidFill>
                <a:effectLst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май</a:t>
            </a:fld>
            <a:endParaRPr lang="ru-RU" sz="1200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50" name="Прямоугольник 49"/>
          <p:cNvSpPr/>
          <p:nvPr>
            <p:custDataLst>
              <p:tags r:id="rId13"/>
            </p:custDataLst>
          </p:nvPr>
        </p:nvSpPr>
        <p:spPr bwMode="auto">
          <a:xfrm>
            <a:off x="6310313" y="5153025"/>
            <a:ext cx="30321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C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FE0BD5D4-0061-4EE9-862A-3F41C5CE14C3}" type="datetime'''я''''''н''''в'' '''''''''''''''''''''''''''''''">
              <a:rPr lang="ru-RU" altLang="en-US" sz="1200" smtClean="0">
                <a:solidFill>
                  <a:schemeClr val="tx1"/>
                </a:solidFill>
                <a:effectLst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янв </a:t>
            </a:fld>
            <a:endParaRPr lang="ru-RU" sz="1200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51" name="Прямоугольник 50"/>
          <p:cNvSpPr/>
          <p:nvPr>
            <p:custDataLst>
              <p:tags r:id="rId14"/>
            </p:custDataLst>
          </p:nvPr>
        </p:nvSpPr>
        <p:spPr bwMode="auto">
          <a:xfrm>
            <a:off x="7580313" y="5153025"/>
            <a:ext cx="26352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C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237879EE-F7A6-40C0-B722-34CA01BA841B}" type="datetime'''''а''''''''''''п''''''''''''''''''''''''''''''''''р'''''''">
              <a:rPr lang="ru-RU" altLang="en-US" sz="1200" smtClean="0">
                <a:solidFill>
                  <a:schemeClr val="tx1"/>
                </a:solidFill>
                <a:effectLst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апр</a:t>
            </a:fld>
            <a:endParaRPr lang="ru-RU" sz="1200" dirty="0">
              <a:solidFill>
                <a:schemeClr val="tx1"/>
              </a:solidFill>
              <a:sym typeface="+mn-lt"/>
            </a:endParaRPr>
          </a:p>
        </p:txBody>
      </p:sp>
      <p:sp useBgFill="1">
        <p:nvSpPr>
          <p:cNvPr id="52" name="Прямоугольник 51"/>
          <p:cNvSpPr/>
          <p:nvPr>
            <p:custDataLst>
              <p:tags r:id="rId15"/>
            </p:custDataLst>
          </p:nvPr>
        </p:nvSpPr>
        <p:spPr bwMode="gray">
          <a:xfrm>
            <a:off x="6632575" y="3536950"/>
            <a:ext cx="493713" cy="1920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5400" tIns="0" rIns="25400" bIns="0" rtlCol="0" anchor="b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08E89846-2CF7-4BF3-83DC-F82DD819062A}" type="datetime'1''''''''''''''0''''''8'''''''''''''',2'''''''''''''''">
              <a:rPr lang="ru-RU" altLang="en-US" sz="1400" smtClean="0">
                <a:solidFill>
                  <a:schemeClr val="tx1"/>
                </a:solidFill>
                <a:effectLst/>
              </a:rPr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108,2</a:t>
            </a:fld>
            <a:endParaRPr lang="ru-RU" sz="1400" dirty="0">
              <a:solidFill>
                <a:schemeClr val="tx1"/>
              </a:solidFill>
              <a:sym typeface="+mn-lt"/>
            </a:endParaRPr>
          </a:p>
        </p:txBody>
      </p:sp>
      <p:sp useBgFill="1">
        <p:nvSpPr>
          <p:cNvPr id="53" name="Прямоугольник 52"/>
          <p:cNvSpPr/>
          <p:nvPr>
            <p:custDataLst>
              <p:tags r:id="rId16"/>
            </p:custDataLst>
          </p:nvPr>
        </p:nvSpPr>
        <p:spPr bwMode="gray">
          <a:xfrm>
            <a:off x="7466013" y="3036888"/>
            <a:ext cx="493713" cy="1920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5400" tIns="0" rIns="25400" bIns="0" rtlCol="0" anchor="b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1FBAA874-BC74-454C-B497-826B25767127}" type="datetime'''1''''''''0''''''8'''''''''''''''''',''''''9'''''''">
              <a:rPr lang="ru-RU" altLang="en-US" sz="1400" smtClean="0">
                <a:solidFill>
                  <a:schemeClr val="tx1"/>
                </a:solidFill>
                <a:effectLst/>
              </a:rPr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108,9</a:t>
            </a:fld>
            <a:endParaRPr lang="ru-RU" sz="1400" dirty="0">
              <a:solidFill>
                <a:schemeClr val="tx1"/>
              </a:solidFill>
              <a:sym typeface="+mn-lt"/>
            </a:endParaRPr>
          </a:p>
        </p:txBody>
      </p:sp>
      <p:sp useBgFill="1">
        <p:nvSpPr>
          <p:cNvPr id="55" name="Прямоугольник 54"/>
          <p:cNvSpPr/>
          <p:nvPr>
            <p:custDataLst>
              <p:tags r:id="rId17"/>
            </p:custDataLst>
          </p:nvPr>
        </p:nvSpPr>
        <p:spPr bwMode="gray">
          <a:xfrm>
            <a:off x="8301038" y="2965450"/>
            <a:ext cx="493713" cy="1920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5400" tIns="0" rIns="25400" bIns="0" rtlCol="0" anchor="b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396478E5-F4AC-45F5-A2DC-9DF2ED85D1D6}" type="datetime'''''''''''''1''''''''''''0''''''9,''''''''''0'''''''''''">
              <a:rPr lang="ru-RU" altLang="en-US" sz="1400" smtClean="0">
                <a:solidFill>
                  <a:schemeClr val="tx1"/>
                </a:solidFill>
                <a:effectLst/>
              </a:rPr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109,0</a:t>
            </a:fld>
            <a:endParaRPr lang="ru-RU" sz="1400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56" name="Прямоугольник 55"/>
          <p:cNvSpPr/>
          <p:nvPr>
            <p:custDataLst>
              <p:tags r:id="rId18"/>
            </p:custDataLst>
          </p:nvPr>
        </p:nvSpPr>
        <p:spPr bwMode="auto">
          <a:xfrm>
            <a:off x="8456613" y="5153025"/>
            <a:ext cx="18256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C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EAFDFCF7-6443-46A3-B75E-57DE104C6603}" type="datetime'''''''''''''''''''''''''''''''''и''''''''н'''''''">
              <a:rPr lang="ru-RU" altLang="en-US" sz="1200" smtClean="0">
                <a:solidFill>
                  <a:schemeClr val="tx1"/>
                </a:solidFill>
                <a:effectLst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ин</a:t>
            </a:fld>
            <a:endParaRPr lang="ru-RU" sz="1200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57" name="Прямоугольник 56"/>
          <p:cNvSpPr/>
          <p:nvPr>
            <p:custDataLst>
              <p:tags r:id="rId19"/>
            </p:custDataLst>
          </p:nvPr>
        </p:nvSpPr>
        <p:spPr bwMode="auto">
          <a:xfrm>
            <a:off x="8870950" y="5153025"/>
            <a:ext cx="18732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C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FA184EAC-E98D-42B6-AC9E-05A6A50FB171}" type="datetime'''''''''''''''и''''''''''''л'''''''''''''''''''''''''''''''">
              <a:rPr lang="ru-RU" altLang="en-US" sz="1200" smtClean="0">
                <a:solidFill>
                  <a:schemeClr val="tx1"/>
                </a:solidFill>
                <a:effectLst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ил</a:t>
            </a:fld>
            <a:endParaRPr lang="ru-RU" sz="1200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59" name="Прямоугольник 58"/>
          <p:cNvSpPr/>
          <p:nvPr>
            <p:custDataLst>
              <p:tags r:id="rId20"/>
            </p:custDataLst>
          </p:nvPr>
        </p:nvSpPr>
        <p:spPr bwMode="auto">
          <a:xfrm>
            <a:off x="9671050" y="5153025"/>
            <a:ext cx="2571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C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6E11D714-6F9A-438E-B87E-F6E22338965A}" type="datetime'''''с''''''''''''''''е''''''''''''''''''''н'">
              <a:rPr lang="ru-RU" altLang="en-US" sz="1200" smtClean="0">
                <a:solidFill>
                  <a:schemeClr val="tx1"/>
                </a:solidFill>
                <a:effectLst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сен</a:t>
            </a:fld>
            <a:endParaRPr lang="ru-RU" sz="1200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60" name="Прямоугольник 59"/>
          <p:cNvSpPr/>
          <p:nvPr>
            <p:custDataLst>
              <p:tags r:id="rId21"/>
            </p:custDataLst>
          </p:nvPr>
        </p:nvSpPr>
        <p:spPr bwMode="auto">
          <a:xfrm>
            <a:off x="10098088" y="5153025"/>
            <a:ext cx="23495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C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3EBBBE22-AC61-45B8-BC8F-3EE5C3A02B96}" type="datetime'''''''''''''''''''''''''''''''''''''''''о''''''кт'''''''''''''">
              <a:rPr lang="ru-RU" altLang="en-US" sz="1200" smtClean="0">
                <a:solidFill>
                  <a:schemeClr val="tx1"/>
                </a:solidFill>
                <a:effectLst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окт</a:t>
            </a:fld>
            <a:endParaRPr lang="ru-RU" sz="1200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61" name="Прямоугольник 60"/>
          <p:cNvSpPr/>
          <p:nvPr>
            <p:custDataLst>
              <p:tags r:id="rId22"/>
            </p:custDataLst>
          </p:nvPr>
        </p:nvSpPr>
        <p:spPr bwMode="auto">
          <a:xfrm>
            <a:off x="10375900" y="5153025"/>
            <a:ext cx="51435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C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F7C24CE9-D7E9-41EE-8F1C-973F077A9787}" type="datetime'н''''о''''''''''''''''''''''''яб''''''''''рь'''''''''">
              <a:rPr lang="ru-RU" altLang="en-US" sz="1200" smtClean="0">
                <a:solidFill>
                  <a:schemeClr val="tx1"/>
                </a:solidFill>
                <a:effectLst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ноябрь</a:t>
            </a:fld>
            <a:endParaRPr lang="ru-RU" sz="1200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62" name="Прямоугольник 61"/>
          <p:cNvSpPr/>
          <p:nvPr>
            <p:custDataLst>
              <p:tags r:id="rId23"/>
            </p:custDataLst>
          </p:nvPr>
        </p:nvSpPr>
        <p:spPr bwMode="auto">
          <a:xfrm>
            <a:off x="10925175" y="5153025"/>
            <a:ext cx="25241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C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478AB6BD-E81F-4142-B38C-0E286D502EBC}" type="datetime'''''''''''''д''''''''''''е''''''''к'''''''''''''''''">
              <a:rPr lang="ru-RU" altLang="en-US" sz="1200" smtClean="0">
                <a:solidFill>
                  <a:schemeClr val="tx1"/>
                </a:solidFill>
                <a:effectLst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дек</a:t>
            </a:fld>
            <a:endParaRPr lang="ru-RU" sz="1200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63" name="Овал 62"/>
          <p:cNvSpPr/>
          <p:nvPr>
            <p:custDataLst>
              <p:tags r:id="rId24"/>
            </p:custDataLst>
          </p:nvPr>
        </p:nvSpPr>
        <p:spPr bwMode="auto">
          <a:xfrm>
            <a:off x="10790238" y="3406775"/>
            <a:ext cx="858838" cy="301625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90EC5159-7298-4BFF-A15C-E452F3FBA7EB}" type="datetime'''''''+''2,''''''''''''89''''''''''''''''''%'''''''''''''''">
              <a:rPr lang="ru-RU" altLang="en-US" sz="1400" b="1" smtClean="0">
                <a:solidFill>
                  <a:srgbClr val="0070C0"/>
                </a:solidFill>
                <a:effectLst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+2,89%</a:t>
            </a:fld>
            <a:endParaRPr lang="ru-RU" sz="1400" b="1" dirty="0">
              <a:solidFill>
                <a:srgbClr val="0070C0"/>
              </a:solidFill>
              <a:sym typeface="+mn-lt"/>
            </a:endParaRPr>
          </a:p>
        </p:txBody>
      </p:sp>
      <p:grpSp>
        <p:nvGrpSpPr>
          <p:cNvPr id="9" name="Группа 8"/>
          <p:cNvGrpSpPr/>
          <p:nvPr/>
        </p:nvGrpSpPr>
        <p:grpSpPr>
          <a:xfrm>
            <a:off x="772017" y="2098675"/>
            <a:ext cx="4987068" cy="2836863"/>
            <a:chOff x="6657276" y="2697112"/>
            <a:chExt cx="4987068" cy="2836522"/>
          </a:xfrm>
        </p:grpSpPr>
        <p:grpSp>
          <p:nvGrpSpPr>
            <p:cNvPr id="67" name="Group 134"/>
            <p:cNvGrpSpPr/>
            <p:nvPr/>
          </p:nvGrpSpPr>
          <p:grpSpPr>
            <a:xfrm>
              <a:off x="6699576" y="3310461"/>
              <a:ext cx="648499" cy="649042"/>
              <a:chOff x="3287425" y="1417883"/>
              <a:chExt cx="648499" cy="649042"/>
            </a:xfrm>
          </p:grpSpPr>
          <p:sp>
            <p:nvSpPr>
              <p:cNvPr id="68" name="Oval 72"/>
              <p:cNvSpPr>
                <a:spLocks noChangeAspect="1"/>
              </p:cNvSpPr>
              <p:nvPr/>
            </p:nvSpPr>
            <p:spPr>
              <a:xfrm>
                <a:off x="3287425" y="1417883"/>
                <a:ext cx="648499" cy="649042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69" name="Oval 73"/>
              <p:cNvSpPr>
                <a:spLocks noChangeAspect="1"/>
              </p:cNvSpPr>
              <p:nvPr/>
            </p:nvSpPr>
            <p:spPr>
              <a:xfrm>
                <a:off x="3362252" y="1492773"/>
                <a:ext cx="498845" cy="499263"/>
              </a:xfrm>
              <a:prstGeom prst="ellipse">
                <a:avLst/>
              </a:prstGeom>
              <a:solidFill>
                <a:schemeClr val="accent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bg1"/>
                    </a:solidFill>
                  </a:rPr>
                  <a:t>01</a:t>
                </a:r>
                <a:endParaRPr lang="en-US" sz="1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</p:grpSp>
        <p:grpSp>
          <p:nvGrpSpPr>
            <p:cNvPr id="70" name="Group 129"/>
            <p:cNvGrpSpPr/>
            <p:nvPr/>
          </p:nvGrpSpPr>
          <p:grpSpPr>
            <a:xfrm>
              <a:off x="6699576" y="4058058"/>
              <a:ext cx="648499" cy="649042"/>
              <a:chOff x="2779491" y="2517212"/>
              <a:chExt cx="648499" cy="649042"/>
            </a:xfrm>
          </p:grpSpPr>
          <p:sp>
            <p:nvSpPr>
              <p:cNvPr id="71" name="Oval 75"/>
              <p:cNvSpPr>
                <a:spLocks noChangeAspect="1"/>
              </p:cNvSpPr>
              <p:nvPr/>
            </p:nvSpPr>
            <p:spPr>
              <a:xfrm>
                <a:off x="2779491" y="2517212"/>
                <a:ext cx="648499" cy="64904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72" name="Oval 76"/>
              <p:cNvSpPr>
                <a:spLocks noChangeAspect="1"/>
              </p:cNvSpPr>
              <p:nvPr/>
            </p:nvSpPr>
            <p:spPr>
              <a:xfrm>
                <a:off x="2854318" y="2592102"/>
                <a:ext cx="498845" cy="499263"/>
              </a:xfrm>
              <a:prstGeom prst="ellipse">
                <a:avLst/>
              </a:prstGeom>
              <a:solidFill>
                <a:schemeClr val="accent2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bg1"/>
                    </a:solidFill>
                  </a:rPr>
                  <a:t>02</a:t>
                </a:r>
                <a:endParaRPr lang="en-US" sz="1200" b="1" dirty="0">
                  <a:latin typeface="+mj-lt"/>
                </a:endParaRPr>
              </a:p>
            </p:txBody>
          </p:sp>
        </p:grpSp>
        <p:grpSp>
          <p:nvGrpSpPr>
            <p:cNvPr id="73" name="Group 130"/>
            <p:cNvGrpSpPr/>
            <p:nvPr/>
          </p:nvGrpSpPr>
          <p:grpSpPr>
            <a:xfrm>
              <a:off x="6699576" y="4828120"/>
              <a:ext cx="648499" cy="649042"/>
              <a:chOff x="3287425" y="3613920"/>
              <a:chExt cx="648499" cy="649042"/>
            </a:xfrm>
          </p:grpSpPr>
          <p:sp>
            <p:nvSpPr>
              <p:cNvPr id="75" name="Oval 78"/>
              <p:cNvSpPr>
                <a:spLocks noChangeAspect="1"/>
              </p:cNvSpPr>
              <p:nvPr/>
            </p:nvSpPr>
            <p:spPr>
              <a:xfrm>
                <a:off x="3287425" y="3613920"/>
                <a:ext cx="648499" cy="649042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76" name="Oval 79"/>
              <p:cNvSpPr>
                <a:spLocks noChangeAspect="1"/>
              </p:cNvSpPr>
              <p:nvPr/>
            </p:nvSpPr>
            <p:spPr>
              <a:xfrm>
                <a:off x="3362252" y="3688810"/>
                <a:ext cx="498845" cy="499263"/>
              </a:xfrm>
              <a:prstGeom prst="ellipse">
                <a:avLst/>
              </a:prstGeom>
              <a:solidFill>
                <a:schemeClr val="accent3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bg1"/>
                    </a:solidFill>
                  </a:rPr>
                  <a:t>03</a:t>
                </a:r>
                <a:endParaRPr lang="en-US" sz="1200" b="1" dirty="0">
                  <a:latin typeface="+mj-lt"/>
                </a:endParaRPr>
              </a:p>
            </p:txBody>
          </p:sp>
        </p:grpSp>
        <p:sp>
          <p:nvSpPr>
            <p:cNvPr id="2" name="Прямоугольник 1"/>
            <p:cNvSpPr/>
            <p:nvPr/>
          </p:nvSpPr>
          <p:spPr>
            <a:xfrm>
              <a:off x="7476157" y="3385351"/>
              <a:ext cx="375659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1400" i="1" u="sng" dirty="0">
                  <a:solidFill>
                    <a:schemeClr val="bg1">
                      <a:lumMod val="50000"/>
                    </a:schemeClr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Исходный временной ряд должен быть длинным (30-40 </a:t>
              </a:r>
              <a:r>
                <a:rPr lang="ru-RU" sz="1400" i="1" u="sng" dirty="0" smtClean="0">
                  <a:solidFill>
                    <a:schemeClr val="bg1">
                      <a:lumMod val="50000"/>
                    </a:schemeClr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уровней)</a:t>
              </a:r>
              <a:endParaRPr lang="ru-RU" sz="1400" i="1" u="sng" dirty="0">
                <a:solidFill>
                  <a:schemeClr val="bg1">
                    <a:lumMod val="50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endParaRPr>
            </a:p>
          </p:txBody>
        </p:sp>
        <p:sp>
          <p:nvSpPr>
            <p:cNvPr id="3" name="Прямоугольник 2"/>
            <p:cNvSpPr/>
            <p:nvPr/>
          </p:nvSpPr>
          <p:spPr>
            <a:xfrm>
              <a:off x="7476157" y="4120995"/>
              <a:ext cx="3971285" cy="5231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1400" dirty="0" smtClean="0">
                  <a:solidFill>
                    <a:schemeClr val="bg1">
                      <a:lumMod val="50000"/>
                    </a:schemeClr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Исходный ряд должен описываться достаточно плавной кривой</a:t>
              </a:r>
              <a:endParaRPr lang="ru-RU" sz="1400" dirty="0">
                <a:solidFill>
                  <a:schemeClr val="bg1">
                    <a:lumMod val="50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7476157" y="4794970"/>
              <a:ext cx="4168187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1400" dirty="0">
                  <a:solidFill>
                    <a:schemeClr val="bg1">
                      <a:lumMod val="50000"/>
                    </a:schemeClr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Методы дают хорошие результаты если изучаемое явление на всем периоде растет, а прирост явления от периода к периоду сокращается  </a:t>
              </a:r>
            </a:p>
          </p:txBody>
        </p:sp>
        <p:sp>
          <p:nvSpPr>
            <p:cNvPr id="8" name="Прямоугольник 7"/>
            <p:cNvSpPr/>
            <p:nvPr/>
          </p:nvSpPr>
          <p:spPr>
            <a:xfrm>
              <a:off x="6657276" y="2697112"/>
              <a:ext cx="29029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i="1" dirty="0">
                  <a:solidFill>
                    <a:srgbClr val="0070C0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Условия реализации методов: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42961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Объект 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262798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7" name="Слайд think-cell" r:id="rId14" imgW="425" imgH="426" progId="TCLayout.ActiveDocument.1">
                  <p:embed/>
                </p:oleObj>
              </mc:Choice>
              <mc:Fallback>
                <p:oleObj name="Слайд think-cell" r:id="rId14" imgW="425" imgH="426" progId="TCLayout.ActiveDocument.1">
                  <p:embed/>
                  <p:pic>
                    <p:nvPicPr>
                      <p:cNvPr id="5" name="Объект 4" hidden="1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Прямоугольник 5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ru-RU" sz="1400" dirty="0">
              <a:sym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6B7D2-B98C-44FD-8D04-7EC62A56497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 flipH="1">
            <a:off x="1299260" y="880945"/>
            <a:ext cx="9841154" cy="6924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25000"/>
              </a:lnSpc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Приложение. Прогнозирование на основе дисконтирования информации, кривых роста </a:t>
            </a:r>
            <a:r>
              <a:rPr lang="ru-RU" b="1" dirty="0" err="1" smtClean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Гомперца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и </a:t>
            </a:r>
            <a:r>
              <a:rPr lang="ru-RU" b="1" dirty="0" err="1" smtClean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Перля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-Рида</a:t>
            </a:r>
          </a:p>
          <a:p>
            <a:pPr algn="r">
              <a:lnSpc>
                <a:spcPct val="125000"/>
              </a:lnSpc>
            </a:pPr>
            <a:endParaRPr lang="ru-RU" b="1" dirty="0" smtClean="0">
              <a:solidFill>
                <a:schemeClr val="bg1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9" name="Группа 8"/>
          <p:cNvGrpSpPr/>
          <p:nvPr/>
        </p:nvGrpSpPr>
        <p:grpSpPr>
          <a:xfrm>
            <a:off x="0" y="6978276"/>
            <a:ext cx="4987068" cy="2836863"/>
            <a:chOff x="6657276" y="2697112"/>
            <a:chExt cx="4987068" cy="2836522"/>
          </a:xfrm>
        </p:grpSpPr>
        <p:grpSp>
          <p:nvGrpSpPr>
            <p:cNvPr id="67" name="Group 134"/>
            <p:cNvGrpSpPr/>
            <p:nvPr/>
          </p:nvGrpSpPr>
          <p:grpSpPr>
            <a:xfrm>
              <a:off x="6699576" y="3310461"/>
              <a:ext cx="648499" cy="649042"/>
              <a:chOff x="3287425" y="1417883"/>
              <a:chExt cx="648499" cy="649042"/>
            </a:xfrm>
          </p:grpSpPr>
          <p:sp>
            <p:nvSpPr>
              <p:cNvPr id="68" name="Oval 72"/>
              <p:cNvSpPr>
                <a:spLocks noChangeAspect="1"/>
              </p:cNvSpPr>
              <p:nvPr/>
            </p:nvSpPr>
            <p:spPr>
              <a:xfrm>
                <a:off x="3287425" y="1417883"/>
                <a:ext cx="648499" cy="649042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69" name="Oval 73"/>
              <p:cNvSpPr>
                <a:spLocks noChangeAspect="1"/>
              </p:cNvSpPr>
              <p:nvPr/>
            </p:nvSpPr>
            <p:spPr>
              <a:xfrm>
                <a:off x="3362252" y="1492773"/>
                <a:ext cx="498845" cy="499263"/>
              </a:xfrm>
              <a:prstGeom prst="ellipse">
                <a:avLst/>
              </a:prstGeom>
              <a:solidFill>
                <a:schemeClr val="accent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bg1"/>
                    </a:solidFill>
                  </a:rPr>
                  <a:t>01</a:t>
                </a:r>
                <a:endParaRPr lang="en-US" sz="1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</p:grpSp>
        <p:grpSp>
          <p:nvGrpSpPr>
            <p:cNvPr id="70" name="Group 129"/>
            <p:cNvGrpSpPr/>
            <p:nvPr/>
          </p:nvGrpSpPr>
          <p:grpSpPr>
            <a:xfrm>
              <a:off x="6699576" y="4058058"/>
              <a:ext cx="648499" cy="649042"/>
              <a:chOff x="2779491" y="2517212"/>
              <a:chExt cx="648499" cy="649042"/>
            </a:xfrm>
          </p:grpSpPr>
          <p:sp>
            <p:nvSpPr>
              <p:cNvPr id="71" name="Oval 75"/>
              <p:cNvSpPr>
                <a:spLocks noChangeAspect="1"/>
              </p:cNvSpPr>
              <p:nvPr/>
            </p:nvSpPr>
            <p:spPr>
              <a:xfrm>
                <a:off x="2779491" y="2517212"/>
                <a:ext cx="648499" cy="64904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72" name="Oval 76"/>
              <p:cNvSpPr>
                <a:spLocks noChangeAspect="1"/>
              </p:cNvSpPr>
              <p:nvPr/>
            </p:nvSpPr>
            <p:spPr>
              <a:xfrm>
                <a:off x="2854318" y="2592102"/>
                <a:ext cx="498845" cy="499263"/>
              </a:xfrm>
              <a:prstGeom prst="ellipse">
                <a:avLst/>
              </a:prstGeom>
              <a:solidFill>
                <a:schemeClr val="accent2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bg1"/>
                    </a:solidFill>
                  </a:rPr>
                  <a:t>02</a:t>
                </a:r>
                <a:endParaRPr lang="en-US" sz="1200" b="1" dirty="0">
                  <a:latin typeface="+mj-lt"/>
                </a:endParaRPr>
              </a:p>
            </p:txBody>
          </p:sp>
        </p:grpSp>
        <p:grpSp>
          <p:nvGrpSpPr>
            <p:cNvPr id="73" name="Group 130"/>
            <p:cNvGrpSpPr/>
            <p:nvPr/>
          </p:nvGrpSpPr>
          <p:grpSpPr>
            <a:xfrm>
              <a:off x="6699576" y="4828120"/>
              <a:ext cx="648499" cy="649042"/>
              <a:chOff x="3287425" y="3613920"/>
              <a:chExt cx="648499" cy="649042"/>
            </a:xfrm>
          </p:grpSpPr>
          <p:sp>
            <p:nvSpPr>
              <p:cNvPr id="75" name="Oval 78"/>
              <p:cNvSpPr>
                <a:spLocks noChangeAspect="1"/>
              </p:cNvSpPr>
              <p:nvPr/>
            </p:nvSpPr>
            <p:spPr>
              <a:xfrm>
                <a:off x="3287425" y="3613920"/>
                <a:ext cx="648499" cy="649042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76" name="Oval 79"/>
              <p:cNvSpPr>
                <a:spLocks noChangeAspect="1"/>
              </p:cNvSpPr>
              <p:nvPr/>
            </p:nvSpPr>
            <p:spPr>
              <a:xfrm>
                <a:off x="3362252" y="3688810"/>
                <a:ext cx="498845" cy="499263"/>
              </a:xfrm>
              <a:prstGeom prst="ellipse">
                <a:avLst/>
              </a:prstGeom>
              <a:solidFill>
                <a:schemeClr val="accent3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bg1"/>
                    </a:solidFill>
                  </a:rPr>
                  <a:t>03</a:t>
                </a:r>
                <a:endParaRPr lang="en-US" sz="1200" b="1" dirty="0">
                  <a:latin typeface="+mj-lt"/>
                </a:endParaRPr>
              </a:p>
            </p:txBody>
          </p:sp>
        </p:grpSp>
        <p:sp>
          <p:nvSpPr>
            <p:cNvPr id="2" name="Прямоугольник 1"/>
            <p:cNvSpPr/>
            <p:nvPr/>
          </p:nvSpPr>
          <p:spPr>
            <a:xfrm>
              <a:off x="7476157" y="3385351"/>
              <a:ext cx="375659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1400" i="1" dirty="0">
                  <a:solidFill>
                    <a:schemeClr val="bg1">
                      <a:lumMod val="50000"/>
                    </a:schemeClr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Исходный временной ряд должен быть длинным (30-40 рядов)</a:t>
              </a:r>
            </a:p>
          </p:txBody>
        </p:sp>
        <p:sp>
          <p:nvSpPr>
            <p:cNvPr id="3" name="Прямоугольник 2"/>
            <p:cNvSpPr/>
            <p:nvPr/>
          </p:nvSpPr>
          <p:spPr>
            <a:xfrm>
              <a:off x="7476157" y="4120995"/>
              <a:ext cx="397128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1400" i="1" dirty="0" smtClean="0">
                  <a:solidFill>
                    <a:schemeClr val="bg1">
                      <a:lumMod val="50000"/>
                    </a:schemeClr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Исходный ряд должен описываться достаточно ровной прямой</a:t>
              </a:r>
              <a:endParaRPr lang="ru-RU" sz="1400" i="1" dirty="0">
                <a:solidFill>
                  <a:schemeClr val="bg1">
                    <a:lumMod val="50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7476157" y="4794970"/>
              <a:ext cx="4168187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1400" i="1" dirty="0">
                  <a:solidFill>
                    <a:schemeClr val="bg1">
                      <a:lumMod val="50000"/>
                    </a:schemeClr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Методы дают хорошие результаты если изучаемое явление на всем периоде растет, а прирост явления от периода к периоду сокращается  </a:t>
              </a:r>
            </a:p>
          </p:txBody>
        </p:sp>
        <p:sp>
          <p:nvSpPr>
            <p:cNvPr id="8" name="Прямоугольник 7"/>
            <p:cNvSpPr/>
            <p:nvPr/>
          </p:nvSpPr>
          <p:spPr>
            <a:xfrm>
              <a:off x="6657276" y="2697112"/>
              <a:ext cx="29029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i="1" dirty="0">
                  <a:solidFill>
                    <a:srgbClr val="0070C0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Условия реализации методов:</a:t>
              </a:r>
            </a:p>
          </p:txBody>
        </p:sp>
      </p:grpSp>
      <p:graphicFrame>
        <p:nvGraphicFramePr>
          <p:cNvPr id="158" name="Chart 3"/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773823297"/>
              </p:ext>
            </p:extLst>
          </p:nvPr>
        </p:nvGraphicFramePr>
        <p:xfrm>
          <a:off x="735013" y="1328738"/>
          <a:ext cx="10985500" cy="5026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6"/>
          </a:graphicData>
        </a:graphic>
      </p:graphicFrame>
      <p:cxnSp>
        <p:nvCxnSpPr>
          <p:cNvPr id="31" name="Прямая соединительная линия 30"/>
          <p:cNvCxnSpPr/>
          <p:nvPr>
            <p:custDataLst>
              <p:tags r:id="rId5"/>
            </p:custDataLst>
          </p:nvPr>
        </p:nvCxnSpPr>
        <p:spPr bwMode="auto">
          <a:xfrm flipV="1">
            <a:off x="2024063" y="1966913"/>
            <a:ext cx="0" cy="3624263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/>
          <p:nvPr>
            <p:custDataLst>
              <p:tags r:id="rId6"/>
            </p:custDataLst>
          </p:nvPr>
        </p:nvCxnSpPr>
        <p:spPr bwMode="auto">
          <a:xfrm>
            <a:off x="1298575" y="5588000"/>
            <a:ext cx="768350" cy="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>
            <p:custDataLst>
              <p:tags r:id="rId7"/>
            </p:custDataLst>
          </p:nvPr>
        </p:nvCxnSpPr>
        <p:spPr bwMode="auto">
          <a:xfrm flipV="1">
            <a:off x="11168063" y="2117725"/>
            <a:ext cx="0" cy="609600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>
            <p:custDataLst>
              <p:tags r:id="rId8"/>
            </p:custDataLst>
          </p:nvPr>
        </p:nvCxnSpPr>
        <p:spPr bwMode="auto">
          <a:xfrm>
            <a:off x="1879600" y="1970088"/>
            <a:ext cx="187325" cy="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>
            <p:custDataLst>
              <p:tags r:id="rId9"/>
            </p:custDataLst>
          </p:nvPr>
        </p:nvCxnSpPr>
        <p:spPr bwMode="auto">
          <a:xfrm>
            <a:off x="5362575" y="2724150"/>
            <a:ext cx="5848350" cy="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>
            <p:custDataLst>
              <p:tags r:id="rId10"/>
            </p:custDataLst>
          </p:nvPr>
        </p:nvCxnSpPr>
        <p:spPr bwMode="auto">
          <a:xfrm>
            <a:off x="4491038" y="2120900"/>
            <a:ext cx="6719888" cy="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Овал 27"/>
          <p:cNvSpPr/>
          <p:nvPr>
            <p:custDataLst>
              <p:tags r:id="rId11"/>
            </p:custDataLst>
          </p:nvPr>
        </p:nvSpPr>
        <p:spPr bwMode="auto">
          <a:xfrm>
            <a:off x="1531938" y="3670300"/>
            <a:ext cx="984250" cy="301625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E6F82C60-D0A1-4F9B-A194-3DE41BD551E5}" type="datetime'''''''''''''''+''''11,''''''7''3''''''%'''''''">
              <a:rPr lang="ru-RU" altLang="en-US" sz="1400" b="1" smtClean="0">
                <a:solidFill>
                  <a:schemeClr val="tx1"/>
                </a:solidFill>
                <a:effectLst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+11,73%</a:t>
            </a:fld>
            <a:endParaRPr lang="ru-RU" sz="1400" b="1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32" name="Овал 31"/>
          <p:cNvSpPr/>
          <p:nvPr>
            <p:custDataLst>
              <p:tags r:id="rId12"/>
            </p:custDataLst>
          </p:nvPr>
        </p:nvSpPr>
        <p:spPr bwMode="auto">
          <a:xfrm>
            <a:off x="10739438" y="2314575"/>
            <a:ext cx="858838" cy="301625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909B7244-76EE-4B7B-B498-9E7259CF3256}" type="datetime'''''''''+''''''''''''''''''''''''1,7''9''''''%'''''''''''">
              <a:rPr lang="ru-RU" altLang="en-US" sz="1400" b="1" smtClean="0">
                <a:solidFill>
                  <a:schemeClr val="tx1"/>
                </a:solidFill>
                <a:effectLst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+1,79%</a:t>
            </a:fld>
            <a:endParaRPr lang="ru-RU" sz="1400" b="1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2206819" y="275637"/>
            <a:ext cx="8026043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ru-RU" sz="32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Попытка </a:t>
            </a:r>
            <a:r>
              <a:rPr lang="ru-RU" sz="3200" dirty="0" err="1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адаптированния</a:t>
            </a:r>
            <a:r>
              <a:rPr lang="ru-RU" sz="32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информационной базы</a:t>
            </a:r>
            <a:endParaRPr lang="en-US" sz="32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0479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Объект 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8159250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6" name="Слайд think-cell" r:id="rId14" imgW="425" imgH="426" progId="TCLayout.ActiveDocument.1">
                  <p:embed/>
                </p:oleObj>
              </mc:Choice>
              <mc:Fallback>
                <p:oleObj name="Слайд think-cell" r:id="rId14" imgW="425" imgH="426" progId="TCLayout.ActiveDocument.1">
                  <p:embed/>
                  <p:pic>
                    <p:nvPicPr>
                      <p:cNvPr id="5" name="Объект 4" hidden="1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Прямоугольник 5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ru-RU" sz="1400" dirty="0">
              <a:sym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6B7D2-B98C-44FD-8D04-7EC62A56497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 flipH="1">
            <a:off x="1299260" y="880945"/>
            <a:ext cx="9841154" cy="6924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25000"/>
              </a:lnSpc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Приложение. Прогнозирование на основе дисконтирования информации, кривых роста </a:t>
            </a:r>
            <a:r>
              <a:rPr lang="ru-RU" b="1" dirty="0" err="1" smtClean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Гомперца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и </a:t>
            </a:r>
            <a:r>
              <a:rPr lang="ru-RU" b="1" dirty="0" err="1" smtClean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Перля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-Рида</a:t>
            </a:r>
          </a:p>
          <a:p>
            <a:pPr algn="r">
              <a:lnSpc>
                <a:spcPct val="125000"/>
              </a:lnSpc>
            </a:pPr>
            <a:endParaRPr lang="ru-RU" b="1" dirty="0" smtClean="0">
              <a:solidFill>
                <a:schemeClr val="bg1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9" name="Группа 8"/>
          <p:cNvGrpSpPr/>
          <p:nvPr/>
        </p:nvGrpSpPr>
        <p:grpSpPr>
          <a:xfrm>
            <a:off x="0" y="6978276"/>
            <a:ext cx="4987068" cy="2836863"/>
            <a:chOff x="6657276" y="2697112"/>
            <a:chExt cx="4987068" cy="2836522"/>
          </a:xfrm>
        </p:grpSpPr>
        <p:grpSp>
          <p:nvGrpSpPr>
            <p:cNvPr id="67" name="Group 134"/>
            <p:cNvGrpSpPr/>
            <p:nvPr/>
          </p:nvGrpSpPr>
          <p:grpSpPr>
            <a:xfrm>
              <a:off x="6699576" y="3310461"/>
              <a:ext cx="648499" cy="649042"/>
              <a:chOff x="3287425" y="1417883"/>
              <a:chExt cx="648499" cy="649042"/>
            </a:xfrm>
          </p:grpSpPr>
          <p:sp>
            <p:nvSpPr>
              <p:cNvPr id="68" name="Oval 72"/>
              <p:cNvSpPr>
                <a:spLocks noChangeAspect="1"/>
              </p:cNvSpPr>
              <p:nvPr/>
            </p:nvSpPr>
            <p:spPr>
              <a:xfrm>
                <a:off x="3287425" y="1417883"/>
                <a:ext cx="648499" cy="649042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69" name="Oval 73"/>
              <p:cNvSpPr>
                <a:spLocks noChangeAspect="1"/>
              </p:cNvSpPr>
              <p:nvPr/>
            </p:nvSpPr>
            <p:spPr>
              <a:xfrm>
                <a:off x="3362252" y="1492773"/>
                <a:ext cx="498845" cy="499263"/>
              </a:xfrm>
              <a:prstGeom prst="ellipse">
                <a:avLst/>
              </a:prstGeom>
              <a:solidFill>
                <a:schemeClr val="accent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bg1"/>
                    </a:solidFill>
                  </a:rPr>
                  <a:t>01</a:t>
                </a:r>
                <a:endParaRPr lang="en-US" sz="1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</p:grpSp>
        <p:grpSp>
          <p:nvGrpSpPr>
            <p:cNvPr id="70" name="Group 129"/>
            <p:cNvGrpSpPr/>
            <p:nvPr/>
          </p:nvGrpSpPr>
          <p:grpSpPr>
            <a:xfrm>
              <a:off x="6699576" y="4058058"/>
              <a:ext cx="648499" cy="649042"/>
              <a:chOff x="2779491" y="2517212"/>
              <a:chExt cx="648499" cy="649042"/>
            </a:xfrm>
          </p:grpSpPr>
          <p:sp>
            <p:nvSpPr>
              <p:cNvPr id="71" name="Oval 75"/>
              <p:cNvSpPr>
                <a:spLocks noChangeAspect="1"/>
              </p:cNvSpPr>
              <p:nvPr/>
            </p:nvSpPr>
            <p:spPr>
              <a:xfrm>
                <a:off x="2779491" y="2517212"/>
                <a:ext cx="648499" cy="64904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72" name="Oval 76"/>
              <p:cNvSpPr>
                <a:spLocks noChangeAspect="1"/>
              </p:cNvSpPr>
              <p:nvPr/>
            </p:nvSpPr>
            <p:spPr>
              <a:xfrm>
                <a:off x="2854318" y="2592102"/>
                <a:ext cx="498845" cy="499263"/>
              </a:xfrm>
              <a:prstGeom prst="ellipse">
                <a:avLst/>
              </a:prstGeom>
              <a:solidFill>
                <a:schemeClr val="accent2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bg1"/>
                    </a:solidFill>
                  </a:rPr>
                  <a:t>02</a:t>
                </a:r>
                <a:endParaRPr lang="en-US" sz="1200" b="1" dirty="0">
                  <a:latin typeface="+mj-lt"/>
                </a:endParaRPr>
              </a:p>
            </p:txBody>
          </p:sp>
        </p:grpSp>
        <p:grpSp>
          <p:nvGrpSpPr>
            <p:cNvPr id="73" name="Group 130"/>
            <p:cNvGrpSpPr/>
            <p:nvPr/>
          </p:nvGrpSpPr>
          <p:grpSpPr>
            <a:xfrm>
              <a:off x="6699576" y="4828120"/>
              <a:ext cx="648499" cy="649042"/>
              <a:chOff x="3287425" y="3613920"/>
              <a:chExt cx="648499" cy="649042"/>
            </a:xfrm>
          </p:grpSpPr>
          <p:sp>
            <p:nvSpPr>
              <p:cNvPr id="75" name="Oval 78"/>
              <p:cNvSpPr>
                <a:spLocks noChangeAspect="1"/>
              </p:cNvSpPr>
              <p:nvPr/>
            </p:nvSpPr>
            <p:spPr>
              <a:xfrm>
                <a:off x="3287425" y="3613920"/>
                <a:ext cx="648499" cy="649042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76" name="Oval 79"/>
              <p:cNvSpPr>
                <a:spLocks noChangeAspect="1"/>
              </p:cNvSpPr>
              <p:nvPr/>
            </p:nvSpPr>
            <p:spPr>
              <a:xfrm>
                <a:off x="3362252" y="3688810"/>
                <a:ext cx="498845" cy="499263"/>
              </a:xfrm>
              <a:prstGeom prst="ellipse">
                <a:avLst/>
              </a:prstGeom>
              <a:solidFill>
                <a:schemeClr val="accent3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bg1"/>
                    </a:solidFill>
                  </a:rPr>
                  <a:t>03</a:t>
                </a:r>
                <a:endParaRPr lang="en-US" sz="1200" b="1" dirty="0">
                  <a:latin typeface="+mj-lt"/>
                </a:endParaRPr>
              </a:p>
            </p:txBody>
          </p:sp>
        </p:grpSp>
        <p:sp>
          <p:nvSpPr>
            <p:cNvPr id="2" name="Прямоугольник 1"/>
            <p:cNvSpPr/>
            <p:nvPr/>
          </p:nvSpPr>
          <p:spPr>
            <a:xfrm>
              <a:off x="7476157" y="3385351"/>
              <a:ext cx="375659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1400" i="1" dirty="0">
                  <a:solidFill>
                    <a:schemeClr val="bg1">
                      <a:lumMod val="50000"/>
                    </a:schemeClr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Исходный временной ряд должен быть длинным (30-40 рядов)</a:t>
              </a:r>
            </a:p>
          </p:txBody>
        </p:sp>
        <p:sp>
          <p:nvSpPr>
            <p:cNvPr id="3" name="Прямоугольник 2"/>
            <p:cNvSpPr/>
            <p:nvPr/>
          </p:nvSpPr>
          <p:spPr>
            <a:xfrm>
              <a:off x="7476157" y="4120995"/>
              <a:ext cx="397128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1400" i="1" dirty="0" smtClean="0">
                  <a:solidFill>
                    <a:schemeClr val="bg1">
                      <a:lumMod val="50000"/>
                    </a:schemeClr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Исходный ряд должен описываться достаточно ровной прямой</a:t>
              </a:r>
              <a:endParaRPr lang="ru-RU" sz="1400" i="1" dirty="0">
                <a:solidFill>
                  <a:schemeClr val="bg1">
                    <a:lumMod val="50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7476157" y="4794970"/>
              <a:ext cx="4168187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1400" i="1" dirty="0">
                  <a:solidFill>
                    <a:schemeClr val="bg1">
                      <a:lumMod val="50000"/>
                    </a:schemeClr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Методы дают хорошие результаты если изучаемое явление на всем периоде растет, а прирост явления от периода к периоду сокращается  </a:t>
              </a:r>
            </a:p>
          </p:txBody>
        </p:sp>
        <p:sp>
          <p:nvSpPr>
            <p:cNvPr id="8" name="Прямоугольник 7"/>
            <p:cNvSpPr/>
            <p:nvPr/>
          </p:nvSpPr>
          <p:spPr>
            <a:xfrm>
              <a:off x="6657276" y="2697112"/>
              <a:ext cx="29029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i="1" dirty="0">
                  <a:solidFill>
                    <a:srgbClr val="0070C0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Условия реализации методов:</a:t>
              </a:r>
            </a:p>
          </p:txBody>
        </p:sp>
      </p:grpSp>
      <p:graphicFrame>
        <p:nvGraphicFramePr>
          <p:cNvPr id="62" name="Chart 3"/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655495261"/>
              </p:ext>
            </p:extLst>
          </p:nvPr>
        </p:nvGraphicFramePr>
        <p:xfrm>
          <a:off x="5686425" y="1970088"/>
          <a:ext cx="5270500" cy="3340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6"/>
          </a:graphicData>
        </a:graphic>
      </p:graphicFrame>
      <p:cxnSp>
        <p:nvCxnSpPr>
          <p:cNvPr id="29" name="Прямая соединительная линия 28"/>
          <p:cNvCxnSpPr/>
          <p:nvPr>
            <p:custDataLst>
              <p:tags r:id="rId5"/>
            </p:custDataLst>
          </p:nvPr>
        </p:nvCxnSpPr>
        <p:spPr bwMode="auto">
          <a:xfrm>
            <a:off x="6373813" y="4527550"/>
            <a:ext cx="350838" cy="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>
            <p:custDataLst>
              <p:tags r:id="rId6"/>
            </p:custDataLst>
          </p:nvPr>
        </p:nvCxnSpPr>
        <p:spPr bwMode="auto">
          <a:xfrm>
            <a:off x="6619875" y="2400300"/>
            <a:ext cx="104775" cy="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>
            <p:custDataLst>
              <p:tags r:id="rId7"/>
            </p:custDataLst>
          </p:nvPr>
        </p:nvCxnSpPr>
        <p:spPr bwMode="auto">
          <a:xfrm>
            <a:off x="7731125" y="2489200"/>
            <a:ext cx="2882900" cy="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>
            <p:custDataLst>
              <p:tags r:id="rId8"/>
            </p:custDataLst>
          </p:nvPr>
        </p:nvCxnSpPr>
        <p:spPr bwMode="auto">
          <a:xfrm flipV="1">
            <a:off x="6681788" y="2397125"/>
            <a:ext cx="0" cy="2133600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>
            <p:custDataLst>
              <p:tags r:id="rId9"/>
            </p:custDataLst>
          </p:nvPr>
        </p:nvCxnSpPr>
        <p:spPr bwMode="auto">
          <a:xfrm>
            <a:off x="8102600" y="2843213"/>
            <a:ext cx="2511425" cy="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>
            <p:custDataLst>
              <p:tags r:id="rId10"/>
            </p:custDataLst>
          </p:nvPr>
        </p:nvCxnSpPr>
        <p:spPr bwMode="auto">
          <a:xfrm flipV="1">
            <a:off x="10571163" y="2486025"/>
            <a:ext cx="0" cy="360363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Овал 27"/>
          <p:cNvSpPr/>
          <p:nvPr>
            <p:custDataLst>
              <p:tags r:id="rId11"/>
            </p:custDataLst>
          </p:nvPr>
        </p:nvSpPr>
        <p:spPr bwMode="auto">
          <a:xfrm>
            <a:off x="6189663" y="3355975"/>
            <a:ext cx="984250" cy="301625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E6F82C60-D0A1-4F9B-A194-3DE41BD551E5}" type="datetime'''''''''''''''+''''11,''''''7''3''''''%'''''''">
              <a:rPr lang="ru-RU" altLang="en-US" sz="1400" b="1" smtClean="0">
                <a:solidFill>
                  <a:schemeClr val="tx1"/>
                </a:solidFill>
                <a:effectLst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+11,73%</a:t>
            </a:fld>
            <a:endParaRPr lang="ru-RU" sz="1400" b="1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32" name="Овал 31"/>
          <p:cNvSpPr/>
          <p:nvPr>
            <p:custDataLst>
              <p:tags r:id="rId12"/>
            </p:custDataLst>
          </p:nvPr>
        </p:nvSpPr>
        <p:spPr bwMode="auto">
          <a:xfrm>
            <a:off x="10661650" y="2514600"/>
            <a:ext cx="858838" cy="301625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909B7244-76EE-4B7B-B498-9E7259CF3256}" type="datetime'''''''''+''''''''''''''''''''''''1,7''9''''''%'''''''''''">
              <a:rPr lang="ru-RU" altLang="en-US" sz="1400" b="1" smtClean="0">
                <a:solidFill>
                  <a:schemeClr val="tx1"/>
                </a:solidFill>
                <a:effectLst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+1,79%</a:t>
            </a:fld>
            <a:endParaRPr lang="ru-RU" sz="1400" b="1" dirty="0">
              <a:solidFill>
                <a:schemeClr val="tx1"/>
              </a:solidFill>
              <a:sym typeface="+mn-lt"/>
            </a:endParaRPr>
          </a:p>
        </p:txBody>
      </p:sp>
      <p:grpSp>
        <p:nvGrpSpPr>
          <p:cNvPr id="37" name="Группа 36"/>
          <p:cNvGrpSpPr/>
          <p:nvPr/>
        </p:nvGrpSpPr>
        <p:grpSpPr>
          <a:xfrm>
            <a:off x="772017" y="2098675"/>
            <a:ext cx="4987068" cy="2836863"/>
            <a:chOff x="6657276" y="2697112"/>
            <a:chExt cx="4987068" cy="2836522"/>
          </a:xfrm>
        </p:grpSpPr>
        <p:grpSp>
          <p:nvGrpSpPr>
            <p:cNvPr id="38" name="Group 134"/>
            <p:cNvGrpSpPr/>
            <p:nvPr/>
          </p:nvGrpSpPr>
          <p:grpSpPr>
            <a:xfrm>
              <a:off x="6699576" y="3310461"/>
              <a:ext cx="648499" cy="649042"/>
              <a:chOff x="3287425" y="1417883"/>
              <a:chExt cx="648499" cy="649042"/>
            </a:xfrm>
          </p:grpSpPr>
          <p:sp>
            <p:nvSpPr>
              <p:cNvPr id="51" name="Oval 72"/>
              <p:cNvSpPr>
                <a:spLocks noChangeAspect="1"/>
              </p:cNvSpPr>
              <p:nvPr/>
            </p:nvSpPr>
            <p:spPr>
              <a:xfrm>
                <a:off x="3287425" y="1417883"/>
                <a:ext cx="648499" cy="649042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52" name="Oval 73"/>
              <p:cNvSpPr>
                <a:spLocks noChangeAspect="1"/>
              </p:cNvSpPr>
              <p:nvPr/>
            </p:nvSpPr>
            <p:spPr>
              <a:xfrm>
                <a:off x="3362252" y="1492773"/>
                <a:ext cx="498845" cy="499263"/>
              </a:xfrm>
              <a:prstGeom prst="ellipse">
                <a:avLst/>
              </a:prstGeom>
              <a:solidFill>
                <a:schemeClr val="accent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bg1"/>
                    </a:solidFill>
                  </a:rPr>
                  <a:t>01</a:t>
                </a:r>
                <a:endParaRPr lang="en-US" sz="1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</p:grpSp>
        <p:grpSp>
          <p:nvGrpSpPr>
            <p:cNvPr id="40" name="Group 129"/>
            <p:cNvGrpSpPr/>
            <p:nvPr/>
          </p:nvGrpSpPr>
          <p:grpSpPr>
            <a:xfrm>
              <a:off x="6699576" y="4058058"/>
              <a:ext cx="648499" cy="649042"/>
              <a:chOff x="2779491" y="2517212"/>
              <a:chExt cx="648499" cy="649042"/>
            </a:xfrm>
          </p:grpSpPr>
          <p:sp>
            <p:nvSpPr>
              <p:cNvPr id="49" name="Oval 75"/>
              <p:cNvSpPr>
                <a:spLocks noChangeAspect="1"/>
              </p:cNvSpPr>
              <p:nvPr/>
            </p:nvSpPr>
            <p:spPr>
              <a:xfrm>
                <a:off x="2779491" y="2517212"/>
                <a:ext cx="648499" cy="64904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50" name="Oval 76"/>
              <p:cNvSpPr>
                <a:spLocks noChangeAspect="1"/>
              </p:cNvSpPr>
              <p:nvPr/>
            </p:nvSpPr>
            <p:spPr>
              <a:xfrm>
                <a:off x="2854318" y="2592102"/>
                <a:ext cx="498845" cy="499263"/>
              </a:xfrm>
              <a:prstGeom prst="ellipse">
                <a:avLst/>
              </a:prstGeom>
              <a:solidFill>
                <a:schemeClr val="accent2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bg1"/>
                    </a:solidFill>
                  </a:rPr>
                  <a:t>02</a:t>
                </a:r>
                <a:endParaRPr lang="en-US" sz="1200" b="1" dirty="0">
                  <a:latin typeface="+mj-lt"/>
                </a:endParaRPr>
              </a:p>
            </p:txBody>
          </p:sp>
        </p:grpSp>
        <p:grpSp>
          <p:nvGrpSpPr>
            <p:cNvPr id="42" name="Group 130"/>
            <p:cNvGrpSpPr/>
            <p:nvPr/>
          </p:nvGrpSpPr>
          <p:grpSpPr>
            <a:xfrm>
              <a:off x="6699576" y="4828120"/>
              <a:ext cx="648499" cy="649042"/>
              <a:chOff x="3287425" y="3613920"/>
              <a:chExt cx="648499" cy="649042"/>
            </a:xfrm>
          </p:grpSpPr>
          <p:sp>
            <p:nvSpPr>
              <p:cNvPr id="47" name="Oval 78"/>
              <p:cNvSpPr>
                <a:spLocks noChangeAspect="1"/>
              </p:cNvSpPr>
              <p:nvPr/>
            </p:nvSpPr>
            <p:spPr>
              <a:xfrm>
                <a:off x="3287425" y="3613920"/>
                <a:ext cx="648499" cy="649042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48" name="Oval 79"/>
              <p:cNvSpPr>
                <a:spLocks noChangeAspect="1"/>
              </p:cNvSpPr>
              <p:nvPr/>
            </p:nvSpPr>
            <p:spPr>
              <a:xfrm>
                <a:off x="3362252" y="3688810"/>
                <a:ext cx="498845" cy="499263"/>
              </a:xfrm>
              <a:prstGeom prst="ellipse">
                <a:avLst/>
              </a:prstGeom>
              <a:solidFill>
                <a:schemeClr val="accent3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bg1"/>
                    </a:solidFill>
                  </a:rPr>
                  <a:t>03</a:t>
                </a:r>
                <a:endParaRPr lang="en-US" sz="1200" b="1" dirty="0">
                  <a:latin typeface="+mj-lt"/>
                </a:endParaRPr>
              </a:p>
            </p:txBody>
          </p:sp>
        </p:grpSp>
        <p:sp>
          <p:nvSpPr>
            <p:cNvPr id="43" name="Прямоугольник 42"/>
            <p:cNvSpPr/>
            <p:nvPr/>
          </p:nvSpPr>
          <p:spPr>
            <a:xfrm>
              <a:off x="7476157" y="3385351"/>
              <a:ext cx="375659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1400" dirty="0">
                  <a:solidFill>
                    <a:schemeClr val="bg1">
                      <a:lumMod val="50000"/>
                    </a:schemeClr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Исходный временной ряд должен быть длинным (30-40 </a:t>
              </a:r>
              <a:r>
                <a:rPr lang="ru-RU" sz="1400" dirty="0" smtClean="0">
                  <a:solidFill>
                    <a:schemeClr val="bg1">
                      <a:lumMod val="50000"/>
                    </a:schemeClr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уровней)</a:t>
              </a:r>
              <a:endParaRPr lang="ru-RU" sz="1400" dirty="0">
                <a:solidFill>
                  <a:schemeClr val="bg1">
                    <a:lumMod val="50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endParaRPr>
            </a:p>
          </p:txBody>
        </p:sp>
        <p:sp>
          <p:nvSpPr>
            <p:cNvPr id="44" name="Прямоугольник 43"/>
            <p:cNvSpPr/>
            <p:nvPr/>
          </p:nvSpPr>
          <p:spPr>
            <a:xfrm>
              <a:off x="7476157" y="4120995"/>
              <a:ext cx="3971285" cy="5231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1400" i="1" u="sng" dirty="0" smtClean="0">
                  <a:solidFill>
                    <a:schemeClr val="bg1">
                      <a:lumMod val="50000"/>
                    </a:schemeClr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Исходный ряд должен описываться достаточно </a:t>
              </a:r>
              <a:r>
                <a:rPr lang="ru-RU" sz="1400" i="1" u="sng" dirty="0" smtClean="0">
                  <a:solidFill>
                    <a:schemeClr val="bg1">
                      <a:lumMod val="50000"/>
                    </a:schemeClr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плавной кривой</a:t>
              </a:r>
              <a:endParaRPr lang="ru-RU" sz="1400" i="1" u="sng" dirty="0">
                <a:solidFill>
                  <a:schemeClr val="bg1">
                    <a:lumMod val="50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endParaRPr>
            </a:p>
          </p:txBody>
        </p:sp>
        <p:sp>
          <p:nvSpPr>
            <p:cNvPr id="45" name="Прямоугольник 44"/>
            <p:cNvSpPr/>
            <p:nvPr/>
          </p:nvSpPr>
          <p:spPr>
            <a:xfrm>
              <a:off x="7476157" y="4794970"/>
              <a:ext cx="4168187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1400" dirty="0">
                  <a:solidFill>
                    <a:schemeClr val="bg1">
                      <a:lumMod val="50000"/>
                    </a:schemeClr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Методы дают хорошие результаты если изучаемое явление на всем периоде растет, а прирост явления от периода к периоду сокращается  </a:t>
              </a:r>
            </a:p>
          </p:txBody>
        </p:sp>
        <p:sp>
          <p:nvSpPr>
            <p:cNvPr id="46" name="Прямоугольник 45"/>
            <p:cNvSpPr/>
            <p:nvPr/>
          </p:nvSpPr>
          <p:spPr>
            <a:xfrm>
              <a:off x="6657276" y="2697112"/>
              <a:ext cx="29029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i="1" dirty="0">
                  <a:solidFill>
                    <a:srgbClr val="0070C0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Условия реализации методов:</a:t>
              </a: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2206819" y="275637"/>
            <a:ext cx="8026043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ru-RU" sz="32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Попытка </a:t>
            </a:r>
            <a:r>
              <a:rPr lang="ru-RU" sz="3200" dirty="0" err="1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адаптированния</a:t>
            </a:r>
            <a:r>
              <a:rPr lang="ru-RU" sz="32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информационной базы</a:t>
            </a:r>
            <a:endParaRPr lang="en-US" sz="32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7285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Объект 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3077415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1" name="Слайд think-cell" r:id="rId22" imgW="425" imgH="426" progId="TCLayout.ActiveDocument.1">
                  <p:embed/>
                </p:oleObj>
              </mc:Choice>
              <mc:Fallback>
                <p:oleObj name="Слайд think-cell" r:id="rId22" imgW="425" imgH="426" progId="TCLayout.ActiveDocument.1">
                  <p:embed/>
                  <p:pic>
                    <p:nvPicPr>
                      <p:cNvPr id="5" name="Объект 4" hidden="1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Прямоугольник 5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ru-RU" sz="1400" dirty="0">
              <a:sym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6B7D2-B98C-44FD-8D04-7EC62A56497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 flipH="1">
            <a:off x="1299260" y="880945"/>
            <a:ext cx="9841154" cy="6924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25000"/>
              </a:lnSpc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Приложение. Прогнозирование на основе дисконтирования информации, кривых роста </a:t>
            </a:r>
            <a:r>
              <a:rPr lang="ru-RU" b="1" dirty="0" err="1" smtClean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Гомперца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и </a:t>
            </a:r>
            <a:r>
              <a:rPr lang="ru-RU" b="1" dirty="0" err="1" smtClean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Перля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-Рида</a:t>
            </a:r>
          </a:p>
          <a:p>
            <a:pPr algn="r">
              <a:lnSpc>
                <a:spcPct val="125000"/>
              </a:lnSpc>
            </a:pPr>
            <a:endParaRPr lang="ru-RU" b="1" dirty="0" smtClean="0">
              <a:solidFill>
                <a:schemeClr val="bg1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76" name="Chart 3"/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369545099"/>
              </p:ext>
            </p:extLst>
          </p:nvPr>
        </p:nvGraphicFramePr>
        <p:xfrm>
          <a:off x="5976938" y="2533650"/>
          <a:ext cx="5597525" cy="3451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4"/>
          </a:graphicData>
        </a:graphic>
      </p:graphicFrame>
      <p:sp>
        <p:nvSpPr>
          <p:cNvPr id="133" name="Прямоугольник 132"/>
          <p:cNvSpPr/>
          <p:nvPr>
            <p:custDataLst>
              <p:tags r:id="rId5"/>
            </p:custDataLst>
          </p:nvPr>
        </p:nvSpPr>
        <p:spPr bwMode="auto">
          <a:xfrm>
            <a:off x="7708900" y="5915025"/>
            <a:ext cx="30638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C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08B0A2F7-EC78-43FA-9748-09742D75F27A}" type="datetime'''''''''''''''''''''''''''''а''''''''''п''''''''''''''р'''''">
              <a:rPr lang="ru-RU" altLang="en-US" sz="1400" smtClean="0">
                <a:solidFill>
                  <a:schemeClr val="tx1"/>
                </a:solidFill>
                <a:effectLst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апр</a:t>
            </a:fld>
            <a:endParaRPr lang="ru-RU" sz="1400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108" name="Прямоугольник 107"/>
          <p:cNvSpPr/>
          <p:nvPr>
            <p:custDataLst>
              <p:tags r:id="rId6"/>
            </p:custDataLst>
          </p:nvPr>
        </p:nvSpPr>
        <p:spPr bwMode="auto">
          <a:xfrm>
            <a:off x="6446838" y="5915025"/>
            <a:ext cx="2079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C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345289C7-65EF-46AF-BD82-ADB97CA1B0EE}" type="datetime'''''''''''''''''''''''''''я''н'''''''''''''''''''''''">
              <a:rPr lang="ru-RU" altLang="en-US" sz="1400" smtClean="0">
                <a:solidFill>
                  <a:schemeClr val="tx1"/>
                </a:solidFill>
                <a:effectLst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ян</a:t>
            </a:fld>
            <a:endParaRPr lang="ru-RU" sz="1400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136" name="Прямоугольник 135"/>
          <p:cNvSpPr/>
          <p:nvPr>
            <p:custDataLst>
              <p:tags r:id="rId7"/>
            </p:custDataLst>
          </p:nvPr>
        </p:nvSpPr>
        <p:spPr bwMode="auto">
          <a:xfrm>
            <a:off x="9063038" y="5915025"/>
            <a:ext cx="215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C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972DE808-141D-44EB-91AF-CFD030EDE5BC}" type="datetime'''''''и''''''''''''''''л'''''''''''''">
              <a:rPr lang="ru-RU" altLang="en-US" sz="1400" smtClean="0">
                <a:solidFill>
                  <a:schemeClr val="tx1"/>
                </a:solidFill>
                <a:effectLst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ил</a:t>
            </a:fld>
            <a:endParaRPr lang="ru-RU" sz="1400" dirty="0">
              <a:solidFill>
                <a:schemeClr val="tx1"/>
              </a:solidFill>
              <a:sym typeface="+mn-lt"/>
            </a:endParaRPr>
          </a:p>
        </p:txBody>
      </p:sp>
      <p:sp useBgFill="1">
        <p:nvSpPr>
          <p:cNvPr id="146" name="Прямоугольник 145"/>
          <p:cNvSpPr/>
          <p:nvPr>
            <p:custDataLst>
              <p:tags r:id="rId8"/>
            </p:custDataLst>
          </p:nvPr>
        </p:nvSpPr>
        <p:spPr bwMode="gray">
          <a:xfrm>
            <a:off x="8507413" y="5605463"/>
            <a:ext cx="454025" cy="1920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5400" tIns="0" rIns="25400" bIns="0" rtlCol="0" anchor="b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255F4B5C-CBAC-4D9D-AAA9-AE832709340B}" type="datetime'''''''''''''''''''''-''''''''0,6''''''''0'''''''''''''''''">
              <a:rPr lang="ru-RU" altLang="en-US" sz="1400" smtClean="0">
                <a:solidFill>
                  <a:schemeClr val="tx1"/>
                </a:solidFill>
              </a:rPr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-0,60</a:t>
            </a:fld>
            <a:endParaRPr lang="ru-RU" sz="1400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130" name="Прямоугольник 129"/>
          <p:cNvSpPr/>
          <p:nvPr>
            <p:custDataLst>
              <p:tags r:id="rId9"/>
            </p:custDataLst>
          </p:nvPr>
        </p:nvSpPr>
        <p:spPr bwMode="auto">
          <a:xfrm>
            <a:off x="6810375" y="5915025"/>
            <a:ext cx="3524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C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C923AD7E-021A-4EF9-9CF9-4B6ADB087CE7}" type="datetime'''''ф''''е''''''''''''''''''''в'''''''''">
              <a:rPr lang="ru-RU" altLang="en-US" sz="1400" smtClean="0">
                <a:solidFill>
                  <a:schemeClr val="tx1"/>
                </a:solidFill>
                <a:effectLst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фев</a:t>
            </a:fld>
            <a:endParaRPr lang="ru-RU" sz="1400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132" name="Прямоугольник 131"/>
          <p:cNvSpPr/>
          <p:nvPr>
            <p:custDataLst>
              <p:tags r:id="rId10"/>
            </p:custDataLst>
          </p:nvPr>
        </p:nvSpPr>
        <p:spPr bwMode="auto">
          <a:xfrm>
            <a:off x="7315200" y="5915025"/>
            <a:ext cx="215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C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E6312418-4F5E-465F-9A0C-63041CCE6A54}" type="datetime'''''''''''''м''т'''''">
              <a:rPr lang="ru-RU" altLang="en-US" sz="1400" smtClean="0">
                <a:solidFill>
                  <a:schemeClr val="tx1"/>
                </a:solidFill>
                <a:effectLst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мт</a:t>
            </a:fld>
            <a:endParaRPr lang="ru-RU" sz="1400" dirty="0">
              <a:solidFill>
                <a:schemeClr val="tx1"/>
              </a:solidFill>
              <a:sym typeface="+mn-lt"/>
            </a:endParaRPr>
          </a:p>
        </p:txBody>
      </p:sp>
      <p:sp useBgFill="1">
        <p:nvSpPr>
          <p:cNvPr id="2" name="Прямоугольник 1"/>
          <p:cNvSpPr/>
          <p:nvPr>
            <p:custDataLst>
              <p:tags r:id="rId11"/>
            </p:custDataLst>
          </p:nvPr>
        </p:nvSpPr>
        <p:spPr bwMode="gray">
          <a:xfrm>
            <a:off x="7226300" y="3652838"/>
            <a:ext cx="395288" cy="1920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5400" tIns="0" rIns="25400" bIns="0" rtlCol="0" anchor="b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79C7266E-12DD-4D5D-B929-99711A0180EB}" type="datetime'''''''''0'',''''''''5''''0'''''''''''''''''''''">
              <a:rPr lang="ru-RU" altLang="en-US" sz="1400" smtClean="0">
                <a:solidFill>
                  <a:schemeClr val="tx1"/>
                </a:solidFill>
                <a:sym typeface="+mn-lt"/>
              </a:rPr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0,50</a:t>
            </a:fld>
            <a:endParaRPr lang="ru-RU" sz="1400" dirty="0">
              <a:solidFill>
                <a:schemeClr val="tx1"/>
              </a:solidFill>
              <a:sym typeface="+mn-lt"/>
            </a:endParaRPr>
          </a:p>
        </p:txBody>
      </p:sp>
      <p:sp useBgFill="1">
        <p:nvSpPr>
          <p:cNvPr id="145" name="Прямоугольник 144"/>
          <p:cNvSpPr/>
          <p:nvPr>
            <p:custDataLst>
              <p:tags r:id="rId12"/>
            </p:custDataLst>
          </p:nvPr>
        </p:nvSpPr>
        <p:spPr bwMode="gray">
          <a:xfrm>
            <a:off x="7664450" y="4186238"/>
            <a:ext cx="395288" cy="1920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5400" tIns="0" rIns="25400" bIns="0" rtlCol="0" anchor="b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F3AE4A62-D514-48AD-BED1-0D7E66279DCA}" type="datetime'''''''''''0'',2''''''''''''''''''''0'''''''''''''">
              <a:rPr lang="ru-RU" altLang="en-US" sz="1400" smtClean="0">
                <a:solidFill>
                  <a:schemeClr val="tx1"/>
                </a:solidFill>
              </a:rPr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0,20</a:t>
            </a:fld>
            <a:endParaRPr lang="ru-RU" sz="1400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134" name="Прямоугольник 133"/>
          <p:cNvSpPr/>
          <p:nvPr>
            <p:custDataLst>
              <p:tags r:id="rId13"/>
            </p:custDataLst>
          </p:nvPr>
        </p:nvSpPr>
        <p:spPr bwMode="auto">
          <a:xfrm>
            <a:off x="8131175" y="5915025"/>
            <a:ext cx="3333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C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577D33FB-5C78-4FF7-AC62-44206447B4EF}" type="datetime'''''''''''''''''''''''''''''''''''''''''''''''''м''''а''й'''">
              <a:rPr lang="ru-RU" altLang="en-US" sz="1400" smtClean="0">
                <a:solidFill>
                  <a:schemeClr val="tx1"/>
                </a:solidFill>
                <a:effectLst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май</a:t>
            </a:fld>
            <a:endParaRPr lang="ru-RU" sz="1400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135" name="Прямоугольник 134"/>
          <p:cNvSpPr/>
          <p:nvPr>
            <p:custDataLst>
              <p:tags r:id="rId14"/>
            </p:custDataLst>
          </p:nvPr>
        </p:nvSpPr>
        <p:spPr bwMode="auto">
          <a:xfrm>
            <a:off x="8629650" y="5915025"/>
            <a:ext cx="2111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C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5DDFFD6B-BBAB-4661-AD8A-6842B2992C6B}" type="datetime'''''''''''''''''''''''''и''''н'''''''''">
              <a:rPr lang="ru-RU" altLang="en-US" sz="1400" smtClean="0">
                <a:solidFill>
                  <a:schemeClr val="tx1"/>
                </a:solidFill>
                <a:effectLst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ин</a:t>
            </a:fld>
            <a:endParaRPr lang="ru-RU" sz="1400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137" name="Прямоугольник 136"/>
          <p:cNvSpPr/>
          <p:nvPr>
            <p:custDataLst>
              <p:tags r:id="rId15"/>
            </p:custDataLst>
          </p:nvPr>
        </p:nvSpPr>
        <p:spPr bwMode="auto">
          <a:xfrm>
            <a:off x="9472613" y="5915025"/>
            <a:ext cx="2714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C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92CB07B5-DCB4-4A36-9654-CF526EA1B9B5}" type="datetime'''''''''''а''в''''''''г'''''''''''">
              <a:rPr lang="ru-RU" altLang="en-US" sz="1400" smtClean="0">
                <a:solidFill>
                  <a:schemeClr val="tx1"/>
                </a:solidFill>
                <a:effectLst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авг</a:t>
            </a:fld>
            <a:endParaRPr lang="ru-RU" sz="1400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138" name="Прямоугольник 137"/>
          <p:cNvSpPr/>
          <p:nvPr>
            <p:custDataLst>
              <p:tags r:id="rId16"/>
            </p:custDataLst>
          </p:nvPr>
        </p:nvSpPr>
        <p:spPr bwMode="auto">
          <a:xfrm>
            <a:off x="9855200" y="5915025"/>
            <a:ext cx="37941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C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66E94336-6C15-466D-B4A4-1BB81089B215}" type="datetime'''''''''''''с''''''''''''''ен''''''''''''т'''''''''''">
              <a:rPr lang="ru-RU" altLang="en-US" sz="1400" smtClean="0">
                <a:solidFill>
                  <a:schemeClr val="tx1"/>
                </a:solidFill>
                <a:effectLst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сент</a:t>
            </a:fld>
            <a:endParaRPr lang="ru-RU" sz="1400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139" name="Прямоугольник 138"/>
          <p:cNvSpPr/>
          <p:nvPr>
            <p:custDataLst>
              <p:tags r:id="rId17"/>
            </p:custDataLst>
          </p:nvPr>
        </p:nvSpPr>
        <p:spPr bwMode="auto">
          <a:xfrm>
            <a:off x="10347325" y="5915025"/>
            <a:ext cx="2714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C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B755C288-887A-448F-929A-A0993776D32E}" type="datetime'''''''''''о''''''''''''''''''''к''т'">
              <a:rPr lang="ru-RU" altLang="en-US" sz="1400" smtClean="0">
                <a:solidFill>
                  <a:schemeClr val="tx1"/>
                </a:solidFill>
                <a:effectLst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окт</a:t>
            </a:fld>
            <a:endParaRPr lang="ru-RU" sz="1400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140" name="Прямоугольник 139"/>
          <p:cNvSpPr/>
          <p:nvPr>
            <p:custDataLst>
              <p:tags r:id="rId18"/>
            </p:custDataLst>
          </p:nvPr>
        </p:nvSpPr>
        <p:spPr bwMode="auto">
          <a:xfrm>
            <a:off x="10763250" y="5915025"/>
            <a:ext cx="3111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C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18BC8E2D-7C50-43AD-A20C-F662409A677E}" type="datetime'''''''''''''''''''н''''''б''''''''''''''''''''''р'''''''">
              <a:rPr lang="ru-RU" altLang="en-US" sz="1400" smtClean="0">
                <a:solidFill>
                  <a:schemeClr val="tx1"/>
                </a:solidFill>
                <a:effectLst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нбр</a:t>
            </a:fld>
            <a:endParaRPr lang="ru-RU" sz="1400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142" name="Прямоугольник 141"/>
          <p:cNvSpPr/>
          <p:nvPr>
            <p:custDataLst>
              <p:tags r:id="rId19"/>
            </p:custDataLst>
          </p:nvPr>
        </p:nvSpPr>
        <p:spPr bwMode="auto">
          <a:xfrm>
            <a:off x="11198225" y="5915025"/>
            <a:ext cx="31591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C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8E059A42-4320-47B7-92AB-561880EA844C}" type="datetime'''''''''д''''''''''''''''''''''''''б''р'">
              <a:rPr lang="ru-RU" altLang="en-US" sz="1400" smtClean="0">
                <a:solidFill>
                  <a:schemeClr val="tx1"/>
                </a:solidFill>
                <a:effectLst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дбр</a:t>
            </a:fld>
            <a:endParaRPr lang="ru-RU" sz="1400" dirty="0">
              <a:solidFill>
                <a:schemeClr val="tx1"/>
              </a:solidFill>
              <a:sym typeface="+mn-lt"/>
            </a:endParaRPr>
          </a:p>
        </p:txBody>
      </p:sp>
      <p:sp useBgFill="1">
        <p:nvSpPr>
          <p:cNvPr id="11" name="Прямоугольник 10"/>
          <p:cNvSpPr/>
          <p:nvPr>
            <p:custDataLst>
              <p:tags r:id="rId20"/>
            </p:custDataLst>
          </p:nvPr>
        </p:nvSpPr>
        <p:spPr bwMode="gray">
          <a:xfrm>
            <a:off x="10285413" y="4364038"/>
            <a:ext cx="395288" cy="1920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5400" tIns="0" rIns="25400" bIns="0" rtlCol="0" anchor="b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FB576062-5DF3-4D6B-8ED1-52CB949F12C2}" type="datetime'0'',''''''''''''1''''''''''''''0'''''''''''''''''''''''">
              <a:rPr lang="ru-RU" altLang="en-US" sz="1400" smtClean="0">
                <a:solidFill>
                  <a:schemeClr val="tx1"/>
                </a:solidFill>
                <a:sym typeface="+mn-lt"/>
              </a:rPr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0,10</a:t>
            </a:fld>
            <a:endParaRPr lang="ru-RU" sz="1400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187" name="Прямоугольник 186"/>
          <p:cNvSpPr/>
          <p:nvPr/>
        </p:nvSpPr>
        <p:spPr>
          <a:xfrm>
            <a:off x="6066732" y="1908960"/>
            <a:ext cx="37546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i="1" dirty="0" smtClean="0">
                <a:solidFill>
                  <a:srgbClr val="0070C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Прирост </a:t>
            </a:r>
            <a:r>
              <a:rPr lang="ru-RU" i="1" dirty="0">
                <a:solidFill>
                  <a:srgbClr val="0070C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явления от периода к </a:t>
            </a:r>
            <a:r>
              <a:rPr lang="ru-RU" i="1" dirty="0" smtClean="0">
                <a:solidFill>
                  <a:srgbClr val="0070C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периоду: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2206819" y="275637"/>
            <a:ext cx="8026043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ru-RU" sz="32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Попытка </a:t>
            </a:r>
            <a:r>
              <a:rPr lang="ru-RU" sz="3200" dirty="0" err="1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адаптированния</a:t>
            </a:r>
            <a:r>
              <a:rPr lang="ru-RU" sz="32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информационной базы</a:t>
            </a:r>
            <a:endParaRPr lang="en-US" sz="32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grpSp>
        <p:nvGrpSpPr>
          <p:cNvPr id="198" name="Группа 197"/>
          <p:cNvGrpSpPr/>
          <p:nvPr/>
        </p:nvGrpSpPr>
        <p:grpSpPr>
          <a:xfrm>
            <a:off x="864457" y="1908960"/>
            <a:ext cx="4987068" cy="2836863"/>
            <a:chOff x="6657276" y="2697112"/>
            <a:chExt cx="4987068" cy="2836522"/>
          </a:xfrm>
        </p:grpSpPr>
        <p:grpSp>
          <p:nvGrpSpPr>
            <p:cNvPr id="199" name="Group 134"/>
            <p:cNvGrpSpPr/>
            <p:nvPr/>
          </p:nvGrpSpPr>
          <p:grpSpPr>
            <a:xfrm>
              <a:off x="6699576" y="3310461"/>
              <a:ext cx="648499" cy="649042"/>
              <a:chOff x="3287425" y="1417883"/>
              <a:chExt cx="648499" cy="649042"/>
            </a:xfrm>
          </p:grpSpPr>
          <p:sp>
            <p:nvSpPr>
              <p:cNvPr id="210" name="Oval 72"/>
              <p:cNvSpPr>
                <a:spLocks noChangeAspect="1"/>
              </p:cNvSpPr>
              <p:nvPr/>
            </p:nvSpPr>
            <p:spPr>
              <a:xfrm>
                <a:off x="3287425" y="1417883"/>
                <a:ext cx="648499" cy="649042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11" name="Oval 73"/>
              <p:cNvSpPr>
                <a:spLocks noChangeAspect="1"/>
              </p:cNvSpPr>
              <p:nvPr/>
            </p:nvSpPr>
            <p:spPr>
              <a:xfrm>
                <a:off x="3362252" y="1492773"/>
                <a:ext cx="498845" cy="499263"/>
              </a:xfrm>
              <a:prstGeom prst="ellipse">
                <a:avLst/>
              </a:prstGeom>
              <a:solidFill>
                <a:schemeClr val="accent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bg1"/>
                    </a:solidFill>
                  </a:rPr>
                  <a:t>01</a:t>
                </a:r>
                <a:endParaRPr lang="en-US" sz="1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</p:grpSp>
        <p:grpSp>
          <p:nvGrpSpPr>
            <p:cNvPr id="200" name="Group 129"/>
            <p:cNvGrpSpPr/>
            <p:nvPr/>
          </p:nvGrpSpPr>
          <p:grpSpPr>
            <a:xfrm>
              <a:off x="6699576" y="4058058"/>
              <a:ext cx="648499" cy="649042"/>
              <a:chOff x="2779491" y="2517212"/>
              <a:chExt cx="648499" cy="649042"/>
            </a:xfrm>
          </p:grpSpPr>
          <p:sp>
            <p:nvSpPr>
              <p:cNvPr id="208" name="Oval 75"/>
              <p:cNvSpPr>
                <a:spLocks noChangeAspect="1"/>
              </p:cNvSpPr>
              <p:nvPr/>
            </p:nvSpPr>
            <p:spPr>
              <a:xfrm>
                <a:off x="2779491" y="2517212"/>
                <a:ext cx="648499" cy="64904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09" name="Oval 76"/>
              <p:cNvSpPr>
                <a:spLocks noChangeAspect="1"/>
              </p:cNvSpPr>
              <p:nvPr/>
            </p:nvSpPr>
            <p:spPr>
              <a:xfrm>
                <a:off x="2854318" y="2592102"/>
                <a:ext cx="498845" cy="499263"/>
              </a:xfrm>
              <a:prstGeom prst="ellipse">
                <a:avLst/>
              </a:prstGeom>
              <a:solidFill>
                <a:schemeClr val="accent2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bg1"/>
                    </a:solidFill>
                  </a:rPr>
                  <a:t>02</a:t>
                </a:r>
                <a:endParaRPr lang="en-US" sz="1200" b="1" dirty="0">
                  <a:latin typeface="+mj-lt"/>
                </a:endParaRPr>
              </a:p>
            </p:txBody>
          </p:sp>
        </p:grpSp>
        <p:grpSp>
          <p:nvGrpSpPr>
            <p:cNvPr id="201" name="Group 130"/>
            <p:cNvGrpSpPr/>
            <p:nvPr/>
          </p:nvGrpSpPr>
          <p:grpSpPr>
            <a:xfrm>
              <a:off x="6699576" y="4828120"/>
              <a:ext cx="648499" cy="649042"/>
              <a:chOff x="3287425" y="3613920"/>
              <a:chExt cx="648499" cy="649042"/>
            </a:xfrm>
          </p:grpSpPr>
          <p:sp>
            <p:nvSpPr>
              <p:cNvPr id="206" name="Oval 78"/>
              <p:cNvSpPr>
                <a:spLocks noChangeAspect="1"/>
              </p:cNvSpPr>
              <p:nvPr/>
            </p:nvSpPr>
            <p:spPr>
              <a:xfrm>
                <a:off x="3287425" y="3613920"/>
                <a:ext cx="648499" cy="649042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07" name="Oval 79"/>
              <p:cNvSpPr>
                <a:spLocks noChangeAspect="1"/>
              </p:cNvSpPr>
              <p:nvPr/>
            </p:nvSpPr>
            <p:spPr>
              <a:xfrm>
                <a:off x="3362252" y="3688810"/>
                <a:ext cx="498845" cy="499263"/>
              </a:xfrm>
              <a:prstGeom prst="ellipse">
                <a:avLst/>
              </a:prstGeom>
              <a:solidFill>
                <a:schemeClr val="accent3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bg1"/>
                    </a:solidFill>
                  </a:rPr>
                  <a:t>03</a:t>
                </a:r>
                <a:endParaRPr lang="en-US" sz="1200" b="1" dirty="0">
                  <a:latin typeface="+mj-lt"/>
                </a:endParaRPr>
              </a:p>
            </p:txBody>
          </p:sp>
        </p:grpSp>
        <p:sp>
          <p:nvSpPr>
            <p:cNvPr id="202" name="Прямоугольник 201"/>
            <p:cNvSpPr/>
            <p:nvPr/>
          </p:nvSpPr>
          <p:spPr>
            <a:xfrm>
              <a:off x="7476157" y="3385351"/>
              <a:ext cx="375659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1400" dirty="0">
                  <a:solidFill>
                    <a:schemeClr val="bg1">
                      <a:lumMod val="50000"/>
                    </a:schemeClr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Исходный временной ряд должен быть длинным (30-40 </a:t>
              </a:r>
              <a:r>
                <a:rPr lang="ru-RU" sz="1400" dirty="0" smtClean="0">
                  <a:solidFill>
                    <a:schemeClr val="bg1">
                      <a:lumMod val="50000"/>
                    </a:schemeClr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уровней)</a:t>
              </a:r>
              <a:endParaRPr lang="ru-RU" sz="1400" dirty="0">
                <a:solidFill>
                  <a:schemeClr val="bg1">
                    <a:lumMod val="50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endParaRPr>
            </a:p>
          </p:txBody>
        </p:sp>
        <p:sp>
          <p:nvSpPr>
            <p:cNvPr id="203" name="Прямоугольник 202"/>
            <p:cNvSpPr/>
            <p:nvPr/>
          </p:nvSpPr>
          <p:spPr>
            <a:xfrm>
              <a:off x="7476157" y="4120995"/>
              <a:ext cx="3971285" cy="5231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1400" dirty="0" smtClean="0">
                  <a:solidFill>
                    <a:schemeClr val="bg1">
                      <a:lumMod val="50000"/>
                    </a:schemeClr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Исходный ряд должен описываться достаточно </a:t>
              </a:r>
              <a:r>
                <a:rPr lang="ru-RU" sz="1400" dirty="0" smtClean="0">
                  <a:solidFill>
                    <a:schemeClr val="bg1">
                      <a:lumMod val="50000"/>
                    </a:schemeClr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плавной кривой</a:t>
              </a:r>
              <a:endParaRPr lang="ru-RU" sz="1400" dirty="0">
                <a:solidFill>
                  <a:schemeClr val="bg1">
                    <a:lumMod val="50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endParaRPr>
            </a:p>
          </p:txBody>
        </p:sp>
        <p:sp>
          <p:nvSpPr>
            <p:cNvPr id="204" name="Прямоугольник 203"/>
            <p:cNvSpPr/>
            <p:nvPr/>
          </p:nvSpPr>
          <p:spPr>
            <a:xfrm>
              <a:off x="7476157" y="4794970"/>
              <a:ext cx="4168187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1400" i="1" u="sng" dirty="0">
                  <a:solidFill>
                    <a:schemeClr val="bg1">
                      <a:lumMod val="50000"/>
                    </a:schemeClr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Методы дают хорошие результаты если изучаемое явление на всем периоде растет, а прирост явления от периода к периоду сокращается  </a:t>
              </a:r>
            </a:p>
          </p:txBody>
        </p:sp>
        <p:sp>
          <p:nvSpPr>
            <p:cNvPr id="205" name="Прямоугольник 204"/>
            <p:cNvSpPr/>
            <p:nvPr/>
          </p:nvSpPr>
          <p:spPr>
            <a:xfrm>
              <a:off x="6657276" y="2697112"/>
              <a:ext cx="29029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i="1" dirty="0">
                  <a:solidFill>
                    <a:srgbClr val="0070C0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Условия реализации методов: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5824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Объект 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82742197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3" name="Слайд think-cell" r:id="rId22" imgW="425" imgH="426" progId="TCLayout.ActiveDocument.1">
                  <p:embed/>
                </p:oleObj>
              </mc:Choice>
              <mc:Fallback>
                <p:oleObj name="Слайд think-cell" r:id="rId22" imgW="425" imgH="426" progId="TCLayout.ActiveDocument.1">
                  <p:embed/>
                  <p:pic>
                    <p:nvPicPr>
                      <p:cNvPr id="5" name="Объект 4" hidden="1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Прямоугольник 5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ru-RU" sz="1400" dirty="0">
              <a:sym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6B7D2-B98C-44FD-8D04-7EC62A564975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138" name="Chart 3"/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283773739"/>
              </p:ext>
            </p:extLst>
          </p:nvPr>
        </p:nvGraphicFramePr>
        <p:xfrm>
          <a:off x="1252538" y="1597025"/>
          <a:ext cx="9317037" cy="39100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4"/>
          </a:graphicData>
        </a:graphic>
      </p:graphicFrame>
      <p:sp>
        <p:nvSpPr>
          <p:cNvPr id="143" name="Прямоугольник 142"/>
          <p:cNvSpPr/>
          <p:nvPr>
            <p:custDataLst>
              <p:tags r:id="rId5"/>
            </p:custDataLst>
          </p:nvPr>
        </p:nvSpPr>
        <p:spPr bwMode="auto">
          <a:xfrm>
            <a:off x="9391650" y="5480050"/>
            <a:ext cx="54292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C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7E1E450C-04A2-4C45-846C-95233BA66ADB}" type="datetime'''''ф''''е''''''''''''''в-''''''''''''''1''9'''''''''''''">
              <a:rPr lang="ru-RU" altLang="en-US" sz="1200" b="1" i="1" smtClean="0">
                <a:solidFill>
                  <a:srgbClr val="C30C3E"/>
                </a:solidFill>
                <a:effectLst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фев-19</a:t>
            </a:fld>
            <a:endParaRPr lang="ru-RU" sz="1200" b="1" i="1" dirty="0">
              <a:solidFill>
                <a:srgbClr val="C30C3E"/>
              </a:solidFill>
              <a:sym typeface="+mn-lt"/>
            </a:endParaRPr>
          </a:p>
        </p:txBody>
      </p:sp>
      <p:sp>
        <p:nvSpPr>
          <p:cNvPr id="196" name="Прямоугольник 195"/>
          <p:cNvSpPr/>
          <p:nvPr>
            <p:custDataLst>
              <p:tags r:id="rId6"/>
            </p:custDataLst>
          </p:nvPr>
        </p:nvSpPr>
        <p:spPr bwMode="auto">
          <a:xfrm>
            <a:off x="1812925" y="5480050"/>
            <a:ext cx="30321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C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E2E617E1-33FF-45D8-AA10-B22C00FB5014}" type="datetime'''''''''''я''''''''н''''''''в'' '">
              <a:rPr lang="ru-RU" altLang="en-US" sz="1200" smtClean="0">
                <a:solidFill>
                  <a:schemeClr val="tx1"/>
                </a:solidFill>
                <a:effectLst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янв </a:t>
            </a:fld>
            <a:endParaRPr lang="ru-RU" sz="1200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198" name="Прямоугольник 197"/>
          <p:cNvSpPr/>
          <p:nvPr>
            <p:custDataLst>
              <p:tags r:id="rId7"/>
            </p:custDataLst>
          </p:nvPr>
        </p:nvSpPr>
        <p:spPr bwMode="auto">
          <a:xfrm>
            <a:off x="2405063" y="5480050"/>
            <a:ext cx="30321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C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67B2D7E5-C456-4A6E-9CC1-8477E68D8E55}" type="datetime'''''''''''''''''''''''ф''''''''''''''е''''''''''''в'''''">
              <a:rPr lang="ru-RU" altLang="en-US" sz="1200" smtClean="0">
                <a:solidFill>
                  <a:schemeClr val="tx1"/>
                </a:solidFill>
                <a:effectLst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фев</a:t>
            </a:fld>
            <a:endParaRPr lang="ru-RU" sz="1200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200" name="Прямоугольник 199"/>
          <p:cNvSpPr/>
          <p:nvPr>
            <p:custDataLst>
              <p:tags r:id="rId8"/>
            </p:custDataLst>
          </p:nvPr>
        </p:nvSpPr>
        <p:spPr bwMode="auto">
          <a:xfrm>
            <a:off x="2971800" y="5480050"/>
            <a:ext cx="35242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C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7DD84F85-383F-461C-97F8-24165E7164A8}" type="datetime'''''''''''''''''''''''''м''''''''''''''''''''''''арт'''''">
              <a:rPr lang="ru-RU" altLang="en-US" sz="1200" smtClean="0">
                <a:solidFill>
                  <a:schemeClr val="tx1"/>
                </a:solidFill>
                <a:effectLst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март</a:t>
            </a:fld>
            <a:endParaRPr lang="ru-RU" sz="1200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201" name="Прямоугольник 200"/>
          <p:cNvSpPr/>
          <p:nvPr>
            <p:custDataLst>
              <p:tags r:id="rId9"/>
            </p:custDataLst>
          </p:nvPr>
        </p:nvSpPr>
        <p:spPr bwMode="auto">
          <a:xfrm>
            <a:off x="3608388" y="5480050"/>
            <a:ext cx="26352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C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D4A93C9D-8373-48FD-9424-5F703748D414}" type="datetime'''''''''''''''''а''''''п''''''''''''''''''''''''''''р'''''''">
              <a:rPr lang="ru-RU" altLang="en-US" sz="1200" smtClean="0">
                <a:solidFill>
                  <a:schemeClr val="tx1"/>
                </a:solidFill>
                <a:effectLst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апр</a:t>
            </a:fld>
            <a:endParaRPr lang="ru-RU" sz="1200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202" name="Прямоугольник 201"/>
          <p:cNvSpPr/>
          <p:nvPr>
            <p:custDataLst>
              <p:tags r:id="rId10"/>
            </p:custDataLst>
          </p:nvPr>
        </p:nvSpPr>
        <p:spPr bwMode="auto">
          <a:xfrm>
            <a:off x="4189413" y="5480050"/>
            <a:ext cx="287338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C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54496462-0970-4292-9F9B-A70D8A6B188B}" type="datetime'''''''''''''''''''''''''''м''''''''''''''''''''''''ай'''''''">
              <a:rPr lang="ru-RU" altLang="en-US" sz="1200" smtClean="0">
                <a:solidFill>
                  <a:schemeClr val="tx1"/>
                </a:solidFill>
                <a:effectLst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май</a:t>
            </a:fld>
            <a:endParaRPr lang="ru-RU" sz="1200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203" name="Прямоугольник 202"/>
          <p:cNvSpPr/>
          <p:nvPr>
            <p:custDataLst>
              <p:tags r:id="rId11"/>
            </p:custDataLst>
          </p:nvPr>
        </p:nvSpPr>
        <p:spPr bwMode="auto">
          <a:xfrm>
            <a:off x="4833938" y="5480050"/>
            <a:ext cx="18256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C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0F11B645-6E9E-4700-9179-1C36309B345E}" type="datetime'''''''''''''и''''''''''''н'''''''''''''''''''''''''">
              <a:rPr lang="ru-RU" altLang="en-US" sz="1200" smtClean="0">
                <a:solidFill>
                  <a:schemeClr val="tx1"/>
                </a:solidFill>
                <a:effectLst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ин</a:t>
            </a:fld>
            <a:endParaRPr lang="ru-RU" sz="1200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205" name="Прямоугольник 204"/>
          <p:cNvSpPr/>
          <p:nvPr>
            <p:custDataLst>
              <p:tags r:id="rId12"/>
            </p:custDataLst>
          </p:nvPr>
        </p:nvSpPr>
        <p:spPr bwMode="auto">
          <a:xfrm>
            <a:off x="5994400" y="5480050"/>
            <a:ext cx="23336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C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5B5FA280-444C-43F8-A5CB-6C0592D98579}" type="datetime'''''''''''''''''''''а''в''''''''''''''''''''''г'''''''''''">
              <a:rPr lang="ru-RU" altLang="en-US" sz="1200" smtClean="0">
                <a:solidFill>
                  <a:schemeClr val="tx1"/>
                </a:solidFill>
                <a:effectLst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авг</a:t>
            </a:fld>
            <a:endParaRPr lang="ru-RU" sz="1200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204" name="Прямоугольник 203"/>
          <p:cNvSpPr/>
          <p:nvPr>
            <p:custDataLst>
              <p:tags r:id="rId13"/>
            </p:custDataLst>
          </p:nvPr>
        </p:nvSpPr>
        <p:spPr bwMode="auto">
          <a:xfrm>
            <a:off x="5422900" y="5480050"/>
            <a:ext cx="18732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C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10942AF5-3BE3-4A10-BBB8-9724764B716D}" type="datetime'''''''''''''и''л'''''''''''''">
              <a:rPr lang="ru-RU" altLang="en-US" sz="1200" smtClean="0">
                <a:solidFill>
                  <a:schemeClr val="tx1"/>
                </a:solidFill>
                <a:effectLst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ил</a:t>
            </a:fld>
            <a:endParaRPr lang="ru-RU" sz="1200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209" name="Прямоугольник 208"/>
          <p:cNvSpPr/>
          <p:nvPr>
            <p:custDataLst>
              <p:tags r:id="rId14"/>
            </p:custDataLst>
          </p:nvPr>
        </p:nvSpPr>
        <p:spPr bwMode="auto">
          <a:xfrm>
            <a:off x="8353425" y="5480050"/>
            <a:ext cx="25241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C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D8587C3D-1FE7-4931-AEDB-39C1FB3A8848}" type="datetime'д''''е''''''''''к'''''''''''''''''''''''''''''''''''''''''">
              <a:rPr lang="ru-RU" altLang="en-US" sz="1200" smtClean="0">
                <a:solidFill>
                  <a:schemeClr val="tx1"/>
                </a:solidFill>
                <a:effectLst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дек</a:t>
            </a:fld>
            <a:endParaRPr lang="ru-RU" sz="1200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206" name="Прямоугольник 205"/>
          <p:cNvSpPr/>
          <p:nvPr>
            <p:custDataLst>
              <p:tags r:id="rId15"/>
            </p:custDataLst>
          </p:nvPr>
        </p:nvSpPr>
        <p:spPr bwMode="auto">
          <a:xfrm>
            <a:off x="6573838" y="5480050"/>
            <a:ext cx="2571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C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98BDDC43-7892-4934-8DBA-5B73A7A5FC35}" type="datetime'''''''''''''с''''''''''''е''''''''''н'''''''''''''''''''">
              <a:rPr lang="ru-RU" altLang="en-US" sz="1200" smtClean="0">
                <a:solidFill>
                  <a:schemeClr val="tx1"/>
                </a:solidFill>
                <a:effectLst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сен</a:t>
            </a:fld>
            <a:endParaRPr lang="ru-RU" sz="1200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207" name="Прямоугольник 206"/>
          <p:cNvSpPr/>
          <p:nvPr>
            <p:custDataLst>
              <p:tags r:id="rId16"/>
            </p:custDataLst>
          </p:nvPr>
        </p:nvSpPr>
        <p:spPr bwMode="auto">
          <a:xfrm>
            <a:off x="7177088" y="5480050"/>
            <a:ext cx="23495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C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7F0DDAFB-F9C3-459D-B11D-8C8FFF5D1838}" type="datetime'''''''''''''о''к''''т'">
              <a:rPr lang="ru-RU" altLang="en-US" sz="1200" smtClean="0">
                <a:solidFill>
                  <a:schemeClr val="tx1"/>
                </a:solidFill>
                <a:effectLst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окт</a:t>
            </a:fld>
            <a:endParaRPr lang="ru-RU" sz="1200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208" name="Прямоугольник 207"/>
          <p:cNvSpPr/>
          <p:nvPr>
            <p:custDataLst>
              <p:tags r:id="rId17"/>
            </p:custDataLst>
          </p:nvPr>
        </p:nvSpPr>
        <p:spPr bwMode="auto">
          <a:xfrm>
            <a:off x="7629525" y="5480050"/>
            <a:ext cx="51435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C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C05FF0EA-10E2-49DB-9BD7-7D85C51C8C8E}" type="datetime'''''''''но''''''''''''''''я''''б''''''''''''рь'''''''''''''">
              <a:rPr lang="ru-RU" altLang="en-US" sz="1200" smtClean="0">
                <a:solidFill>
                  <a:schemeClr val="tx1"/>
                </a:solidFill>
                <a:effectLst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ноябрь</a:t>
            </a:fld>
            <a:endParaRPr lang="ru-RU" sz="1200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140" name="Прямоугольник 139"/>
          <p:cNvSpPr/>
          <p:nvPr>
            <p:custDataLst>
              <p:tags r:id="rId18"/>
            </p:custDataLst>
          </p:nvPr>
        </p:nvSpPr>
        <p:spPr bwMode="auto">
          <a:xfrm>
            <a:off x="8818563" y="5480050"/>
            <a:ext cx="50641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C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C520983D-8261-41FA-8079-6C165A17ED15}" type="datetime'''''я''''''н''''''''''''''''в''''''''''''''-''''1''9'''''''''">
              <a:rPr lang="ru-RU" altLang="en-US" sz="1200" b="1" i="1" smtClean="0">
                <a:solidFill>
                  <a:srgbClr val="C30C3E"/>
                </a:solidFill>
                <a:effectLst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янв-19</a:t>
            </a:fld>
            <a:endParaRPr lang="ru-RU" sz="1200" b="1" i="1" dirty="0">
              <a:solidFill>
                <a:srgbClr val="C30C3E"/>
              </a:solidFill>
              <a:sym typeface="+mn-lt"/>
            </a:endParaRPr>
          </a:p>
        </p:txBody>
      </p:sp>
      <p:sp>
        <p:nvSpPr>
          <p:cNvPr id="147" name="Прямоугольник 146"/>
          <p:cNvSpPr/>
          <p:nvPr>
            <p:custDataLst>
              <p:tags r:id="rId19"/>
            </p:custDataLst>
          </p:nvPr>
        </p:nvSpPr>
        <p:spPr bwMode="auto">
          <a:xfrm>
            <a:off x="9994900" y="5480050"/>
            <a:ext cx="522288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C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60BE03CF-3921-427D-90A8-BE5CF4E654D0}" type="datetime'м''''''а''''р''''''''-''''''''''''''''''1''''''''''9'''''''">
              <a:rPr lang="ru-RU" altLang="en-US" sz="1200" b="1" i="1" smtClean="0">
                <a:solidFill>
                  <a:srgbClr val="C30C3E"/>
                </a:solidFill>
                <a:effectLst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мар-19</a:t>
            </a:fld>
            <a:endParaRPr lang="ru-RU" sz="1200" b="1" i="1" dirty="0">
              <a:solidFill>
                <a:srgbClr val="C30C3E"/>
              </a:solidFill>
              <a:sym typeface="+mn-lt"/>
            </a:endParaRPr>
          </a:p>
        </p:txBody>
      </p:sp>
      <p:sp useBgFill="1">
        <p:nvSpPr>
          <p:cNvPr id="12" name="Прямоугольник 11"/>
          <p:cNvSpPr/>
          <p:nvPr>
            <p:custDataLst>
              <p:tags r:id="rId20"/>
            </p:custDataLst>
          </p:nvPr>
        </p:nvSpPr>
        <p:spPr bwMode="gray">
          <a:xfrm>
            <a:off x="8234363" y="1990726"/>
            <a:ext cx="488950" cy="1365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7463" tIns="0" rIns="17463" bIns="0" rtlCol="0" anchor="b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F27AB65E-E573-416C-8E08-EF1176629B6D}" type="datetime'1''''''''''''''''''''''''09'''',''''''9''96'''''''''''''''''">
              <a:rPr lang="ru-RU" altLang="en-US" sz="1000" smtClean="0">
                <a:solidFill>
                  <a:schemeClr val="tx1"/>
                </a:solidFill>
                <a:effectLst/>
              </a:rPr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109,996</a:t>
            </a:fld>
            <a:endParaRPr lang="ru-RU" sz="1000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401" name="TextBox 400"/>
          <p:cNvSpPr txBox="1"/>
          <p:nvPr/>
        </p:nvSpPr>
        <p:spPr>
          <a:xfrm flipH="1">
            <a:off x="4476751" y="802831"/>
            <a:ext cx="3188602" cy="6924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25000"/>
              </a:lnSpc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 основе кривой роста </a:t>
            </a:r>
            <a:r>
              <a:rPr lang="ru-RU" b="1" dirty="0" err="1" smtClean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Гомперца</a:t>
            </a:r>
            <a:endParaRPr lang="ru-RU" b="1" dirty="0" smtClean="0">
              <a:solidFill>
                <a:schemeClr val="bg1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r">
              <a:lnSpc>
                <a:spcPct val="125000"/>
              </a:lnSpc>
            </a:pPr>
            <a:endParaRPr lang="ru-RU" b="1" dirty="0" smtClean="0">
              <a:solidFill>
                <a:schemeClr val="bg1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749800" y="275637"/>
            <a:ext cx="2891049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ru-RU" sz="32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Прогнозирование</a:t>
            </a:r>
            <a:endParaRPr lang="en-US" sz="32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cxnSp>
        <p:nvCxnSpPr>
          <p:cNvPr id="344" name="Straight Connector 101"/>
          <p:cNvCxnSpPr/>
          <p:nvPr/>
        </p:nvCxnSpPr>
        <p:spPr>
          <a:xfrm flipH="1">
            <a:off x="2238439" y="5935486"/>
            <a:ext cx="527683" cy="0"/>
          </a:xfrm>
          <a:prstGeom prst="line">
            <a:avLst/>
          </a:prstGeom>
          <a:ln w="1905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Connector 101"/>
          <p:cNvCxnSpPr/>
          <p:nvPr/>
        </p:nvCxnSpPr>
        <p:spPr>
          <a:xfrm flipH="1">
            <a:off x="4630450" y="5935512"/>
            <a:ext cx="527683" cy="0"/>
          </a:xfrm>
          <a:prstGeom prst="line">
            <a:avLst/>
          </a:prstGeom>
          <a:ln w="19050">
            <a:solidFill>
              <a:srgbClr val="0070C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Connector 101"/>
          <p:cNvCxnSpPr/>
          <p:nvPr/>
        </p:nvCxnSpPr>
        <p:spPr>
          <a:xfrm flipH="1">
            <a:off x="7607999" y="5942466"/>
            <a:ext cx="527683" cy="0"/>
          </a:xfrm>
          <a:prstGeom prst="line">
            <a:avLst/>
          </a:prstGeom>
          <a:ln w="19050">
            <a:solidFill>
              <a:srgbClr val="C0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7" name="TextBox 346"/>
          <p:cNvSpPr txBox="1"/>
          <p:nvPr/>
        </p:nvSpPr>
        <p:spPr>
          <a:xfrm flipH="1">
            <a:off x="2946400" y="5789390"/>
            <a:ext cx="1341502" cy="2693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25000"/>
              </a:lnSpc>
            </a:pPr>
            <a:r>
              <a:rPr lang="ru-RU" sz="1400" b="1" dirty="0" smtClean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Исходные данные</a:t>
            </a:r>
          </a:p>
        </p:txBody>
      </p:sp>
      <p:sp>
        <p:nvSpPr>
          <p:cNvPr id="348" name="TextBox 347"/>
          <p:cNvSpPr txBox="1"/>
          <p:nvPr/>
        </p:nvSpPr>
        <p:spPr>
          <a:xfrm flipH="1">
            <a:off x="4985280" y="5800834"/>
            <a:ext cx="2363322" cy="2432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25000"/>
              </a:lnSpc>
            </a:pPr>
            <a:r>
              <a:rPr lang="ru-RU" sz="1400" b="1" dirty="0" smtClean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Выравнивание по </a:t>
            </a:r>
            <a:r>
              <a:rPr lang="ru-RU" sz="1400" b="1" dirty="0" err="1" smtClean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Гомперцу</a:t>
            </a:r>
            <a:endParaRPr lang="ru-RU" sz="1400" b="1" dirty="0" smtClean="0">
              <a:solidFill>
                <a:schemeClr val="bg1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49" name="TextBox 348"/>
          <p:cNvSpPr txBox="1"/>
          <p:nvPr/>
        </p:nvSpPr>
        <p:spPr>
          <a:xfrm flipH="1">
            <a:off x="7942898" y="5807814"/>
            <a:ext cx="1865377" cy="2693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25000"/>
              </a:lnSpc>
            </a:pPr>
            <a:r>
              <a:rPr lang="ru-RU" sz="1400" b="1" dirty="0" smtClean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Прогнозные данные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/>
              <p:cNvSpPr txBox="1"/>
              <p:nvPr/>
            </p:nvSpPr>
            <p:spPr>
              <a:xfrm>
                <a:off x="5266984" y="1354821"/>
                <a:ext cx="1927644" cy="3886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ru-RU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sSub>
                          <m:sSubPr>
                            <m:ctrlPr>
                              <a:rPr lang="ru-RU" sz="24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e>
                    </m:bar>
                  </m:oMath>
                </a14:m>
                <a:r>
                  <a:rPr lang="en-US" sz="2400" b="1" i="1" dirty="0" smtClean="0">
                    <a:solidFill>
                      <a:srgbClr val="C00000"/>
                    </a:solidFill>
                  </a:rPr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4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func>
                          <m:funcPr>
                            <m:ctrlPr>
                              <a:rPr lang="en-US" sz="2400" b="1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400" b="1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 b="0" i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ru-RU" sz="2400" b="1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𝟏𝟎</m:t>
                                </m:r>
                              </m:sub>
                            </m:sSub>
                          </m:fName>
                          <m:e>
                            <m:acc>
                              <m:accPr>
                                <m:chr m:val="̂"/>
                                <m:ctrlPr>
                                  <a:rPr lang="en-US" sz="2400" b="1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2400" b="1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  <m:r>
                                      <a:rPr lang="en-US" sz="2400" b="1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400" b="1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𝑳</m:t>
                                    </m:r>
                                  </m:sub>
                                </m:sSub>
                              </m:e>
                            </m:acc>
                          </m:e>
                        </m:func>
                      </m:sup>
                    </m:sSup>
                  </m:oMath>
                </a14:m>
                <a:endParaRPr lang="ru-RU" sz="2400" b="1" i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9" name="TextBox 1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6984" y="1354821"/>
                <a:ext cx="1927644" cy="388633"/>
              </a:xfrm>
              <a:prstGeom prst="rect">
                <a:avLst/>
              </a:prstGeom>
              <a:blipFill>
                <a:blip r:embed="rId25"/>
                <a:stretch>
                  <a:fillRect t="-17188" b="-4843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8551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Объект 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1013688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1" name="Слайд think-cell" r:id="rId29" imgW="425" imgH="426" progId="TCLayout.ActiveDocument.1">
                  <p:embed/>
                </p:oleObj>
              </mc:Choice>
              <mc:Fallback>
                <p:oleObj name="Слайд think-cell" r:id="rId29" imgW="425" imgH="426" progId="TCLayout.ActiveDocument.1">
                  <p:embed/>
                  <p:pic>
                    <p:nvPicPr>
                      <p:cNvPr id="5" name="Объект 4" hidden="1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Прямоугольник 5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ru-RU" sz="1400" dirty="0">
              <a:sym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6B7D2-B98C-44FD-8D04-7EC62A564975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135" name="Chart 3"/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128142378"/>
              </p:ext>
            </p:extLst>
          </p:nvPr>
        </p:nvGraphicFramePr>
        <p:xfrm>
          <a:off x="-7454900" y="1631950"/>
          <a:ext cx="16430625" cy="1625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1"/>
          </a:graphicData>
        </a:graphic>
      </p:graphicFrame>
      <p:cxnSp>
        <p:nvCxnSpPr>
          <p:cNvPr id="13" name="Прямая соединительная линия 12"/>
          <p:cNvCxnSpPr/>
          <p:nvPr>
            <p:custDataLst>
              <p:tags r:id="rId5"/>
            </p:custDataLst>
          </p:nvPr>
        </p:nvCxnSpPr>
        <p:spPr bwMode="auto">
          <a:xfrm>
            <a:off x="5360988" y="3775075"/>
            <a:ext cx="3343275" cy="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>
            <p:custDataLst>
              <p:tags r:id="rId6"/>
            </p:custDataLst>
          </p:nvPr>
        </p:nvCxnSpPr>
        <p:spPr bwMode="gray">
          <a:xfrm>
            <a:off x="8737600" y="2017713"/>
            <a:ext cx="0" cy="946150"/>
          </a:xfrm>
          <a:prstGeom prst="line">
            <a:avLst/>
          </a:prstGeom>
          <a:ln w="28575" cap="flat" cmpd="sng" algn="ctr">
            <a:solidFill>
              <a:srgbClr val="FECF2E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>
            <p:custDataLst>
              <p:tags r:id="rId7"/>
            </p:custDataLst>
          </p:nvPr>
        </p:nvCxnSpPr>
        <p:spPr bwMode="gray">
          <a:xfrm flipV="1">
            <a:off x="8661400" y="3189288"/>
            <a:ext cx="0" cy="588963"/>
          </a:xfrm>
          <a:prstGeom prst="line">
            <a:avLst/>
          </a:prstGeom>
          <a:ln w="28575" cap="flat" cmpd="sng" algn="ctr">
            <a:solidFill>
              <a:srgbClr val="C30C3E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>
            <p:custDataLst>
              <p:tags r:id="rId8"/>
            </p:custDataLst>
          </p:nvPr>
        </p:nvCxnSpPr>
        <p:spPr bwMode="auto">
          <a:xfrm>
            <a:off x="8661400" y="2020888"/>
            <a:ext cx="119063" cy="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>
            <p:custDataLst>
              <p:tags r:id="rId9"/>
            </p:custDataLst>
          </p:nvPr>
        </p:nvCxnSpPr>
        <p:spPr bwMode="auto">
          <a:xfrm>
            <a:off x="5360988" y="2960688"/>
            <a:ext cx="3419475" cy="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Прямоугольник 195"/>
          <p:cNvSpPr/>
          <p:nvPr>
            <p:custDataLst>
              <p:tags r:id="rId10"/>
            </p:custDataLst>
          </p:nvPr>
        </p:nvSpPr>
        <p:spPr bwMode="auto">
          <a:xfrm>
            <a:off x="-6894513" y="17860963"/>
            <a:ext cx="30321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C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E2E617E1-33FF-45D8-AA10-B22C00FB5014}" type="datetime'''''''''''я''''''''н''''''''в'' '">
              <a:rPr lang="ru-RU" altLang="en-US" sz="1200" smtClean="0">
                <a:solidFill>
                  <a:schemeClr val="tx1"/>
                </a:solidFill>
                <a:effectLst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янв </a:t>
            </a:fld>
            <a:endParaRPr lang="ru-RU" sz="1200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203" name="Прямоугольник 202"/>
          <p:cNvSpPr/>
          <p:nvPr>
            <p:custDataLst>
              <p:tags r:id="rId11"/>
            </p:custDataLst>
          </p:nvPr>
        </p:nvSpPr>
        <p:spPr bwMode="auto">
          <a:xfrm>
            <a:off x="-1331913" y="17860963"/>
            <a:ext cx="18256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C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0F11B645-6E9E-4700-9179-1C36309B345E}" type="datetime'''''''''''''и''''''''''''н'''''''''''''''''''''''''">
              <a:rPr lang="ru-RU" altLang="en-US" sz="1200" smtClean="0">
                <a:solidFill>
                  <a:schemeClr val="tx1"/>
                </a:solidFill>
                <a:effectLst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ин</a:t>
            </a:fld>
            <a:endParaRPr lang="ru-RU" sz="1200" dirty="0">
              <a:solidFill>
                <a:schemeClr val="tx1"/>
              </a:solidFill>
              <a:sym typeface="+mn-lt"/>
            </a:endParaRPr>
          </a:p>
        </p:txBody>
      </p:sp>
      <p:sp useBgFill="1">
        <p:nvSpPr>
          <p:cNvPr id="8" name="Прямоугольник 7"/>
          <p:cNvSpPr/>
          <p:nvPr>
            <p:custDataLst>
              <p:tags r:id="rId12"/>
            </p:custDataLst>
          </p:nvPr>
        </p:nvSpPr>
        <p:spPr bwMode="gray">
          <a:xfrm>
            <a:off x="5116513" y="2868613"/>
            <a:ext cx="488950" cy="1365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7463" tIns="0" rIns="17463" bIns="0" rtlCol="0" anchor="b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C63FDE9E-9792-4501-B086-204B7F7C931E}" type="datetime'''''''''''''11''0'''''''',''''''''''''''1''''7''''4'''''''''">
              <a:rPr lang="ru-RU" altLang="en-US" sz="1000" smtClean="0">
                <a:solidFill>
                  <a:schemeClr val="tx1"/>
                </a:solidFill>
                <a:effectLst/>
                <a:sym typeface="+mn-lt"/>
              </a:rPr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110,174</a:t>
            </a:fld>
            <a:endParaRPr lang="ru-RU" sz="1000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198" name="Прямоугольник 197"/>
          <p:cNvSpPr/>
          <p:nvPr>
            <p:custDataLst>
              <p:tags r:id="rId13"/>
            </p:custDataLst>
          </p:nvPr>
        </p:nvSpPr>
        <p:spPr bwMode="auto">
          <a:xfrm>
            <a:off x="-5794375" y="17860963"/>
            <a:ext cx="30321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C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67B2D7E5-C456-4A6E-9CC1-8477E68D8E55}" type="datetime'''''''''''''''''''''''ф''''''''''''''е''''''''''''в'''''">
              <a:rPr lang="ru-RU" altLang="en-US" sz="1200" smtClean="0">
                <a:solidFill>
                  <a:schemeClr val="tx1"/>
                </a:solidFill>
                <a:effectLst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фев</a:t>
            </a:fld>
            <a:endParaRPr lang="ru-RU" sz="1200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205" name="Прямоугольник 204"/>
          <p:cNvSpPr/>
          <p:nvPr>
            <p:custDataLst>
              <p:tags r:id="rId14"/>
            </p:custDataLst>
          </p:nvPr>
        </p:nvSpPr>
        <p:spPr bwMode="auto">
          <a:xfrm>
            <a:off x="842963" y="17860963"/>
            <a:ext cx="23336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C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5B5FA280-444C-43F8-A5CB-6C0592D98579}" type="datetime'''''''''''''''''''''а''в''''''''''''''''''''''г'''''''''''">
              <a:rPr lang="ru-RU" altLang="en-US" sz="1200" smtClean="0">
                <a:solidFill>
                  <a:schemeClr val="tx1"/>
                </a:solidFill>
                <a:effectLst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авг</a:t>
            </a:fld>
            <a:endParaRPr lang="ru-RU" sz="1200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200" name="Прямоугольник 199"/>
          <p:cNvSpPr/>
          <p:nvPr>
            <p:custDataLst>
              <p:tags r:id="rId15"/>
            </p:custDataLst>
          </p:nvPr>
        </p:nvSpPr>
        <p:spPr bwMode="auto">
          <a:xfrm>
            <a:off x="-4719638" y="17860963"/>
            <a:ext cx="35242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C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7DD84F85-383F-461C-97F8-24165E7164A8}" type="datetime'''''''''''''''''''''''''м''''''''''''''''''''''''арт'''''">
              <a:rPr lang="ru-RU" altLang="en-US" sz="1200" smtClean="0">
                <a:solidFill>
                  <a:schemeClr val="tx1"/>
                </a:solidFill>
                <a:effectLst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март</a:t>
            </a:fld>
            <a:endParaRPr lang="ru-RU" sz="1200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201" name="Прямоугольник 200"/>
          <p:cNvSpPr/>
          <p:nvPr>
            <p:custDataLst>
              <p:tags r:id="rId16"/>
            </p:custDataLst>
          </p:nvPr>
        </p:nvSpPr>
        <p:spPr bwMode="auto">
          <a:xfrm>
            <a:off x="-3575050" y="17860963"/>
            <a:ext cx="26352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C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D4A93C9D-8373-48FD-9424-5F703748D414}" type="datetime'''''''''''''''''а''''''п''''''''''''''''''''''''''''р'''''''">
              <a:rPr lang="ru-RU" altLang="en-US" sz="1200" smtClean="0">
                <a:solidFill>
                  <a:schemeClr val="tx1"/>
                </a:solidFill>
                <a:effectLst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апр</a:t>
            </a:fld>
            <a:endParaRPr lang="ru-RU" sz="1200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204" name="Прямоугольник 203"/>
          <p:cNvSpPr/>
          <p:nvPr>
            <p:custDataLst>
              <p:tags r:id="rId17"/>
            </p:custDataLst>
          </p:nvPr>
        </p:nvSpPr>
        <p:spPr bwMode="auto">
          <a:xfrm>
            <a:off x="-234950" y="17860963"/>
            <a:ext cx="18732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C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10942AF5-3BE3-4A10-BBB8-9724764B716D}" type="datetime'''''''''''''и''л'''''''''''''">
              <a:rPr lang="ru-RU" altLang="en-US" sz="1200" smtClean="0">
                <a:solidFill>
                  <a:schemeClr val="tx1"/>
                </a:solidFill>
                <a:effectLst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ил</a:t>
            </a:fld>
            <a:endParaRPr lang="ru-RU" sz="1200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202" name="Прямоугольник 201"/>
          <p:cNvSpPr/>
          <p:nvPr>
            <p:custDataLst>
              <p:tags r:id="rId18"/>
            </p:custDataLst>
          </p:nvPr>
        </p:nvSpPr>
        <p:spPr bwMode="auto">
          <a:xfrm>
            <a:off x="-2484438" y="17860963"/>
            <a:ext cx="287338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C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54496462-0970-4292-9F9B-A70D8A6B188B}" type="datetime'''''''''''''''''''''''''''м''''''''''''''''''''''''ай'''''''">
              <a:rPr lang="ru-RU" altLang="en-US" sz="1200" smtClean="0">
                <a:solidFill>
                  <a:schemeClr val="tx1"/>
                </a:solidFill>
                <a:effectLst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май</a:t>
            </a:fld>
            <a:endParaRPr lang="ru-RU" sz="1200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206" name="Прямоугольник 205"/>
          <p:cNvSpPr/>
          <p:nvPr>
            <p:custDataLst>
              <p:tags r:id="rId19"/>
            </p:custDataLst>
          </p:nvPr>
        </p:nvSpPr>
        <p:spPr bwMode="auto">
          <a:xfrm>
            <a:off x="1930400" y="17860963"/>
            <a:ext cx="2571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C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98BDDC43-7892-4934-8DBA-5B73A7A5FC35}" type="datetime'''''''''''''с''''''''''''е''''''''''н'''''''''''''''''''">
              <a:rPr lang="ru-RU" altLang="en-US" sz="1200" smtClean="0">
                <a:solidFill>
                  <a:schemeClr val="tx1"/>
                </a:solidFill>
                <a:effectLst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сен</a:t>
            </a:fld>
            <a:endParaRPr lang="ru-RU" sz="1200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207" name="Прямоугольник 206"/>
          <p:cNvSpPr/>
          <p:nvPr>
            <p:custDataLst>
              <p:tags r:id="rId20"/>
            </p:custDataLst>
          </p:nvPr>
        </p:nvSpPr>
        <p:spPr bwMode="auto">
          <a:xfrm>
            <a:off x="3041650" y="17860963"/>
            <a:ext cx="23495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C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7F0DDAFB-F9C3-459D-B11D-8C8FFF5D1838}" type="datetime'''''''''''''о''к''''т'">
              <a:rPr lang="ru-RU" altLang="en-US" sz="1200" smtClean="0">
                <a:solidFill>
                  <a:schemeClr val="tx1"/>
                </a:solidFill>
                <a:effectLst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окт</a:t>
            </a:fld>
            <a:endParaRPr lang="ru-RU" sz="1200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208" name="Прямоугольник 207"/>
          <p:cNvSpPr/>
          <p:nvPr>
            <p:custDataLst>
              <p:tags r:id="rId21"/>
            </p:custDataLst>
          </p:nvPr>
        </p:nvSpPr>
        <p:spPr bwMode="auto">
          <a:xfrm>
            <a:off x="4002088" y="17860963"/>
            <a:ext cx="51435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C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C05FF0EA-10E2-49DB-9BD7-7D85C51C8C8E}" type="datetime'''''''''но''''''''''''''''я''''б''''''''''''рь'''''''''''''">
              <a:rPr lang="ru-RU" altLang="en-US" sz="1200" smtClean="0">
                <a:solidFill>
                  <a:schemeClr val="tx1"/>
                </a:solidFill>
                <a:effectLst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ноябрь</a:t>
            </a:fld>
            <a:endParaRPr lang="ru-RU" sz="1200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209" name="Прямоугольник 208"/>
          <p:cNvSpPr/>
          <p:nvPr>
            <p:custDataLst>
              <p:tags r:id="rId22"/>
            </p:custDataLst>
          </p:nvPr>
        </p:nvSpPr>
        <p:spPr bwMode="auto">
          <a:xfrm>
            <a:off x="5235575" y="17860963"/>
            <a:ext cx="25241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C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D8587C3D-1FE7-4931-AEDB-39C1FB3A8848}" type="datetime'д''''е''''''''''к'''''''''''''''''''''''''''''''''''''''''">
              <a:rPr lang="ru-RU" altLang="en-US" sz="1200" smtClean="0">
                <a:solidFill>
                  <a:schemeClr val="tx1"/>
                </a:solidFill>
                <a:effectLst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дек</a:t>
            </a:fld>
            <a:endParaRPr lang="ru-RU" sz="1200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140" name="Прямоугольник 139"/>
          <p:cNvSpPr/>
          <p:nvPr>
            <p:custDataLst>
              <p:tags r:id="rId23"/>
            </p:custDataLst>
          </p:nvPr>
        </p:nvSpPr>
        <p:spPr bwMode="auto">
          <a:xfrm>
            <a:off x="6208713" y="17860963"/>
            <a:ext cx="50641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C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C520983D-8261-41FA-8079-6C165A17ED15}" type="datetime'''''я''''''н''''''''''''''''в''''''''''''''-''''1''9'''''''''">
              <a:rPr lang="ru-RU" altLang="en-US" sz="1200" b="1" i="1" smtClean="0">
                <a:solidFill>
                  <a:srgbClr val="C30C3E"/>
                </a:solidFill>
                <a:effectLst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янв-19</a:t>
            </a:fld>
            <a:endParaRPr lang="ru-RU" sz="1200" b="1" i="1" dirty="0">
              <a:solidFill>
                <a:srgbClr val="C30C3E"/>
              </a:solidFill>
              <a:sym typeface="+mn-lt"/>
            </a:endParaRPr>
          </a:p>
        </p:txBody>
      </p:sp>
      <p:sp>
        <p:nvSpPr>
          <p:cNvPr id="143" name="Прямоугольник 142"/>
          <p:cNvSpPr/>
          <p:nvPr>
            <p:custDataLst>
              <p:tags r:id="rId24"/>
            </p:custDataLst>
          </p:nvPr>
        </p:nvSpPr>
        <p:spPr bwMode="auto">
          <a:xfrm>
            <a:off x="7289800" y="17860963"/>
            <a:ext cx="54292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C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7E1E450C-04A2-4C45-846C-95233BA66ADB}" type="datetime'''''ф''''е''''''''''''''в-''''''''''''''1''9'''''''''''''">
              <a:rPr lang="ru-RU" altLang="en-US" sz="1200" b="1" i="1" smtClean="0">
                <a:solidFill>
                  <a:srgbClr val="C30C3E"/>
                </a:solidFill>
                <a:effectLst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фев-19</a:t>
            </a:fld>
            <a:endParaRPr lang="ru-RU" sz="1200" b="1" i="1" dirty="0">
              <a:solidFill>
                <a:srgbClr val="C30C3E"/>
              </a:solidFill>
              <a:sym typeface="+mn-lt"/>
            </a:endParaRPr>
          </a:p>
        </p:txBody>
      </p:sp>
      <p:sp>
        <p:nvSpPr>
          <p:cNvPr id="147" name="Прямоугольник 146"/>
          <p:cNvSpPr/>
          <p:nvPr>
            <p:custDataLst>
              <p:tags r:id="rId25"/>
            </p:custDataLst>
          </p:nvPr>
        </p:nvSpPr>
        <p:spPr bwMode="auto">
          <a:xfrm>
            <a:off x="8401050" y="17860963"/>
            <a:ext cx="522288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C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60BE03CF-3921-427D-90A8-BE5CF4E654D0}" type="datetime'м''''''а''''р''''''''-''''''''''''''''''1''''''''''9'''''''">
              <a:rPr lang="ru-RU" altLang="en-US" sz="1200" b="1" i="1" smtClean="0">
                <a:solidFill>
                  <a:srgbClr val="C30C3E"/>
                </a:solidFill>
                <a:effectLst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мар-19</a:t>
            </a:fld>
            <a:endParaRPr lang="ru-RU" sz="1200" b="1" i="1" dirty="0">
              <a:solidFill>
                <a:srgbClr val="C30C3E"/>
              </a:solidFill>
              <a:sym typeface="+mn-lt"/>
            </a:endParaRPr>
          </a:p>
        </p:txBody>
      </p:sp>
      <p:sp>
        <p:nvSpPr>
          <p:cNvPr id="11" name="Овал 10"/>
          <p:cNvSpPr/>
          <p:nvPr>
            <p:custDataLst>
              <p:tags r:id="rId26"/>
            </p:custDataLst>
          </p:nvPr>
        </p:nvSpPr>
        <p:spPr bwMode="auto">
          <a:xfrm>
            <a:off x="8305800" y="3375025"/>
            <a:ext cx="712788" cy="301625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C30C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7EE158D9-D3E0-42D0-ADB5-B0711BEB0468}" type="datetime'''''''0'''',''''13''''''%'''''''''''''''''''''''''''">
              <a:rPr lang="ru-RU" altLang="en-US" sz="1400" b="1" smtClean="0">
                <a:solidFill>
                  <a:srgbClr val="C30C3E"/>
                </a:solidFill>
                <a:effectLst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0,13%</a:t>
            </a:fld>
            <a:endParaRPr lang="ru-RU" sz="1400" b="1" dirty="0">
              <a:solidFill>
                <a:srgbClr val="C30C3E"/>
              </a:solidFill>
              <a:sym typeface="+mn-lt"/>
            </a:endParaRPr>
          </a:p>
        </p:txBody>
      </p:sp>
      <p:sp>
        <p:nvSpPr>
          <p:cNvPr id="16" name="Овал 15"/>
          <p:cNvSpPr/>
          <p:nvPr>
            <p:custDataLst>
              <p:tags r:id="rId27"/>
            </p:custDataLst>
          </p:nvPr>
        </p:nvSpPr>
        <p:spPr bwMode="auto">
          <a:xfrm>
            <a:off x="8382000" y="2339975"/>
            <a:ext cx="712788" cy="301625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FECF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03807911-0C01-46A2-9364-8A3238160B5D}" type="datetime'0'''''''',''''''''''''''2''''''''''''''''''1''''%'''''''''">
              <a:rPr lang="ru-RU" altLang="en-US" sz="1400" b="1" smtClean="0">
                <a:solidFill>
                  <a:srgbClr val="FECF2E"/>
                </a:solidFill>
                <a:effectLst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0,21%</a:t>
            </a:fld>
            <a:endParaRPr lang="ru-RU" sz="1400" b="1" dirty="0">
              <a:solidFill>
                <a:srgbClr val="FECF2E"/>
              </a:solidFill>
              <a:sym typeface="+mn-lt"/>
            </a:endParaRPr>
          </a:p>
        </p:txBody>
      </p:sp>
      <p:sp>
        <p:nvSpPr>
          <p:cNvPr id="401" name="TextBox 400"/>
          <p:cNvSpPr txBox="1"/>
          <p:nvPr/>
        </p:nvSpPr>
        <p:spPr>
          <a:xfrm flipH="1">
            <a:off x="4079689" y="825161"/>
            <a:ext cx="3188602" cy="6924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25000"/>
              </a:lnSpc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Сравнение двух методов </a:t>
            </a:r>
          </a:p>
          <a:p>
            <a:pPr algn="r">
              <a:lnSpc>
                <a:spcPct val="125000"/>
              </a:lnSpc>
            </a:pPr>
            <a:endParaRPr lang="ru-RU" b="1" dirty="0" smtClean="0">
              <a:solidFill>
                <a:schemeClr val="bg1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749800" y="275637"/>
            <a:ext cx="2891049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ru-RU" sz="32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Прогнозирование</a:t>
            </a:r>
            <a:endParaRPr lang="en-US" sz="32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cxnSp>
        <p:nvCxnSpPr>
          <p:cNvPr id="344" name="Straight Connector 101"/>
          <p:cNvCxnSpPr/>
          <p:nvPr/>
        </p:nvCxnSpPr>
        <p:spPr>
          <a:xfrm flipH="1">
            <a:off x="6010702" y="5434415"/>
            <a:ext cx="527683" cy="0"/>
          </a:xfrm>
          <a:prstGeom prst="line">
            <a:avLst/>
          </a:prstGeom>
          <a:ln w="1905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Connector 101"/>
          <p:cNvCxnSpPr/>
          <p:nvPr/>
        </p:nvCxnSpPr>
        <p:spPr>
          <a:xfrm flipH="1">
            <a:off x="3588721" y="5935512"/>
            <a:ext cx="527683" cy="0"/>
          </a:xfrm>
          <a:prstGeom prst="line">
            <a:avLst/>
          </a:prstGeom>
          <a:ln w="19050">
            <a:solidFill>
              <a:srgbClr val="0070C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Connector 101"/>
          <p:cNvCxnSpPr/>
          <p:nvPr/>
        </p:nvCxnSpPr>
        <p:spPr>
          <a:xfrm flipH="1">
            <a:off x="7607999" y="5942466"/>
            <a:ext cx="527683" cy="0"/>
          </a:xfrm>
          <a:prstGeom prst="line">
            <a:avLst/>
          </a:prstGeom>
          <a:ln w="19050">
            <a:solidFill>
              <a:srgbClr val="C0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7" name="TextBox 346"/>
          <p:cNvSpPr txBox="1"/>
          <p:nvPr/>
        </p:nvSpPr>
        <p:spPr>
          <a:xfrm flipH="1">
            <a:off x="6718663" y="5288319"/>
            <a:ext cx="1341502" cy="2693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25000"/>
              </a:lnSpc>
            </a:pPr>
            <a:r>
              <a:rPr lang="ru-RU" sz="1400" b="1" dirty="0" smtClean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Исходные данные</a:t>
            </a:r>
          </a:p>
        </p:txBody>
      </p:sp>
      <p:sp>
        <p:nvSpPr>
          <p:cNvPr id="348" name="TextBox 347"/>
          <p:cNvSpPr txBox="1"/>
          <p:nvPr/>
        </p:nvSpPr>
        <p:spPr>
          <a:xfrm flipH="1">
            <a:off x="3946713" y="5800834"/>
            <a:ext cx="2363322" cy="2432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25000"/>
              </a:lnSpc>
            </a:pPr>
            <a:r>
              <a:rPr lang="ru-RU" sz="1400" b="1" dirty="0" smtClean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Выравнивание по </a:t>
            </a:r>
            <a:r>
              <a:rPr lang="ru-RU" sz="1400" b="1" dirty="0" err="1" smtClean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Гомперцу</a:t>
            </a:r>
            <a:endParaRPr lang="ru-RU" sz="1400" b="1" dirty="0" smtClean="0">
              <a:solidFill>
                <a:schemeClr val="bg1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49" name="TextBox 348"/>
          <p:cNvSpPr txBox="1"/>
          <p:nvPr/>
        </p:nvSpPr>
        <p:spPr>
          <a:xfrm flipH="1">
            <a:off x="8276432" y="5807814"/>
            <a:ext cx="2335211" cy="2693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25000"/>
              </a:lnSpc>
            </a:pPr>
            <a:r>
              <a:rPr lang="ru-RU" sz="1400" b="1" dirty="0" smtClean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Прогнозные данные по </a:t>
            </a:r>
            <a:r>
              <a:rPr lang="ru-RU" sz="1400" b="1" dirty="0" err="1" smtClean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Гомперцу</a:t>
            </a:r>
            <a:endParaRPr lang="ru-RU" sz="1400" b="1" dirty="0" smtClean="0">
              <a:solidFill>
                <a:schemeClr val="bg1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/>
              <p:cNvSpPr txBox="1"/>
              <p:nvPr/>
            </p:nvSpPr>
            <p:spPr>
              <a:xfrm>
                <a:off x="9775438" y="3288017"/>
                <a:ext cx="1927644" cy="3886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ru-RU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sSub>
                          <m:sSubPr>
                            <m:ctrlPr>
                              <a:rPr lang="ru-RU" sz="24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e>
                    </m:bar>
                  </m:oMath>
                </a14:m>
                <a:r>
                  <a:rPr lang="en-US" sz="2400" b="1" i="1" dirty="0" smtClean="0">
                    <a:solidFill>
                      <a:srgbClr val="C00000"/>
                    </a:solidFill>
                  </a:rPr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4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func>
                          <m:funcPr>
                            <m:ctrlPr>
                              <a:rPr lang="en-US" sz="2400" b="1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400" b="1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 b="0" i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ru-RU" sz="2400" b="1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𝟏𝟎</m:t>
                                </m:r>
                              </m:sub>
                            </m:sSub>
                          </m:fName>
                          <m:e>
                            <m:acc>
                              <m:accPr>
                                <m:chr m:val="̂"/>
                                <m:ctrlPr>
                                  <a:rPr lang="en-US" sz="2400" b="1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2400" b="1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  <m:r>
                                      <a:rPr lang="en-US" sz="2400" b="1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400" b="1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𝑳</m:t>
                                    </m:r>
                                  </m:sub>
                                </m:sSub>
                              </m:e>
                            </m:acc>
                          </m:e>
                        </m:func>
                      </m:sup>
                    </m:sSup>
                  </m:oMath>
                </a14:m>
                <a:endParaRPr lang="ru-RU" sz="2400" b="1" i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9" name="TextBox 1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5438" y="3288017"/>
                <a:ext cx="1927644" cy="388633"/>
              </a:xfrm>
              <a:prstGeom prst="rect">
                <a:avLst/>
              </a:prstGeom>
              <a:blipFill>
                <a:blip r:embed="rId32"/>
                <a:stretch>
                  <a:fillRect l="-316" t="-17188" b="-4843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Straight Connector 101"/>
          <p:cNvCxnSpPr/>
          <p:nvPr/>
        </p:nvCxnSpPr>
        <p:spPr>
          <a:xfrm flipH="1">
            <a:off x="7607999" y="6306451"/>
            <a:ext cx="527683" cy="0"/>
          </a:xfrm>
          <a:prstGeom prst="line">
            <a:avLst/>
          </a:prstGeom>
          <a:ln w="19050">
            <a:solidFill>
              <a:srgbClr val="FFC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 flipH="1">
            <a:off x="8276431" y="6171799"/>
            <a:ext cx="3300050" cy="2693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25000"/>
              </a:lnSpc>
            </a:pPr>
            <a:r>
              <a:rPr lang="ru-RU" sz="1400" b="1" dirty="0" smtClean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Прогнозные данные по </a:t>
            </a:r>
            <a:r>
              <a:rPr lang="ru-RU" sz="1400" b="1" dirty="0" err="1" smtClean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аналит</a:t>
            </a:r>
            <a:r>
              <a:rPr lang="ru-RU" sz="1400" b="1" dirty="0" smtClean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выравниванию</a:t>
            </a:r>
          </a:p>
        </p:txBody>
      </p:sp>
      <p:cxnSp>
        <p:nvCxnSpPr>
          <p:cNvPr id="88" name="Straight Connector 101"/>
          <p:cNvCxnSpPr/>
          <p:nvPr/>
        </p:nvCxnSpPr>
        <p:spPr>
          <a:xfrm flipH="1">
            <a:off x="3588721" y="6298749"/>
            <a:ext cx="527683" cy="0"/>
          </a:xfrm>
          <a:prstGeom prst="line">
            <a:avLst/>
          </a:prstGeom>
          <a:ln w="19050">
            <a:solidFill>
              <a:srgbClr val="54FE5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 flipH="1">
            <a:off x="3874972" y="6164097"/>
            <a:ext cx="3359730" cy="2693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25000"/>
              </a:lnSpc>
            </a:pPr>
            <a:r>
              <a:rPr lang="ru-RU" sz="1400" b="1" dirty="0" smtClean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Выравнивание по </a:t>
            </a:r>
            <a:r>
              <a:rPr lang="ru-RU" sz="1400" b="1" dirty="0" err="1" smtClean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аналит</a:t>
            </a:r>
            <a:r>
              <a:rPr lang="ru-RU" sz="1400" b="1" dirty="0" smtClean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выравниванию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/>
              <p:cNvSpPr txBox="1"/>
              <p:nvPr/>
            </p:nvSpPr>
            <p:spPr>
              <a:xfrm>
                <a:off x="1939410" y="1713687"/>
                <a:ext cx="3871124" cy="3776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ru-RU" sz="2400" b="1" i="1" smtClean="0">
                            <a:solidFill>
                              <a:srgbClr val="FECF2E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sSub>
                          <m:sSubPr>
                            <m:ctrlPr>
                              <a:rPr lang="ru-RU" sz="2400" b="1" i="1" smtClean="0">
                                <a:solidFill>
                                  <a:srgbClr val="FECF2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rgbClr val="FECF2E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rgbClr val="FECF2E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e>
                    </m:bar>
                  </m:oMath>
                </a14:m>
                <a:r>
                  <a:rPr lang="en-US" sz="2400" b="1" i="1" dirty="0" smtClean="0">
                    <a:solidFill>
                      <a:srgbClr val="FECF2E"/>
                    </a:solidFill>
                  </a:rPr>
                  <a:t>= 107,51 + 0,33t - 0,009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smtClean="0">
                            <a:solidFill>
                              <a:srgbClr val="FECF2E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rgbClr val="FECF2E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p>
                        <m:r>
                          <a:rPr lang="en-US" sz="2400" b="1" i="1" smtClean="0">
                            <a:solidFill>
                              <a:srgbClr val="FECF2E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ru-RU" sz="2400" b="1" i="1" dirty="0">
                  <a:solidFill>
                    <a:srgbClr val="FECF2E"/>
                  </a:solidFill>
                </a:endParaRPr>
              </a:p>
            </p:txBody>
          </p:sp>
        </mc:Choice>
        <mc:Fallback xmlns="">
          <p:sp>
            <p:nvSpPr>
              <p:cNvPr id="136" name="TextBox 1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9410" y="1713687"/>
                <a:ext cx="3871124" cy="377667"/>
              </a:xfrm>
              <a:prstGeom prst="rect">
                <a:avLst/>
              </a:prstGeom>
              <a:blipFill>
                <a:blip r:embed="rId33"/>
                <a:stretch>
                  <a:fillRect l="-2835" t="-20968" r="-787" b="-50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2923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Объект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101261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" name="Слайд think-cell" r:id="rId5" imgW="425" imgH="426" progId="TCLayout.ActiveDocument.1">
                  <p:embed/>
                </p:oleObj>
              </mc:Choice>
              <mc:Fallback>
                <p:oleObj name="Слайд think-cell" r:id="rId5" imgW="425" imgH="426" progId="TCLayout.ActiveDocument.1">
                  <p:embed/>
                  <p:pic>
                    <p:nvPicPr>
                      <p:cNvPr id="6" name="Объект 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</a:rPr>
              <a:t>2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70332" y="3525748"/>
            <a:ext cx="2633453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67" b="1" i="0" u="none" strike="noStrike" kern="1200" cap="none" spc="0" normalizeH="0" baseline="0" noProof="0" dirty="0" smtClean="0">
                <a:ln>
                  <a:noFill/>
                </a:ln>
                <a:solidFill>
                  <a:srgbClr val="0476BF"/>
                </a:solidFill>
                <a:effectLst/>
                <a:uLnTx/>
                <a:uFillTx/>
                <a:latin typeface="Arial"/>
                <a:ea typeface="+mn-ea"/>
              </a:rPr>
              <a:t>Анализ объекта прогнозирования</a:t>
            </a:r>
            <a:endParaRPr kumimoji="0" lang="en-US" sz="1867" b="1" i="0" u="none" strike="noStrike" kern="1200" cap="none" spc="0" normalizeH="0" baseline="0" noProof="0" dirty="0" smtClean="0">
              <a:ln>
                <a:noFill/>
              </a:ln>
              <a:solidFill>
                <a:srgbClr val="0476BF"/>
              </a:solidFill>
              <a:effectLst/>
              <a:uLnTx/>
              <a:uFillTx/>
              <a:latin typeface="Arial"/>
              <a:ea typeface="+mn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024267" y="3525748"/>
            <a:ext cx="3571861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67" b="1" i="0" u="none" strike="noStrike" kern="1200" cap="none" spc="0" normalizeH="0" baseline="0" noProof="0" dirty="0" smtClean="0">
                <a:ln>
                  <a:noFill/>
                </a:ln>
                <a:solidFill>
                  <a:srgbClr val="0E5A8B"/>
                </a:solidFill>
                <a:effectLst/>
                <a:uLnTx/>
                <a:uFillTx/>
                <a:latin typeface="Arial"/>
                <a:ea typeface="+mn-ea"/>
              </a:rPr>
              <a:t>Объективизация прогноза*,</a:t>
            </a:r>
            <a:r>
              <a:rPr kumimoji="0" lang="ru-RU" sz="1867" b="1" i="0" u="none" strike="noStrike" kern="1200" cap="none" spc="0" normalizeH="0" noProof="0" dirty="0" smtClean="0">
                <a:ln>
                  <a:noFill/>
                </a:ln>
                <a:solidFill>
                  <a:srgbClr val="0E5A8B"/>
                </a:solidFill>
                <a:effectLst/>
                <a:uLnTx/>
                <a:uFillTx/>
                <a:latin typeface="Arial"/>
                <a:ea typeface="+mn-ea"/>
              </a:rPr>
              <a:t> прогнозирование</a:t>
            </a:r>
            <a:endParaRPr kumimoji="0" lang="en-US" sz="1867" b="1" i="0" u="none" strike="noStrike" kern="1200" cap="none" spc="0" normalizeH="0" baseline="0" noProof="0" dirty="0" smtClean="0">
              <a:ln>
                <a:noFill/>
              </a:ln>
              <a:solidFill>
                <a:srgbClr val="0E5A8B"/>
              </a:solidFill>
              <a:effectLst/>
              <a:uLnTx/>
              <a:uFillTx/>
              <a:latin typeface="Arial"/>
              <a:ea typeface="+mn-ea"/>
            </a:endParaRPr>
          </a:p>
        </p:txBody>
      </p:sp>
      <p:sp>
        <p:nvSpPr>
          <p:cNvPr id="21" name="Footer Text"/>
          <p:cNvSpPr txBox="1"/>
          <p:nvPr/>
        </p:nvSpPr>
        <p:spPr>
          <a:xfrm>
            <a:off x="-1966624" y="6105817"/>
            <a:ext cx="10842541" cy="2051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13754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333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/>
                <a:ea typeface="+mn-ea"/>
              </a:rPr>
              <a:t>Объективизация прогноза*</a:t>
            </a:r>
            <a:r>
              <a:rPr kumimoji="0" lang="ru-RU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/>
                <a:ea typeface="+mn-ea"/>
              </a:rPr>
              <a:t>– выбор метода прогнозирования</a:t>
            </a:r>
            <a:endParaRPr kumimoji="0" lang="en-US" sz="1333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Arial"/>
              <a:ea typeface="+mn-ea"/>
            </a:endParaRPr>
          </a:p>
        </p:txBody>
      </p:sp>
      <p:cxnSp>
        <p:nvCxnSpPr>
          <p:cNvPr id="22" name="Straight Line buttom"/>
          <p:cNvCxnSpPr/>
          <p:nvPr/>
        </p:nvCxnSpPr>
        <p:spPr>
          <a:xfrm>
            <a:off x="987490" y="5809056"/>
            <a:ext cx="10049105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 6"/>
          <p:cNvSpPr/>
          <p:nvPr/>
        </p:nvSpPr>
        <p:spPr>
          <a:xfrm>
            <a:off x="2070332" y="4310411"/>
            <a:ext cx="3021757" cy="788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3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/>
                <a:ea typeface="+mn-ea"/>
              </a:rPr>
              <a:t>01 – </a:t>
            </a:r>
            <a:r>
              <a:rPr kumimoji="0" lang="ru-RU" sz="133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/>
                <a:ea typeface="+mn-ea"/>
              </a:rPr>
              <a:t>Общие характеристики ВР</a:t>
            </a: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33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/>
                <a:ea typeface="+mn-ea"/>
              </a:rPr>
              <a:t>02 – Определение тенденции </a:t>
            </a: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33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/>
                <a:ea typeface="+mn-ea"/>
              </a:rPr>
              <a:t>03 – Определение видов тенденции   </a:t>
            </a:r>
            <a:endParaRPr kumimoji="0" lang="en-US" sz="133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/>
              <a:ea typeface="+mn-ea"/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7466034" y="4311574"/>
            <a:ext cx="5140517" cy="10337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3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/>
                <a:ea typeface="+mn-ea"/>
              </a:rPr>
              <a:t>0</a:t>
            </a:r>
            <a:r>
              <a:rPr kumimoji="0" lang="ru-RU" sz="133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/>
                <a:ea typeface="+mn-ea"/>
              </a:rPr>
              <a:t>4</a:t>
            </a:r>
            <a:r>
              <a:rPr kumimoji="0" lang="en-US" sz="133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/>
                <a:ea typeface="+mn-ea"/>
              </a:rPr>
              <a:t> – </a:t>
            </a:r>
            <a:r>
              <a:rPr kumimoji="0" lang="ru-RU" sz="133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/>
                <a:ea typeface="+mn-ea"/>
              </a:rPr>
              <a:t>Исключение </a:t>
            </a:r>
            <a:r>
              <a:rPr kumimoji="0" lang="ru-RU" sz="133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/>
                <a:ea typeface="+mn-ea"/>
              </a:rPr>
              <a:t>несоотв</a:t>
            </a:r>
            <a:r>
              <a:rPr kumimoji="0" lang="ru-RU" sz="133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/>
                <a:ea typeface="+mn-ea"/>
              </a:rPr>
              <a:t>.</a:t>
            </a:r>
            <a:r>
              <a:rPr kumimoji="0" lang="ru-RU" sz="1330" b="0" i="0" u="none" strike="noStrike" kern="1200" cap="none" spc="0" normalizeH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/>
                <a:ea typeface="+mn-ea"/>
              </a:rPr>
              <a:t> методов</a:t>
            </a:r>
            <a:endParaRPr kumimoji="0" lang="ru-RU" sz="1330" b="0" i="0" u="none" strike="noStrike" kern="1200" cap="none" spc="0" normalizeH="0" baseline="0" noProof="0" dirty="0" smtClean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/>
              <a:ea typeface="+mn-ea"/>
            </a:endParaRP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33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/>
                <a:ea typeface="+mn-ea"/>
              </a:rPr>
              <a:t>05 – Определение соотв. методов</a:t>
            </a: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33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/>
                <a:ea typeface="+mn-ea"/>
              </a:rPr>
              <a:t>06 – Прогнозирования</a:t>
            </a:r>
            <a:r>
              <a:rPr kumimoji="0" lang="ru-RU" sz="1330" b="0" i="0" u="none" strike="noStrike" kern="1200" cap="none" spc="0" normalizeH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/>
                <a:ea typeface="+mn-ea"/>
              </a:rPr>
              <a:t> с помощью </a:t>
            </a: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330" dirty="0">
                <a:solidFill>
                  <a:prstClr val="white">
                    <a:lumMod val="50000"/>
                  </a:prstClr>
                </a:solidFill>
                <a:latin typeface="Arial"/>
              </a:rPr>
              <a:t> </a:t>
            </a:r>
            <a:r>
              <a:rPr lang="ru-RU" sz="1330" dirty="0" smtClean="0">
                <a:solidFill>
                  <a:prstClr val="white">
                    <a:lumMod val="50000"/>
                  </a:prstClr>
                </a:solidFill>
                <a:latin typeface="Arial"/>
              </a:rPr>
              <a:t>       </a:t>
            </a:r>
            <a:r>
              <a:rPr kumimoji="0" lang="ru-RU" sz="1330" b="0" i="0" u="none" strike="noStrike" kern="1200" cap="none" spc="0" normalizeH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/>
                <a:ea typeface="+mn-ea"/>
              </a:rPr>
              <a:t>определённых методов</a:t>
            </a:r>
            <a:endParaRPr kumimoji="0" lang="en-US" sz="133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/>
              <a:ea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81615" y="386100"/>
            <a:ext cx="5460854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ru-RU" sz="32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Структура аналитической работы </a:t>
            </a:r>
            <a:endParaRPr lang="en-US" sz="32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46" name="Sev01"/>
          <p:cNvSpPr/>
          <p:nvPr/>
        </p:nvSpPr>
        <p:spPr>
          <a:xfrm>
            <a:off x="2580561" y="1795066"/>
            <a:ext cx="1612996" cy="161299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3" dirty="0">
              <a:solidFill>
                <a:schemeClr val="accent1">
                  <a:lumMod val="50000"/>
                </a:schemeClr>
              </a:solidFill>
              <a:latin typeface="FontAwesome" pitchFamily="2" charset="0"/>
            </a:endParaRPr>
          </a:p>
        </p:txBody>
      </p:sp>
      <p:sp>
        <p:nvSpPr>
          <p:cNvPr id="47" name="Sev02"/>
          <p:cNvSpPr/>
          <p:nvPr/>
        </p:nvSpPr>
        <p:spPr>
          <a:xfrm>
            <a:off x="8003702" y="1795066"/>
            <a:ext cx="1612996" cy="16129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0" dirty="0">
              <a:solidFill>
                <a:schemeClr val="accent2">
                  <a:lumMod val="50000"/>
                </a:schemeClr>
              </a:solidFill>
              <a:latin typeface="FontAwesome" pitchFamily="2" charset="0"/>
            </a:endParaRPr>
          </a:p>
        </p:txBody>
      </p:sp>
      <p:sp>
        <p:nvSpPr>
          <p:cNvPr id="48" name="Freeform 178"/>
          <p:cNvSpPr>
            <a:spLocks noEditPoints="1"/>
          </p:cNvSpPr>
          <p:nvPr/>
        </p:nvSpPr>
        <p:spPr bwMode="auto">
          <a:xfrm>
            <a:off x="3050578" y="2348137"/>
            <a:ext cx="672960" cy="506851"/>
          </a:xfrm>
          <a:custGeom>
            <a:avLst/>
            <a:gdLst/>
            <a:ahLst/>
            <a:cxnLst>
              <a:cxn ang="0">
                <a:pos x="158" y="119"/>
              </a:cxn>
              <a:cxn ang="0">
                <a:pos x="0" y="119"/>
              </a:cxn>
              <a:cxn ang="0">
                <a:pos x="0" y="0"/>
              </a:cxn>
              <a:cxn ang="0">
                <a:pos x="9" y="0"/>
              </a:cxn>
              <a:cxn ang="0">
                <a:pos x="9" y="108"/>
              </a:cxn>
              <a:cxn ang="0">
                <a:pos x="158" y="108"/>
              </a:cxn>
              <a:cxn ang="0">
                <a:pos x="158" y="119"/>
              </a:cxn>
              <a:cxn ang="0">
                <a:pos x="50" y="99"/>
              </a:cxn>
              <a:cxn ang="0">
                <a:pos x="29" y="99"/>
              </a:cxn>
              <a:cxn ang="0">
                <a:pos x="29" y="60"/>
              </a:cxn>
              <a:cxn ang="0">
                <a:pos x="50" y="60"/>
              </a:cxn>
              <a:cxn ang="0">
                <a:pos x="50" y="99"/>
              </a:cxn>
              <a:cxn ang="0">
                <a:pos x="78" y="99"/>
              </a:cxn>
              <a:cxn ang="0">
                <a:pos x="59" y="99"/>
              </a:cxn>
              <a:cxn ang="0">
                <a:pos x="59" y="19"/>
              </a:cxn>
              <a:cxn ang="0">
                <a:pos x="78" y="19"/>
              </a:cxn>
              <a:cxn ang="0">
                <a:pos x="78" y="99"/>
              </a:cxn>
              <a:cxn ang="0">
                <a:pos x="109" y="99"/>
              </a:cxn>
              <a:cxn ang="0">
                <a:pos x="89" y="99"/>
              </a:cxn>
              <a:cxn ang="0">
                <a:pos x="89" y="39"/>
              </a:cxn>
              <a:cxn ang="0">
                <a:pos x="109" y="39"/>
              </a:cxn>
              <a:cxn ang="0">
                <a:pos x="109" y="99"/>
              </a:cxn>
              <a:cxn ang="0">
                <a:pos x="139" y="99"/>
              </a:cxn>
              <a:cxn ang="0">
                <a:pos x="119" y="99"/>
              </a:cxn>
              <a:cxn ang="0">
                <a:pos x="119" y="11"/>
              </a:cxn>
              <a:cxn ang="0">
                <a:pos x="139" y="11"/>
              </a:cxn>
              <a:cxn ang="0">
                <a:pos x="139" y="99"/>
              </a:cxn>
            </a:cxnLst>
            <a:rect l="0" t="0" r="r" b="b"/>
            <a:pathLst>
              <a:path w="158" h="119">
                <a:moveTo>
                  <a:pt x="158" y="119"/>
                </a:moveTo>
                <a:lnTo>
                  <a:pt x="0" y="119"/>
                </a:lnTo>
                <a:lnTo>
                  <a:pt x="0" y="0"/>
                </a:lnTo>
                <a:lnTo>
                  <a:pt x="9" y="0"/>
                </a:lnTo>
                <a:lnTo>
                  <a:pt x="9" y="108"/>
                </a:lnTo>
                <a:lnTo>
                  <a:pt x="158" y="108"/>
                </a:lnTo>
                <a:lnTo>
                  <a:pt x="158" y="119"/>
                </a:lnTo>
                <a:close/>
                <a:moveTo>
                  <a:pt x="50" y="99"/>
                </a:moveTo>
                <a:lnTo>
                  <a:pt x="29" y="99"/>
                </a:lnTo>
                <a:lnTo>
                  <a:pt x="29" y="60"/>
                </a:lnTo>
                <a:lnTo>
                  <a:pt x="50" y="60"/>
                </a:lnTo>
                <a:lnTo>
                  <a:pt x="50" y="99"/>
                </a:lnTo>
                <a:close/>
                <a:moveTo>
                  <a:pt x="78" y="99"/>
                </a:moveTo>
                <a:lnTo>
                  <a:pt x="59" y="99"/>
                </a:lnTo>
                <a:lnTo>
                  <a:pt x="59" y="19"/>
                </a:lnTo>
                <a:lnTo>
                  <a:pt x="78" y="19"/>
                </a:lnTo>
                <a:lnTo>
                  <a:pt x="78" y="99"/>
                </a:lnTo>
                <a:close/>
                <a:moveTo>
                  <a:pt x="109" y="99"/>
                </a:moveTo>
                <a:lnTo>
                  <a:pt x="89" y="99"/>
                </a:lnTo>
                <a:lnTo>
                  <a:pt x="89" y="39"/>
                </a:lnTo>
                <a:lnTo>
                  <a:pt x="109" y="39"/>
                </a:lnTo>
                <a:lnTo>
                  <a:pt x="109" y="99"/>
                </a:lnTo>
                <a:close/>
                <a:moveTo>
                  <a:pt x="139" y="99"/>
                </a:moveTo>
                <a:lnTo>
                  <a:pt x="119" y="99"/>
                </a:lnTo>
                <a:lnTo>
                  <a:pt x="119" y="11"/>
                </a:lnTo>
                <a:lnTo>
                  <a:pt x="139" y="11"/>
                </a:lnTo>
                <a:lnTo>
                  <a:pt x="139" y="9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49" name="Freeform 34"/>
          <p:cNvSpPr>
            <a:spLocks noEditPoints="1"/>
          </p:cNvSpPr>
          <p:nvPr/>
        </p:nvSpPr>
        <p:spPr bwMode="auto">
          <a:xfrm>
            <a:off x="8396071" y="2187434"/>
            <a:ext cx="828255" cy="828255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8"/>
              </a:cxn>
              <a:cxn ang="0">
                <a:pos x="27" y="0"/>
              </a:cxn>
              <a:cxn ang="0">
                <a:pos x="55" y="28"/>
              </a:cxn>
              <a:cxn ang="0">
                <a:pos x="27" y="55"/>
              </a:cxn>
              <a:cxn ang="0">
                <a:pos x="27" y="5"/>
              </a:cxn>
              <a:cxn ang="0">
                <a:pos x="4" y="28"/>
              </a:cxn>
              <a:cxn ang="0">
                <a:pos x="27" y="51"/>
              </a:cxn>
              <a:cxn ang="0">
                <a:pos x="50" y="28"/>
              </a:cxn>
              <a:cxn ang="0">
                <a:pos x="27" y="5"/>
              </a:cxn>
              <a:cxn ang="0">
                <a:pos x="27" y="46"/>
              </a:cxn>
              <a:cxn ang="0">
                <a:pos x="9" y="28"/>
              </a:cxn>
              <a:cxn ang="0">
                <a:pos x="27" y="9"/>
              </a:cxn>
              <a:cxn ang="0">
                <a:pos x="45" y="28"/>
              </a:cxn>
              <a:cxn ang="0">
                <a:pos x="27" y="46"/>
              </a:cxn>
              <a:cxn ang="0">
                <a:pos x="27" y="14"/>
              </a:cxn>
              <a:cxn ang="0">
                <a:pos x="13" y="28"/>
              </a:cxn>
              <a:cxn ang="0">
                <a:pos x="27" y="41"/>
              </a:cxn>
              <a:cxn ang="0">
                <a:pos x="41" y="28"/>
              </a:cxn>
              <a:cxn ang="0">
                <a:pos x="27" y="14"/>
              </a:cxn>
              <a:cxn ang="0">
                <a:pos x="27" y="37"/>
              </a:cxn>
              <a:cxn ang="0">
                <a:pos x="18" y="28"/>
              </a:cxn>
              <a:cxn ang="0">
                <a:pos x="27" y="19"/>
              </a:cxn>
              <a:cxn ang="0">
                <a:pos x="36" y="28"/>
              </a:cxn>
              <a:cxn ang="0">
                <a:pos x="27" y="37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3"/>
                  <a:pt x="0" y="28"/>
                </a:cubicBezTo>
                <a:cubicBezTo>
                  <a:pt x="0" y="13"/>
                  <a:pt x="12" y="0"/>
                  <a:pt x="27" y="0"/>
                </a:cubicBezTo>
                <a:cubicBezTo>
                  <a:pt x="42" y="0"/>
                  <a:pt x="55" y="13"/>
                  <a:pt x="55" y="28"/>
                </a:cubicBezTo>
                <a:cubicBezTo>
                  <a:pt x="55" y="43"/>
                  <a:pt x="42" y="55"/>
                  <a:pt x="27" y="55"/>
                </a:cubicBezTo>
                <a:close/>
                <a:moveTo>
                  <a:pt x="27" y="5"/>
                </a:moveTo>
                <a:cubicBezTo>
                  <a:pt x="15" y="5"/>
                  <a:pt x="4" y="15"/>
                  <a:pt x="4" y="28"/>
                </a:cubicBezTo>
                <a:cubicBezTo>
                  <a:pt x="4" y="40"/>
                  <a:pt x="15" y="51"/>
                  <a:pt x="27" y="51"/>
                </a:cubicBezTo>
                <a:cubicBezTo>
                  <a:pt x="40" y="51"/>
                  <a:pt x="50" y="40"/>
                  <a:pt x="50" y="28"/>
                </a:cubicBezTo>
                <a:cubicBezTo>
                  <a:pt x="50" y="15"/>
                  <a:pt x="40" y="5"/>
                  <a:pt x="27" y="5"/>
                </a:cubicBezTo>
                <a:close/>
                <a:moveTo>
                  <a:pt x="27" y="46"/>
                </a:moveTo>
                <a:cubicBezTo>
                  <a:pt x="17" y="46"/>
                  <a:pt x="9" y="38"/>
                  <a:pt x="9" y="28"/>
                </a:cubicBezTo>
                <a:cubicBezTo>
                  <a:pt x="9" y="18"/>
                  <a:pt x="17" y="9"/>
                  <a:pt x="27" y="9"/>
                </a:cubicBezTo>
                <a:cubicBezTo>
                  <a:pt x="37" y="9"/>
                  <a:pt x="45" y="18"/>
                  <a:pt x="45" y="28"/>
                </a:cubicBezTo>
                <a:cubicBezTo>
                  <a:pt x="45" y="38"/>
                  <a:pt x="37" y="46"/>
                  <a:pt x="27" y="46"/>
                </a:cubicBezTo>
                <a:close/>
                <a:moveTo>
                  <a:pt x="27" y="14"/>
                </a:moveTo>
                <a:cubicBezTo>
                  <a:pt x="20" y="14"/>
                  <a:pt x="13" y="20"/>
                  <a:pt x="13" y="28"/>
                </a:cubicBezTo>
                <a:cubicBezTo>
                  <a:pt x="13" y="35"/>
                  <a:pt x="20" y="41"/>
                  <a:pt x="27" y="41"/>
                </a:cubicBezTo>
                <a:cubicBezTo>
                  <a:pt x="35" y="41"/>
                  <a:pt x="41" y="35"/>
                  <a:pt x="41" y="28"/>
                </a:cubicBezTo>
                <a:cubicBezTo>
                  <a:pt x="41" y="20"/>
                  <a:pt x="35" y="14"/>
                  <a:pt x="27" y="14"/>
                </a:cubicBezTo>
                <a:close/>
                <a:moveTo>
                  <a:pt x="27" y="37"/>
                </a:moveTo>
                <a:cubicBezTo>
                  <a:pt x="22" y="37"/>
                  <a:pt x="18" y="33"/>
                  <a:pt x="18" y="28"/>
                </a:cubicBezTo>
                <a:cubicBezTo>
                  <a:pt x="18" y="23"/>
                  <a:pt x="22" y="19"/>
                  <a:pt x="27" y="19"/>
                </a:cubicBezTo>
                <a:cubicBezTo>
                  <a:pt x="32" y="19"/>
                  <a:pt x="36" y="23"/>
                  <a:pt x="36" y="28"/>
                </a:cubicBezTo>
                <a:cubicBezTo>
                  <a:pt x="36" y="33"/>
                  <a:pt x="32" y="37"/>
                  <a:pt x="27" y="37"/>
                </a:cubicBezTo>
                <a:close/>
              </a:path>
            </a:pathLst>
          </a:cu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634743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Объект 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2205758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Слайд think-cell" r:id="rId26" imgW="425" imgH="426" progId="TCLayout.ActiveDocument.1">
                  <p:embed/>
                </p:oleObj>
              </mc:Choice>
              <mc:Fallback>
                <p:oleObj name="Слайд think-cell" r:id="rId26" imgW="425" imgH="42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Прямоугольник 5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ru-RU" sz="1400" dirty="0">
              <a:sym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6B7D2-B98C-44FD-8D04-7EC62A564975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438" name="Chart 3"/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06144776"/>
              </p:ext>
            </p:extLst>
          </p:nvPr>
        </p:nvGraphicFramePr>
        <p:xfrm>
          <a:off x="792163" y="1573213"/>
          <a:ext cx="5562600" cy="31146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8"/>
          </a:graphicData>
        </a:graphic>
      </p:graphicFrame>
      <p:cxnSp>
        <p:nvCxnSpPr>
          <p:cNvPr id="310" name="Прямая соединительная линия 309"/>
          <p:cNvCxnSpPr/>
          <p:nvPr>
            <p:custDataLst>
              <p:tags r:id="rId5"/>
            </p:custDataLst>
          </p:nvPr>
        </p:nvCxnSpPr>
        <p:spPr bwMode="auto">
          <a:xfrm>
            <a:off x="1503363" y="4130675"/>
            <a:ext cx="4800600" cy="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Прямая соединительная линия 310"/>
          <p:cNvCxnSpPr/>
          <p:nvPr>
            <p:custDataLst>
              <p:tags r:id="rId6"/>
            </p:custDataLst>
          </p:nvPr>
        </p:nvCxnSpPr>
        <p:spPr bwMode="auto">
          <a:xfrm>
            <a:off x="6092825" y="1916113"/>
            <a:ext cx="211138" cy="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Прямая соединительная линия 311"/>
          <p:cNvCxnSpPr/>
          <p:nvPr>
            <p:custDataLst>
              <p:tags r:id="rId7"/>
            </p:custDataLst>
          </p:nvPr>
        </p:nvCxnSpPr>
        <p:spPr bwMode="gray">
          <a:xfrm flipV="1">
            <a:off x="6261100" y="1912938"/>
            <a:ext cx="0" cy="2220913"/>
          </a:xfrm>
          <a:prstGeom prst="line">
            <a:avLst/>
          </a:prstGeom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Прямоугольник 199"/>
          <p:cNvSpPr/>
          <p:nvPr>
            <p:custDataLst>
              <p:tags r:id="rId8"/>
            </p:custDataLst>
          </p:nvPr>
        </p:nvSpPr>
        <p:spPr bwMode="auto">
          <a:xfrm>
            <a:off x="2162175" y="4660900"/>
            <a:ext cx="35242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C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7DD84F85-383F-461C-97F8-24165E7164A8}" type="datetime'''''''''''''''''''''''''м''''''''''''''''''''''''арт'''''">
              <a:rPr lang="ru-RU" altLang="en-US" sz="1200" smtClean="0">
                <a:solidFill>
                  <a:schemeClr val="tx1"/>
                </a:solidFill>
                <a:effectLst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март</a:t>
            </a:fld>
            <a:endParaRPr lang="ru-RU" sz="1200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198" name="Прямоугольник 197"/>
          <p:cNvSpPr/>
          <p:nvPr>
            <p:custDataLst>
              <p:tags r:id="rId9"/>
            </p:custDataLst>
          </p:nvPr>
        </p:nvSpPr>
        <p:spPr bwMode="auto">
          <a:xfrm>
            <a:off x="1770063" y="4660900"/>
            <a:ext cx="30321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C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67B2D7E5-C456-4A6E-9CC1-8477E68D8E55}" type="datetime'''''''''''''''''''''''ф''''''''''''''е''''''''''''в'''''">
              <a:rPr lang="ru-RU" altLang="en-US" sz="1200" smtClean="0">
                <a:solidFill>
                  <a:schemeClr val="tx1"/>
                </a:solidFill>
                <a:effectLst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фев</a:t>
            </a:fld>
            <a:endParaRPr lang="ru-RU" sz="1200" dirty="0">
              <a:solidFill>
                <a:schemeClr val="tx1"/>
              </a:solidFill>
              <a:sym typeface="+mn-lt"/>
            </a:endParaRPr>
          </a:p>
        </p:txBody>
      </p:sp>
      <p:sp useBgFill="1">
        <p:nvSpPr>
          <p:cNvPr id="234" name="Прямоугольник 233"/>
          <p:cNvSpPr/>
          <p:nvPr>
            <p:custDataLst>
              <p:tags r:id="rId10"/>
            </p:custDataLst>
          </p:nvPr>
        </p:nvSpPr>
        <p:spPr bwMode="gray">
          <a:xfrm>
            <a:off x="1547813" y="3830638"/>
            <a:ext cx="493713" cy="1920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5400" tIns="0" rIns="25400" bIns="0" rtlCol="0" anchor="b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03819BD2-7D09-4D6A-8CE6-F0EE04CB434A}" type="datetime'''''1''''''07'''''''''''',''''''1'''''">
              <a:rPr lang="ru-RU" altLang="en-US" sz="1400" smtClean="0">
                <a:solidFill>
                  <a:schemeClr val="tx1"/>
                </a:solidFill>
                <a:effectLst/>
              </a:rPr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107,1</a:t>
            </a:fld>
            <a:endParaRPr lang="ru-RU" sz="1400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196" name="Прямоугольник 195"/>
          <p:cNvSpPr/>
          <p:nvPr>
            <p:custDataLst>
              <p:tags r:id="rId11"/>
            </p:custDataLst>
          </p:nvPr>
        </p:nvSpPr>
        <p:spPr bwMode="auto">
          <a:xfrm>
            <a:off x="1352550" y="4660900"/>
            <a:ext cx="30321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C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E2E617E1-33FF-45D8-AA10-B22C00FB5014}" type="datetime'''''''''''я''''''''н''''''''в'' '">
              <a:rPr lang="ru-RU" altLang="en-US" sz="1200" smtClean="0">
                <a:solidFill>
                  <a:schemeClr val="tx1"/>
                </a:solidFill>
                <a:effectLst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янв </a:t>
            </a:fld>
            <a:endParaRPr lang="ru-RU" sz="1200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201" name="Прямоугольник 200"/>
          <p:cNvSpPr/>
          <p:nvPr>
            <p:custDataLst>
              <p:tags r:id="rId12"/>
            </p:custDataLst>
          </p:nvPr>
        </p:nvSpPr>
        <p:spPr bwMode="auto">
          <a:xfrm>
            <a:off x="2622550" y="4660900"/>
            <a:ext cx="26352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C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D4A93C9D-8373-48FD-9424-5F703748D414}" type="datetime'''''''''''''''''а''''''п''''''''''''''''''''''''''''р'''''''">
              <a:rPr lang="ru-RU" altLang="en-US" sz="1200" smtClean="0">
                <a:solidFill>
                  <a:schemeClr val="tx1"/>
                </a:solidFill>
                <a:effectLst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апр</a:t>
            </a:fld>
            <a:endParaRPr lang="ru-RU" sz="1200" dirty="0">
              <a:solidFill>
                <a:schemeClr val="tx1"/>
              </a:solidFill>
              <a:sym typeface="+mn-lt"/>
            </a:endParaRPr>
          </a:p>
        </p:txBody>
      </p:sp>
      <p:sp useBgFill="1">
        <p:nvSpPr>
          <p:cNvPr id="429" name="Прямоугольник 428"/>
          <p:cNvSpPr/>
          <p:nvPr>
            <p:custDataLst>
              <p:tags r:id="rId13"/>
            </p:custDataLst>
          </p:nvPr>
        </p:nvSpPr>
        <p:spPr bwMode="gray">
          <a:xfrm>
            <a:off x="1674813" y="3044825"/>
            <a:ext cx="493713" cy="1920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5400" tIns="0" rIns="25400" bIns="0" rtlCol="0" anchor="b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759D6301-A00F-438E-A1ED-1FD61FE10C0E}" type="datetime'''''''''''1''0''''''''''''''''''''''''''''8,''''''2'''''">
              <a:rPr lang="ru-RU" altLang="en-US" sz="1400" smtClean="0">
                <a:solidFill>
                  <a:schemeClr val="tx1"/>
                </a:solidFill>
                <a:effectLst/>
                <a:sym typeface="+mn-lt"/>
              </a:rPr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108,2</a:t>
            </a:fld>
            <a:endParaRPr lang="ru-RU" sz="1400" dirty="0">
              <a:solidFill>
                <a:schemeClr val="tx1"/>
              </a:solidFill>
              <a:sym typeface="+mn-lt"/>
            </a:endParaRPr>
          </a:p>
        </p:txBody>
      </p:sp>
      <p:sp useBgFill="1">
        <p:nvSpPr>
          <p:cNvPr id="377" name="Прямоугольник 376"/>
          <p:cNvSpPr/>
          <p:nvPr>
            <p:custDataLst>
              <p:tags r:id="rId14"/>
            </p:custDataLst>
          </p:nvPr>
        </p:nvSpPr>
        <p:spPr bwMode="gray">
          <a:xfrm>
            <a:off x="2508250" y="2544763"/>
            <a:ext cx="493713" cy="1920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5400" tIns="0" rIns="25400" bIns="0" rtlCol="0" anchor="b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8FE8E352-D8CE-44E4-B75C-48F6BC3B62AF}" type="datetime'1''''''''''0''8,''''''''''''''9'">
              <a:rPr lang="ru-RU" altLang="en-US" sz="1400" smtClean="0">
                <a:solidFill>
                  <a:schemeClr val="tx1"/>
                </a:solidFill>
                <a:effectLst/>
                <a:sym typeface="+mn-lt"/>
              </a:rPr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108,9</a:t>
            </a:fld>
            <a:endParaRPr lang="ru-RU" sz="1400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202" name="Прямоугольник 201"/>
          <p:cNvSpPr/>
          <p:nvPr>
            <p:custDataLst>
              <p:tags r:id="rId15"/>
            </p:custDataLst>
          </p:nvPr>
        </p:nvSpPr>
        <p:spPr bwMode="auto">
          <a:xfrm>
            <a:off x="3028950" y="4660900"/>
            <a:ext cx="287338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C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54496462-0970-4292-9F9B-A70D8A6B188B}" type="datetime'''''''''''''''''''''''''''м''''''''''''''''''''''''ай'''''''">
              <a:rPr lang="ru-RU" altLang="en-US" sz="1200" smtClean="0">
                <a:solidFill>
                  <a:schemeClr val="tx1"/>
                </a:solidFill>
                <a:effectLst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май</a:t>
            </a:fld>
            <a:endParaRPr lang="ru-RU" sz="1200" dirty="0">
              <a:solidFill>
                <a:schemeClr val="tx1"/>
              </a:solidFill>
              <a:sym typeface="+mn-lt"/>
            </a:endParaRPr>
          </a:p>
        </p:txBody>
      </p:sp>
      <p:sp useBgFill="1">
        <p:nvSpPr>
          <p:cNvPr id="379" name="Прямоугольник 378"/>
          <p:cNvSpPr/>
          <p:nvPr>
            <p:custDataLst>
              <p:tags r:id="rId16"/>
            </p:custDataLst>
          </p:nvPr>
        </p:nvSpPr>
        <p:spPr bwMode="gray">
          <a:xfrm>
            <a:off x="3343275" y="2473325"/>
            <a:ext cx="493713" cy="1920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5400" tIns="0" rIns="25400" bIns="0" rtlCol="0" anchor="b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AAC01819-FCC6-4B8B-B51C-F62D1A4EB910}" type="datetime'''''''''''1''''0''''''''''''''''''''''9'''''''''',''0'">
              <a:rPr lang="ru-RU" altLang="en-US" sz="1400" smtClean="0">
                <a:solidFill>
                  <a:schemeClr val="tx1"/>
                </a:solidFill>
                <a:effectLst/>
                <a:sym typeface="+mn-lt"/>
              </a:rPr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109,0</a:t>
            </a:fld>
            <a:endParaRPr lang="ru-RU" sz="1400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203" name="Прямоугольник 202"/>
          <p:cNvSpPr/>
          <p:nvPr>
            <p:custDataLst>
              <p:tags r:id="rId17"/>
            </p:custDataLst>
          </p:nvPr>
        </p:nvSpPr>
        <p:spPr bwMode="auto">
          <a:xfrm>
            <a:off x="3498850" y="4660900"/>
            <a:ext cx="18256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C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0F11B645-6E9E-4700-9179-1C36309B345E}" type="datetime'''''''''''''и''''''''''''н'''''''''''''''''''''''''">
              <a:rPr lang="ru-RU" altLang="en-US" sz="1200" smtClean="0">
                <a:solidFill>
                  <a:schemeClr val="tx1"/>
                </a:solidFill>
                <a:effectLst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ин</a:t>
            </a:fld>
            <a:endParaRPr lang="ru-RU" sz="1200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204" name="Прямоугольник 203"/>
          <p:cNvSpPr/>
          <p:nvPr>
            <p:custDataLst>
              <p:tags r:id="rId18"/>
            </p:custDataLst>
          </p:nvPr>
        </p:nvSpPr>
        <p:spPr bwMode="auto">
          <a:xfrm>
            <a:off x="3913188" y="4660900"/>
            <a:ext cx="18732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C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10942AF5-3BE3-4A10-BBB8-9724764B716D}" type="datetime'''''''''''''и''л'''''''''''''">
              <a:rPr lang="ru-RU" altLang="en-US" sz="1200" smtClean="0">
                <a:solidFill>
                  <a:schemeClr val="tx1"/>
                </a:solidFill>
                <a:effectLst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ил</a:t>
            </a:fld>
            <a:endParaRPr lang="ru-RU" sz="1200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205" name="Прямоугольник 204"/>
          <p:cNvSpPr/>
          <p:nvPr>
            <p:custDataLst>
              <p:tags r:id="rId19"/>
            </p:custDataLst>
          </p:nvPr>
        </p:nvSpPr>
        <p:spPr bwMode="auto">
          <a:xfrm>
            <a:off x="4308475" y="4660900"/>
            <a:ext cx="23336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C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5B5FA280-444C-43F8-A5CB-6C0592D98579}" type="datetime'''''''''''''''''''''а''в''''''''''''''''''''''г'''''''''''">
              <a:rPr lang="ru-RU" altLang="en-US" sz="1200" smtClean="0">
                <a:solidFill>
                  <a:schemeClr val="tx1"/>
                </a:solidFill>
                <a:effectLst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авг</a:t>
            </a:fld>
            <a:endParaRPr lang="ru-RU" sz="1200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206" name="Прямоугольник 205"/>
          <p:cNvSpPr/>
          <p:nvPr>
            <p:custDataLst>
              <p:tags r:id="rId20"/>
            </p:custDataLst>
          </p:nvPr>
        </p:nvSpPr>
        <p:spPr bwMode="auto">
          <a:xfrm>
            <a:off x="4713288" y="4660900"/>
            <a:ext cx="2571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C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98BDDC43-7892-4934-8DBA-5B73A7A5FC35}" type="datetime'''''''''''''с''''''''''''е''''''''''н'''''''''''''''''''">
              <a:rPr lang="ru-RU" altLang="en-US" sz="1200" smtClean="0">
                <a:solidFill>
                  <a:schemeClr val="tx1"/>
                </a:solidFill>
                <a:effectLst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сен</a:t>
            </a:fld>
            <a:endParaRPr lang="ru-RU" sz="1200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207" name="Прямоугольник 206"/>
          <p:cNvSpPr/>
          <p:nvPr>
            <p:custDataLst>
              <p:tags r:id="rId21"/>
            </p:custDataLst>
          </p:nvPr>
        </p:nvSpPr>
        <p:spPr bwMode="auto">
          <a:xfrm>
            <a:off x="5140325" y="4660900"/>
            <a:ext cx="23495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C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7F0DDAFB-F9C3-459D-B11D-8C8FFF5D1838}" type="datetime'''''''''''''о''к''''т'">
              <a:rPr lang="ru-RU" altLang="en-US" sz="1200" smtClean="0">
                <a:solidFill>
                  <a:schemeClr val="tx1"/>
                </a:solidFill>
                <a:effectLst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окт</a:t>
            </a:fld>
            <a:endParaRPr lang="ru-RU" sz="1200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208" name="Прямоугольник 207"/>
          <p:cNvSpPr/>
          <p:nvPr>
            <p:custDataLst>
              <p:tags r:id="rId22"/>
            </p:custDataLst>
          </p:nvPr>
        </p:nvSpPr>
        <p:spPr bwMode="auto">
          <a:xfrm>
            <a:off x="5418138" y="4660900"/>
            <a:ext cx="51435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C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C05FF0EA-10E2-49DB-9BD7-7D85C51C8C8E}" type="datetime'''''''''но''''''''''''''''я''''б''''''''''''рь'''''''''''''">
              <a:rPr lang="ru-RU" altLang="en-US" sz="1200" smtClean="0">
                <a:solidFill>
                  <a:schemeClr val="tx1"/>
                </a:solidFill>
                <a:effectLst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ноябрь</a:t>
            </a:fld>
            <a:endParaRPr lang="ru-RU" sz="1200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209" name="Прямоугольник 208"/>
          <p:cNvSpPr/>
          <p:nvPr>
            <p:custDataLst>
              <p:tags r:id="rId23"/>
            </p:custDataLst>
          </p:nvPr>
        </p:nvSpPr>
        <p:spPr bwMode="auto">
          <a:xfrm>
            <a:off x="5967413" y="4660900"/>
            <a:ext cx="25241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C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D8587C3D-1FE7-4931-AEDB-39C1FB3A8848}" type="datetime'д''''е''''''''''к'''''''''''''''''''''''''''''''''''''''''">
              <a:rPr lang="ru-RU" altLang="en-US" sz="1200" smtClean="0">
                <a:solidFill>
                  <a:schemeClr val="tx1"/>
                </a:solidFill>
                <a:effectLst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дек</a:t>
            </a:fld>
            <a:endParaRPr lang="ru-RU" sz="1200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309" name="Овал 308"/>
          <p:cNvSpPr/>
          <p:nvPr>
            <p:custDataLst>
              <p:tags r:id="rId24"/>
            </p:custDataLst>
          </p:nvPr>
        </p:nvSpPr>
        <p:spPr bwMode="auto">
          <a:xfrm>
            <a:off x="5832475" y="2914650"/>
            <a:ext cx="858838" cy="301625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EE25DDB3-D653-4883-92FA-E6A357476643}" type="datetime'''''+''''''''''''''2'''''''',''''89''''''''%'''''''">
              <a:rPr lang="ru-RU" altLang="en-US" sz="1400" b="1" smtClean="0">
                <a:solidFill>
                  <a:srgbClr val="0070C0"/>
                </a:solidFill>
                <a:effectLst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+2,89%</a:t>
            </a:fld>
            <a:endParaRPr lang="ru-RU" sz="1400" b="1" dirty="0">
              <a:solidFill>
                <a:srgbClr val="0070C0"/>
              </a:solidFill>
              <a:sym typeface="+mn-lt"/>
            </a:endParaRPr>
          </a:p>
        </p:txBody>
      </p:sp>
      <p:sp>
        <p:nvSpPr>
          <p:cNvPr id="399" name="TextBox 398"/>
          <p:cNvSpPr txBox="1"/>
          <p:nvPr/>
        </p:nvSpPr>
        <p:spPr>
          <a:xfrm>
            <a:off x="3489399" y="275637"/>
            <a:ext cx="5460854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ru-RU" sz="32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Анализ объекта прогнозирования</a:t>
            </a:r>
            <a:endParaRPr lang="en-US" sz="32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401" name="TextBox 400"/>
          <p:cNvSpPr txBox="1"/>
          <p:nvPr/>
        </p:nvSpPr>
        <p:spPr>
          <a:xfrm flipH="1">
            <a:off x="3129880" y="864625"/>
            <a:ext cx="5847100" cy="346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25000"/>
              </a:lnSpc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Часть 1. Общие характеристики исследуемого временного ряда</a:t>
            </a:r>
          </a:p>
        </p:txBody>
      </p:sp>
      <p:sp>
        <p:nvSpPr>
          <p:cNvPr id="403" name="TextBox 402"/>
          <p:cNvSpPr txBox="1"/>
          <p:nvPr/>
        </p:nvSpPr>
        <p:spPr>
          <a:xfrm>
            <a:off x="1503363" y="5171917"/>
            <a:ext cx="5109419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ru-RU" sz="1600" dirty="0" smtClean="0">
                <a:solidFill>
                  <a:srgbClr val="0070C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Индекс промышленного производства за 2018 год</a:t>
            </a:r>
          </a:p>
          <a:p>
            <a:r>
              <a:rPr lang="ru-RU" sz="1600" dirty="0" smtClean="0">
                <a:solidFill>
                  <a:schemeClr val="bg1">
                    <a:lumMod val="50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(в % к аналогичному периоду предыдущего года)</a:t>
            </a:r>
          </a:p>
        </p:txBody>
      </p:sp>
      <p:cxnSp>
        <p:nvCxnSpPr>
          <p:cNvPr id="408" name="Straight Line buttom"/>
          <p:cNvCxnSpPr/>
          <p:nvPr/>
        </p:nvCxnSpPr>
        <p:spPr>
          <a:xfrm>
            <a:off x="6785291" y="1573213"/>
            <a:ext cx="2349" cy="343681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2" name="Text Placeholder 3"/>
          <p:cNvSpPr txBox="1">
            <a:spLocks/>
          </p:cNvSpPr>
          <p:nvPr/>
        </p:nvSpPr>
        <p:spPr>
          <a:xfrm>
            <a:off x="7759700" y="2428425"/>
            <a:ext cx="2156744" cy="473976"/>
          </a:xfrm>
          <a:prstGeom prst="rect">
            <a:avLst/>
          </a:prstGeom>
        </p:spPr>
        <p:txBody>
          <a:bodyPr wrap="none" lIns="0" tIns="0" rIns="0" bIns="0" anchor="t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Временной ряд</a:t>
            </a:r>
            <a:r>
              <a:rPr kumimoji="0" lang="ru-RU" b="1" i="0" u="none" strike="noStrike" kern="120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b="1" i="0" u="none" strike="noStrike" kern="120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относительно короткий </a:t>
            </a:r>
            <a:endParaRPr kumimoji="0" lang="en-US" b="1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415" name="Text Placeholder 3"/>
          <p:cNvSpPr txBox="1">
            <a:spLocks/>
          </p:cNvSpPr>
          <p:nvPr/>
        </p:nvSpPr>
        <p:spPr>
          <a:xfrm>
            <a:off x="7759700" y="3461956"/>
            <a:ext cx="3477234" cy="215444"/>
          </a:xfrm>
          <a:prstGeom prst="rect">
            <a:avLst/>
          </a:prstGeom>
        </p:spPr>
        <p:txBody>
          <a:bodyPr wrap="none" lIns="0" tIns="0" rIns="0" bIns="0" anchor="t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Визуальная тенденция к возрастанию </a:t>
            </a:r>
            <a:endParaRPr kumimoji="0" lang="en-US" b="1" i="0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423" name="Freeform 45"/>
          <p:cNvSpPr>
            <a:spLocks noEditPoints="1"/>
          </p:cNvSpPr>
          <p:nvPr/>
        </p:nvSpPr>
        <p:spPr bwMode="auto">
          <a:xfrm>
            <a:off x="7347008" y="2504834"/>
            <a:ext cx="310968" cy="310968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24" name="Freeform 45"/>
          <p:cNvSpPr>
            <a:spLocks noEditPoints="1"/>
          </p:cNvSpPr>
          <p:nvPr/>
        </p:nvSpPr>
        <p:spPr bwMode="auto">
          <a:xfrm>
            <a:off x="7347008" y="3421434"/>
            <a:ext cx="310968" cy="310968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3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Объект 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2600629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4" name="Слайд think-cell" r:id="rId26" imgW="425" imgH="426" progId="TCLayout.ActiveDocument.1">
                  <p:embed/>
                </p:oleObj>
              </mc:Choice>
              <mc:Fallback>
                <p:oleObj name="Слайд think-cell" r:id="rId26" imgW="425" imgH="426" progId="TCLayout.ActiveDocument.1">
                  <p:embed/>
                  <p:pic>
                    <p:nvPicPr>
                      <p:cNvPr id="5" name="Объект 4" hidden="1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Прямоугольник 5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ru-RU" sz="1400" dirty="0">
              <a:sym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6B7D2-B98C-44FD-8D04-7EC62A564975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82" name="Chart 3"/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211603105"/>
              </p:ext>
            </p:extLst>
          </p:nvPr>
        </p:nvGraphicFramePr>
        <p:xfrm>
          <a:off x="792163" y="1573213"/>
          <a:ext cx="5259387" cy="31146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8"/>
          </a:graphicData>
        </a:graphic>
      </p:graphicFrame>
      <p:cxnSp>
        <p:nvCxnSpPr>
          <p:cNvPr id="312" name="Прямая соединительная линия 311"/>
          <p:cNvCxnSpPr/>
          <p:nvPr>
            <p:custDataLst>
              <p:tags r:id="rId5"/>
            </p:custDataLst>
          </p:nvPr>
        </p:nvCxnSpPr>
        <p:spPr bwMode="gray">
          <a:xfrm flipV="1">
            <a:off x="5989638" y="1912938"/>
            <a:ext cx="0" cy="2220913"/>
          </a:xfrm>
          <a:prstGeom prst="line">
            <a:avLst/>
          </a:prstGeom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Прямая соединительная линия 309"/>
          <p:cNvCxnSpPr/>
          <p:nvPr>
            <p:custDataLst>
              <p:tags r:id="rId6"/>
            </p:custDataLst>
          </p:nvPr>
        </p:nvCxnSpPr>
        <p:spPr bwMode="auto">
          <a:xfrm>
            <a:off x="1503363" y="4130675"/>
            <a:ext cx="4529138" cy="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Прямая соединительная линия 310"/>
          <p:cNvCxnSpPr/>
          <p:nvPr>
            <p:custDataLst>
              <p:tags r:id="rId7"/>
            </p:custDataLst>
          </p:nvPr>
        </p:nvCxnSpPr>
        <p:spPr bwMode="auto">
          <a:xfrm>
            <a:off x="5821363" y="1916113"/>
            <a:ext cx="211138" cy="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79" name="Прямоугольник 378"/>
          <p:cNvSpPr/>
          <p:nvPr>
            <p:custDataLst>
              <p:tags r:id="rId8"/>
            </p:custDataLst>
          </p:nvPr>
        </p:nvSpPr>
        <p:spPr bwMode="gray">
          <a:xfrm>
            <a:off x="3254375" y="2500313"/>
            <a:ext cx="423863" cy="1651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2225" tIns="0" rIns="22225" bIns="0" rtlCol="0" anchor="b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AAC01819-FCC6-4B8B-B51C-F62D1A4EB910}" type="datetime'''''''''''1''''0''''''''''''''''''''''9'''''''''',''0'">
              <a:rPr lang="ru-RU" altLang="en-US" sz="1200" smtClean="0">
                <a:solidFill>
                  <a:schemeClr val="tx1"/>
                </a:solidFill>
                <a:effectLst/>
                <a:sym typeface="+mn-lt"/>
              </a:rPr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109,0</a:t>
            </a:fld>
            <a:endParaRPr lang="ru-RU" sz="1200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209" name="Прямоугольник 208"/>
          <p:cNvSpPr/>
          <p:nvPr>
            <p:custDataLst>
              <p:tags r:id="rId9"/>
            </p:custDataLst>
          </p:nvPr>
        </p:nvSpPr>
        <p:spPr bwMode="auto">
          <a:xfrm>
            <a:off x="5695950" y="4660900"/>
            <a:ext cx="25241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C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D8587C3D-1FE7-4931-AEDB-39C1FB3A8848}" type="datetime'д''''е''''''''''к'''''''''''''''''''''''''''''''''''''''''">
              <a:rPr lang="ru-RU" altLang="en-US" sz="1200" smtClean="0">
                <a:solidFill>
                  <a:schemeClr val="tx1"/>
                </a:solidFill>
                <a:effectLst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дек</a:t>
            </a:fld>
            <a:endParaRPr lang="ru-RU" sz="1200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201" name="Прямоугольник 200"/>
          <p:cNvSpPr/>
          <p:nvPr>
            <p:custDataLst>
              <p:tags r:id="rId10"/>
            </p:custDataLst>
          </p:nvPr>
        </p:nvSpPr>
        <p:spPr bwMode="auto">
          <a:xfrm>
            <a:off x="2549525" y="4660900"/>
            <a:ext cx="26352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C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D4A93C9D-8373-48FD-9424-5F703748D414}" type="datetime'''''''''''''''''а''''''п''''''''''''''''''''''''''''р'''''''">
              <a:rPr lang="ru-RU" altLang="en-US" sz="1200" smtClean="0">
                <a:solidFill>
                  <a:schemeClr val="tx1"/>
                </a:solidFill>
                <a:effectLst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апр</a:t>
            </a:fld>
            <a:endParaRPr lang="ru-RU" sz="1200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203" name="Прямоугольник 202"/>
          <p:cNvSpPr/>
          <p:nvPr>
            <p:custDataLst>
              <p:tags r:id="rId11"/>
            </p:custDataLst>
          </p:nvPr>
        </p:nvSpPr>
        <p:spPr bwMode="auto">
          <a:xfrm>
            <a:off x="3375025" y="4660900"/>
            <a:ext cx="18256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C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0F11B645-6E9E-4700-9179-1C36309B345E}" type="datetime'''''''''''''и''''''''''''н'''''''''''''''''''''''''">
              <a:rPr lang="ru-RU" altLang="en-US" sz="1200" smtClean="0">
                <a:solidFill>
                  <a:schemeClr val="tx1"/>
                </a:solidFill>
                <a:effectLst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ин</a:t>
            </a:fld>
            <a:endParaRPr lang="ru-RU" sz="1200" dirty="0">
              <a:solidFill>
                <a:schemeClr val="tx1"/>
              </a:solidFill>
              <a:sym typeface="+mn-lt"/>
            </a:endParaRPr>
          </a:p>
        </p:txBody>
      </p:sp>
      <p:sp useBgFill="1">
        <p:nvSpPr>
          <p:cNvPr id="234" name="Прямоугольник 233"/>
          <p:cNvSpPr/>
          <p:nvPr>
            <p:custDataLst>
              <p:tags r:id="rId12"/>
            </p:custDataLst>
          </p:nvPr>
        </p:nvSpPr>
        <p:spPr bwMode="gray">
          <a:xfrm>
            <a:off x="1547813" y="3857625"/>
            <a:ext cx="423863" cy="1651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2225" tIns="0" rIns="22225" bIns="0" rtlCol="0" anchor="b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03819BD2-7D09-4D6A-8CE6-F0EE04CB434A}" type="datetime'''''1''''''07'''''''''''',''''''1'''''">
              <a:rPr lang="ru-RU" altLang="en-US" sz="1200" smtClean="0">
                <a:solidFill>
                  <a:schemeClr val="tx1"/>
                </a:solidFill>
                <a:effectLst/>
                <a:sym typeface="+mn-lt"/>
              </a:rPr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107,1</a:t>
            </a:fld>
            <a:endParaRPr lang="ru-RU" sz="1200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196" name="Прямоугольник 195"/>
          <p:cNvSpPr/>
          <p:nvPr>
            <p:custDataLst>
              <p:tags r:id="rId13"/>
            </p:custDataLst>
          </p:nvPr>
        </p:nvSpPr>
        <p:spPr bwMode="auto">
          <a:xfrm>
            <a:off x="1352550" y="4660900"/>
            <a:ext cx="30321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C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E2E617E1-33FF-45D8-AA10-B22C00FB5014}" type="datetime'''''''''''я''''''''н''''''''в'' '">
              <a:rPr lang="ru-RU" altLang="en-US" sz="1200" smtClean="0">
                <a:solidFill>
                  <a:schemeClr val="tx1"/>
                </a:solidFill>
                <a:effectLst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янв </a:t>
            </a:fld>
            <a:endParaRPr lang="ru-RU" sz="1200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198" name="Прямоугольник 197"/>
          <p:cNvSpPr/>
          <p:nvPr>
            <p:custDataLst>
              <p:tags r:id="rId14"/>
            </p:custDataLst>
          </p:nvPr>
        </p:nvSpPr>
        <p:spPr bwMode="auto">
          <a:xfrm>
            <a:off x="1744663" y="4660900"/>
            <a:ext cx="30321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C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67B2D7E5-C456-4A6E-9CC1-8477E68D8E55}" type="datetime'''''''''''''''''''''''ф''''''''''''''е''''''''''''в'''''">
              <a:rPr lang="ru-RU" altLang="en-US" sz="1200" smtClean="0">
                <a:solidFill>
                  <a:schemeClr val="tx1"/>
                </a:solidFill>
                <a:effectLst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фев</a:t>
            </a:fld>
            <a:endParaRPr lang="ru-RU" sz="1200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200" name="Прямоугольник 199"/>
          <p:cNvSpPr/>
          <p:nvPr>
            <p:custDataLst>
              <p:tags r:id="rId15"/>
            </p:custDataLst>
          </p:nvPr>
        </p:nvSpPr>
        <p:spPr bwMode="auto">
          <a:xfrm>
            <a:off x="2112963" y="4660900"/>
            <a:ext cx="35242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C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7DD84F85-383F-461C-97F8-24165E7164A8}" type="datetime'''''''''''''''''''''''''м''''''''''''''''''''''''арт'''''">
              <a:rPr lang="ru-RU" altLang="en-US" sz="1200" smtClean="0">
                <a:solidFill>
                  <a:schemeClr val="tx1"/>
                </a:solidFill>
                <a:effectLst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март</a:t>
            </a:fld>
            <a:endParaRPr lang="ru-RU" sz="1200" dirty="0">
              <a:solidFill>
                <a:schemeClr val="tx1"/>
              </a:solidFill>
              <a:sym typeface="+mn-lt"/>
            </a:endParaRPr>
          </a:p>
        </p:txBody>
      </p:sp>
      <p:sp useBgFill="1">
        <p:nvSpPr>
          <p:cNvPr id="377" name="Прямоугольник 376"/>
          <p:cNvSpPr/>
          <p:nvPr>
            <p:custDataLst>
              <p:tags r:id="rId16"/>
            </p:custDataLst>
          </p:nvPr>
        </p:nvSpPr>
        <p:spPr bwMode="gray">
          <a:xfrm>
            <a:off x="2470150" y="2571750"/>
            <a:ext cx="423863" cy="1651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2225" tIns="0" rIns="22225" bIns="0" rtlCol="0" anchor="b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8FE8E352-D8CE-44E4-B75C-48F6BC3B62AF}" type="datetime'1''''''''''0''8,''''''''''''''9'">
              <a:rPr lang="ru-RU" altLang="en-US" sz="1200" smtClean="0">
                <a:solidFill>
                  <a:schemeClr val="tx1"/>
                </a:solidFill>
                <a:effectLst/>
                <a:sym typeface="+mn-lt"/>
              </a:rPr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108,9</a:t>
            </a:fld>
            <a:endParaRPr lang="ru-RU" sz="1200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208" name="Прямоугольник 207"/>
          <p:cNvSpPr/>
          <p:nvPr>
            <p:custDataLst>
              <p:tags r:id="rId17"/>
            </p:custDataLst>
          </p:nvPr>
        </p:nvSpPr>
        <p:spPr bwMode="auto">
          <a:xfrm>
            <a:off x="5172075" y="4660900"/>
            <a:ext cx="51435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C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C05FF0EA-10E2-49DB-9BD7-7D85C51C8C8E}" type="datetime'''''''''но''''''''''''''''я''''б''''''''''''рь'''''''''''''">
              <a:rPr lang="ru-RU" altLang="en-US" sz="1200" smtClean="0">
                <a:solidFill>
                  <a:schemeClr val="tx1"/>
                </a:solidFill>
                <a:effectLst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ноябрь</a:t>
            </a:fld>
            <a:endParaRPr lang="ru-RU" sz="1200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202" name="Прямоугольник 201"/>
          <p:cNvSpPr/>
          <p:nvPr>
            <p:custDataLst>
              <p:tags r:id="rId18"/>
            </p:custDataLst>
          </p:nvPr>
        </p:nvSpPr>
        <p:spPr bwMode="auto">
          <a:xfrm>
            <a:off x="2930525" y="4660900"/>
            <a:ext cx="287338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C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54496462-0970-4292-9F9B-A70D8A6B188B}" type="datetime'''''''''''''''''''''''''''м''''''''''''''''''''''''ай'''''''">
              <a:rPr lang="ru-RU" altLang="en-US" sz="1200" smtClean="0">
                <a:solidFill>
                  <a:schemeClr val="tx1"/>
                </a:solidFill>
                <a:effectLst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май</a:t>
            </a:fld>
            <a:endParaRPr lang="ru-RU" sz="1200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204" name="Прямоугольник 203"/>
          <p:cNvSpPr/>
          <p:nvPr>
            <p:custDataLst>
              <p:tags r:id="rId19"/>
            </p:custDataLst>
          </p:nvPr>
        </p:nvSpPr>
        <p:spPr bwMode="auto">
          <a:xfrm>
            <a:off x="3765550" y="4660900"/>
            <a:ext cx="18732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C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10942AF5-3BE3-4A10-BBB8-9724764B716D}" type="datetime'''''''''''''и''л'''''''''''''">
              <a:rPr lang="ru-RU" altLang="en-US" sz="1200" smtClean="0">
                <a:solidFill>
                  <a:schemeClr val="tx1"/>
                </a:solidFill>
                <a:effectLst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ил</a:t>
            </a:fld>
            <a:endParaRPr lang="ru-RU" sz="1200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205" name="Прямоугольник 204"/>
          <p:cNvSpPr/>
          <p:nvPr>
            <p:custDataLst>
              <p:tags r:id="rId20"/>
            </p:custDataLst>
          </p:nvPr>
        </p:nvSpPr>
        <p:spPr bwMode="auto">
          <a:xfrm>
            <a:off x="4135438" y="4660900"/>
            <a:ext cx="23336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C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5B5FA280-444C-43F8-A5CB-6C0592D98579}" type="datetime'''''''''''''''''''''а''в''''''''''''''''''''''г'''''''''''">
              <a:rPr lang="ru-RU" altLang="en-US" sz="1200" smtClean="0">
                <a:solidFill>
                  <a:schemeClr val="tx1"/>
                </a:solidFill>
                <a:effectLst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авг</a:t>
            </a:fld>
            <a:endParaRPr lang="ru-RU" sz="1200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206" name="Прямоугольник 205"/>
          <p:cNvSpPr/>
          <p:nvPr>
            <p:custDataLst>
              <p:tags r:id="rId21"/>
            </p:custDataLst>
          </p:nvPr>
        </p:nvSpPr>
        <p:spPr bwMode="auto">
          <a:xfrm>
            <a:off x="4514850" y="4660900"/>
            <a:ext cx="2571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C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98BDDC43-7892-4934-8DBA-5B73A7A5FC35}" type="datetime'''''''''''''с''''''''''''е''''''''''н'''''''''''''''''''">
              <a:rPr lang="ru-RU" altLang="en-US" sz="1200" smtClean="0">
                <a:solidFill>
                  <a:schemeClr val="tx1"/>
                </a:solidFill>
                <a:effectLst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сен</a:t>
            </a:fld>
            <a:endParaRPr lang="ru-RU" sz="1200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207" name="Прямоугольник 206"/>
          <p:cNvSpPr/>
          <p:nvPr>
            <p:custDataLst>
              <p:tags r:id="rId22"/>
            </p:custDataLst>
          </p:nvPr>
        </p:nvSpPr>
        <p:spPr bwMode="auto">
          <a:xfrm>
            <a:off x="4918075" y="4660900"/>
            <a:ext cx="23495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C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7F0DDAFB-F9C3-459D-B11D-8C8FFF5D1838}" type="datetime'''''''''''''о''к''''т'">
              <a:rPr lang="ru-RU" altLang="en-US" sz="1200" smtClean="0">
                <a:solidFill>
                  <a:schemeClr val="tx1"/>
                </a:solidFill>
                <a:effectLst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окт</a:t>
            </a:fld>
            <a:endParaRPr lang="ru-RU" sz="1200" dirty="0">
              <a:solidFill>
                <a:schemeClr val="tx1"/>
              </a:solidFill>
              <a:sym typeface="+mn-lt"/>
            </a:endParaRPr>
          </a:p>
        </p:txBody>
      </p:sp>
      <p:sp useBgFill="1">
        <p:nvSpPr>
          <p:cNvPr id="14" name="Прямоугольник 13"/>
          <p:cNvSpPr/>
          <p:nvPr>
            <p:custDataLst>
              <p:tags r:id="rId23"/>
            </p:custDataLst>
          </p:nvPr>
        </p:nvSpPr>
        <p:spPr bwMode="gray">
          <a:xfrm>
            <a:off x="1684338" y="3071813"/>
            <a:ext cx="423863" cy="1651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2225" tIns="0" rIns="22225" bIns="0" rtlCol="0" anchor="b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52886C66-2E82-4396-9EDD-45CA5FE81EBE}" type="datetime'''''''''''''10''''8'''''''''''''''''''''''',''''''2'''''">
              <a:rPr lang="ru-RU" altLang="en-US" sz="1200" smtClean="0">
                <a:solidFill>
                  <a:schemeClr val="tx1"/>
                </a:solidFill>
                <a:effectLst/>
                <a:sym typeface="+mn-lt"/>
              </a:rPr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108,2</a:t>
            </a:fld>
            <a:endParaRPr lang="ru-RU" sz="1200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309" name="Овал 308"/>
          <p:cNvSpPr/>
          <p:nvPr>
            <p:custDataLst>
              <p:tags r:id="rId24"/>
            </p:custDataLst>
          </p:nvPr>
        </p:nvSpPr>
        <p:spPr bwMode="auto">
          <a:xfrm>
            <a:off x="5561013" y="2914650"/>
            <a:ext cx="858838" cy="301625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EE25DDB3-D653-4883-92FA-E6A357476643}" type="datetime'''''+''''''''''''''2'''''''',''''89''''''''%'''''''">
              <a:rPr lang="ru-RU" altLang="en-US" sz="1400" b="1" smtClean="0">
                <a:solidFill>
                  <a:srgbClr val="0070C0"/>
                </a:solidFill>
                <a:effectLst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+2,89%</a:t>
            </a:fld>
            <a:endParaRPr lang="ru-RU" sz="1400" b="1" dirty="0">
              <a:solidFill>
                <a:srgbClr val="0070C0"/>
              </a:solidFill>
              <a:sym typeface="+mn-lt"/>
            </a:endParaRPr>
          </a:p>
        </p:txBody>
      </p:sp>
      <p:sp>
        <p:nvSpPr>
          <p:cNvPr id="401" name="TextBox 400"/>
          <p:cNvSpPr txBox="1"/>
          <p:nvPr/>
        </p:nvSpPr>
        <p:spPr>
          <a:xfrm flipH="1">
            <a:off x="2386012" y="880945"/>
            <a:ext cx="7270880" cy="6924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25000"/>
              </a:lnSpc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Часть 2. Определение тенденции в целом с помощью кумулятивного Т-критерия </a:t>
            </a:r>
          </a:p>
          <a:p>
            <a:pPr algn="r">
              <a:lnSpc>
                <a:spcPct val="125000"/>
              </a:lnSpc>
            </a:pPr>
            <a:endParaRPr lang="ru-RU" b="1" dirty="0" smtClean="0">
              <a:solidFill>
                <a:schemeClr val="bg1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03" name="TextBox 402"/>
          <p:cNvSpPr txBox="1"/>
          <p:nvPr/>
        </p:nvSpPr>
        <p:spPr>
          <a:xfrm>
            <a:off x="1503363" y="5171917"/>
            <a:ext cx="5109419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ru-RU" sz="1600" i="1" dirty="0" smtClean="0">
                <a:solidFill>
                  <a:srgbClr val="0070C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Индекс промышленного производства </a:t>
            </a:r>
          </a:p>
          <a:p>
            <a:r>
              <a:rPr lang="ru-RU" sz="1600" i="1" dirty="0" smtClean="0">
                <a:solidFill>
                  <a:schemeClr val="bg1">
                    <a:lumMod val="50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(в % к аналогичному периоду предыдущего года)</a:t>
            </a:r>
          </a:p>
        </p:txBody>
      </p:sp>
      <p:cxnSp>
        <p:nvCxnSpPr>
          <p:cNvPr id="408" name="Straight Line buttom"/>
          <p:cNvCxnSpPr/>
          <p:nvPr/>
        </p:nvCxnSpPr>
        <p:spPr>
          <a:xfrm>
            <a:off x="6601730" y="1525021"/>
            <a:ext cx="0" cy="425641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Группа 11"/>
          <p:cNvGrpSpPr/>
          <p:nvPr/>
        </p:nvGrpSpPr>
        <p:grpSpPr>
          <a:xfrm>
            <a:off x="7029327" y="1728014"/>
            <a:ext cx="3917229" cy="1134119"/>
            <a:chOff x="7332582" y="1854200"/>
            <a:chExt cx="3917229" cy="1134119"/>
          </a:xfrm>
        </p:grpSpPr>
        <p:grpSp>
          <p:nvGrpSpPr>
            <p:cNvPr id="54" name="Группа 53"/>
            <p:cNvGrpSpPr/>
            <p:nvPr/>
          </p:nvGrpSpPr>
          <p:grpSpPr>
            <a:xfrm>
              <a:off x="8213532" y="1854200"/>
              <a:ext cx="1523366" cy="1134119"/>
              <a:chOff x="8156576" y="1628975"/>
              <a:chExt cx="1523366" cy="113411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/>
                  <p:cNvSpPr txBox="1"/>
                  <p:nvPr/>
                </p:nvSpPr>
                <p:spPr>
                  <a:xfrm>
                    <a:off x="8156576" y="1628975"/>
                    <a:ext cx="1523366" cy="67076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𝑍𝑛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=90,7</m:t>
                          </m:r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55" name="TextBox 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56576" y="1628975"/>
                    <a:ext cx="1523366" cy="670761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6" name="Прямая соединительная линия 55"/>
              <p:cNvCxnSpPr/>
              <p:nvPr/>
            </p:nvCxnSpPr>
            <p:spPr>
              <a:xfrm>
                <a:off x="8156576" y="2299736"/>
                <a:ext cx="152336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TextBox 56"/>
                  <p:cNvSpPr txBox="1"/>
                  <p:nvPr/>
                </p:nvSpPr>
                <p:spPr>
                  <a:xfrm>
                    <a:off x="8465018" y="2479875"/>
                    <a:ext cx="1051506" cy="28321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𝐺𝑦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a14:m>
                    <a:r>
                      <a:rPr lang="en-US" dirty="0" smtClean="0"/>
                      <a:t>= 8,13</a:t>
                    </a:r>
                    <a:endParaRPr lang="ru-RU" dirty="0"/>
                  </a:p>
                </p:txBody>
              </p:sp>
            </mc:Choice>
            <mc:Fallback xmlns="">
              <p:sp>
                <p:nvSpPr>
                  <p:cNvPr id="57" name="TextBox 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65018" y="2479875"/>
                    <a:ext cx="1051506" cy="283219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 l="-9827" t="-27660" r="-12139" b="-46809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9" name="TextBox 58"/>
            <p:cNvSpPr txBox="1"/>
            <p:nvPr/>
          </p:nvSpPr>
          <p:spPr>
            <a:xfrm>
              <a:off x="9884852" y="1861751"/>
              <a:ext cx="65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ru-RU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9749400" y="2277269"/>
              <a:ext cx="1500411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320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Open Sans Semibold" panose="020B0706030804020204" pitchFamily="34" charset="0"/>
                </a:rPr>
                <a:t>= 11,16</a:t>
              </a:r>
              <a:r>
                <a:rPr lang="ru-RU" sz="320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Open Sans Semibold" panose="020B0706030804020204" pitchFamily="34" charset="0"/>
                </a:rPr>
                <a:t>;</a:t>
              </a:r>
              <a:endParaRPr lang="en-US" sz="3200" dirty="0">
                <a:latin typeface="Cambria Math" panose="02040503050406030204" pitchFamily="18" charset="0"/>
                <a:ea typeface="Cambria Math" panose="02040503050406030204" pitchFamily="18" charset="0"/>
                <a:cs typeface="Open Sans Semibold" panose="020B0706030804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7332582" y="2277269"/>
                  <a:ext cx="868443" cy="53655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ru-RU" sz="3200" b="0" i="1" dirty="0" smtClean="0">
                                <a:latin typeface="Cambria Math" panose="02040503050406030204" pitchFamily="18" charset="0"/>
                              </a:rPr>
                              <m:t>р</m:t>
                            </m:r>
                          </m:sub>
                        </m:sSub>
                        <m:r>
                          <a:rPr lang="en-US" sz="3200" b="0" i="1" dirty="0" smtClean="0">
                            <a:latin typeface="Cambria Math" panose="02040503050406030204" pitchFamily="18" charset="0"/>
                            <a:ea typeface="Open Sans Semibold" panose="020B0706030804020204" pitchFamily="34" charset="0"/>
                            <a:cs typeface="Open Sans Semibold" panose="020B0706030804020204" pitchFamily="34" charset="0"/>
                          </a:rPr>
                          <m:t>=</m:t>
                        </m:r>
                      </m:oMath>
                    </m:oMathPara>
                  </a14:m>
                  <a:endParaRPr lang="en-US" sz="3200" dirty="0">
                    <a:latin typeface="Open Sans Semibold" panose="020B0706030804020204" pitchFamily="34" charset="0"/>
                    <a:ea typeface="Open Sans Semibold" panose="020B0706030804020204" pitchFamily="34" charset="0"/>
                    <a:cs typeface="Open Sans Semibold" panose="020B0706030804020204" pitchFamily="34" charset="0"/>
                  </a:endParaRPr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2582" y="2277269"/>
                  <a:ext cx="868443" cy="536557"/>
                </a:xfrm>
                <a:prstGeom prst="rect">
                  <a:avLst/>
                </a:prstGeom>
                <a:blipFill>
                  <a:blip r:embed="rId31"/>
                  <a:stretch>
                    <a:fillRect b="-1136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7057277" y="3116670"/>
                <a:ext cx="1912190" cy="5365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ru-RU" sz="3200" b="0" i="1" dirty="0" smtClean="0">
                              <a:latin typeface="Cambria Math" panose="02040503050406030204" pitchFamily="18" charset="0"/>
                            </a:rPr>
                            <m:t>кр</m:t>
                          </m:r>
                        </m:sub>
                      </m:sSub>
                      <m:r>
                        <a:rPr lang="en-US" sz="3200" i="1" dirty="0" smtClean="0">
                          <a:latin typeface="Cambria Math" panose="02040503050406030204" pitchFamily="18" charset="0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m:t>=</m:t>
                      </m:r>
                      <m:r>
                        <a:rPr lang="ru-RU" sz="3200" b="0" i="1" dirty="0" smtClean="0">
                          <a:latin typeface="Cambria Math" panose="02040503050406030204" pitchFamily="18" charset="0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m:t>5,49</m:t>
                      </m:r>
                    </m:oMath>
                  </m:oMathPara>
                </a14:m>
                <a:endParaRPr lang="en-US" sz="3200" dirty="0"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endParaRPr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7277" y="3116670"/>
                <a:ext cx="1912190" cy="536557"/>
              </a:xfrm>
              <a:prstGeom prst="rect">
                <a:avLst/>
              </a:prstGeom>
              <a:blipFill>
                <a:blip r:embed="rId32"/>
                <a:stretch>
                  <a:fillRect b="-11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7029327" y="4029161"/>
                <a:ext cx="4340484" cy="4695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800" b="0" i="1" dirty="0" smtClean="0">
                              <a:latin typeface="Cambria Math" panose="02040503050406030204" pitchFamily="18" charset="0"/>
                            </a:rPr>
                            <m:t>11,16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&gt;5,49&lt;=&gt;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ru-RU" sz="2800" b="0" i="1" dirty="0" smtClean="0">
                              <a:latin typeface="Cambria Math" panose="02040503050406030204" pitchFamily="18" charset="0"/>
                            </a:rPr>
                            <m:t>р</m:t>
                          </m:r>
                        </m:sub>
                      </m:sSub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ru-RU" sz="2800" b="0" i="1" dirty="0" smtClean="0">
                              <a:latin typeface="Cambria Math" panose="02040503050406030204" pitchFamily="18" charset="0"/>
                            </a:rPr>
                            <m:t>кр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endParaRPr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9327" y="4029161"/>
                <a:ext cx="4340484" cy="469552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TextBox 70"/>
          <p:cNvSpPr txBox="1"/>
          <p:nvPr/>
        </p:nvSpPr>
        <p:spPr>
          <a:xfrm>
            <a:off x="6993843" y="5171917"/>
            <a:ext cx="4325905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ru-RU" sz="1600" i="1" dirty="0" smtClean="0">
                <a:solidFill>
                  <a:srgbClr val="0070C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Вывод: </a:t>
            </a:r>
            <a:r>
              <a:rPr lang="ru-RU" sz="1600" i="1" dirty="0" smtClean="0">
                <a:solidFill>
                  <a:srgbClr val="7F7F7F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в уровнях временного ряда индекса промышленного производства </a:t>
            </a:r>
            <a:r>
              <a:rPr lang="ru-RU" sz="1600" i="1" u="sng" dirty="0" smtClean="0">
                <a:solidFill>
                  <a:srgbClr val="0070C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тенденция существует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489399" y="275637"/>
            <a:ext cx="5460854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ru-RU" sz="32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Анализ объекта прогнозирования</a:t>
            </a:r>
            <a:endParaRPr lang="en-US" sz="32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513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Объект 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3985044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0" name="Слайд think-cell" r:id="rId5" imgW="425" imgH="426" progId="TCLayout.ActiveDocument.1">
                  <p:embed/>
                </p:oleObj>
              </mc:Choice>
              <mc:Fallback>
                <p:oleObj name="Слайд think-cell" r:id="rId5" imgW="425" imgH="426" progId="TCLayout.ActiveDocument.1">
                  <p:embed/>
                  <p:pic>
                    <p:nvPicPr>
                      <p:cNvPr id="5" name="Объект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Прямоугольник 5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ru-RU" sz="1400" dirty="0">
              <a:sym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6B7D2-B98C-44FD-8D04-7EC62A56497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01" name="TextBox 400"/>
          <p:cNvSpPr txBox="1"/>
          <p:nvPr/>
        </p:nvSpPr>
        <p:spPr>
          <a:xfrm flipH="1">
            <a:off x="1879309" y="840828"/>
            <a:ext cx="8681034" cy="6924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25000"/>
              </a:lnSpc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Часть 3. Определение видов тенденции методом сравнения средних уровней временного ряда </a:t>
            </a:r>
          </a:p>
          <a:p>
            <a:pPr algn="r">
              <a:lnSpc>
                <a:spcPct val="125000"/>
              </a:lnSpc>
            </a:pPr>
            <a:endParaRPr lang="ru-RU" b="1" dirty="0" smtClean="0">
              <a:solidFill>
                <a:schemeClr val="bg1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03" name="TextBox 402"/>
          <p:cNvSpPr txBox="1"/>
          <p:nvPr/>
        </p:nvSpPr>
        <p:spPr>
          <a:xfrm>
            <a:off x="872964" y="1599237"/>
            <a:ext cx="5521693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ru-RU" sz="1600" i="1" dirty="0" smtClean="0">
                <a:solidFill>
                  <a:srgbClr val="0070C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Выдвигаем гипотезу о равенстве  средних*</a:t>
            </a:r>
          </a:p>
          <a:p>
            <a:r>
              <a:rPr lang="ru-RU" sz="1600" i="1" dirty="0" smtClean="0">
                <a:solidFill>
                  <a:schemeClr val="bg1">
                    <a:lumMod val="50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(* - </a:t>
            </a:r>
            <a:r>
              <a:rPr lang="ru-RU" sz="1400" i="1" dirty="0" smtClean="0">
                <a:solidFill>
                  <a:schemeClr val="bg1">
                    <a:lumMod val="50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проверка гипотезы осуществляется через </a:t>
            </a:r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T – </a:t>
            </a:r>
            <a:r>
              <a:rPr lang="ru-RU" sz="1400" i="1" dirty="0" smtClean="0">
                <a:solidFill>
                  <a:schemeClr val="bg1">
                    <a:lumMod val="50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критерий Стьюдента</a:t>
            </a:r>
            <a:r>
              <a:rPr lang="ru-RU" sz="1600" i="1" dirty="0" smtClean="0">
                <a:solidFill>
                  <a:schemeClr val="bg1">
                    <a:lumMod val="50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)</a:t>
            </a:r>
            <a:r>
              <a:rPr lang="ru-RU" sz="1600" i="1" dirty="0" smtClean="0">
                <a:solidFill>
                  <a:srgbClr val="0070C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</a:p>
        </p:txBody>
      </p:sp>
      <p:cxnSp>
        <p:nvCxnSpPr>
          <p:cNvPr id="408" name="Straight Line buttom"/>
          <p:cNvCxnSpPr/>
          <p:nvPr/>
        </p:nvCxnSpPr>
        <p:spPr>
          <a:xfrm>
            <a:off x="6103452" y="1519238"/>
            <a:ext cx="0" cy="425641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966269" y="5108471"/>
            <a:ext cx="4557453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ru-RU" sz="1600" i="1" dirty="0" smtClean="0">
                <a:solidFill>
                  <a:srgbClr val="0070C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Вывод: </a:t>
            </a:r>
            <a:r>
              <a:rPr lang="ru-RU" sz="1600" i="1" dirty="0" smtClean="0">
                <a:solidFill>
                  <a:srgbClr val="7F7F7F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гипотеза о равенстве средних двух совокупностей отвергается , средние отличаются значимо, существенно. В УВР индекса промышленного производства </a:t>
            </a:r>
            <a:r>
              <a:rPr lang="ru-RU" sz="1600" i="1" u="sng" dirty="0" smtClean="0">
                <a:solidFill>
                  <a:srgbClr val="0070C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существует тенденция среднего уровня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511501" y="1599237"/>
            <a:ext cx="6336751" cy="7078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ru-RU" sz="1600" i="1" dirty="0" smtClean="0">
                <a:solidFill>
                  <a:srgbClr val="0070C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Выдвигаем гипотезу о  равенстве  дисперсий*</a:t>
            </a:r>
          </a:p>
          <a:p>
            <a:r>
              <a:rPr lang="ru-RU" sz="1400" i="1" dirty="0">
                <a:solidFill>
                  <a:schemeClr val="bg1">
                    <a:lumMod val="50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(* - </a:t>
            </a:r>
            <a:r>
              <a:rPr lang="ru-RU" sz="1400" i="1" dirty="0" smtClean="0">
                <a:solidFill>
                  <a:schemeClr val="bg1">
                    <a:lumMod val="50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проверка гипотезы на основе </a:t>
            </a:r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F – </a:t>
            </a:r>
            <a:r>
              <a:rPr lang="ru-RU" sz="1400" i="1" dirty="0" smtClean="0">
                <a:solidFill>
                  <a:schemeClr val="bg1">
                    <a:lumMod val="50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критерия Фишера-</a:t>
            </a:r>
            <a:r>
              <a:rPr lang="ru-RU" sz="1400" i="1" dirty="0" err="1" smtClean="0">
                <a:solidFill>
                  <a:schemeClr val="bg1">
                    <a:lumMod val="50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Снедекора</a:t>
            </a:r>
            <a:r>
              <a:rPr lang="ru-RU" sz="1400" i="1" dirty="0" smtClean="0">
                <a:solidFill>
                  <a:schemeClr val="bg1">
                    <a:lumMod val="50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)</a:t>
            </a:r>
            <a:r>
              <a:rPr lang="ru-RU" sz="1400" i="1" dirty="0" smtClean="0">
                <a:solidFill>
                  <a:srgbClr val="0070C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endParaRPr lang="ru-RU" sz="1400" i="1" dirty="0">
              <a:solidFill>
                <a:srgbClr val="0070C0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r>
              <a:rPr lang="ru-RU" sz="1600" i="1" dirty="0" smtClean="0">
                <a:solidFill>
                  <a:srgbClr val="0070C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872965" y="2484875"/>
                <a:ext cx="5113644" cy="7275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ru-RU" sz="1600" b="0" i="1" smtClean="0">
                              <a:latin typeface="Cambria Math" panose="02040503050406030204" pitchFamily="18" charset="0"/>
                            </a:rPr>
                            <m:t>р</m:t>
                          </m:r>
                        </m:sub>
                      </m:sSub>
                      <m:r>
                        <a:rPr lang="ru-RU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ru-RU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1600" b="0" i="1" smtClean="0">
                              <a:latin typeface="Cambria Math" panose="02040503050406030204" pitchFamily="18" charset="0"/>
                            </a:rPr>
                            <m:t>108,6−109,7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ru-RU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ru-RU" sz="1600" b="0" i="1" smtClean="0">
                                  <a:latin typeface="Cambria Math" panose="02040503050406030204" pitchFamily="18" charset="0"/>
                                </a:rPr>
                                <m:t>5∗0,61+5∗3,76</m:t>
                              </m:r>
                            </m:e>
                          </m:rad>
                        </m:den>
                      </m:f>
                      <m:r>
                        <a:rPr lang="ru-RU" sz="1600" b="0" i="1" smtClean="0">
                          <a:latin typeface="Cambria Math" panose="02040503050406030204" pitchFamily="18" charset="0"/>
                        </a:rPr>
                        <m:t>∗</m:t>
                      </m:r>
                      <m:rad>
                        <m:radPr>
                          <m:degHide m:val="on"/>
                          <m:ctrlPr>
                            <a:rPr lang="ru-RU" sz="16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ru-RU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sz="1600" b="0" i="1" smtClean="0">
                                  <a:latin typeface="Cambria Math" panose="02040503050406030204" pitchFamily="18" charset="0"/>
                                </a:rPr>
                                <m:t>6∗6</m:t>
                              </m:r>
                              <m:d>
                                <m:dPr>
                                  <m:ctrlPr>
                                    <a:rPr lang="ru-RU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1600" b="0" i="1" smtClean="0">
                                      <a:latin typeface="Cambria Math" panose="02040503050406030204" pitchFamily="18" charset="0"/>
                                    </a:rPr>
                                    <m:t>6+6−2</m:t>
                                  </m:r>
                                </m:e>
                              </m:d>
                            </m:num>
                            <m:den>
                              <m:r>
                                <a:rPr lang="ru-RU" sz="1600" b="0" i="1" smtClean="0">
                                  <a:latin typeface="Cambria Math" panose="02040503050406030204" pitchFamily="18" charset="0"/>
                                </a:rPr>
                                <m:t>6+6</m:t>
                              </m:r>
                            </m:den>
                          </m:f>
                        </m:e>
                      </m:rad>
                      <m:r>
                        <a:rPr lang="ru-RU" sz="1600" b="0" i="1" smtClean="0">
                          <a:latin typeface="Cambria Math" panose="02040503050406030204" pitchFamily="18" charset="0"/>
                        </a:rPr>
                        <m:t>=−25,594</m:t>
                      </m:r>
                    </m:oMath>
                  </m:oMathPara>
                </a14:m>
                <a:endParaRPr lang="ru-RU" sz="16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965" y="2484875"/>
                <a:ext cx="5113644" cy="72750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72965" y="3434216"/>
                <a:ext cx="1593257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кр</m:t>
                          </m:r>
                        </m:sub>
                      </m:sSub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: </m:t>
                      </m:r>
                      <m:d>
                        <m:dPr>
                          <m:begChr m:val="{"/>
                          <m:endChr m:val=""/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=0,05</m:t>
                              </m:r>
                            </m:e>
                            <m:e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965" y="3434216"/>
                <a:ext cx="1593257" cy="61786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3246065" y="3618939"/>
                <a:ext cx="1208408" cy="3018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кр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=2,228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6065" y="3618939"/>
                <a:ext cx="1208408" cy="301878"/>
              </a:xfrm>
              <a:prstGeom prst="rect">
                <a:avLst/>
              </a:prstGeom>
              <a:blipFill>
                <a:blip r:embed="rId9"/>
                <a:stretch>
                  <a:fillRect l="-3015" r="-4020" b="-2244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545729" y="3631379"/>
                <a:ext cx="5834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=&gt;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5729" y="3631379"/>
                <a:ext cx="583493" cy="276999"/>
              </a:xfrm>
              <a:prstGeom prst="rect">
                <a:avLst/>
              </a:prstGeom>
              <a:blipFill>
                <a:blip r:embed="rId10"/>
                <a:stretch>
                  <a:fillRect l="-6316" r="-7368" b="-88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81709" y="4353068"/>
                <a:ext cx="3219599" cy="3018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−25,594</m:t>
                        </m:r>
                      </m:e>
                    </m:d>
                  </m:oMath>
                </a14:m>
                <a:r>
                  <a:rPr lang="en-US" dirty="0" smtClean="0"/>
                  <a:t> &gt; 2,228 &lt;=&gt;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р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кр</m:t>
                        </m:r>
                      </m:sub>
                    </m:sSub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709" y="4353068"/>
                <a:ext cx="3219599" cy="301878"/>
              </a:xfrm>
              <a:prstGeom prst="rect">
                <a:avLst/>
              </a:prstGeom>
              <a:blipFill>
                <a:blip r:embed="rId11"/>
                <a:stretch>
                  <a:fillRect t="-26000" r="-379" b="-38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567179" y="2655076"/>
                <a:ext cx="4214552" cy="4824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&lt;=&gt;</m:t>
                    </m:r>
                  </m:oMath>
                </a14:m>
                <a:r>
                  <a:rPr lang="en-US" dirty="0" smtClean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𝐹</m:t>
                        </m:r>
                      </m:e>
                      <m:sub>
                        <m:r>
                          <a:rPr lang="ru-RU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р</m:t>
                        </m:r>
                      </m:sub>
                    </m:sSub>
                    <m:r>
                      <a:rPr lang="ru-RU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f>
                      <m:fPr>
                        <m:ctrlPr>
                          <a:rPr lang="ru-RU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ru-RU" b="0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SupPr>
                          <m:e>
                            <m:r>
                              <a:rPr lang="ru-RU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𝜎</m:t>
                            </m:r>
                          </m:e>
                          <m:sub>
                            <m:r>
                              <a:rPr lang="ru-RU" b="0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b>
                          <m:sup>
                            <m:r>
                              <a:rPr lang="ru-RU" b="0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ru-RU" b="0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SupPr>
                          <m:e>
                            <m:r>
                              <a:rPr lang="ru-RU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𝜎</m:t>
                            </m:r>
                          </m:e>
                          <m:sub>
                            <m:r>
                              <a:rPr lang="ru-RU" b="0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</m:t>
                            </m:r>
                          </m:sub>
                          <m:sup>
                            <m:r>
                              <a:rPr lang="ru-RU" b="0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ru-RU" b="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ru-RU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→ </m:t>
                    </m:r>
                    <m:sSub>
                      <m:sSubPr>
                        <m:ctrlPr>
                          <a:rPr lang="ru-RU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𝐹</m:t>
                        </m:r>
                      </m:e>
                      <m:sub>
                        <m:r>
                          <a:rPr lang="ru-RU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р</m:t>
                        </m:r>
                      </m:sub>
                    </m:sSub>
                    <m:r>
                      <a:rPr lang="ru-RU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f>
                      <m:fPr>
                        <m:ctrlPr>
                          <a:rPr lang="ru-RU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ru-RU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3,76</m:t>
                        </m:r>
                      </m:num>
                      <m:den>
                        <m:r>
                          <a:rPr lang="ru-RU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0,61</m:t>
                        </m:r>
                      </m:den>
                    </m:f>
                    <m:r>
                      <a:rPr lang="ru-RU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=6,16</m:t>
                    </m:r>
                  </m:oMath>
                </a14:m>
                <a:r>
                  <a:rPr lang="en-US" dirty="0" smtClean="0">
                    <a:sym typeface="Wingdings" panose="05000000000000000000" pitchFamily="2" charset="2"/>
                  </a:rPr>
                  <a:t> </a:t>
                </a:r>
                <a:endParaRPr lang="ru-RU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7179" y="2655076"/>
                <a:ext cx="4214552" cy="48244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6567179" y="3485469"/>
                <a:ext cx="3544304" cy="524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кр</m:t>
                          </m:r>
                        </m:sub>
                      </m:sSub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begChr m:val="{"/>
                          <m:endChr m:val=""/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ru-R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ru-RU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−1=5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ru-R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ru-RU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−1=5</m:t>
                              </m:r>
                            </m:e>
                          </m:eqArr>
                          <m:r>
                            <a:rPr lang="ru-R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кр</m:t>
                              </m:r>
                            </m:sub>
                          </m:sSub>
                          <m:r>
                            <a:rPr lang="ru-R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=5,05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7179" y="3485469"/>
                <a:ext cx="3544304" cy="52418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6567179" y="4353068"/>
                <a:ext cx="2533835" cy="3018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ru-RU" dirty="0" smtClean="0"/>
                  <a:t>6,16 </a:t>
                </a:r>
                <a:r>
                  <a:rPr lang="en-US" dirty="0" smtClean="0"/>
                  <a:t>&gt; </a:t>
                </a:r>
                <a:r>
                  <a:rPr lang="ru-RU" dirty="0" smtClean="0"/>
                  <a:t>5,05</a:t>
                </a:r>
                <a:r>
                  <a:rPr lang="en-US" dirty="0" smtClean="0"/>
                  <a:t> &lt;=&gt;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р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кр</m:t>
                        </m:r>
                      </m:sub>
                    </m:sSub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7179" y="4353068"/>
                <a:ext cx="2533835" cy="301878"/>
              </a:xfrm>
              <a:prstGeom prst="rect">
                <a:avLst/>
              </a:prstGeom>
              <a:blipFill>
                <a:blip r:embed="rId14"/>
                <a:stretch>
                  <a:fillRect l="-5529" t="-26000" r="-1202" b="-38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TextBox 51"/>
          <p:cNvSpPr txBox="1"/>
          <p:nvPr/>
        </p:nvSpPr>
        <p:spPr>
          <a:xfrm>
            <a:off x="6511501" y="5108470"/>
            <a:ext cx="4557453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ru-RU" sz="1600" i="1" dirty="0" smtClean="0">
                <a:solidFill>
                  <a:srgbClr val="0070C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Вывод: </a:t>
            </a:r>
            <a:r>
              <a:rPr lang="ru-RU" sz="1600" i="1" dirty="0" smtClean="0">
                <a:solidFill>
                  <a:srgbClr val="7F7F7F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гипотеза о равенстве дисперсий двух совокупностей отвергается , дисперсии отличаются значимо, существенно. В УВР индекса промышленного производства </a:t>
            </a:r>
            <a:r>
              <a:rPr lang="ru-RU" sz="1600" i="1" u="sng" dirty="0" smtClean="0">
                <a:solidFill>
                  <a:srgbClr val="0070C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существует тенденция дисперсии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489399" y="275637"/>
            <a:ext cx="5460854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ru-RU" sz="32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Анализ объекта прогнозирования</a:t>
            </a:r>
            <a:endParaRPr lang="en-US" sz="32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0365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Объект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57482565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1" name="Слайд think-cell" r:id="rId5" imgW="425" imgH="426" progId="TCLayout.ActiveDocument.1">
                  <p:embed/>
                </p:oleObj>
              </mc:Choice>
              <mc:Fallback>
                <p:oleObj name="Слайд think-cell" r:id="rId5" imgW="425" imgH="42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Flowchart: Alternate Process 24"/>
          <p:cNvSpPr/>
          <p:nvPr/>
        </p:nvSpPr>
        <p:spPr>
          <a:xfrm rot="16200000">
            <a:off x="6670130" y="2383595"/>
            <a:ext cx="3686853" cy="2551685"/>
          </a:xfrm>
          <a:prstGeom prst="roundRect">
            <a:avLst>
              <a:gd name="adj" fmla="val 620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48" name="Flowchart: Alternate Process 24"/>
          <p:cNvSpPr/>
          <p:nvPr/>
        </p:nvSpPr>
        <p:spPr>
          <a:xfrm rot="16200000">
            <a:off x="4000927" y="2383593"/>
            <a:ext cx="3686864" cy="2551688"/>
          </a:xfrm>
          <a:prstGeom prst="roundRect">
            <a:avLst>
              <a:gd name="adj" fmla="val 620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5" name="Flowchart: Alternate Process 24"/>
          <p:cNvSpPr/>
          <p:nvPr/>
        </p:nvSpPr>
        <p:spPr>
          <a:xfrm rot="16200000">
            <a:off x="1331738" y="2383594"/>
            <a:ext cx="3686853" cy="2551685"/>
          </a:xfrm>
          <a:prstGeom prst="roundRect">
            <a:avLst>
              <a:gd name="adj" fmla="val 620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grpSp>
        <p:nvGrpSpPr>
          <p:cNvPr id="8" name="Group 134"/>
          <p:cNvGrpSpPr>
            <a:grpSpLocks noChangeAspect="1"/>
          </p:cNvGrpSpPr>
          <p:nvPr/>
        </p:nvGrpSpPr>
        <p:grpSpPr>
          <a:xfrm>
            <a:off x="2601391" y="4928620"/>
            <a:ext cx="1147544" cy="1148501"/>
            <a:chOff x="3287425" y="1417883"/>
            <a:chExt cx="648499" cy="649042"/>
          </a:xfrm>
        </p:grpSpPr>
        <p:sp>
          <p:nvSpPr>
            <p:cNvPr id="89" name="Oval 88"/>
            <p:cNvSpPr>
              <a:spLocks noChangeAspect="1"/>
            </p:cNvSpPr>
            <p:nvPr/>
          </p:nvSpPr>
          <p:spPr>
            <a:xfrm>
              <a:off x="3287425" y="1417883"/>
              <a:ext cx="648499" cy="649042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33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95" name="Oval 94"/>
            <p:cNvSpPr>
              <a:spLocks noChangeAspect="1"/>
            </p:cNvSpPr>
            <p:nvPr/>
          </p:nvSpPr>
          <p:spPr>
            <a:xfrm>
              <a:off x="3362252" y="1492773"/>
              <a:ext cx="498845" cy="499263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33" b="1" dirty="0">
                  <a:solidFill>
                    <a:schemeClr val="bg1"/>
                  </a:solidFill>
                </a:rPr>
                <a:t>01</a:t>
              </a:r>
              <a:endParaRPr lang="en-US" sz="2133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9" name="Group 129"/>
          <p:cNvGrpSpPr>
            <a:grpSpLocks noChangeAspect="1"/>
          </p:cNvGrpSpPr>
          <p:nvPr/>
        </p:nvGrpSpPr>
        <p:grpSpPr>
          <a:xfrm>
            <a:off x="5270587" y="4928620"/>
            <a:ext cx="1147544" cy="1148501"/>
            <a:chOff x="2779491" y="2517212"/>
            <a:chExt cx="648499" cy="649042"/>
          </a:xfrm>
        </p:grpSpPr>
        <p:sp>
          <p:nvSpPr>
            <p:cNvPr id="97" name="Oval 96"/>
            <p:cNvSpPr>
              <a:spLocks noChangeAspect="1"/>
            </p:cNvSpPr>
            <p:nvPr/>
          </p:nvSpPr>
          <p:spPr>
            <a:xfrm>
              <a:off x="2779491" y="2517212"/>
              <a:ext cx="648499" cy="649042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33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11" name="Oval 110"/>
            <p:cNvSpPr>
              <a:spLocks noChangeAspect="1"/>
            </p:cNvSpPr>
            <p:nvPr/>
          </p:nvSpPr>
          <p:spPr>
            <a:xfrm>
              <a:off x="2854318" y="2592102"/>
              <a:ext cx="498845" cy="499263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33" b="1" dirty="0">
                  <a:solidFill>
                    <a:schemeClr val="bg1"/>
                  </a:solidFill>
                </a:rPr>
                <a:t>02</a:t>
              </a:r>
              <a:endParaRPr lang="en-US" sz="2133" b="1" dirty="0">
                <a:latin typeface="+mj-lt"/>
              </a:endParaRPr>
            </a:p>
          </p:txBody>
        </p:sp>
      </p:grpSp>
      <p:grpSp>
        <p:nvGrpSpPr>
          <p:cNvPr id="10" name="Group 130"/>
          <p:cNvGrpSpPr>
            <a:grpSpLocks noChangeAspect="1"/>
          </p:cNvGrpSpPr>
          <p:nvPr/>
        </p:nvGrpSpPr>
        <p:grpSpPr>
          <a:xfrm>
            <a:off x="7939783" y="4928620"/>
            <a:ext cx="1147544" cy="1148501"/>
            <a:chOff x="3287425" y="3613920"/>
            <a:chExt cx="648499" cy="649042"/>
          </a:xfrm>
        </p:grpSpPr>
        <p:sp>
          <p:nvSpPr>
            <p:cNvPr id="128" name="Oval 127"/>
            <p:cNvSpPr>
              <a:spLocks noChangeAspect="1"/>
            </p:cNvSpPr>
            <p:nvPr/>
          </p:nvSpPr>
          <p:spPr>
            <a:xfrm>
              <a:off x="3287425" y="3613920"/>
              <a:ext cx="648499" cy="649042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33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29" name="Oval 128"/>
            <p:cNvSpPr>
              <a:spLocks noChangeAspect="1"/>
            </p:cNvSpPr>
            <p:nvPr/>
          </p:nvSpPr>
          <p:spPr>
            <a:xfrm>
              <a:off x="3362252" y="3688810"/>
              <a:ext cx="498845" cy="499263"/>
            </a:xfrm>
            <a:prstGeom prst="ellipse">
              <a:avLst/>
            </a:prstGeom>
            <a:solidFill>
              <a:schemeClr val="accent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33" b="1" dirty="0">
                  <a:solidFill>
                    <a:schemeClr val="bg1"/>
                  </a:solidFill>
                </a:rPr>
                <a:t>03</a:t>
              </a:r>
              <a:endParaRPr lang="en-US" sz="2133" b="1" dirty="0">
                <a:latin typeface="+mj-lt"/>
              </a:endParaRPr>
            </a:p>
          </p:txBody>
        </p:sp>
      </p:grpSp>
      <p:sp>
        <p:nvSpPr>
          <p:cNvPr id="145" name="Freeform 187"/>
          <p:cNvSpPr>
            <a:spLocks noEditPoints="1"/>
          </p:cNvSpPr>
          <p:nvPr/>
        </p:nvSpPr>
        <p:spPr bwMode="auto">
          <a:xfrm>
            <a:off x="5490076" y="2222484"/>
            <a:ext cx="708563" cy="457915"/>
          </a:xfrm>
          <a:custGeom>
            <a:avLst/>
            <a:gdLst/>
            <a:ahLst/>
            <a:cxnLst>
              <a:cxn ang="0">
                <a:pos x="68" y="25"/>
              </a:cxn>
              <a:cxn ang="0">
                <a:pos x="34" y="44"/>
              </a:cxn>
              <a:cxn ang="0">
                <a:pos x="1" y="25"/>
              </a:cxn>
              <a:cxn ang="0">
                <a:pos x="0" y="22"/>
              </a:cxn>
              <a:cxn ang="0">
                <a:pos x="1" y="20"/>
              </a:cxn>
              <a:cxn ang="0">
                <a:pos x="34" y="0"/>
              </a:cxn>
              <a:cxn ang="0">
                <a:pos x="68" y="20"/>
              </a:cxn>
              <a:cxn ang="0">
                <a:pos x="68" y="22"/>
              </a:cxn>
              <a:cxn ang="0">
                <a:pos x="68" y="25"/>
              </a:cxn>
              <a:cxn ang="0">
                <a:pos x="49" y="9"/>
              </a:cxn>
              <a:cxn ang="0">
                <a:pos x="51" y="17"/>
              </a:cxn>
              <a:cxn ang="0">
                <a:pos x="34" y="34"/>
              </a:cxn>
              <a:cxn ang="0">
                <a:pos x="17" y="17"/>
              </a:cxn>
              <a:cxn ang="0">
                <a:pos x="20" y="9"/>
              </a:cxn>
              <a:cxn ang="0">
                <a:pos x="5" y="22"/>
              </a:cxn>
              <a:cxn ang="0">
                <a:pos x="34" y="39"/>
              </a:cxn>
              <a:cxn ang="0">
                <a:pos x="64" y="22"/>
              </a:cxn>
              <a:cxn ang="0">
                <a:pos x="49" y="9"/>
              </a:cxn>
              <a:cxn ang="0">
                <a:pos x="34" y="6"/>
              </a:cxn>
              <a:cxn ang="0">
                <a:pos x="23" y="17"/>
              </a:cxn>
              <a:cxn ang="0">
                <a:pos x="25" y="19"/>
              </a:cxn>
              <a:cxn ang="0">
                <a:pos x="27" y="17"/>
              </a:cxn>
              <a:cxn ang="0">
                <a:pos x="34" y="9"/>
              </a:cxn>
              <a:cxn ang="0">
                <a:pos x="36" y="8"/>
              </a:cxn>
              <a:cxn ang="0">
                <a:pos x="34" y="6"/>
              </a:cxn>
            </a:cxnLst>
            <a:rect l="0" t="0" r="r" b="b"/>
            <a:pathLst>
              <a:path w="68" h="44">
                <a:moveTo>
                  <a:pt x="68" y="25"/>
                </a:moveTo>
                <a:cubicBezTo>
                  <a:pt x="61" y="36"/>
                  <a:pt x="48" y="44"/>
                  <a:pt x="34" y="44"/>
                </a:cubicBezTo>
                <a:cubicBezTo>
                  <a:pt x="21" y="44"/>
                  <a:pt x="8" y="36"/>
                  <a:pt x="1" y="25"/>
                </a:cubicBezTo>
                <a:cubicBezTo>
                  <a:pt x="1" y="24"/>
                  <a:pt x="0" y="23"/>
                  <a:pt x="0" y="22"/>
                </a:cubicBezTo>
                <a:cubicBezTo>
                  <a:pt x="0" y="21"/>
                  <a:pt x="1" y="20"/>
                  <a:pt x="1" y="20"/>
                </a:cubicBezTo>
                <a:cubicBezTo>
                  <a:pt x="8" y="8"/>
                  <a:pt x="21" y="0"/>
                  <a:pt x="34" y="0"/>
                </a:cubicBezTo>
                <a:cubicBezTo>
                  <a:pt x="48" y="0"/>
                  <a:pt x="61" y="8"/>
                  <a:pt x="68" y="20"/>
                </a:cubicBezTo>
                <a:cubicBezTo>
                  <a:pt x="68" y="20"/>
                  <a:pt x="68" y="21"/>
                  <a:pt x="68" y="22"/>
                </a:cubicBezTo>
                <a:cubicBezTo>
                  <a:pt x="68" y="23"/>
                  <a:pt x="68" y="24"/>
                  <a:pt x="68" y="25"/>
                </a:cubicBezTo>
                <a:close/>
                <a:moveTo>
                  <a:pt x="49" y="9"/>
                </a:moveTo>
                <a:cubicBezTo>
                  <a:pt x="51" y="11"/>
                  <a:pt x="51" y="14"/>
                  <a:pt x="51" y="17"/>
                </a:cubicBezTo>
                <a:cubicBezTo>
                  <a:pt x="51" y="27"/>
                  <a:pt x="44" y="34"/>
                  <a:pt x="34" y="34"/>
                </a:cubicBezTo>
                <a:cubicBezTo>
                  <a:pt x="25" y="34"/>
                  <a:pt x="17" y="27"/>
                  <a:pt x="17" y="17"/>
                </a:cubicBezTo>
                <a:cubicBezTo>
                  <a:pt x="17" y="14"/>
                  <a:pt x="18" y="11"/>
                  <a:pt x="20" y="9"/>
                </a:cubicBezTo>
                <a:cubicBezTo>
                  <a:pt x="14" y="12"/>
                  <a:pt x="9" y="17"/>
                  <a:pt x="5" y="22"/>
                </a:cubicBezTo>
                <a:cubicBezTo>
                  <a:pt x="12" y="32"/>
                  <a:pt x="22" y="39"/>
                  <a:pt x="34" y="39"/>
                </a:cubicBezTo>
                <a:cubicBezTo>
                  <a:pt x="47" y="39"/>
                  <a:pt x="57" y="32"/>
                  <a:pt x="64" y="22"/>
                </a:cubicBezTo>
                <a:cubicBezTo>
                  <a:pt x="60" y="17"/>
                  <a:pt x="55" y="12"/>
                  <a:pt x="49" y="9"/>
                </a:cubicBezTo>
                <a:close/>
                <a:moveTo>
                  <a:pt x="34" y="6"/>
                </a:moveTo>
                <a:cubicBezTo>
                  <a:pt x="28" y="6"/>
                  <a:pt x="23" y="11"/>
                  <a:pt x="23" y="17"/>
                </a:cubicBezTo>
                <a:cubicBezTo>
                  <a:pt x="23" y="18"/>
                  <a:pt x="24" y="19"/>
                  <a:pt x="25" y="19"/>
                </a:cubicBezTo>
                <a:cubicBezTo>
                  <a:pt x="26" y="19"/>
                  <a:pt x="27" y="18"/>
                  <a:pt x="27" y="17"/>
                </a:cubicBezTo>
                <a:cubicBezTo>
                  <a:pt x="27" y="13"/>
                  <a:pt x="30" y="9"/>
                  <a:pt x="34" y="9"/>
                </a:cubicBezTo>
                <a:cubicBezTo>
                  <a:pt x="35" y="9"/>
                  <a:pt x="36" y="9"/>
                  <a:pt x="36" y="8"/>
                </a:cubicBezTo>
                <a:cubicBezTo>
                  <a:pt x="36" y="7"/>
                  <a:pt x="35" y="6"/>
                  <a:pt x="34" y="6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6" name="Freeform 52"/>
          <p:cNvSpPr>
            <a:spLocks noEditPoints="1"/>
          </p:cNvSpPr>
          <p:nvPr/>
        </p:nvSpPr>
        <p:spPr bwMode="auto">
          <a:xfrm>
            <a:off x="8171951" y="2128563"/>
            <a:ext cx="645757" cy="645757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27" y="8"/>
              </a:cxn>
              <a:cxn ang="0">
                <a:pos x="8" y="27"/>
              </a:cxn>
              <a:cxn ang="0">
                <a:pos x="27" y="47"/>
              </a:cxn>
              <a:cxn ang="0">
                <a:pos x="47" y="27"/>
              </a:cxn>
              <a:cxn ang="0">
                <a:pos x="27" y="8"/>
              </a:cxn>
              <a:cxn ang="0">
                <a:pos x="32" y="31"/>
              </a:cxn>
              <a:cxn ang="0">
                <a:pos x="31" y="32"/>
              </a:cxn>
              <a:cxn ang="0">
                <a:pos x="19" y="32"/>
              </a:cxn>
              <a:cxn ang="0">
                <a:pos x="18" y="31"/>
              </a:cxn>
              <a:cxn ang="0">
                <a:pos x="18" y="28"/>
              </a:cxn>
              <a:cxn ang="0">
                <a:pos x="19" y="27"/>
              </a:cxn>
              <a:cxn ang="0">
                <a:pos x="27" y="27"/>
              </a:cxn>
              <a:cxn ang="0">
                <a:pos x="27" y="15"/>
              </a:cxn>
              <a:cxn ang="0">
                <a:pos x="28" y="14"/>
              </a:cxn>
              <a:cxn ang="0">
                <a:pos x="31" y="14"/>
              </a:cxn>
              <a:cxn ang="0">
                <a:pos x="32" y="15"/>
              </a:cxn>
              <a:cxn ang="0">
                <a:pos x="32" y="31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27" y="8"/>
                </a:moveTo>
                <a:cubicBezTo>
                  <a:pt x="16" y="8"/>
                  <a:pt x="8" y="17"/>
                  <a:pt x="8" y="27"/>
                </a:cubicBezTo>
                <a:cubicBezTo>
                  <a:pt x="8" y="38"/>
                  <a:pt x="16" y="47"/>
                  <a:pt x="27" y="47"/>
                </a:cubicBezTo>
                <a:cubicBezTo>
                  <a:pt x="38" y="47"/>
                  <a:pt x="47" y="38"/>
                  <a:pt x="47" y="27"/>
                </a:cubicBezTo>
                <a:cubicBezTo>
                  <a:pt x="47" y="17"/>
                  <a:pt x="38" y="8"/>
                  <a:pt x="27" y="8"/>
                </a:cubicBezTo>
                <a:close/>
                <a:moveTo>
                  <a:pt x="32" y="31"/>
                </a:moveTo>
                <a:cubicBezTo>
                  <a:pt x="32" y="31"/>
                  <a:pt x="31" y="32"/>
                  <a:pt x="31" y="32"/>
                </a:cubicBezTo>
                <a:cubicBezTo>
                  <a:pt x="19" y="32"/>
                  <a:pt x="19" y="32"/>
                  <a:pt x="19" y="32"/>
                </a:cubicBezTo>
                <a:cubicBezTo>
                  <a:pt x="19" y="32"/>
                  <a:pt x="18" y="31"/>
                  <a:pt x="18" y="31"/>
                </a:cubicBezTo>
                <a:cubicBezTo>
                  <a:pt x="18" y="28"/>
                  <a:pt x="18" y="28"/>
                  <a:pt x="18" y="28"/>
                </a:cubicBezTo>
                <a:cubicBezTo>
                  <a:pt x="18" y="28"/>
                  <a:pt x="19" y="27"/>
                  <a:pt x="19" y="27"/>
                </a:cubicBezTo>
                <a:cubicBezTo>
                  <a:pt x="27" y="27"/>
                  <a:pt x="27" y="27"/>
                  <a:pt x="27" y="27"/>
                </a:cubicBezTo>
                <a:cubicBezTo>
                  <a:pt x="27" y="15"/>
                  <a:pt x="27" y="15"/>
                  <a:pt x="27" y="15"/>
                </a:cubicBezTo>
                <a:cubicBezTo>
                  <a:pt x="27" y="14"/>
                  <a:pt x="28" y="14"/>
                  <a:pt x="28" y="14"/>
                </a:cubicBezTo>
                <a:cubicBezTo>
                  <a:pt x="31" y="14"/>
                  <a:pt x="31" y="14"/>
                  <a:pt x="31" y="14"/>
                </a:cubicBezTo>
                <a:cubicBezTo>
                  <a:pt x="31" y="14"/>
                  <a:pt x="32" y="14"/>
                  <a:pt x="32" y="15"/>
                </a:cubicBezTo>
                <a:lnTo>
                  <a:pt x="32" y="31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26" name="Text Placeholder 3"/>
          <p:cNvSpPr txBox="1">
            <a:spLocks/>
          </p:cNvSpPr>
          <p:nvPr/>
        </p:nvSpPr>
        <p:spPr>
          <a:xfrm>
            <a:off x="2127596" y="3114351"/>
            <a:ext cx="2095133" cy="1025602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ru-RU" sz="1333" dirty="0" smtClean="0">
                <a:solidFill>
                  <a:schemeClr val="bg1"/>
                </a:solidFill>
              </a:rPr>
              <a:t>В уровнях временного ряда индекса промышленного производства </a:t>
            </a:r>
            <a:r>
              <a:rPr lang="ru-RU" sz="1333" b="1" dirty="0" smtClean="0">
                <a:solidFill>
                  <a:schemeClr val="bg1"/>
                </a:solidFill>
              </a:rPr>
              <a:t>существует тенденция</a:t>
            </a:r>
            <a:endParaRPr lang="en-US" sz="1333" b="1" dirty="0">
              <a:solidFill>
                <a:schemeClr val="bg1"/>
              </a:solidFill>
            </a:endParaRPr>
          </a:p>
        </p:txBody>
      </p:sp>
      <p:sp>
        <p:nvSpPr>
          <p:cNvPr id="27" name="Text Placeholder 3"/>
          <p:cNvSpPr txBox="1">
            <a:spLocks/>
          </p:cNvSpPr>
          <p:nvPr/>
        </p:nvSpPr>
        <p:spPr>
          <a:xfrm>
            <a:off x="4796792" y="3121225"/>
            <a:ext cx="2095133" cy="656398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ru-RU" sz="1333" b="1" dirty="0" smtClean="0">
                <a:solidFill>
                  <a:schemeClr val="bg1"/>
                </a:solidFill>
              </a:rPr>
              <a:t>Нет ограничения</a:t>
            </a:r>
            <a:r>
              <a:rPr lang="ru-RU" sz="1333" dirty="0" smtClean="0">
                <a:solidFill>
                  <a:schemeClr val="bg1"/>
                </a:solidFill>
              </a:rPr>
              <a:t> в выборе формы тренда</a:t>
            </a:r>
            <a:endParaRPr lang="en-US" sz="1333" dirty="0">
              <a:solidFill>
                <a:schemeClr val="bg1"/>
              </a:solidFill>
            </a:endParaRPr>
          </a:p>
          <a:p>
            <a:pPr defTabSz="1219170">
              <a:spcBef>
                <a:spcPct val="20000"/>
              </a:spcBef>
              <a:defRPr/>
            </a:pPr>
            <a:endParaRPr lang="en-US" sz="1333" dirty="0">
              <a:solidFill>
                <a:schemeClr val="bg1"/>
              </a:solidFill>
            </a:endParaRPr>
          </a:p>
        </p:txBody>
      </p:sp>
      <p:sp>
        <p:nvSpPr>
          <p:cNvPr id="28" name="Text Placeholder 3"/>
          <p:cNvSpPr txBox="1">
            <a:spLocks/>
          </p:cNvSpPr>
          <p:nvPr/>
        </p:nvSpPr>
        <p:spPr>
          <a:xfrm>
            <a:off x="7465986" y="3130625"/>
            <a:ext cx="2095133" cy="1066639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ru-RU" sz="1333" dirty="0" smtClean="0">
                <a:solidFill>
                  <a:schemeClr val="bg1"/>
                </a:solidFill>
              </a:rPr>
              <a:t>Наиболее точные прогнозы могут быть получены </a:t>
            </a:r>
            <a:r>
              <a:rPr lang="ru-RU" sz="1333" b="1" dirty="0" smtClean="0">
                <a:solidFill>
                  <a:schemeClr val="bg1"/>
                </a:solidFill>
              </a:rPr>
              <a:t>на любом периоде упреждения</a:t>
            </a:r>
            <a:endParaRPr lang="en-US" sz="1333" b="1" dirty="0">
              <a:solidFill>
                <a:schemeClr val="bg1"/>
              </a:solidFill>
            </a:endParaRPr>
          </a:p>
          <a:p>
            <a:pPr defTabSz="1219170">
              <a:spcBef>
                <a:spcPct val="20000"/>
              </a:spcBef>
              <a:defRPr/>
            </a:pPr>
            <a:endParaRPr lang="en-US" sz="1333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404523" y="330333"/>
            <a:ext cx="7588232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ru-RU" sz="32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Общий итог анализа объекта прогнозирования</a:t>
            </a:r>
            <a:endParaRPr lang="en-US" sz="32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 flipH="1">
            <a:off x="2806045" y="917353"/>
            <a:ext cx="6148872" cy="6924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25000"/>
              </a:lnSpc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 данном этапе по результатам расчётов можно утверждать, что:</a:t>
            </a:r>
          </a:p>
          <a:p>
            <a:pPr algn="r">
              <a:lnSpc>
                <a:spcPct val="125000"/>
              </a:lnSpc>
            </a:pPr>
            <a:endParaRPr lang="ru-RU" b="1" dirty="0" smtClean="0">
              <a:solidFill>
                <a:schemeClr val="bg1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1703082" y="203009"/>
            <a:ext cx="508001" cy="366183"/>
          </a:xfrm>
        </p:spPr>
        <p:txBody>
          <a:bodyPr/>
          <a:lstStyle/>
          <a:p>
            <a:r>
              <a:rPr lang="ru-RU" dirty="0"/>
              <a:t>6</a:t>
            </a:r>
            <a:endParaRPr lang="en-US" dirty="0"/>
          </a:p>
        </p:txBody>
      </p:sp>
      <p:sp>
        <p:nvSpPr>
          <p:cNvPr id="35" name="Freeform 51"/>
          <p:cNvSpPr>
            <a:spLocks noEditPoints="1"/>
          </p:cNvSpPr>
          <p:nvPr/>
        </p:nvSpPr>
        <p:spPr bwMode="auto">
          <a:xfrm>
            <a:off x="2994591" y="2195802"/>
            <a:ext cx="361141" cy="511277"/>
          </a:xfrm>
          <a:custGeom>
            <a:avLst/>
            <a:gdLst/>
            <a:ahLst/>
            <a:cxnLst>
              <a:cxn ang="0">
                <a:pos x="30" y="24"/>
              </a:cxn>
              <a:cxn ang="0">
                <a:pos x="30" y="54"/>
              </a:cxn>
              <a:cxn ang="0">
                <a:pos x="26" y="58"/>
              </a:cxn>
              <a:cxn ang="0">
                <a:pos x="22" y="54"/>
              </a:cxn>
              <a:cxn ang="0">
                <a:pos x="22" y="40"/>
              </a:cxn>
              <a:cxn ang="0">
                <a:pos x="19" y="40"/>
              </a:cxn>
              <a:cxn ang="0">
                <a:pos x="19" y="54"/>
              </a:cxn>
              <a:cxn ang="0">
                <a:pos x="15" y="58"/>
              </a:cxn>
              <a:cxn ang="0">
                <a:pos x="11" y="54"/>
              </a:cxn>
              <a:cxn ang="0">
                <a:pos x="11" y="24"/>
              </a:cxn>
              <a:cxn ang="0">
                <a:pos x="1" y="14"/>
              </a:cxn>
              <a:cxn ang="0">
                <a:pos x="1" y="9"/>
              </a:cxn>
              <a:cxn ang="0">
                <a:pos x="6" y="9"/>
              </a:cxn>
              <a:cxn ang="0">
                <a:pos x="14" y="17"/>
              </a:cxn>
              <a:cxn ang="0">
                <a:pos x="27" y="17"/>
              </a:cxn>
              <a:cxn ang="0">
                <a:pos x="35" y="9"/>
              </a:cxn>
              <a:cxn ang="0">
                <a:pos x="40" y="9"/>
              </a:cxn>
              <a:cxn ang="0">
                <a:pos x="40" y="14"/>
              </a:cxn>
              <a:cxn ang="0">
                <a:pos x="30" y="24"/>
              </a:cxn>
              <a:cxn ang="0">
                <a:pos x="21" y="16"/>
              </a:cxn>
              <a:cxn ang="0">
                <a:pos x="13" y="8"/>
              </a:cxn>
              <a:cxn ang="0">
                <a:pos x="21" y="0"/>
              </a:cxn>
              <a:cxn ang="0">
                <a:pos x="29" y="8"/>
              </a:cxn>
              <a:cxn ang="0">
                <a:pos x="21" y="16"/>
              </a:cxn>
            </a:cxnLst>
            <a:rect l="0" t="0" r="r" b="b"/>
            <a:pathLst>
              <a:path w="41" h="58">
                <a:moveTo>
                  <a:pt x="30" y="24"/>
                </a:moveTo>
                <a:cubicBezTo>
                  <a:pt x="30" y="54"/>
                  <a:pt x="30" y="54"/>
                  <a:pt x="30" y="54"/>
                </a:cubicBezTo>
                <a:cubicBezTo>
                  <a:pt x="30" y="56"/>
                  <a:pt x="28" y="58"/>
                  <a:pt x="26" y="58"/>
                </a:cubicBezTo>
                <a:cubicBezTo>
                  <a:pt x="24" y="58"/>
                  <a:pt x="22" y="56"/>
                  <a:pt x="22" y="54"/>
                </a:cubicBezTo>
                <a:cubicBezTo>
                  <a:pt x="22" y="40"/>
                  <a:pt x="22" y="40"/>
                  <a:pt x="22" y="40"/>
                </a:cubicBezTo>
                <a:cubicBezTo>
                  <a:pt x="19" y="40"/>
                  <a:pt x="19" y="40"/>
                  <a:pt x="19" y="40"/>
                </a:cubicBezTo>
                <a:cubicBezTo>
                  <a:pt x="19" y="54"/>
                  <a:pt x="19" y="54"/>
                  <a:pt x="19" y="54"/>
                </a:cubicBezTo>
                <a:cubicBezTo>
                  <a:pt x="19" y="56"/>
                  <a:pt x="18" y="58"/>
                  <a:pt x="15" y="58"/>
                </a:cubicBezTo>
                <a:cubicBezTo>
                  <a:pt x="13" y="58"/>
                  <a:pt x="11" y="56"/>
                  <a:pt x="11" y="54"/>
                </a:cubicBezTo>
                <a:cubicBezTo>
                  <a:pt x="11" y="24"/>
                  <a:pt x="11" y="24"/>
                  <a:pt x="11" y="24"/>
                </a:cubicBezTo>
                <a:cubicBezTo>
                  <a:pt x="1" y="14"/>
                  <a:pt x="1" y="14"/>
                  <a:pt x="1" y="14"/>
                </a:cubicBezTo>
                <a:cubicBezTo>
                  <a:pt x="0" y="13"/>
                  <a:pt x="0" y="10"/>
                  <a:pt x="1" y="9"/>
                </a:cubicBezTo>
                <a:cubicBezTo>
                  <a:pt x="2" y="8"/>
                  <a:pt x="5" y="8"/>
                  <a:pt x="6" y="9"/>
                </a:cubicBezTo>
                <a:cubicBezTo>
                  <a:pt x="14" y="17"/>
                  <a:pt x="14" y="17"/>
                  <a:pt x="14" y="17"/>
                </a:cubicBezTo>
                <a:cubicBezTo>
                  <a:pt x="27" y="17"/>
                  <a:pt x="27" y="17"/>
                  <a:pt x="27" y="17"/>
                </a:cubicBezTo>
                <a:cubicBezTo>
                  <a:pt x="35" y="9"/>
                  <a:pt x="35" y="9"/>
                  <a:pt x="35" y="9"/>
                </a:cubicBezTo>
                <a:cubicBezTo>
                  <a:pt x="37" y="8"/>
                  <a:pt x="39" y="8"/>
                  <a:pt x="40" y="9"/>
                </a:cubicBezTo>
                <a:cubicBezTo>
                  <a:pt x="41" y="10"/>
                  <a:pt x="41" y="13"/>
                  <a:pt x="40" y="14"/>
                </a:cubicBezTo>
                <a:lnTo>
                  <a:pt x="30" y="24"/>
                </a:lnTo>
                <a:close/>
                <a:moveTo>
                  <a:pt x="21" y="16"/>
                </a:moveTo>
                <a:cubicBezTo>
                  <a:pt x="16" y="16"/>
                  <a:pt x="13" y="12"/>
                  <a:pt x="13" y="8"/>
                </a:cubicBezTo>
                <a:cubicBezTo>
                  <a:pt x="13" y="4"/>
                  <a:pt x="16" y="0"/>
                  <a:pt x="21" y="0"/>
                </a:cubicBezTo>
                <a:cubicBezTo>
                  <a:pt x="25" y="0"/>
                  <a:pt x="29" y="4"/>
                  <a:pt x="29" y="8"/>
                </a:cubicBezTo>
                <a:cubicBezTo>
                  <a:pt x="29" y="12"/>
                  <a:pt x="25" y="16"/>
                  <a:pt x="21" y="16"/>
                </a:cubicBezTo>
                <a:close/>
              </a:path>
            </a:pathLst>
          </a:cu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601531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Объект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2" name="Слайд think-cell" r:id="rId5" imgW="425" imgH="426" progId="TCLayout.ActiveDocument.1">
                  <p:embed/>
                </p:oleObj>
              </mc:Choice>
              <mc:Fallback>
                <p:oleObj name="Слайд think-cell" r:id="rId5" imgW="425" imgH="426" progId="TCLayout.ActiveDocument.1">
                  <p:embed/>
                  <p:pic>
                    <p:nvPicPr>
                      <p:cNvPr id="5" name="Объект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Прямоугольник 5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ru-RU" sz="1400" dirty="0">
              <a:sym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6B7D2-B98C-44FD-8D04-7EC62A56497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99" name="TextBox 398"/>
          <p:cNvSpPr txBox="1"/>
          <p:nvPr/>
        </p:nvSpPr>
        <p:spPr>
          <a:xfrm>
            <a:off x="3774785" y="342564"/>
            <a:ext cx="4263603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ru-RU" sz="32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Объективизация прогноза</a:t>
            </a:r>
          </a:p>
        </p:txBody>
      </p:sp>
      <p:sp>
        <p:nvSpPr>
          <p:cNvPr id="401" name="TextBox 400"/>
          <p:cNvSpPr txBox="1"/>
          <p:nvPr/>
        </p:nvSpPr>
        <p:spPr>
          <a:xfrm flipH="1">
            <a:off x="3143330" y="894353"/>
            <a:ext cx="5526511" cy="6924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Часть 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Исключение метода среднего абсолютного прироста</a:t>
            </a:r>
          </a:p>
          <a:p>
            <a:pPr algn="ctr">
              <a:lnSpc>
                <a:spcPct val="125000"/>
              </a:lnSpc>
            </a:pPr>
            <a:endParaRPr lang="ru-RU" b="1" dirty="0" smtClean="0">
              <a:solidFill>
                <a:schemeClr val="bg1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03" name="TextBox 402"/>
          <p:cNvSpPr txBox="1"/>
          <p:nvPr/>
        </p:nvSpPr>
        <p:spPr>
          <a:xfrm>
            <a:off x="4259976" y="1728388"/>
            <a:ext cx="552169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ru-RU" i="1" dirty="0" smtClean="0">
                <a:solidFill>
                  <a:srgbClr val="0070C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Предпосылка реализации метода 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774785" y="4618814"/>
            <a:ext cx="4557453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i="1" dirty="0" smtClean="0">
                <a:solidFill>
                  <a:srgbClr val="0070C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Вывод: </a:t>
            </a:r>
            <a:r>
              <a:rPr lang="ru-RU" sz="1600" i="1" dirty="0" smtClean="0">
                <a:solidFill>
                  <a:schemeClr val="bg1">
                    <a:lumMod val="50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предпосылка прогнозирования методом среднего абсолютного прироста в  уровнях временного ряда индекса промышленного производства Московской области за 2018 год в % к аналогичному периоду предыдущего года </a:t>
            </a:r>
            <a:r>
              <a:rPr lang="ru-RU" sz="1600" i="1" u="sng" dirty="0" smtClean="0">
                <a:solidFill>
                  <a:srgbClr val="0070C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не выполняется, прогнозирование данным методом невозможно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919487" y="2410982"/>
                <a:ext cx="197419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sz="3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RU" sz="3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ru-RU" sz="3600" b="0" i="1" smtClean="0">
                              <a:latin typeface="Cambria Math" panose="02040503050406030204" pitchFamily="18" charset="0"/>
                            </a:rPr>
                            <m:t>ост</m:t>
                          </m:r>
                        </m:sub>
                        <m:sup>
                          <m:r>
                            <a:rPr lang="ru-RU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ru-RU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ru-RU" sz="3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3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p>
                          <m:r>
                            <a:rPr lang="ru-RU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ru-RU" sz="36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9487" y="2410982"/>
                <a:ext cx="1974195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831697" y="3607231"/>
                <a:ext cx="21891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ru-RU" sz="24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ru-RU" sz="2400" b="1" i="1" smtClean="0">
                          <a:latin typeface="Cambria Math" panose="02040503050406030204" pitchFamily="18" charset="0"/>
                        </a:rPr>
                        <m:t>𝟒𝟒𝟏</m:t>
                      </m:r>
                      <m:r>
                        <a:rPr lang="ru-RU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ru-RU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ru-RU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ru-RU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𝟏𝟏𝟎</m:t>
                      </m:r>
                    </m:oMath>
                  </m:oMathPara>
                </a14:m>
                <a:endParaRPr lang="ru-RU" sz="2400" b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1697" y="3607231"/>
                <a:ext cx="2189125" cy="369332"/>
              </a:xfrm>
              <a:prstGeom prst="rect">
                <a:avLst/>
              </a:prstGeom>
              <a:blipFill>
                <a:blip r:embed="rId8"/>
                <a:stretch>
                  <a:fillRect l="-2507" r="-2507" b="-10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5416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Объект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4" name="Слайд think-cell" r:id="rId5" imgW="425" imgH="426" progId="TCLayout.ActiveDocument.1">
                  <p:embed/>
                </p:oleObj>
              </mc:Choice>
              <mc:Fallback>
                <p:oleObj name="Слайд think-cell" r:id="rId5" imgW="425" imgH="426" progId="TCLayout.ActiveDocument.1">
                  <p:embed/>
                  <p:pic>
                    <p:nvPicPr>
                      <p:cNvPr id="5" name="Объект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Прямоугольник 5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ru-RU" sz="1400" dirty="0">
              <a:sym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6B7D2-B98C-44FD-8D04-7EC62A56497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99" name="TextBox 398"/>
          <p:cNvSpPr txBox="1"/>
          <p:nvPr/>
        </p:nvSpPr>
        <p:spPr>
          <a:xfrm>
            <a:off x="3774785" y="342564"/>
            <a:ext cx="4263603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ru-RU" sz="32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Объективизация прогноза</a:t>
            </a:r>
          </a:p>
        </p:txBody>
      </p:sp>
      <p:sp>
        <p:nvSpPr>
          <p:cNvPr id="401" name="TextBox 400"/>
          <p:cNvSpPr txBox="1"/>
          <p:nvPr/>
        </p:nvSpPr>
        <p:spPr>
          <a:xfrm flipH="1">
            <a:off x="1188521" y="935449"/>
            <a:ext cx="9475475" cy="6924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Часть 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Прогнозирование на основе дисконтирования информации, кривых роста </a:t>
            </a:r>
            <a:r>
              <a:rPr lang="ru-RU" b="1" dirty="0" err="1" smtClean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Гомперца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и </a:t>
            </a:r>
            <a:r>
              <a:rPr lang="ru-RU" b="1" dirty="0" err="1" smtClean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Перля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-Рида</a:t>
            </a:r>
          </a:p>
          <a:p>
            <a:pPr algn="ctr">
              <a:lnSpc>
                <a:spcPct val="125000"/>
              </a:lnSpc>
            </a:pPr>
            <a:endParaRPr lang="ru-RU" b="1" dirty="0" smtClean="0">
              <a:solidFill>
                <a:schemeClr val="bg1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0186" y="1599237"/>
            <a:ext cx="2901820" cy="2505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ru-RU" sz="1600" i="1" dirty="0" smtClean="0">
                <a:solidFill>
                  <a:srgbClr val="0070C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Метод на основе кривой </a:t>
            </a:r>
            <a:r>
              <a:rPr lang="ru-RU" sz="1600" i="1" dirty="0" err="1" smtClean="0">
                <a:solidFill>
                  <a:srgbClr val="0070C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Гомперца</a:t>
            </a:r>
            <a:r>
              <a:rPr lang="ru-RU" sz="1600" i="1" dirty="0" smtClean="0">
                <a:solidFill>
                  <a:srgbClr val="0070C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79559" y="5088289"/>
            <a:ext cx="10986630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ru-RU" i="1" dirty="0" smtClean="0">
                <a:solidFill>
                  <a:srgbClr val="0070C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Примечание: </a:t>
            </a:r>
            <a:r>
              <a:rPr lang="ru-RU" i="1" dirty="0" smtClean="0">
                <a:solidFill>
                  <a:schemeClr val="bg1">
                    <a:lumMod val="50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Исходя из полученных данный, наименьшим СКО обладает метод на основе кривой </a:t>
            </a:r>
            <a:r>
              <a:rPr lang="ru-RU" i="1" dirty="0" err="1" smtClean="0">
                <a:solidFill>
                  <a:schemeClr val="bg1">
                    <a:lumMod val="50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Гомперца</a:t>
            </a:r>
            <a:r>
              <a:rPr lang="ru-RU" i="1" dirty="0" smtClean="0">
                <a:solidFill>
                  <a:schemeClr val="bg1">
                    <a:lumMod val="50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. </a:t>
            </a:r>
            <a:r>
              <a:rPr lang="ru-RU" i="1" dirty="0" smtClean="0">
                <a:solidFill>
                  <a:srgbClr val="0070C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Мы</a:t>
            </a:r>
            <a:r>
              <a:rPr lang="ru-RU" i="1" dirty="0" smtClean="0">
                <a:solidFill>
                  <a:schemeClr val="bg1">
                    <a:lumMod val="50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ru-RU" i="1" dirty="0" smtClean="0">
                <a:solidFill>
                  <a:srgbClr val="0070C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не можем делать прогноз на основе этих методов</a:t>
            </a:r>
            <a:r>
              <a:rPr lang="ru-RU" i="1" dirty="0" smtClean="0">
                <a:solidFill>
                  <a:schemeClr val="bg1">
                    <a:lumMod val="50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, так как они имеют общее условие реализации:  исходный временной ряд должен быть длинным (30-40 уровней). Исходная информационная база имеет лишь 12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062877" y="1599237"/>
            <a:ext cx="3640205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ru-RU" sz="1600" i="1" dirty="0" smtClean="0">
                <a:solidFill>
                  <a:srgbClr val="0070C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Метод простого экспоненциального сглаживания </a:t>
            </a:r>
          </a:p>
          <a:p>
            <a:r>
              <a:rPr lang="ru-RU" sz="1600" i="1" dirty="0" smtClean="0">
                <a:solidFill>
                  <a:srgbClr val="0070C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</a:p>
        </p:txBody>
      </p:sp>
      <p:cxnSp>
        <p:nvCxnSpPr>
          <p:cNvPr id="25" name="Straight Line buttom"/>
          <p:cNvCxnSpPr/>
          <p:nvPr/>
        </p:nvCxnSpPr>
        <p:spPr>
          <a:xfrm>
            <a:off x="7835609" y="1599237"/>
            <a:ext cx="0" cy="2907449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493500" y="1599237"/>
            <a:ext cx="311484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ru-RU" sz="1600" i="1" dirty="0" smtClean="0">
                <a:solidFill>
                  <a:srgbClr val="0070C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Метод на основе кривой </a:t>
            </a:r>
            <a:r>
              <a:rPr lang="ru-RU" sz="1600" i="1" dirty="0" err="1" smtClean="0">
                <a:solidFill>
                  <a:srgbClr val="0070C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Перля</a:t>
            </a:r>
            <a:r>
              <a:rPr lang="ru-RU" sz="1600" i="1" dirty="0" smtClean="0">
                <a:solidFill>
                  <a:srgbClr val="0070C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-Рида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985742" y="2126409"/>
                <a:ext cx="1837491" cy="9093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ru-RU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ru-RU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ru-RU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ru-RU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ru-RU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(у−</m:t>
                                  </m:r>
                                  <m:bar>
                                    <m:barPr>
                                      <m:pos m:val="top"/>
                                      <m:ctrlPr>
                                        <a:rPr lang="ru-RU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ru-RU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у</m:t>
                                      </m:r>
                                    </m:e>
                                  </m:bar>
                                  <m:sSup>
                                    <m:sSupPr>
                                      <m:ctrlPr>
                                        <a:rPr lang="ru-RU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ru-RU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ru-RU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742" y="2126409"/>
                <a:ext cx="1837491" cy="909352"/>
              </a:xfrm>
              <a:prstGeom prst="rect">
                <a:avLst/>
              </a:prstGeom>
              <a:blipFill>
                <a:blip r:embed="rId7"/>
                <a:stretch>
                  <a:fillRect b="-67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785061" y="2126409"/>
                <a:ext cx="1837491" cy="9093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ru-RU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ru-RU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ru-RU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ru-RU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ru-RU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(у−</m:t>
                                  </m:r>
                                  <m:bar>
                                    <m:barPr>
                                      <m:pos m:val="top"/>
                                      <m:ctrlPr>
                                        <a:rPr lang="ru-RU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ru-RU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у</m:t>
                                      </m:r>
                                    </m:e>
                                  </m:bar>
                                  <m:sSup>
                                    <m:sSupPr>
                                      <m:ctrlPr>
                                        <a:rPr lang="ru-RU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ru-RU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ru-RU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5061" y="2126409"/>
                <a:ext cx="1837491" cy="909352"/>
              </a:xfrm>
              <a:prstGeom prst="rect">
                <a:avLst/>
              </a:prstGeom>
              <a:blipFill>
                <a:blip r:embed="rId8"/>
                <a:stretch>
                  <a:fillRect b="-67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8550985" y="2126409"/>
                <a:ext cx="1837491" cy="9093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ru-RU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ru-RU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ru-RU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ru-RU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ru-RU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(у−</m:t>
                                  </m:r>
                                  <m:bar>
                                    <m:barPr>
                                      <m:pos m:val="top"/>
                                      <m:ctrlPr>
                                        <a:rPr lang="ru-RU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ru-RU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у</m:t>
                                      </m:r>
                                    </m:e>
                                  </m:bar>
                                  <m:sSup>
                                    <m:sSupPr>
                                      <m:ctrlPr>
                                        <a:rPr lang="ru-RU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ru-RU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ru-RU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0985" y="2126409"/>
                <a:ext cx="1837491" cy="909352"/>
              </a:xfrm>
              <a:prstGeom prst="rect">
                <a:avLst/>
              </a:prstGeom>
              <a:blipFill>
                <a:blip r:embed="rId9"/>
                <a:stretch>
                  <a:fillRect b="-67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932501" y="3165052"/>
                <a:ext cx="2524794" cy="12171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ru-RU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ru-RU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ru-RU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0,828</m:t>
                              </m:r>
                            </m:num>
                            <m:den>
                              <m:r>
                                <a:rPr lang="ru-RU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</m:e>
                      </m:ra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=0,32</m:t>
                      </m:r>
                      <m:r>
                        <a:rPr lang="ru-RU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16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	</m:t>
                      </m:r>
                    </m:oMath>
                  </m:oMathPara>
                </a14:m>
                <a:endParaRPr/>
              </a:p>
              <a:p>
                <a:endParaRPr lang="ru-RU" sz="20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501" y="3165052"/>
                <a:ext cx="2524794" cy="121712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4683116" y="3165052"/>
                <a:ext cx="2483116" cy="9093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ru-RU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ru-RU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ru-RU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0,829</m:t>
                              </m:r>
                            </m:num>
                            <m:den>
                              <m:r>
                                <a:rPr lang="ru-RU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</m:e>
                      </m:ra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=0,</m:t>
                      </m:r>
                      <m:r>
                        <a:rPr lang="ru-RU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3219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116" y="3165052"/>
                <a:ext cx="2483116" cy="9093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7967173" y="3165052"/>
                <a:ext cx="1810303" cy="6365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ru-RU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ru-RU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ru-RU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ru-RU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18,833</m:t>
                              </m:r>
                            </m:num>
                            <m:den>
                              <m:r>
                                <a:rPr lang="ru-RU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</m:e>
                      </m:rad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ru-RU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1,534</m:t>
                      </m:r>
                    </m:oMath>
                  </m:oMathPara>
                </a14:m>
                <a:endParaRPr lang="ru-RU" sz="14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7173" y="3165052"/>
                <a:ext cx="1810303" cy="63652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/>
          <p:cNvSpPr txBox="1"/>
          <p:nvPr/>
        </p:nvSpPr>
        <p:spPr>
          <a:xfrm flipH="1">
            <a:off x="7967173" y="3967822"/>
            <a:ext cx="1988286" cy="2084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5000"/>
              </a:lnSpc>
            </a:pPr>
            <a:r>
              <a:rPr lang="ru-RU" sz="1200" b="1" i="1" dirty="0" smtClean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(*-СКО по прямой)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9552719" y="3679209"/>
                <a:ext cx="2009076" cy="6365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ru-RU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ru-RU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ru-RU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ru-RU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2960,27</m:t>
                              </m:r>
                            </m:num>
                            <m:den>
                              <m:r>
                                <a:rPr lang="ru-RU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9</m:t>
                              </m:r>
                            </m:den>
                          </m:f>
                        </m:e>
                      </m:rad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ru-RU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18,136</m:t>
                      </m:r>
                    </m:oMath>
                  </m:oMathPara>
                </a14:m>
                <a:endParaRPr lang="ru-RU" sz="14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2719" y="3679209"/>
                <a:ext cx="2009076" cy="63652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/>
          <p:cNvSpPr txBox="1"/>
          <p:nvPr/>
        </p:nvSpPr>
        <p:spPr>
          <a:xfrm flipH="1">
            <a:off x="9573509" y="4395888"/>
            <a:ext cx="1988286" cy="2084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5000"/>
              </a:lnSpc>
            </a:pPr>
            <a:r>
              <a:rPr lang="ru-RU" sz="1200" b="1" i="1" dirty="0" smtClean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(*-СКО по параболе)</a:t>
            </a:r>
          </a:p>
        </p:txBody>
      </p:sp>
      <p:cxnSp>
        <p:nvCxnSpPr>
          <p:cNvPr id="41" name="Straight Line buttom"/>
          <p:cNvCxnSpPr/>
          <p:nvPr/>
        </p:nvCxnSpPr>
        <p:spPr>
          <a:xfrm>
            <a:off x="4028720" y="1599237"/>
            <a:ext cx="0" cy="2907449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Line buttom"/>
          <p:cNvCxnSpPr/>
          <p:nvPr/>
        </p:nvCxnSpPr>
        <p:spPr>
          <a:xfrm flipH="1">
            <a:off x="670186" y="4892391"/>
            <a:ext cx="10972313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184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Объект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9" name="Слайд think-cell" r:id="rId5" imgW="425" imgH="426" progId="TCLayout.ActiveDocument.1">
                  <p:embed/>
                </p:oleObj>
              </mc:Choice>
              <mc:Fallback>
                <p:oleObj name="Слайд think-cell" r:id="rId5" imgW="425" imgH="426" progId="TCLayout.ActiveDocument.1">
                  <p:embed/>
                  <p:pic>
                    <p:nvPicPr>
                      <p:cNvPr id="5" name="Объект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Прямоугольник 5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ru-RU" sz="1400" dirty="0">
              <a:sym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6B7D2-B98C-44FD-8D04-7EC62A56497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99" name="TextBox 398"/>
          <p:cNvSpPr txBox="1"/>
          <p:nvPr/>
        </p:nvSpPr>
        <p:spPr>
          <a:xfrm>
            <a:off x="3971650" y="349066"/>
            <a:ext cx="4263603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ru-RU" sz="32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Объективизация прогноза</a:t>
            </a:r>
          </a:p>
        </p:txBody>
      </p:sp>
      <p:sp>
        <p:nvSpPr>
          <p:cNvPr id="401" name="TextBox 400"/>
          <p:cNvSpPr txBox="1"/>
          <p:nvPr/>
        </p:nvSpPr>
        <p:spPr>
          <a:xfrm flipH="1">
            <a:off x="2956978" y="871036"/>
            <a:ext cx="6292946" cy="6924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25000"/>
              </a:lnSpc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Часть 5. Определение наиболее подходящих методов прогнозирования</a:t>
            </a:r>
          </a:p>
          <a:p>
            <a:pPr algn="r">
              <a:lnSpc>
                <a:spcPct val="125000"/>
              </a:lnSpc>
            </a:pPr>
            <a:endParaRPr lang="ru-RU" b="1" dirty="0" smtClean="0">
              <a:solidFill>
                <a:schemeClr val="bg1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03" name="TextBox 402"/>
          <p:cNvSpPr txBox="1"/>
          <p:nvPr/>
        </p:nvSpPr>
        <p:spPr>
          <a:xfrm>
            <a:off x="872964" y="1599237"/>
            <a:ext cx="552169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ru-RU" sz="1600" i="1" dirty="0" smtClean="0">
                <a:solidFill>
                  <a:srgbClr val="0070C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Аналитическое выравнивание через линейную функцию</a:t>
            </a:r>
          </a:p>
        </p:txBody>
      </p:sp>
      <p:cxnSp>
        <p:nvCxnSpPr>
          <p:cNvPr id="408" name="Straight Line buttom"/>
          <p:cNvCxnSpPr/>
          <p:nvPr/>
        </p:nvCxnSpPr>
        <p:spPr>
          <a:xfrm>
            <a:off x="6103452" y="2098418"/>
            <a:ext cx="0" cy="109265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985301" y="3761270"/>
            <a:ext cx="4557453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ru-RU" sz="1600" i="1" dirty="0" smtClean="0">
                <a:solidFill>
                  <a:srgbClr val="0070C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Вывод: </a:t>
            </a:r>
            <a:r>
              <a:rPr lang="ru-RU" sz="1600" i="1" dirty="0" smtClean="0">
                <a:solidFill>
                  <a:schemeClr val="bg1">
                    <a:lumMod val="50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среднее </a:t>
            </a:r>
            <a:r>
              <a:rPr lang="ru-RU" sz="1600" i="1" dirty="0" err="1" smtClean="0">
                <a:solidFill>
                  <a:schemeClr val="bg1">
                    <a:lumMod val="50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квадратическое</a:t>
            </a:r>
            <a:r>
              <a:rPr lang="ru-RU" sz="1600" i="1" dirty="0" smtClean="0">
                <a:solidFill>
                  <a:schemeClr val="bg1">
                    <a:lumMod val="50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отклонение по параболе меньше чем по линейной функции, следовательно, </a:t>
            </a:r>
            <a:r>
              <a:rPr lang="ru-RU" sz="1600" i="1" dirty="0" smtClean="0">
                <a:solidFill>
                  <a:srgbClr val="0070C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правильнее строить прогноз через уравнение параболы</a:t>
            </a:r>
            <a:r>
              <a:rPr lang="ru-RU" sz="1600" i="1" dirty="0" smtClean="0">
                <a:solidFill>
                  <a:schemeClr val="bg1">
                    <a:lumMod val="50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:</a:t>
            </a:r>
            <a:endParaRPr lang="ru-RU" sz="1600" i="1" u="sng" dirty="0" smtClean="0">
              <a:solidFill>
                <a:schemeClr val="bg1">
                  <a:lumMod val="50000"/>
                </a:schemeClr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567179" y="1599237"/>
            <a:ext cx="552169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ru-RU" sz="1600" i="1" dirty="0" smtClean="0">
                <a:solidFill>
                  <a:srgbClr val="0070C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Аналитическое выравнивание через параболу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81709" y="2098418"/>
                <a:ext cx="1837491" cy="9093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ru-RU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ru-RU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ru-RU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ru-RU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ru-RU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(у−</m:t>
                                  </m:r>
                                  <m:bar>
                                    <m:barPr>
                                      <m:pos m:val="top"/>
                                      <m:ctrlPr>
                                        <a:rPr lang="ru-RU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ru-RU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у</m:t>
                                      </m:r>
                                    </m:e>
                                  </m:bar>
                                  <m:sSup>
                                    <m:sSupPr>
                                      <m:ctrlPr>
                                        <a:rPr lang="ru-RU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ru-RU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ru-RU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709" y="2098418"/>
                <a:ext cx="1837491" cy="909352"/>
              </a:xfrm>
              <a:prstGeom prst="rect">
                <a:avLst/>
              </a:prstGeom>
              <a:blipFill>
                <a:blip r:embed="rId7"/>
                <a:stretch>
                  <a:fillRect b="-67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6588535" y="2098418"/>
                <a:ext cx="1837491" cy="9093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ru-RU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ru-RU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ru-RU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ru-RU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ru-RU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(у−</m:t>
                                  </m:r>
                                  <m:bar>
                                    <m:barPr>
                                      <m:pos m:val="top"/>
                                      <m:ctrlPr>
                                        <a:rPr lang="ru-RU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ru-RU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у</m:t>
                                      </m:r>
                                    </m:e>
                                  </m:bar>
                                  <m:sSup>
                                    <m:sSupPr>
                                      <m:ctrlPr>
                                        <a:rPr lang="ru-RU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ru-RU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ru-RU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8535" y="2098418"/>
                <a:ext cx="1837491" cy="909352"/>
              </a:xfrm>
              <a:prstGeom prst="rect">
                <a:avLst/>
              </a:prstGeom>
              <a:blipFill>
                <a:blip r:embed="rId8"/>
                <a:stretch>
                  <a:fillRect b="-67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204282" y="2097933"/>
                <a:ext cx="2377189" cy="9093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ru-RU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л</m:t>
                          </m:r>
                        </m:sub>
                      </m:sSub>
                      <m:r>
                        <a:rPr lang="ru-RU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ru-RU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ru-RU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1,61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9</m:t>
                              </m:r>
                            </m:den>
                          </m:f>
                        </m:e>
                      </m:ra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=0,423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4282" y="2097933"/>
                <a:ext cx="2377189" cy="90935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8834518" y="2097933"/>
                <a:ext cx="2290435" cy="9093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ru-RU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п</m:t>
                          </m:r>
                        </m:sub>
                      </m:sSub>
                      <m:r>
                        <a:rPr lang="ru-RU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ru-RU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ru-RU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ru-RU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22</m:t>
                              </m:r>
                            </m:num>
                            <m:den>
                              <m:r>
                                <a:rPr lang="ru-RU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</m:e>
                      </m:ra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  <m:r>
                        <a:rPr lang="ru-RU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,391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4518" y="2097933"/>
                <a:ext cx="2290435" cy="9093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985301" y="5047145"/>
                <a:ext cx="3871124" cy="3776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ru-RU" sz="2400" b="1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sSub>
                          <m:sSubPr>
                            <m:ctrlPr>
                              <a:rPr lang="ru-RU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e>
                    </m:bar>
                  </m:oMath>
                </a14:m>
                <a:r>
                  <a:rPr lang="en-US" sz="2400" b="1" i="1" dirty="0" smtClean="0"/>
                  <a:t>= 107,51 + 0,33t - 0,009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p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ru-RU" sz="2400" b="1" i="1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5301" y="5047145"/>
                <a:ext cx="3871124" cy="377667"/>
              </a:xfrm>
              <a:prstGeom prst="rect">
                <a:avLst/>
              </a:prstGeom>
              <a:blipFill>
                <a:blip r:embed="rId11"/>
                <a:stretch>
                  <a:fillRect l="-2992" t="-22581" r="-787" b="-483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493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5060&quot;&gt;&lt;version val=&quot;2792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 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2&quot;/&gt;&lt;m_chDecimalSymbol17909&gt;,&lt;/m_chDecimalSymbol17909&gt;&lt;m_nGroupingDigits17909 val=&quot;3&quot;/&gt;&lt;m_chGroupingSymbol17909&gt; 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.%m.%Y&lt;/m_strFormatTime&gt;&lt;m_yearfmt&gt;&lt;begin val=&quot;0&quot;/&gt;&lt;end val=&quot;0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4&quot;&gt;&lt;elem m_fUsage=&quot;3.84598867905351093910E+00&quot;&gt;&lt;m_msothmcolidx val=&quot;0&quot;/&gt;&lt;m_rgb r=&quot;00&quot; g=&quot;70&quot; b=&quot;C0&quot;/&gt;&lt;m_nBrightness endver=&quot;26206&quot; val=&quot;0&quot;/&gt;&lt;/elem&gt;&lt;elem m_fUsage=&quot;2.62900000000000000355E+00&quot;&gt;&lt;m_msothmcolidx val=&quot;0&quot;/&gt;&lt;m_rgb r=&quot;FE&quot; g=&quot;CF&quot; b=&quot;2E&quot;/&gt;&lt;m_nBrightness endver=&quot;26206&quot; val=&quot;0&quot;/&gt;&lt;/elem&gt;&lt;elem m_fUsage=&quot;8.10000000000000053291E-01&quot;&gt;&lt;m_msothmcolidx val=&quot;0&quot;/&gt;&lt;m_rgb r=&quot;45&quot; g=&quot;FE&quot; b=&quot;45&quot;/&gt;&lt;m_nBrightness endver=&quot;26206&quot; val=&quot;0&quot;/&gt;&lt;/elem&gt;&lt;elem m_fUsage=&quot;6.56100000000000127542E-01&quot;&gt;&lt;m_msothmcolidx val=&quot;0&quot;/&gt;&lt;m_rgb r=&quot;FA&quot; g=&quot;FA&quot; b=&quot;32&quot;/&gt;&lt;m_nBrightness endver=&quot;26206&quot; val=&quot;0&quot;/&gt;&lt;/elem&gt;&lt;/m_vecMRU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0H3t9Edodjj_htF50j4Vg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jsyFy1cP95kZDUuxyvXZQ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VxXqnQ5UYkl2szfTRl9vQ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NthYkjJxLW4C.FqXZatfA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yyfkP9TZQqo_hU.y4IOKQ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oL9DcxU8U6GouYlmS8MXw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Bw1aFtByfl0lsZVxKtzSg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Tujk5vyTALfW5AnZvtHNg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yxzYVRKVANw4GmANZxDtg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MbFpNsibx8Imb4kpV48Gg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A8udsyNfqz7erKcwOwJI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HfP3HSkwhvBLAGGYIp5sw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7UbTgTmfvyUOKSdgF0oJg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X1VtTJztW83IlrRElRsfw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VewlcFsfMIRzGTCDqiM4A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MFBSK6X4kzXsoANp61_tg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Cvm.U4f3FUSk3PFC7gq8g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stMJTaNlgjoPdGSNJZQZg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gaabPAIqj0w7cskxz2mBw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v7WaG9rZocIpvNubJmuLg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wChQKqZ7VPSsx2zLwjbaQ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xZEd5I6_DhHAcjZJl2TP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CEUDVWYCpcDoN3eMNK1TQ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jeeSW9QCdvhLxgS_aF3Ow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XDR4V1GoJpG7gJPvLindQ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XnAt0t.MaH4TDjMjY3Y6A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QhyzJlluXifdjsxu34XwQ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YXll_k_X_EGzBDwWrTnhQ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HfZJBFSWUyPFQMga4PVzA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SWexCvekDbCQgyQ8UJkDQ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YNu4keqGOvY6SFy6SywdA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60CFy0a8lER4jVzyZ7BwA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EzUAemcFJUywlUokSYTEg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qoTsPSih9GBZD3Z_J8fjQ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jeeSW9QCdvhLxgS_aF3Ow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UQYoQ6GkkdPpoY5OV6VKw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QhyzJlluXifdjsxu34XwQ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HfZJBFSWUyPFQMga4PVzA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YNu4keqGOvY6SFy6SywdA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XnAt0t.MaH4TDjMjY3Y6A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SWexCvekDbCQgyQ8UJkDQ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YXll_k_X_EGzBDwWrTnh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2GodokqtwGHWmz8csGmSg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60CFy0a8lER4jVzyZ7BwA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qoTsPSih9GBZD3Z_J8fjQ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jeeSW9QCdvhLxgS_aF3Ow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Z6Zzuwe6EJiaBLN6GI5Mw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OfjGlh65ud5WbgoTx7qzA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TEfMQD1aUoYzx2VFfTkNQ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CnQmS71ZTEW6E11rMOHAA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Lk4x1ZxnjM1.rlhIElsjQ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6iFsU1AFiTzOfbOfBX_pQ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Ax4WRFs5sQLz9_VIMJSew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BlPEvVThU8WZzz2_T2dkA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rpkYakhFhvftSiLkpdJ2g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Mcacfu_6FTqF8v4RKyLcg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Zj.U5bVfZ5MidFKz55CWw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iLuuOeU4jgtgDfKqhZ5jw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JO1InJlrvdz70LzA25Egw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bnPlR4YfTxqKeSNotoZ.g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Ypk780c1VS83JcCY9h2Hg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wJPebGkRxNwwB4O0C1O5Q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JxWcizHfkfjvprln4wTi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Epf2CHiJVfuc6NPJLt5Ww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OXyLXO.SKrVgNbD2WpQDg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jeeSW9QCdvhLxgS_aF3Ow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sXkBrEFnM0AFt2muGWjsg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VgAi1Wt7RoUS5omFeKBDg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2GodokqtwGHWmz8csGmSg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CEUDVWYCpcDoN3eMNK1TQ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HfP3HSkwhvBLAGGYIp5sw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Ax4WRFs5sQLz9_VIMJSew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keyaEIiRu8H2caZ2rrru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k1brQmt4lUad2m3Ag7UJA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D.hfNEG1VhhDM9O4QM9KA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VITyyGGVNCL7NgII.3U8Q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hugH45Ybx6H2CpuKwNEvQ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A8QlAKJoZXk56xbofRdEw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uHmcFIv8YuyXXZZnZylhA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X77MsXRctxTFbY3hnWBJQ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SyTCzDu6ODB7vtV5Bk9qg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A0C9VNk4CUcdNUAsZZwTg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GbA06CySOEc1N5mc48Mww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_5XB61GnIeJBonQcrQKew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keyaEIiRu8H2caZ2rrruQ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jeeSW9QCdvhLxgS_aF3Ow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FQNHAnfIDACH0NQVtRrIQ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wJQdKzerjEFnE98g_8BNQ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5H4OIhroYpbPBCIkvLJRQ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wm1t_l07i_J60DnFUEeNA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Bs2ec0.1oJRsYh129h_Ug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z4tP9iN5EWEW6_4LDZ5cA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2GodokqtwGHWmz8csGmSg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D.hfNEG1VhhDM9O4QM9KA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qtmAdkYCuPGUqecbEUwUg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1O850NjRn36HynbxOXzCQ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CEUDVWYCpcDoN3eMNK1TQ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VITyyGGVNCL7NgII.3U8Q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HfP3HSkwhvBLAGGYIp5sw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Ax4WRFs5sQLz9_VIMJSew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hugH45Ybx6H2CpuKwNEvQ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keyaEIiRu8H2caZ2rrruQ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uHmcFIv8YuyXXZZnZylhA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X77MsXRctxTFbY3hnWBJQ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SyTCzDu6ODB7vtV5Bk9q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D.hfNEG1VhhDM9O4QM9KA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A8QlAKJoZXk56xbofRdEw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A0C9VNk4CUcdNUAsZZwTg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VgAi1Wt7RoUS5omFeKBDg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GbA06CySOEc1N5mc48Mww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BA.wusRbLdlE2N16zx.mg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Jx51qloDpwlVAxZodIYLg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hugH45Ybx6H2CpuKwNEv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VITyyGGVNCL7NgII.3U8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uHmcFIv8YuyXXZZnZylhA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X77MsXRctxTFbY3hnWBJ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SyTCzDu6ODB7vtV5Bk9qg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A8QlAKJoZXk56xbofRdEw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qbl3M0N57LOlhZ.BzsCzQ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jeeSW9QCdvhLxgS_aF3O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zc8nenfF37y8YyqOOtnl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vmsH3VEIBIoQLyZgBlu_Q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0H3t9Edodjj_htF50j4Vg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w_zasv.ho0nXjjoyvDb6w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bcyMtIMIplCwIQxelyWxw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qtmAdkYCuPGUqecbEUwUg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A8QlAKJoZXk56xbofRdEw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Ax4WRFs5sQLz9_VIMJSew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D.hfNEG1VhhDM9O4QM9KA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EzUAemcFJUywlUokSYTEg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2GodokqtwGHWmz8csGmS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CEUDVWYCpcDoN3eMNK1TQ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HfP3HSkwhvBLAGGYIp5sw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k1brQmt4lUad2m3Ag7UJA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SyTCzDu6ODB7vtV5Bk9qg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keyaEIiRu8H2caZ2rrruQ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hugH45Ybx6H2CpuKwNEvQ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VITyyGGVNCL7NgII.3U8Q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uHmcFIv8YuyXXZZnZylhA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X77MsXRctxTFbY3hnWBJQ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QUORevkljVpdEUPV.xmP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qbl3M0N57LOlhZ.BzsCzQ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jeeSW9QCdvhLxgS_aF3Ow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jeeSW9QCdvhLxgS_aF3Ow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jeeSW9QCdvhLxgS_aF3Ow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jeeSW9QCdvhLxgS_aF3O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jeeSW9QCdvhLxgS_aF3Ow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jeeSW9QCdvhLxgS_aF3Ow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LVObT8BfMVsY.rnrph8ng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DvwZMqwsaT_VV1Fy.0lXQ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YETU7S2JLrC7Zc5dn02EA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i6iFF3LKLkQrkYNa0FBTg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lz1hxCaf1Gebqp0_zPbhA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ovkn4k9TgdSBLFKA5npcQ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W2iZAcyTG6pOwyXWhp9zQ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XGVpWKKmsBSObs0.AiaY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fjv_DZaoVEKG8IZ1xvokA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caA4_9hde.c2xWqEmpQaw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CEUDVWYCpcDoN3eMNK1TQ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GbA06CySOEc1N5mc48Mww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HfP3HSkwhvBLAGGYIp5sw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Ax4WRFs5sQLz9_VIMJSew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A8QlAKJoZXk56xbofRdEw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1YMI6Vf1XQIf84Sqa6eOw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D.hfNEG1VhhDM9O4QM9KA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hugH45Ybx6H2CpuKwNEvQ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v.09bjzZDE3BvyY79564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w_zasv.ho0nXjjoyvDb6w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VITyyGGVNCL7NgII.3U8Q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uHmcFIv8YuyXXZZnZylhA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6KyJ9IYZOUa58g3j1K4PA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k1brQmt4lUad2m3Ag7UJA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X77MsXRctxTFbY3hnWBJQ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SyTCzDu6ODB7vtV5Bk9qg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A0C9VNk4CUcdNUAsZZwTg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EzUAemcFJUywlUokSYTEg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keyaEIiRu8H2caZ2rrruQ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6cY8cP0fRDPsfF9qCr1D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bcyMtIMIplCwIQxelyWxw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VgAi1Wt7RoUS5omFeKBDg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2GodokqtwGHWmz8csGmSg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a0yzQM6._bViNy5DoRA1Q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157C_Obf2XLb0IuBlX1AQ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2lUiQoaHabhoiJvNzQzTg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CwHINEppAcQdVgz4YL7Mw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xHX5Mh8WRiGh5tLKdtOGw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jeeSW9QCdvhLxgS_aF3Ow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kwKkqO5R8ufnN8OFFEdKw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Custom Design">
  <a:themeElements>
    <a:clrScheme name="12_Gray_Blue Them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476BF"/>
      </a:accent1>
      <a:accent2>
        <a:srgbClr val="0E5A8B"/>
      </a:accent2>
      <a:accent3>
        <a:srgbClr val="32ACFA"/>
      </a:accent3>
      <a:accent4>
        <a:srgbClr val="A1A1A1"/>
      </a:accent4>
      <a:accent5>
        <a:srgbClr val="0588DB"/>
      </a:accent5>
      <a:accent6>
        <a:srgbClr val="525252"/>
      </a:accent6>
      <a:hlink>
        <a:srgbClr val="0066CC"/>
      </a:hlink>
      <a:folHlink>
        <a:srgbClr val="45C9C9"/>
      </a:folHlink>
    </a:clrScheme>
    <a:fontScheme name="Arial">
      <a:majorFont>
        <a:latin typeface="Arial"/>
        <a:ea typeface=""/>
        <a:cs typeface="FontAwesome"/>
      </a:majorFont>
      <a:minorFont>
        <a:latin typeface="Arial"/>
        <a:ea typeface=""/>
        <a:cs typeface="FontAwesom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C000"/>
        </a:solidFill>
        <a:ln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2382</TotalTime>
  <Words>1031</Words>
  <Application>Microsoft Office PowerPoint</Application>
  <PresentationFormat>Широкоэкранный</PresentationFormat>
  <Paragraphs>330</Paragraphs>
  <Slides>16</Slides>
  <Notes>2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2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FontAwesome</vt:lpstr>
      <vt:lpstr>Open Sans</vt:lpstr>
      <vt:lpstr>Open Sans Semibold</vt:lpstr>
      <vt:lpstr>Wingdings</vt:lpstr>
      <vt:lpstr>Тема Office</vt:lpstr>
      <vt:lpstr>2_Custom Design</vt:lpstr>
      <vt:lpstr>Слайд think-cell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Илья</dc:creator>
  <cp:lastModifiedBy>Илья</cp:lastModifiedBy>
  <cp:revision>59</cp:revision>
  <dcterms:created xsi:type="dcterms:W3CDTF">2019-05-28T18:01:33Z</dcterms:created>
  <dcterms:modified xsi:type="dcterms:W3CDTF">2019-06-15T11:07:08Z</dcterms:modified>
</cp:coreProperties>
</file>