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1.xml" ContentType="application/vnd.openxmlformats-officedocument.drawingml.chart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2.xml" ContentType="application/vnd.openxmlformats-officedocument.drawingml.chart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charts/chart3.xml" ContentType="application/vnd.openxmlformats-officedocument.drawingml.chart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577950043066325E-3"/>
          <c:y val="2.2817025010969723E-2"/>
          <c:w val="0.98208440999138669"/>
          <c:h val="0.95436594997806057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14C-45F4-8997-146C9E4CF104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14C-45F4-8997-146C9E4CF104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14C-45F4-8997-146C9E4CF104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14C-45F4-8997-146C9E4CF104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14C-45F4-8997-146C9E4CF104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14C-45F4-8997-146C9E4CF104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14C-45F4-8997-146C9E4CF104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14C-45F4-8997-146C9E4CF104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14C-45F4-8997-146C9E4CF104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14C-45F4-8997-146C9E4CF104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14C-45F4-8997-146C9E4CF104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14C-45F4-8997-146C9E4CF104}"/>
              </c:ext>
            </c:extLst>
          </c:dPt>
          <c:val>
            <c:numRef>
              <c:f>Sheet1!$A$1:$L$1</c:f>
              <c:numCache>
                <c:formatCode>General</c:formatCode>
                <c:ptCount val="12"/>
                <c:pt idx="0">
                  <c:v>107644</c:v>
                </c:pt>
                <c:pt idx="1">
                  <c:v>117963</c:v>
                </c:pt>
                <c:pt idx="2">
                  <c:v>91100</c:v>
                </c:pt>
                <c:pt idx="3">
                  <c:v>102436</c:v>
                </c:pt>
                <c:pt idx="4">
                  <c:v>126871</c:v>
                </c:pt>
                <c:pt idx="5">
                  <c:v>94882</c:v>
                </c:pt>
                <c:pt idx="6">
                  <c:v>137226</c:v>
                </c:pt>
                <c:pt idx="7">
                  <c:v>147537</c:v>
                </c:pt>
                <c:pt idx="8">
                  <c:v>131834</c:v>
                </c:pt>
                <c:pt idx="9">
                  <c:v>197558</c:v>
                </c:pt>
                <c:pt idx="10">
                  <c:v>215910</c:v>
                </c:pt>
                <c:pt idx="11">
                  <c:v>226413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714C-45F4-8997-146C9E4CF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090064"/>
        <c:axId val="1"/>
      </c:lineChart>
      <c:catAx>
        <c:axId val="21140900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4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2114090064"/>
        <c:crosses val="min"/>
        <c:crossBetween val="midCat"/>
        <c:majorUnit val="2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705141300646918E-2"/>
          <c:y val="2.7282266526757609E-2"/>
          <c:w val="0.96458971739870614"/>
          <c:h val="0.94543546694648484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EC5-42BB-8D6F-87EDBC32300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EC5-42BB-8D6F-87EDBC323002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EC5-42BB-8D6F-87EDBC32300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EC5-42BB-8D6F-87EDBC323002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EC5-42BB-8D6F-87EDBC323002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EC5-42BB-8D6F-87EDBC323002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EC5-42BB-8D6F-87EDBC323002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EC5-42BB-8D6F-87EDBC323002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EC5-42BB-8D6F-87EDBC323002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EC5-42BB-8D6F-87EDBC323002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EC5-42BB-8D6F-87EDBC323002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EC5-42BB-8D6F-87EDBC323002}"/>
              </c:ext>
            </c:extLst>
          </c:dPt>
          <c:val>
            <c:numRef>
              <c:f>Sheet1!$A$1:$L$1</c:f>
              <c:numCache>
                <c:formatCode>General</c:formatCode>
                <c:ptCount val="12"/>
                <c:pt idx="0">
                  <c:v>107644</c:v>
                </c:pt>
                <c:pt idx="1">
                  <c:v>117963</c:v>
                </c:pt>
                <c:pt idx="2">
                  <c:v>91100</c:v>
                </c:pt>
                <c:pt idx="3">
                  <c:v>102436</c:v>
                </c:pt>
                <c:pt idx="4">
                  <c:v>126871</c:v>
                </c:pt>
                <c:pt idx="5">
                  <c:v>94882</c:v>
                </c:pt>
                <c:pt idx="6">
                  <c:v>137226</c:v>
                </c:pt>
                <c:pt idx="7">
                  <c:v>147537</c:v>
                </c:pt>
                <c:pt idx="8">
                  <c:v>131834</c:v>
                </c:pt>
                <c:pt idx="9">
                  <c:v>197558</c:v>
                </c:pt>
                <c:pt idx="10">
                  <c:v>215910</c:v>
                </c:pt>
                <c:pt idx="11">
                  <c:v>226413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7EC5-42BB-8D6F-87EDBC323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105456"/>
        <c:axId val="1"/>
      </c:lineChart>
      <c:catAx>
        <c:axId val="21141054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4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2114105456"/>
        <c:crosses val="min"/>
        <c:crossBetween val="midCat"/>
        <c:majorUnit val="2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577950043066325E-3"/>
          <c:y val="2.4219841639496975E-2"/>
          <c:w val="0.98208440999138669"/>
          <c:h val="0.95156031672100605"/>
        </c:manualLayout>
      </c:layout>
      <c:lineChart>
        <c:grouping val="standard"/>
        <c:varyColors val="0"/>
        <c:ser>
          <c:idx val="0"/>
          <c:order val="0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9F9-47AF-8FFE-35D04D44B891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9F9-47AF-8FFE-35D04D44B891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9F9-47AF-8FFE-35D04D44B891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9F9-47AF-8FFE-35D04D44B891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9F9-47AF-8FFE-35D04D44B891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9F9-47AF-8FFE-35D04D44B891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9F9-47AF-8FFE-35D04D44B891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9F9-47AF-8FFE-35D04D44B891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9F9-47AF-8FFE-35D04D44B891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9F9-47AF-8FFE-35D04D44B891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B9F9-47AF-8FFE-35D04D44B891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9F9-47AF-8FFE-35D04D44B891}"/>
              </c:ext>
            </c:extLst>
          </c:dPt>
          <c:val>
            <c:numRef>
              <c:f>Sheet1!$A$1:$P$1</c:f>
              <c:numCache>
                <c:formatCode>General</c:formatCode>
                <c:ptCount val="16"/>
                <c:pt idx="0">
                  <c:v>107644</c:v>
                </c:pt>
                <c:pt idx="1">
                  <c:v>117963</c:v>
                </c:pt>
                <c:pt idx="2">
                  <c:v>91100</c:v>
                </c:pt>
                <c:pt idx="3">
                  <c:v>102436</c:v>
                </c:pt>
                <c:pt idx="4">
                  <c:v>126871</c:v>
                </c:pt>
                <c:pt idx="5">
                  <c:v>94882</c:v>
                </c:pt>
                <c:pt idx="6">
                  <c:v>137226</c:v>
                </c:pt>
                <c:pt idx="7">
                  <c:v>147537</c:v>
                </c:pt>
                <c:pt idx="8">
                  <c:v>131834</c:v>
                </c:pt>
                <c:pt idx="9">
                  <c:v>197558</c:v>
                </c:pt>
                <c:pt idx="10">
                  <c:v>215910</c:v>
                </c:pt>
                <c:pt idx="11">
                  <c:v>226413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9F9-47AF-8FFE-35D04D44B891}"/>
            </c:ext>
          </c:extLst>
        </c:ser>
        <c:ser>
          <c:idx val="1"/>
          <c:order val="1"/>
          <c:spPr>
            <a:ln w="38100" algn="ctr">
              <a:solidFill>
                <a:srgbClr val="C30C3E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B9F9-47AF-8FFE-35D04D44B891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B9F9-47AF-8FFE-35D04D44B891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B9F9-47AF-8FFE-35D04D44B891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B9F9-47AF-8FFE-35D04D44B891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B9F9-47AF-8FFE-35D04D44B891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B9F9-47AF-8FFE-35D04D44B891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B9F9-47AF-8FFE-35D04D44B891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B9F9-47AF-8FFE-35D04D44B891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B9F9-47AF-8FFE-35D04D44B891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B9F9-47AF-8FFE-35D04D44B891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B9F9-47AF-8FFE-35D04D44B891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B9F9-47AF-8FFE-35D04D44B891}"/>
              </c:ext>
            </c:extLst>
          </c:dPt>
          <c:val>
            <c:numRef>
              <c:f>Sheet1!$A$2:$P$2</c:f>
              <c:numCache>
                <c:formatCode>General</c:formatCode>
                <c:ptCount val="16"/>
                <c:pt idx="0">
                  <c:v>112003.84065934067</c:v>
                </c:pt>
                <c:pt idx="1">
                  <c:v>105794.82967032968</c:v>
                </c:pt>
                <c:pt idx="2">
                  <c:v>103054.55794205796</c:v>
                </c:pt>
                <c:pt idx="3">
                  <c:v>103783.02547452546</c:v>
                </c:pt>
                <c:pt idx="4">
                  <c:v>107980.23226773228</c:v>
                </c:pt>
                <c:pt idx="5">
                  <c:v>115646.17832167831</c:v>
                </c:pt>
                <c:pt idx="6">
                  <c:v>126780.86363636365</c:v>
                </c:pt>
                <c:pt idx="7">
                  <c:v>141384.28821178823</c:v>
                </c:pt>
                <c:pt idx="8">
                  <c:v>159456.45204795204</c:v>
                </c:pt>
                <c:pt idx="9">
                  <c:v>180997.35514485516</c:v>
                </c:pt>
                <c:pt idx="10">
                  <c:v>206006.99750249751</c:v>
                </c:pt>
                <c:pt idx="11">
                  <c:v>234485.37912087914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B9F9-47AF-8FFE-35D04D44B891}"/>
            </c:ext>
          </c:extLst>
        </c:ser>
        <c:ser>
          <c:idx val="2"/>
          <c:order val="2"/>
          <c:spPr>
            <a:ln w="38100" algn="ctr">
              <a:solidFill>
                <a:srgbClr val="FF9900"/>
              </a:solidFill>
              <a:prstDash val="solid"/>
            </a:ln>
          </c:spPr>
          <c:marker>
            <c:symbol val="none"/>
          </c:marker>
          <c:dPt>
            <c:idx val="11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B9F9-47AF-8FFE-35D04D44B891}"/>
              </c:ext>
            </c:extLst>
          </c:dPt>
          <c:dPt>
            <c:idx val="12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B9F9-47AF-8FFE-35D04D44B891}"/>
              </c:ext>
            </c:extLst>
          </c:dPt>
          <c:dPt>
            <c:idx val="13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B9F9-47AF-8FFE-35D04D44B891}"/>
              </c:ext>
            </c:extLst>
          </c:dPt>
          <c:dPt>
            <c:idx val="14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B9F9-47AF-8FFE-35D04D44B891}"/>
              </c:ext>
            </c:extLst>
          </c:dPt>
          <c:dPt>
            <c:idx val="15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B9F9-47AF-8FFE-35D04D44B891}"/>
              </c:ext>
            </c:extLst>
          </c:dPt>
          <c:val>
            <c:numRef>
              <c:f>Sheet1!$A$3:$P$3</c:f>
              <c:numCache>
                <c:formatCode>General</c:formatCode>
                <c:ptCount val="16"/>
                <c:pt idx="11">
                  <c:v>234485.37912087914</c:v>
                </c:pt>
                <c:pt idx="12">
                  <c:v>266432.5</c:v>
                </c:pt>
                <c:pt idx="13">
                  <c:v>301848.36013986013</c:v>
                </c:pt>
                <c:pt idx="14">
                  <c:v>340732.95954045956</c:v>
                </c:pt>
                <c:pt idx="15">
                  <c:v>383086.29820179823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B9F9-47AF-8FFE-35D04D44B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307071"/>
        <c:axId val="1"/>
      </c:lineChart>
      <c:catAx>
        <c:axId val="32530707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325307071"/>
        <c:crosses val="min"/>
        <c:crossBetween val="midCat"/>
        <c:majorUnit val="5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054638246772738E-3"/>
          <c:y val="1.5068096203998842E-2"/>
          <c:w val="0.98438907235064543"/>
          <c:h val="0.96986380759200241"/>
        </c:manualLayout>
      </c:layout>
      <c:lineChart>
        <c:grouping val="standard"/>
        <c:varyColors val="0"/>
        <c:ser>
          <c:idx val="0"/>
          <c:order val="0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300-4438-AF52-85A58C827214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300-4438-AF52-85A58C827214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300-4438-AF52-85A58C827214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300-4438-AF52-85A58C827214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300-4438-AF52-85A58C827214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300-4438-AF52-85A58C827214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300-4438-AF52-85A58C827214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300-4438-AF52-85A58C827214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300-4438-AF52-85A58C827214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300-4438-AF52-85A58C827214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300-4438-AF52-85A58C827214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300-4438-AF52-85A58C827214}"/>
              </c:ext>
            </c:extLst>
          </c:dPt>
          <c:val>
            <c:numRef>
              <c:f>Sheet1!$A$1:$P$1</c:f>
              <c:numCache>
                <c:formatCode>General</c:formatCode>
                <c:ptCount val="16"/>
                <c:pt idx="0">
                  <c:v>107644</c:v>
                </c:pt>
                <c:pt idx="1">
                  <c:v>117963</c:v>
                </c:pt>
                <c:pt idx="2">
                  <c:v>91100</c:v>
                </c:pt>
                <c:pt idx="3">
                  <c:v>102436</c:v>
                </c:pt>
                <c:pt idx="4">
                  <c:v>126871</c:v>
                </c:pt>
                <c:pt idx="5">
                  <c:v>94882</c:v>
                </c:pt>
                <c:pt idx="6">
                  <c:v>137226</c:v>
                </c:pt>
                <c:pt idx="7">
                  <c:v>147537</c:v>
                </c:pt>
                <c:pt idx="8">
                  <c:v>131834</c:v>
                </c:pt>
                <c:pt idx="9">
                  <c:v>197558</c:v>
                </c:pt>
                <c:pt idx="10">
                  <c:v>215910</c:v>
                </c:pt>
                <c:pt idx="11">
                  <c:v>226413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300-4438-AF52-85A58C827214}"/>
            </c:ext>
          </c:extLst>
        </c:ser>
        <c:ser>
          <c:idx val="1"/>
          <c:order val="1"/>
          <c:spPr>
            <a:ln w="38100" algn="ctr">
              <a:solidFill>
                <a:srgbClr val="C30C3E"/>
              </a:solidFill>
              <a:prstDash val="lgDash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300-4438-AF52-85A58C827214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300-4438-AF52-85A58C827214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E300-4438-AF52-85A58C827214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E300-4438-AF52-85A58C827214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E300-4438-AF52-85A58C827214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E300-4438-AF52-85A58C827214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E300-4438-AF52-85A58C827214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E300-4438-AF52-85A58C827214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E300-4438-AF52-85A58C827214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E300-4438-AF52-85A58C827214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E300-4438-AF52-85A58C827214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C30C3E"/>
                </a:solidFill>
                <a:ln w="9525" algn="ctr">
                  <a:solidFill>
                    <a:srgbClr val="C30C3E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E300-4438-AF52-85A58C827214}"/>
              </c:ext>
            </c:extLst>
          </c:dPt>
          <c:val>
            <c:numRef>
              <c:f>Sheet1!$A$2:$P$2</c:f>
              <c:numCache>
                <c:formatCode>General</c:formatCode>
                <c:ptCount val="16"/>
                <c:pt idx="0">
                  <c:v>112003.84065934067</c:v>
                </c:pt>
                <c:pt idx="1">
                  <c:v>105794.82967032968</c:v>
                </c:pt>
                <c:pt idx="2">
                  <c:v>103054.55794205796</c:v>
                </c:pt>
                <c:pt idx="3">
                  <c:v>103783.02547452546</c:v>
                </c:pt>
                <c:pt idx="4">
                  <c:v>107980.23226773228</c:v>
                </c:pt>
                <c:pt idx="5">
                  <c:v>115646.17832167831</c:v>
                </c:pt>
                <c:pt idx="6">
                  <c:v>126780.86363636365</c:v>
                </c:pt>
                <c:pt idx="7">
                  <c:v>141384.28821178823</c:v>
                </c:pt>
                <c:pt idx="8">
                  <c:v>159456.45204795204</c:v>
                </c:pt>
                <c:pt idx="9">
                  <c:v>180997.35514485516</c:v>
                </c:pt>
                <c:pt idx="10">
                  <c:v>206006.99750249751</c:v>
                </c:pt>
                <c:pt idx="11">
                  <c:v>234485.37912087914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E300-4438-AF52-85A58C827214}"/>
            </c:ext>
          </c:extLst>
        </c:ser>
        <c:ser>
          <c:idx val="2"/>
          <c:order val="2"/>
          <c:spPr>
            <a:ln w="38100" algn="ctr">
              <a:solidFill>
                <a:srgbClr val="FF9900"/>
              </a:solidFill>
              <a:prstDash val="solid"/>
            </a:ln>
          </c:spPr>
          <c:marker>
            <c:symbol val="none"/>
          </c:marker>
          <c:dPt>
            <c:idx val="11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E300-4438-AF52-85A58C827214}"/>
              </c:ext>
            </c:extLst>
          </c:dPt>
          <c:dPt>
            <c:idx val="12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E300-4438-AF52-85A58C827214}"/>
              </c:ext>
            </c:extLst>
          </c:dPt>
          <c:dPt>
            <c:idx val="13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E300-4438-AF52-85A58C827214}"/>
              </c:ext>
            </c:extLst>
          </c:dPt>
          <c:dPt>
            <c:idx val="14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E300-4438-AF52-85A58C827214}"/>
              </c:ext>
            </c:extLst>
          </c:dPt>
          <c:dPt>
            <c:idx val="15"/>
            <c:marker>
              <c:symbol val="circle"/>
              <c:size val="7"/>
              <c:spPr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E300-4438-AF52-85A58C827214}"/>
              </c:ext>
            </c:extLst>
          </c:dPt>
          <c:val>
            <c:numRef>
              <c:f>Sheet1!$A$3:$P$3</c:f>
              <c:numCache>
                <c:formatCode>General</c:formatCode>
                <c:ptCount val="16"/>
                <c:pt idx="11">
                  <c:v>234485.37912087914</c:v>
                </c:pt>
                <c:pt idx="12">
                  <c:v>266432.5</c:v>
                </c:pt>
                <c:pt idx="13">
                  <c:v>301848.36013986013</c:v>
                </c:pt>
                <c:pt idx="14">
                  <c:v>340732.95954045956</c:v>
                </c:pt>
                <c:pt idx="15">
                  <c:v>383086.29820179823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E300-4438-AF52-85A58C827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080320"/>
        <c:axId val="1"/>
      </c:lineChart>
      <c:catAx>
        <c:axId val="21140803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2114080320"/>
        <c:crosses val="min"/>
        <c:crossBetween val="midCat"/>
        <c:majorUnit val="50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5BC8F-1D8A-4D32-AC58-863907B9EEC5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CEBD5-C683-43B5-B877-BFAA75C32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6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77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3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1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Off-page Connector 9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9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667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Flowchart: Off-page Connector 9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3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702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8" name="Flowchart: Off-page Connector 17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6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394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22" name="Flowchart: Off-page Connector 21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09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23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25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44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9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62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95610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Слайд think-cell" r:id="rId16" imgW="425" imgH="426" progId="TCLayout.ActiveDocument.1">
                  <p:embed/>
                </p:oleObj>
              </mc:Choice>
              <mc:Fallback>
                <p:oleObj name="Слайд think-cell" r:id="rId1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A5D6-D458-45C3-8D0F-B53DAA027EB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9923-1826-4EE6-B984-03D4FCAF2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57682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Слайд think-cell" r:id="rId14" imgW="425" imgH="426" progId="TCLayout.ActiveDocument.1">
                  <p:embed/>
                </p:oleObj>
              </mc:Choice>
              <mc:Fallback>
                <p:oleObj name="Слайд think-cell" r:id="rId1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62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jpe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39" Type="http://schemas.openxmlformats.org/officeDocument/2006/relationships/image" Target="../media/image30.png"/><Relationship Id="rId21" Type="http://schemas.openxmlformats.org/officeDocument/2006/relationships/tags" Target="../tags/tag111.xml"/><Relationship Id="rId34" Type="http://schemas.openxmlformats.org/officeDocument/2006/relationships/tags" Target="../tags/tag124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chart" Target="../charts/chart3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tags" Target="../tags/tag11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32" Type="http://schemas.openxmlformats.org/officeDocument/2006/relationships/tags" Target="../tags/tag122.xml"/><Relationship Id="rId37" Type="http://schemas.openxmlformats.org/officeDocument/2006/relationships/image" Target="../media/image1.emf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oleObject" Target="../embeddings/oleObject12.bin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31" Type="http://schemas.openxmlformats.org/officeDocument/2006/relationships/tags" Target="../tags/tag121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30" Type="http://schemas.openxmlformats.org/officeDocument/2006/relationships/tags" Target="../tags/tag120.xml"/><Relationship Id="rId35" Type="http://schemas.openxmlformats.org/officeDocument/2006/relationships/slideLayout" Target="../slideLayouts/slideLayout19.xml"/><Relationship Id="rId8" Type="http://schemas.openxmlformats.org/officeDocument/2006/relationships/tags" Target="../tags/tag98.xml"/><Relationship Id="rId3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9" Type="http://schemas.openxmlformats.org/officeDocument/2006/relationships/image" Target="../media/image1.emf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oleObject" Target="../embeddings/oleObject13.bin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tags" Target="../tags/tag152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slideLayout" Target="../slideLayouts/slideLayout19.xml"/><Relationship Id="rId40" Type="http://schemas.openxmlformats.org/officeDocument/2006/relationships/chart" Target="../charts/chart4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8" Type="http://schemas.openxmlformats.org/officeDocument/2006/relationships/tags" Target="../tags/tag131.xml"/><Relationship Id="rId3" Type="http://schemas.openxmlformats.org/officeDocument/2006/relationships/tags" Target="../tags/tag1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oleObject" Target="../embeddings/oleObject5.bin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chart" Target="../charts/chart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image" Target="../media/image1.emf"/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slideLayout" Target="../slideLayouts/slideLayout19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5.png"/><Relationship Id="rId21" Type="http://schemas.openxmlformats.org/officeDocument/2006/relationships/tags" Target="../tags/tag71.xml"/><Relationship Id="rId34" Type="http://schemas.openxmlformats.org/officeDocument/2006/relationships/oleObject" Target="../embeddings/oleObject6.bin"/><Relationship Id="rId42" Type="http://schemas.openxmlformats.org/officeDocument/2006/relationships/chart" Target="../charts/chart2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29" Type="http://schemas.openxmlformats.org/officeDocument/2006/relationships/tags" Target="../tags/tag79.xml"/><Relationship Id="rId41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tags" Target="../tags/tag81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image" Target="../media/image1.emf"/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slideLayout" Target="../slideLayouts/slideLayout19.xml"/><Relationship Id="rId38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8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8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87.xml"/><Relationship Id="rId7" Type="http://schemas.openxmlformats.org/officeDocument/2006/relationships/image" Target="../media/image16.png"/><Relationship Id="rId2" Type="http://schemas.openxmlformats.org/officeDocument/2006/relationships/tags" Target="../tags/tag8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89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91.xml"/><Relationship Id="rId7" Type="http://schemas.openxmlformats.org/officeDocument/2006/relationships/image" Target="../media/image25.png"/><Relationship Id="rId2" Type="http://schemas.openxmlformats.org/officeDocument/2006/relationships/tags" Target="../tags/tag9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Объект 1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18" name="Объект 1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0646"/>
            <a:ext cx="12400453" cy="8264770"/>
          </a:xfrm>
          <a:prstGeom prst="rect">
            <a:avLst/>
          </a:prstGeom>
        </p:spPr>
      </p:pic>
      <p:sp>
        <p:nvSpPr>
          <p:cNvPr id="54" name="Rectangle 3"/>
          <p:cNvSpPr/>
          <p:nvPr/>
        </p:nvSpPr>
        <p:spPr>
          <a:xfrm>
            <a:off x="-67311" y="-651726"/>
            <a:ext cx="12535073" cy="860693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6024380" y="5914864"/>
            <a:ext cx="5486400" cy="4390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Студентов Российского экономического университета им. Г. В. Плеханова 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B5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Камиля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B5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Аминова, Ильи Щекочихина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2B5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79966" y="5496405"/>
            <a:ext cx="13308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Презентация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72795" y="2328854"/>
            <a:ext cx="825488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Стратегическое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планирование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B5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прогнозирование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 корпорациях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(на примере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ПАО «Лукойл»)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602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Слайд think-cell" r:id="rId36" imgW="425" imgH="426" progId="TCLayout.ActiveDocument.1">
                  <p:embed/>
                </p:oleObj>
              </mc:Choice>
              <mc:Fallback>
                <p:oleObj name="Слайд think-cell" r:id="rId36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kumimoji="0" lang="ru-RU" sz="1200" b="1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2463735" y="880945"/>
            <a:ext cx="727088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6. На основе аналитического выравнивания через поленом второй степени 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74304" y="275637"/>
            <a:ext cx="28910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Прогнозирование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4" name="Straight Connector 101"/>
          <p:cNvCxnSpPr/>
          <p:nvPr/>
        </p:nvCxnSpPr>
        <p:spPr>
          <a:xfrm flipH="1">
            <a:off x="2238439" y="5935486"/>
            <a:ext cx="52768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101"/>
          <p:cNvCxnSpPr/>
          <p:nvPr/>
        </p:nvCxnSpPr>
        <p:spPr>
          <a:xfrm flipH="1">
            <a:off x="4630450" y="5935512"/>
            <a:ext cx="527683" cy="0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101"/>
          <p:cNvCxnSpPr/>
          <p:nvPr/>
        </p:nvCxnSpPr>
        <p:spPr>
          <a:xfrm flipH="1">
            <a:off x="7607999" y="5942466"/>
            <a:ext cx="527683" cy="0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 flipH="1">
            <a:off x="2946400" y="5789390"/>
            <a:ext cx="134150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Исходные данные</a:t>
            </a:r>
          </a:p>
        </p:txBody>
      </p:sp>
      <p:sp>
        <p:nvSpPr>
          <p:cNvPr id="348" name="TextBox 347"/>
          <p:cNvSpPr txBox="1"/>
          <p:nvPr/>
        </p:nvSpPr>
        <p:spPr>
          <a:xfrm flipH="1">
            <a:off x="4985280" y="5800834"/>
            <a:ext cx="236332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Выравнивание по параболе</a:t>
            </a:r>
          </a:p>
        </p:txBody>
      </p:sp>
      <p:sp>
        <p:nvSpPr>
          <p:cNvPr id="349" name="TextBox 348"/>
          <p:cNvSpPr txBox="1"/>
          <p:nvPr/>
        </p:nvSpPr>
        <p:spPr>
          <a:xfrm flipH="1">
            <a:off x="7942898" y="5807814"/>
            <a:ext cx="1865377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Прогнозные данные</a:t>
            </a:r>
          </a:p>
        </p:txBody>
      </p:sp>
      <p:graphicFrame>
        <p:nvGraphicFramePr>
          <p:cNvPr id="213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14015730"/>
              </p:ext>
            </p:extLst>
          </p:nvPr>
        </p:nvGraphicFramePr>
        <p:xfrm>
          <a:off x="1433513" y="1922463"/>
          <a:ext cx="9215437" cy="340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52" name="Прямоугольник 51"/>
          <p:cNvSpPr/>
          <p:nvPr>
            <p:custDataLst>
              <p:tags r:id="rId5"/>
            </p:custDataLst>
          </p:nvPr>
        </p:nvSpPr>
        <p:spPr bwMode="gray">
          <a:xfrm>
            <a:off x="1241425" y="5157788"/>
            <a:ext cx="98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F3B743-6551-46F4-BF82-FBE7597E0B0E}" type="datetime'''''''''''''''''''''''''''0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0" name="Прямоугольник 9"/>
          <p:cNvSpPr/>
          <p:nvPr>
            <p:custDataLst>
              <p:tags r:id="rId6"/>
            </p:custDataLst>
          </p:nvPr>
        </p:nvSpPr>
        <p:spPr bwMode="gray">
          <a:xfrm>
            <a:off x="700088" y="2319338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5914EB7-57C7-485A-A079-14EC2A63CB72}" type="datetime'3''5''''''0'''',00''''''''''''0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350,000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Прямоугольник 2"/>
          <p:cNvSpPr/>
          <p:nvPr>
            <p:custDataLst>
              <p:tags r:id="rId7"/>
            </p:custDataLst>
          </p:nvPr>
        </p:nvSpPr>
        <p:spPr bwMode="gray">
          <a:xfrm>
            <a:off x="798513" y="4752975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BF948AE-F01D-4341-B74B-256F5D32214D}" type="datetime'''''''5''''''''''''''0'''',''00''''''''''''''''''0''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8" name="Прямоугольник 7"/>
          <p:cNvSpPr/>
          <p:nvPr>
            <p:custDataLst>
              <p:tags r:id="rId8"/>
            </p:custDataLst>
          </p:nvPr>
        </p:nvSpPr>
        <p:spPr bwMode="gray">
          <a:xfrm>
            <a:off x="700088" y="3130550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555D88D-F7CE-45C9-85BC-C549D9CDF93F}" type="datetime'''''2''''''''''''''''50'''''',00''''''''''0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250,000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3" name="Прямоугольник 52"/>
          <p:cNvSpPr/>
          <p:nvPr>
            <p:custDataLst>
              <p:tags r:id="rId9"/>
            </p:custDataLst>
          </p:nvPr>
        </p:nvSpPr>
        <p:spPr bwMode="gray">
          <a:xfrm>
            <a:off x="700088" y="4346575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C111AD8-B380-48BA-A921-2719C902E914}" type="datetime'''1''''''''''0''''0,''''''''0''''''0''''''''0''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7" name="Прямоугольник 6"/>
          <p:cNvSpPr/>
          <p:nvPr>
            <p:custDataLst>
              <p:tags r:id="rId10"/>
            </p:custDataLst>
          </p:nvPr>
        </p:nvSpPr>
        <p:spPr bwMode="gray">
          <a:xfrm>
            <a:off x="700088" y="3941763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58E92F7-2E26-4273-8756-11282ECA2CFA}" type="datetime'1''''50'''''''',''''''''''''0''''''''''''''''''''0''''''''0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9" name="Прямоугольник 8"/>
          <p:cNvSpPr/>
          <p:nvPr>
            <p:custDataLst>
              <p:tags r:id="rId11"/>
            </p:custDataLst>
          </p:nvPr>
        </p:nvSpPr>
        <p:spPr bwMode="gray">
          <a:xfrm>
            <a:off x="700088" y="2725738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9C8A5A5-E126-42A3-A81F-BF0962DB36D6}" type="datetime'''''3''''''''''''''''0''''0'',0''''''''''''''0''''''''0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3" name="Прямоугольник 62"/>
          <p:cNvSpPr/>
          <p:nvPr>
            <p:custDataLst>
              <p:tags r:id="rId12"/>
            </p:custDataLst>
          </p:nvPr>
        </p:nvSpPr>
        <p:spPr bwMode="gray">
          <a:xfrm>
            <a:off x="700088" y="3536950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935FD5A-BFDC-4383-9BB5-0E78F8BC8A3B}" type="datetime'''''''2''''''00,''''000''''''''''''''''''''''''''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1" name="Прямоугольник 10"/>
          <p:cNvSpPr/>
          <p:nvPr>
            <p:custDataLst>
              <p:tags r:id="rId13"/>
            </p:custDataLst>
          </p:nvPr>
        </p:nvSpPr>
        <p:spPr bwMode="gray">
          <a:xfrm>
            <a:off x="700088" y="1914525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9502363-817D-439D-9231-539989300248}" type="datetime'''''''4''''''''''''''''''''0''0'''''',''0''0''''''''''''''''0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6" name="Прямоугольник 15"/>
          <p:cNvSpPr/>
          <p:nvPr>
            <p:custDataLst>
              <p:tags r:id="rId14"/>
            </p:custDataLst>
          </p:nvPr>
        </p:nvSpPr>
        <p:spPr bwMode="gray">
          <a:xfrm>
            <a:off x="10271125" y="1868488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95C9F41-B4D4-43ED-8B8C-3816328D5386}" type="datetime'3''8''''''''''''3,08''''''''''6''''''''''''''''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383,086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83" name="Прямоугольник 82"/>
          <p:cNvSpPr/>
          <p:nvPr>
            <p:custDataLst>
              <p:tags r:id="rId15"/>
            </p:custDataLst>
          </p:nvPr>
        </p:nvSpPr>
        <p:spPr bwMode="auto">
          <a:xfrm>
            <a:off x="4357688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C0EDFAF4-DF3C-4047-8B74-99C65B5B51F3}" type="datetime'''''''2''0''''17 ''''II ''''''''''''''''''''кв''''''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 useBgFill="1">
        <p:nvSpPr>
          <p:cNvPr id="13" name="Прямоугольник 12"/>
          <p:cNvSpPr/>
          <p:nvPr>
            <p:custDataLst>
              <p:tags r:id="rId16"/>
            </p:custDataLst>
          </p:nvPr>
        </p:nvSpPr>
        <p:spPr bwMode="gray">
          <a:xfrm>
            <a:off x="8461375" y="2814638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0324061-3EBE-41BA-BDB1-819B7F15CAE2}" type="datetime'''''2''66'''''''''''',''''''''''''4''''3''''''''''''3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266,433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81" name="Прямоугольник 180"/>
          <p:cNvSpPr/>
          <p:nvPr>
            <p:custDataLst>
              <p:tags r:id="rId17"/>
            </p:custDataLst>
          </p:nvPr>
        </p:nvSpPr>
        <p:spPr bwMode="auto">
          <a:xfrm>
            <a:off x="10371139" y="5349875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ADD289E9-11C4-4CDF-B1C8-B34CB2B6B7BE}" type="datetime'20''''''''''''''''''1''''''9 ''''IV ''кв''''''.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2019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77" name="Прямоугольник 176"/>
          <p:cNvSpPr/>
          <p:nvPr>
            <p:custDataLst>
              <p:tags r:id="rId18"/>
            </p:custDataLst>
          </p:nvPr>
        </p:nvSpPr>
        <p:spPr bwMode="auto">
          <a:xfrm>
            <a:off x="9775825" y="5349875"/>
            <a:ext cx="374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5204392E-6ABD-48CA-ACC5-F15458855EC2}" type="datetime'''''''''''2''''''''''''0''1''''9 II''''''I к''''''в.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2019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71" name="Прямоугольник 70"/>
          <p:cNvSpPr/>
          <p:nvPr>
            <p:custDataLst>
              <p:tags r:id="rId19"/>
            </p:custDataLst>
          </p:nvPr>
        </p:nvSpPr>
        <p:spPr bwMode="auto">
          <a:xfrm>
            <a:off x="1341438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560C9BB8-323D-469C-938A-D1B72FC3AB6D}" type="datetime'''''''''''20''1''6 ''I'''' к''''''''''''''''''''в''.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69" name="Прямоугольник 68"/>
          <p:cNvSpPr/>
          <p:nvPr>
            <p:custDataLst>
              <p:tags r:id="rId20"/>
            </p:custDataLst>
          </p:nvPr>
        </p:nvSpPr>
        <p:spPr bwMode="auto">
          <a:xfrm>
            <a:off x="1944688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941FA620-C946-42EE-805C-CFCFFE41BED9}" type="datetime'20''''1''''''''''''''''6 ''''''''I''''I'' ''''''''кв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72" name="Прямоугольник 71"/>
          <p:cNvSpPr/>
          <p:nvPr>
            <p:custDataLst>
              <p:tags r:id="rId21"/>
            </p:custDataLst>
          </p:nvPr>
        </p:nvSpPr>
        <p:spPr bwMode="auto">
          <a:xfrm>
            <a:off x="2535238" y="5349875"/>
            <a:ext cx="374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5EAB81F8-30DC-4904-A00C-5C3E2234BCA2}" type="datetime'''2''''''0''''''1''6'''' II''I'''''' ''к''в''''.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6" name="Прямоугольник 85"/>
          <p:cNvSpPr/>
          <p:nvPr>
            <p:custDataLst>
              <p:tags r:id="rId22"/>
            </p:custDataLst>
          </p:nvPr>
        </p:nvSpPr>
        <p:spPr bwMode="auto">
          <a:xfrm>
            <a:off x="3130550" y="5349875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9C31D6F2-B47F-4F61-9DDF-118A77943A07}" type="datetime'''''''''''''2''''''01''''''6 ''''''IV'''''' кв''''''.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4" name="Прямоугольник 83"/>
          <p:cNvSpPr/>
          <p:nvPr>
            <p:custDataLst>
              <p:tags r:id="rId23"/>
            </p:custDataLst>
          </p:nvPr>
        </p:nvSpPr>
        <p:spPr bwMode="auto">
          <a:xfrm>
            <a:off x="3754438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1C17FB2D-76DD-4B7B-9A2C-7AFFDE084279}" type="datetime'''2''''''''0''''17 ''''''''''''I ''''к''в.''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2" name="Прямоугольник 81"/>
          <p:cNvSpPr/>
          <p:nvPr>
            <p:custDataLst>
              <p:tags r:id="rId24"/>
            </p:custDataLst>
          </p:nvPr>
        </p:nvSpPr>
        <p:spPr bwMode="auto">
          <a:xfrm>
            <a:off x="4948238" y="5349875"/>
            <a:ext cx="374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274D8FA8-8073-434B-A3FC-32C29D6FE48B}" type="datetime'2''0''''''''''1''''''7 II''I ''''к''''''''''''''''в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0" name="Прямоугольник 79"/>
          <p:cNvSpPr/>
          <p:nvPr>
            <p:custDataLst>
              <p:tags r:id="rId25"/>
            </p:custDataLst>
          </p:nvPr>
        </p:nvSpPr>
        <p:spPr bwMode="auto">
          <a:xfrm>
            <a:off x="5543550" y="5349875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8F24EED2-CE44-48D0-A4EB-8EB149254F35}" type="datetime'''201''''7'' ''''''''''''IV'''''''''''''' ''''к''''''''''в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7" name="Прямоугольник 86"/>
          <p:cNvSpPr/>
          <p:nvPr>
            <p:custDataLst>
              <p:tags r:id="rId26"/>
            </p:custDataLst>
          </p:nvPr>
        </p:nvSpPr>
        <p:spPr bwMode="auto">
          <a:xfrm>
            <a:off x="6169025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A84F8F1-0D30-4D11-A4A5-6CFB8993FBB2}" type="datetime'''''20''''''''''''''1''''8 ''''''''''I'''' ''''''к''''в''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79" name="Прямоугольник 78"/>
          <p:cNvSpPr/>
          <p:nvPr>
            <p:custDataLst>
              <p:tags r:id="rId27"/>
            </p:custDataLst>
          </p:nvPr>
        </p:nvSpPr>
        <p:spPr bwMode="auto">
          <a:xfrm>
            <a:off x="6772275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E397F4C-E348-41FB-B11A-5F5ED8C365A3}" type="datetime'''''''''2''01''''''''8'''''''''' I''''I ''''''к''''в''''''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2" name="Прямоугольник 11"/>
          <p:cNvSpPr/>
          <p:nvPr>
            <p:custDataLst>
              <p:tags r:id="rId28"/>
            </p:custDataLst>
          </p:nvPr>
        </p:nvSpPr>
        <p:spPr bwMode="gray">
          <a:xfrm>
            <a:off x="7858125" y="3073400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F55B14A-AC8E-4BDC-9FB5-0C45E13E196E}" type="datetime'''''''''''23''''''''4'''''''''''''''''''''',485''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234,485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78" name="Прямоугольник 77"/>
          <p:cNvSpPr/>
          <p:nvPr>
            <p:custDataLst>
              <p:tags r:id="rId29"/>
            </p:custDataLst>
          </p:nvPr>
        </p:nvSpPr>
        <p:spPr bwMode="auto">
          <a:xfrm>
            <a:off x="7362825" y="5349875"/>
            <a:ext cx="374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EAB8EEB5-2D6D-4A32-BA29-03F4FD515F73}" type="datetime'2''01''''''8'''''' ''''''''''II''I'' ''к''''''в''''.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75" name="Прямоугольник 174"/>
          <p:cNvSpPr/>
          <p:nvPr>
            <p:custDataLst>
              <p:tags r:id="rId30"/>
            </p:custDataLst>
          </p:nvPr>
        </p:nvSpPr>
        <p:spPr bwMode="auto">
          <a:xfrm>
            <a:off x="9185275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57054741-99DC-4900-A133-CDCF5097AF62}" type="datetime'''2''''019'''' ''''''I''''I ''к''''''''''''в''''''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2019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68" name="Прямоугольник 67"/>
          <p:cNvSpPr/>
          <p:nvPr>
            <p:custDataLst>
              <p:tags r:id="rId31"/>
            </p:custDataLst>
          </p:nvPr>
        </p:nvSpPr>
        <p:spPr bwMode="auto">
          <a:xfrm>
            <a:off x="7958138" y="5349875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ABA7AEEF-58C4-4B20-AC7E-DBD1DDCEFBAF}" type="datetime'''''''''201''''''8'''' ''IV ''к''''в''''''''''''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73" name="Прямоугольник 172"/>
          <p:cNvSpPr/>
          <p:nvPr>
            <p:custDataLst>
              <p:tags r:id="rId32"/>
            </p:custDataLst>
          </p:nvPr>
        </p:nvSpPr>
        <p:spPr bwMode="auto">
          <a:xfrm>
            <a:off x="8582025" y="5349875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415448F3-2D1B-4E0D-808B-9EE0239F096E}" type="datetime'2''''''0''''''1''''''''''9 I'''''''''''' ''''к''в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2019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 useBgFill="1">
        <p:nvSpPr>
          <p:cNvPr id="14" name="Прямоугольник 13"/>
          <p:cNvSpPr/>
          <p:nvPr>
            <p:custDataLst>
              <p:tags r:id="rId33"/>
            </p:custDataLst>
          </p:nvPr>
        </p:nvSpPr>
        <p:spPr bwMode="gray">
          <a:xfrm>
            <a:off x="9064625" y="2527300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AFFC3AF-EAB1-4815-8223-501BC5AA228E}" type="datetime'''''3''01'',''''''''''''8''''''''''''''''4''''''8''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301,848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15" name="Прямоугольник 14"/>
          <p:cNvSpPr/>
          <p:nvPr>
            <p:custDataLst>
              <p:tags r:id="rId34"/>
            </p:custDataLst>
          </p:nvPr>
        </p:nvSpPr>
        <p:spPr bwMode="gray">
          <a:xfrm>
            <a:off x="9667875" y="2212975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6EA8D82-8275-43E7-BC67-A70D6A568FFB}" type="datetime'''''''3''''''''''''4''0,''''''''''''''''''73''''3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340,733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623017" y="1692968"/>
                <a:ext cx="7380691" cy="220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ru-RU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kumimoji="0" lang="ru-RU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1400" b="1" i="1" dirty="0">
                    <a:solidFill>
                      <a:srgbClr val="C00000"/>
                    </a:solidFill>
                  </a:rPr>
                  <a:t>=  121 681,59 </a:t>
                </a:r>
                <a:r>
                  <a:rPr lang="en-US" sz="1400" b="1" i="1" dirty="0" smtClean="0">
                    <a:solidFill>
                      <a:srgbClr val="C00000"/>
                    </a:solidFill>
                  </a:rPr>
                  <a:t>- 11 412,12t  + </a:t>
                </a:r>
                <a:r>
                  <a:rPr lang="en-US" sz="1400" b="1" i="1" dirty="0">
                    <a:solidFill>
                      <a:srgbClr val="C00000"/>
                    </a:solidFill>
                  </a:rPr>
                  <a:t>1 </a:t>
                </a:r>
                <a:r>
                  <a:rPr lang="en-US" sz="1400" b="1" i="1" dirty="0" smtClean="0">
                    <a:solidFill>
                      <a:srgbClr val="C00000"/>
                    </a:solidFill>
                  </a:rPr>
                  <a:t>734,3696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0" lang="ru-RU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17" y="1692968"/>
                <a:ext cx="7380691" cy="220253"/>
              </a:xfrm>
              <a:prstGeom prst="rect">
                <a:avLst/>
              </a:prstGeom>
              <a:blipFill>
                <a:blip r:embed="rId39"/>
                <a:stretch>
                  <a:fillRect l="-826" t="-25000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5164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Слайд think-cell" r:id="rId38" imgW="425" imgH="426" progId="TCLayout.ActiveDocument.1">
                  <p:embed/>
                </p:oleObj>
              </mc:Choice>
              <mc:Fallback>
                <p:oleObj name="Слайд think-cell" r:id="rId38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ru-RU" sz="14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3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8453482"/>
              </p:ext>
            </p:extLst>
          </p:nvPr>
        </p:nvGraphicFramePr>
        <p:xfrm>
          <a:off x="615950" y="487363"/>
          <a:ext cx="10575925" cy="547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7" name="Прямоугольник 6"/>
          <p:cNvSpPr/>
          <p:nvPr>
            <p:custDataLst>
              <p:tags r:id="rId5"/>
            </p:custDataLst>
          </p:nvPr>
        </p:nvSpPr>
        <p:spPr bwMode="gray">
          <a:xfrm>
            <a:off x="423863" y="5792788"/>
            <a:ext cx="98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AD99217-3E94-447E-848A-1D1A41D8E9A9}" type="datetime'''''''''''''''''''''''''''0''''''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cxnSp>
        <p:nvCxnSpPr>
          <p:cNvPr id="78" name="Прямая соединительная линия 77"/>
          <p:cNvCxnSpPr/>
          <p:nvPr>
            <p:custDataLst>
              <p:tags r:id="rId6"/>
            </p:custDataLst>
          </p:nvPr>
        </p:nvCxnSpPr>
        <p:spPr bwMode="auto">
          <a:xfrm>
            <a:off x="8332788" y="2768600"/>
            <a:ext cx="2819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>
            <p:custDataLst>
              <p:tags r:id="rId7"/>
            </p:custDataLst>
          </p:nvPr>
        </p:nvCxnSpPr>
        <p:spPr bwMode="gray">
          <a:xfrm flipV="1">
            <a:off x="11109325" y="792163"/>
            <a:ext cx="0" cy="1979613"/>
          </a:xfrm>
          <a:prstGeom prst="line">
            <a:avLst/>
          </a:prstGeom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>
            <p:custDataLst>
              <p:tags r:id="rId8"/>
            </p:custDataLst>
          </p:nvPr>
        </p:nvCxnSpPr>
        <p:spPr bwMode="auto">
          <a:xfrm flipV="1">
            <a:off x="10067925" y="3919538"/>
            <a:ext cx="0" cy="5365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>
            <p:custDataLst>
              <p:tags r:id="rId9"/>
            </p:custDataLst>
          </p:nvPr>
        </p:nvCxnSpPr>
        <p:spPr bwMode="auto">
          <a:xfrm>
            <a:off x="5556249" y="3922713"/>
            <a:ext cx="45545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>
            <p:custDataLst>
              <p:tags r:id="rId10"/>
            </p:custDataLst>
          </p:nvPr>
        </p:nvCxnSpPr>
        <p:spPr bwMode="auto">
          <a:xfrm>
            <a:off x="698499" y="4452938"/>
            <a:ext cx="94122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>
            <p:custDataLst>
              <p:tags r:id="rId11"/>
            </p:custDataLst>
          </p:nvPr>
        </p:nvCxnSpPr>
        <p:spPr bwMode="auto">
          <a:xfrm>
            <a:off x="6251575" y="4132263"/>
            <a:ext cx="21240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>
            <p:custDataLst>
              <p:tags r:id="rId12"/>
            </p:custDataLst>
          </p:nvPr>
        </p:nvCxnSpPr>
        <p:spPr bwMode="auto">
          <a:xfrm flipV="1">
            <a:off x="8332788" y="2871788"/>
            <a:ext cx="0" cy="126365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Прямоугольник 17"/>
          <p:cNvSpPr/>
          <p:nvPr>
            <p:custDataLst>
              <p:tags r:id="rId13"/>
            </p:custDataLst>
          </p:nvPr>
        </p:nvSpPr>
        <p:spPr bwMode="gray">
          <a:xfrm>
            <a:off x="8731250" y="2071688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FD1C790-57FD-4E04-BCAD-A70B9C9F0094}" type="datetime'''''''''''''2''6''''''''''''''''''''''6'''',''''''4''''33'">
              <a:rPr lang="ru-RU" altLang="en-US" sz="1200" b="1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266,433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" name="Прямоугольник 25"/>
          <p:cNvSpPr/>
          <p:nvPr>
            <p:custDataLst>
              <p:tags r:id="rId14"/>
            </p:custDataLst>
          </p:nvPr>
        </p:nvSpPr>
        <p:spPr bwMode="auto">
          <a:xfrm>
            <a:off x="4675188" y="5984875"/>
            <a:ext cx="374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811E6B2F-89AE-4BAC-95E1-4BE79C39E41E}" type="datetime'''''''''I''''''''I''''I'''''' ''''''''''к''''''в.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1" name="Прямоугольник 20"/>
          <p:cNvSpPr/>
          <p:nvPr>
            <p:custDataLst>
              <p:tags r:id="rId15"/>
            </p:custDataLst>
          </p:nvPr>
        </p:nvSpPr>
        <p:spPr bwMode="auto">
          <a:xfrm>
            <a:off x="354013" y="5984875"/>
            <a:ext cx="690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18A08F2E-42E4-49B0-B2C6-1F07B249A5E7}" type="datetime'''''''2''''''0''''''''''''1''6'' ''I ''''''кв.'''''''''''''''">
              <a:rPr lang="ru-RU" altLang="en-US" sz="1200" b="1" smtClean="0">
                <a:solidFill>
                  <a:srgbClr val="C30C3E"/>
                </a:solidFill>
                <a:effectLst/>
                <a:sym typeface="+mn-lt"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 кв.</a:t>
            </a:fld>
            <a:endParaRPr kumimoji="0" lang="ru-RU" sz="1200" b="1" strike="noStrike" kern="1200" spc="0" normalizeH="0" noProof="0" dirty="0">
              <a:ln>
                <a:noFill/>
              </a:ln>
              <a:solidFill>
                <a:srgbClr val="C30C3E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17" name="Прямоугольник 16"/>
          <p:cNvSpPr/>
          <p:nvPr>
            <p:custDataLst>
              <p:tags r:id="rId16"/>
            </p:custDataLst>
          </p:nvPr>
        </p:nvSpPr>
        <p:spPr bwMode="auto">
          <a:xfrm>
            <a:off x="3981450" y="5984875"/>
            <a:ext cx="374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DE03E2CC-7D45-4C73-9FF2-C0D6B0000AB9}" type="datetime''' I''''''''''I ''''к''''в''''''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33" name="Прямоугольник 32"/>
          <p:cNvSpPr/>
          <p:nvPr>
            <p:custDataLst>
              <p:tags r:id="rId17"/>
            </p:custDataLst>
          </p:nvPr>
        </p:nvSpPr>
        <p:spPr bwMode="auto">
          <a:xfrm>
            <a:off x="8116888" y="5984875"/>
            <a:ext cx="4333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D425A93F-75F8-4102-83F3-D2F9196139F0}" type="datetime' ''''''I''''''''''''''''''''''''V'''''''''''' ''к''''в.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4" name="Прямоугольник 23"/>
          <p:cNvSpPr/>
          <p:nvPr>
            <p:custDataLst>
              <p:tags r:id="rId18"/>
            </p:custDataLst>
          </p:nvPr>
        </p:nvSpPr>
        <p:spPr bwMode="auto">
          <a:xfrm>
            <a:off x="2565400" y="5984875"/>
            <a:ext cx="4333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AD41ECC1-6F81-480C-BDD3-165339C35415}" type="datetime''''''''''' ''''''''''IV'''' ''''к''в''.''''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32" name="Прямоугольник 31"/>
          <p:cNvSpPr/>
          <p:nvPr>
            <p:custDataLst>
              <p:tags r:id="rId19"/>
            </p:custDataLst>
          </p:nvPr>
        </p:nvSpPr>
        <p:spPr bwMode="auto">
          <a:xfrm>
            <a:off x="9534525" y="5984875"/>
            <a:ext cx="374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713EC5D-6493-4971-95F6-7F18FFFF90D5}" type="datetime' I''''''''I'''''''''''' ''''к''''''в''.''''''''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3" name="Прямоугольник 22"/>
          <p:cNvSpPr/>
          <p:nvPr>
            <p:custDataLst>
              <p:tags r:id="rId20"/>
            </p:custDataLst>
          </p:nvPr>
        </p:nvSpPr>
        <p:spPr bwMode="auto">
          <a:xfrm>
            <a:off x="1878013" y="5984875"/>
            <a:ext cx="4175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5FA3F524-F959-47B9-B563-C75A7D9AC348}" type="datetime''''' ''''''''''I''I''I ''''''''''''''''''к''''''''в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2" name="Прямоугольник 21"/>
          <p:cNvSpPr/>
          <p:nvPr>
            <p:custDataLst>
              <p:tags r:id="rId21"/>
            </p:custDataLst>
          </p:nvPr>
        </p:nvSpPr>
        <p:spPr bwMode="auto">
          <a:xfrm>
            <a:off x="1204913" y="5984875"/>
            <a:ext cx="374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0374034-5010-4D5E-8A82-3854291C7198}" type="datetime' ''''''I''I'''''''' к''''''''''''''''''''в''''''''.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5" name="Прямоугольник 24"/>
          <p:cNvSpPr/>
          <p:nvPr>
            <p:custDataLst>
              <p:tags r:id="rId22"/>
            </p:custDataLst>
          </p:nvPr>
        </p:nvSpPr>
        <p:spPr bwMode="auto">
          <a:xfrm>
            <a:off x="3130550" y="5984875"/>
            <a:ext cx="690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C567207-188C-4FC6-94A1-5721C6A85FDB}" type="datetime'''''2''0''''''''''1''''7 ''''''''I'''' ''''''кв''''''.'">
              <a:rPr lang="ru-RU" altLang="en-US" sz="1200" b="1" smtClean="0">
                <a:solidFill>
                  <a:srgbClr val="C30C3E"/>
                </a:solidFill>
                <a:effectLst/>
                <a:sym typeface="+mn-lt"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 кв.</a:t>
            </a:fld>
            <a:endParaRPr kumimoji="0" lang="ru-RU" sz="1200" b="1" strike="noStrike" kern="1200" spc="0" normalizeH="0" noProof="0" dirty="0">
              <a:ln>
                <a:noFill/>
              </a:ln>
              <a:solidFill>
                <a:srgbClr val="C30C3E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27" name="Прямоугольник 26"/>
          <p:cNvSpPr/>
          <p:nvPr>
            <p:custDataLst>
              <p:tags r:id="rId23"/>
            </p:custDataLst>
          </p:nvPr>
        </p:nvSpPr>
        <p:spPr bwMode="auto">
          <a:xfrm>
            <a:off x="5340350" y="5984875"/>
            <a:ext cx="4333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D6CBA410-F898-4215-9C6F-DFAA060A5D9D}" type="datetime' ''''''''''''''''''''''''I''''''''V'''''''''' ''к''''''''''в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8" name="Прямоугольник 27"/>
          <p:cNvSpPr/>
          <p:nvPr>
            <p:custDataLst>
              <p:tags r:id="rId24"/>
            </p:custDataLst>
          </p:nvPr>
        </p:nvSpPr>
        <p:spPr bwMode="auto">
          <a:xfrm>
            <a:off x="5907088" y="5984875"/>
            <a:ext cx="690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D3006348-15D0-42C3-AA47-EBF6BD9C9A82}" type="datetime'2''''''018 ''''I'' ''''к''''''в.'''''''''''''">
              <a:rPr lang="ru-RU" altLang="en-US" sz="1200" b="1" smtClean="0">
                <a:solidFill>
                  <a:srgbClr val="C4111A"/>
                </a:solidFill>
                <a:effectLst/>
                <a:sym typeface="+mn-lt"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 кв.</a:t>
            </a:fld>
            <a:endParaRPr kumimoji="0" lang="ru-RU" sz="1200" b="1" strike="noStrike" kern="1200" spc="0" normalizeH="0" noProof="0" dirty="0">
              <a:ln>
                <a:noFill/>
              </a:ln>
              <a:solidFill>
                <a:srgbClr val="C4111A"/>
              </a:solidFill>
              <a:effectLst/>
              <a:uLnTx/>
              <a:uFillTx/>
              <a:sym typeface="+mn-lt"/>
            </a:endParaRPr>
          </a:p>
        </p:txBody>
      </p:sp>
      <p:sp useBgFill="1">
        <p:nvSpPr>
          <p:cNvPr id="35" name="Прямоугольник 34"/>
          <p:cNvSpPr/>
          <p:nvPr>
            <p:custDataLst>
              <p:tags r:id="rId25"/>
            </p:custDataLst>
          </p:nvPr>
        </p:nvSpPr>
        <p:spPr bwMode="gray">
          <a:xfrm>
            <a:off x="9426575" y="1600200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D402225-63F0-4F9D-ABC8-2D6468C36D8F}" type="datetime'''''''''''3''''''''0''1'''',8''4''''''''''8'''''''''''''''">
              <a:rPr lang="ru-RU" altLang="en-US" sz="1200" b="1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301,848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6" name="Прямоугольник 35"/>
          <p:cNvSpPr/>
          <p:nvPr>
            <p:custDataLst>
              <p:tags r:id="rId26"/>
            </p:custDataLst>
          </p:nvPr>
        </p:nvSpPr>
        <p:spPr bwMode="gray">
          <a:xfrm>
            <a:off x="10120313" y="1084263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20AD9A1-3638-4FF8-B7E4-4653B9D1D3D6}" type="datetime'''''''34''''''''0'''''''''''''''''''',73''3'''''''">
              <a:rPr lang="ru-RU" altLang="en-US" sz="1200" b="1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340,733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" name="Прямоугольник 19"/>
          <p:cNvSpPr/>
          <p:nvPr>
            <p:custDataLst>
              <p:tags r:id="rId27"/>
            </p:custDataLst>
          </p:nvPr>
        </p:nvSpPr>
        <p:spPr bwMode="auto">
          <a:xfrm>
            <a:off x="10207625" y="5984875"/>
            <a:ext cx="4175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8751AC73-CCB1-4244-8A13-8062BFE1F9E9}" type="datetime''''' ''''''''I''''II'' ''''''''''''''''кв''''''.''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9" name="Прямоугольник 18"/>
          <p:cNvSpPr/>
          <p:nvPr>
            <p:custDataLst>
              <p:tags r:id="rId28"/>
            </p:custDataLst>
          </p:nvPr>
        </p:nvSpPr>
        <p:spPr bwMode="auto">
          <a:xfrm>
            <a:off x="10893425" y="5984875"/>
            <a:ext cx="4333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C2D48AE0-DBDD-4A6D-A538-2D508BBCB73E}" type="datetime''''''' ''''''''I''''''''''V'''' ''''''''к''''''''''в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6" name="Прямоугольник 15"/>
          <p:cNvSpPr/>
          <p:nvPr>
            <p:custDataLst>
              <p:tags r:id="rId29"/>
            </p:custDataLst>
          </p:nvPr>
        </p:nvSpPr>
        <p:spPr bwMode="gray">
          <a:xfrm>
            <a:off x="10814050" y="522288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EC065BE-6D29-4F59-8FCE-BF071D940ECE}" type="datetime'''''''383'''''''''',0''''''''''''''86'''''''''''''''''''''''''">
              <a:rPr lang="ru-RU" altLang="en-US" sz="1200" b="1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383,086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" name="Прямоугольник 30"/>
          <p:cNvSpPr/>
          <p:nvPr>
            <p:custDataLst>
              <p:tags r:id="rId30"/>
            </p:custDataLst>
          </p:nvPr>
        </p:nvSpPr>
        <p:spPr bwMode="auto">
          <a:xfrm>
            <a:off x="7431088" y="5984875"/>
            <a:ext cx="4175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9F21436B-2968-4A18-9A46-4BD8C8964AAD}" type="datetime''''' II''I ''''к''''''в''.''''''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 useBgFill="1">
        <p:nvSpPr>
          <p:cNvPr id="30" name="Прямоугольник 29"/>
          <p:cNvSpPr/>
          <p:nvPr>
            <p:custDataLst>
              <p:tags r:id="rId31"/>
            </p:custDataLst>
          </p:nvPr>
        </p:nvSpPr>
        <p:spPr bwMode="gray">
          <a:xfrm>
            <a:off x="8037513" y="2495550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17EBBB5-D00E-45EC-AFDE-303BD2377A29}" type="datetime'''''2''''''''''''''3''''4,''''4''''''''''''8''5'''''''''''''">
              <a:rPr lang="ru-RU" altLang="en-US" sz="1200" b="1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234,485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4" name="Прямоугольник 33"/>
          <p:cNvSpPr/>
          <p:nvPr>
            <p:custDataLst>
              <p:tags r:id="rId32"/>
            </p:custDataLst>
          </p:nvPr>
        </p:nvSpPr>
        <p:spPr bwMode="auto">
          <a:xfrm>
            <a:off x="8682038" y="5984875"/>
            <a:ext cx="690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471F31B-F4E9-42D3-9251-72561B62983D}" type="datetime'2''''''''0''19'''''' ''''''''''''I ''''к''''в''''''''''.'''">
              <a:rPr lang="ru-RU" altLang="en-US" sz="1200" b="1" smtClean="0">
                <a:solidFill>
                  <a:srgbClr val="C4111A"/>
                </a:solidFill>
                <a:effectLst/>
                <a:sym typeface="+mn-lt"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2019 I кв.</a:t>
            </a:fld>
            <a:endParaRPr kumimoji="0" lang="ru-RU" sz="1200" b="1" strike="noStrike" kern="1200" spc="0" normalizeH="0" noProof="0" dirty="0">
              <a:ln>
                <a:noFill/>
              </a:ln>
              <a:solidFill>
                <a:srgbClr val="C4111A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29" name="Прямоугольник 28"/>
          <p:cNvSpPr/>
          <p:nvPr>
            <p:custDataLst>
              <p:tags r:id="rId33"/>
            </p:custDataLst>
          </p:nvPr>
        </p:nvSpPr>
        <p:spPr bwMode="auto">
          <a:xfrm>
            <a:off x="6757988" y="5984875"/>
            <a:ext cx="374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A354AC8B-2B00-4CBE-B693-5C8834E7127A}" type="datetime''''' I''''''''''''''''''I ''''''''к''''в''.''''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 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77" name="Овал 76"/>
          <p:cNvSpPr/>
          <p:nvPr>
            <p:custDataLst>
              <p:tags r:id="rId34"/>
            </p:custDataLst>
          </p:nvPr>
        </p:nvSpPr>
        <p:spPr bwMode="auto">
          <a:xfrm>
            <a:off x="10306050" y="1673225"/>
            <a:ext cx="16081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39C049E-ECF7-41F9-A222-E5B4A77940DF}" type="datetime'''''''''+''''''''''''''''''''6''''3''''''''''%''''''''''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+63%</a:t>
            </a:fld>
            <a:r>
              <a:rPr lang="ru-RU" altLang="en-US" sz="1400" b="1" dirty="0" smtClean="0">
                <a:solidFill>
                  <a:schemeClr val="tx1"/>
                </a:solidFill>
                <a:effectLst/>
              </a:rPr>
              <a:t> за 2019</a:t>
            </a:r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5" name="Овал 44"/>
          <p:cNvSpPr/>
          <p:nvPr>
            <p:custDataLst>
              <p:tags r:id="rId35"/>
            </p:custDataLst>
          </p:nvPr>
        </p:nvSpPr>
        <p:spPr bwMode="auto">
          <a:xfrm>
            <a:off x="7529513" y="3395663"/>
            <a:ext cx="16081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E8803FB-9B2C-41AF-B5D6-BB6BA1568C43}" type="datetime'''''''''+''''''7''''''''''''''''''''''2%''''''''''''''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+72%</a:t>
            </a:fld>
            <a:r>
              <a:rPr lang="ru-RU" altLang="en-US" sz="1400" b="1" dirty="0" smtClean="0">
                <a:solidFill>
                  <a:schemeClr val="tx1"/>
                </a:solidFill>
                <a:effectLst/>
              </a:rPr>
              <a:t> за 2018</a:t>
            </a:r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4" name="Овал 53"/>
          <p:cNvSpPr/>
          <p:nvPr>
            <p:custDataLst>
              <p:tags r:id="rId36"/>
            </p:custDataLst>
          </p:nvPr>
        </p:nvSpPr>
        <p:spPr bwMode="auto">
          <a:xfrm>
            <a:off x="9061450" y="4079875"/>
            <a:ext cx="20145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ED58C60-38D3-46EC-8496-3597F2B37B2D}" type="datetime'''+''''''''''''''37''''''''''''''''''''''''''''''''''''%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+37%</a:t>
            </a:fld>
            <a:r>
              <a:rPr lang="ru-RU" altLang="en-US" sz="1400" b="1" dirty="0" smtClean="0">
                <a:solidFill>
                  <a:schemeClr val="tx1"/>
                </a:solidFill>
                <a:effectLst/>
              </a:rPr>
              <a:t> за 16-17 гг.</a:t>
            </a:r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5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6" name="Объект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0332" y="3525748"/>
            <a:ext cx="26334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476BF"/>
                </a:solidFill>
                <a:effectLst/>
                <a:uLnTx/>
                <a:uFillTx/>
                <a:latin typeface="Arial"/>
                <a:ea typeface="+mn-ea"/>
              </a:rPr>
              <a:t>Анализ объекта прогнозирования</a:t>
            </a:r>
            <a:endParaRPr kumimoji="0" lang="en-US" sz="1867" b="1" i="0" u="none" strike="noStrike" kern="1200" cap="none" spc="0" normalizeH="0" baseline="0" noProof="0" dirty="0" smtClean="0">
              <a:ln>
                <a:noFill/>
              </a:ln>
              <a:solidFill>
                <a:srgbClr val="0476BF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4267" y="3525748"/>
            <a:ext cx="357186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A8B"/>
                </a:solidFill>
                <a:effectLst/>
                <a:uLnTx/>
                <a:uFillTx/>
                <a:latin typeface="Arial"/>
                <a:ea typeface="+mn-ea"/>
              </a:rPr>
              <a:t>Объективизация прогноза*, прогнозирование</a:t>
            </a:r>
            <a:endParaRPr kumimoji="0" lang="en-US" sz="1867" b="1" i="0" u="none" strike="noStrike" kern="1200" cap="none" spc="0" normalizeH="0" baseline="0" noProof="0" dirty="0" smtClean="0">
              <a:ln>
                <a:noFill/>
              </a:ln>
              <a:solidFill>
                <a:srgbClr val="0E5A8B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-1966624" y="6105817"/>
            <a:ext cx="10842541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3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Объективизация прогноза*</a:t>
            </a:r>
            <a:r>
              <a:rPr kumimoji="0" lang="ru-RU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– выбор метода прогнозирования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22" name="Straight Line buttom"/>
          <p:cNvCxnSpPr/>
          <p:nvPr/>
        </p:nvCxnSpPr>
        <p:spPr>
          <a:xfrm>
            <a:off x="987490" y="5809056"/>
            <a:ext cx="1004910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070332" y="4310411"/>
            <a:ext cx="3021757" cy="78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01 – 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Общие характеристики ВР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02 – Определение тенденции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03 – Определение видов тенденции   </a:t>
            </a:r>
            <a:endParaRPr kumimoji="0" lang="en-US" sz="133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466034" y="4311574"/>
            <a:ext cx="5140517" cy="1279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4</a:t>
            </a:r>
            <a:r>
              <a:rPr kumimoji="0" lang="en-US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 – 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Исключение </a:t>
            </a:r>
            <a:r>
              <a:rPr kumimoji="0" lang="ru-RU" sz="133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несоотв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. методов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05 – Определение соотв. методов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06 – Прогнозирования с помощью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 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       определённых методов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07 – Принятие стратегических решений</a:t>
            </a:r>
            <a:endParaRPr kumimoji="0" lang="en-US" sz="133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81615" y="386100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 аналитической работы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6" name="Sev01"/>
          <p:cNvSpPr/>
          <p:nvPr/>
        </p:nvSpPr>
        <p:spPr>
          <a:xfrm>
            <a:off x="2580561" y="1795066"/>
            <a:ext cx="1612996" cy="1612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333" b="0" i="0" u="none" strike="noStrike" kern="1200" cap="none" spc="0" normalizeH="0" baseline="0" noProof="0" dirty="0">
              <a:ln>
                <a:noFill/>
              </a:ln>
              <a:solidFill>
                <a:srgbClr val="0476BF">
                  <a:lumMod val="50000"/>
                </a:srgbClr>
              </a:solidFill>
              <a:effectLst/>
              <a:uLnTx/>
              <a:uFillTx/>
              <a:latin typeface="FontAwesome" pitchFamily="2" charset="0"/>
              <a:ea typeface="+mn-ea"/>
            </a:endParaRPr>
          </a:p>
        </p:txBody>
      </p:sp>
      <p:sp>
        <p:nvSpPr>
          <p:cNvPr id="47" name="Sev02"/>
          <p:cNvSpPr/>
          <p:nvPr/>
        </p:nvSpPr>
        <p:spPr>
          <a:xfrm>
            <a:off x="8003702" y="1795066"/>
            <a:ext cx="1612996" cy="1612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E5A8B">
                  <a:lumMod val="50000"/>
                </a:srgbClr>
              </a:solidFill>
              <a:effectLst/>
              <a:uLnTx/>
              <a:uFillTx/>
              <a:latin typeface="FontAwesome" pitchFamily="2" charset="0"/>
              <a:ea typeface="+mn-ea"/>
            </a:endParaRPr>
          </a:p>
        </p:txBody>
      </p:sp>
      <p:sp>
        <p:nvSpPr>
          <p:cNvPr id="48" name="Freeform 178"/>
          <p:cNvSpPr>
            <a:spLocks noEditPoints="1"/>
          </p:cNvSpPr>
          <p:nvPr/>
        </p:nvSpPr>
        <p:spPr bwMode="auto">
          <a:xfrm>
            <a:off x="3050578" y="2348137"/>
            <a:ext cx="672960" cy="506851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49" name="Freeform 34"/>
          <p:cNvSpPr>
            <a:spLocks noEditPoints="1"/>
          </p:cNvSpPr>
          <p:nvPr/>
        </p:nvSpPr>
        <p:spPr bwMode="auto">
          <a:xfrm>
            <a:off x="8396071" y="2187434"/>
            <a:ext cx="828255" cy="8282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044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9192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Слайд think-cell" r:id="rId47" imgW="425" imgH="426" progId="TCLayout.ActiveDocument.1">
                  <p:embed/>
                </p:oleObj>
              </mc:Choice>
              <mc:Fallback>
                <p:oleObj name="Слайд think-cell" r:id="rId47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kumimoji="0" lang="ru-RU" sz="1400" b="1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graphicFrame>
        <p:nvGraphicFramePr>
          <p:cNvPr id="51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2065118"/>
              </p:ext>
            </p:extLst>
          </p:nvPr>
        </p:nvGraphicFramePr>
        <p:xfrm>
          <a:off x="1363663" y="1327150"/>
          <a:ext cx="9215437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25" name="Прямоугольник 24"/>
          <p:cNvSpPr/>
          <p:nvPr>
            <p:custDataLst>
              <p:tags r:id="rId5"/>
            </p:custDataLst>
          </p:nvPr>
        </p:nvSpPr>
        <p:spPr bwMode="gray">
          <a:xfrm>
            <a:off x="728663" y="4484688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6C69AF0-C8BA-42A3-9B2B-1A0897E359BA}" type="datetime'''''20'''''',''''''''''''''''''''''0''''0''''0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" name="Прямоугольник 26"/>
          <p:cNvSpPr/>
          <p:nvPr>
            <p:custDataLst>
              <p:tags r:id="rId6"/>
            </p:custDataLst>
          </p:nvPr>
        </p:nvSpPr>
        <p:spPr bwMode="gray">
          <a:xfrm>
            <a:off x="728663" y="3908425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573C7A8-768F-4058-97A2-46208DFE85FE}" type="datetime'''''''''''''''6''''''''0'',''''''''''''0''0''''0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" name="Прямоугольник 25"/>
          <p:cNvSpPr/>
          <p:nvPr>
            <p:custDataLst>
              <p:tags r:id="rId7"/>
            </p:custDataLst>
          </p:nvPr>
        </p:nvSpPr>
        <p:spPr bwMode="gray">
          <a:xfrm>
            <a:off x="728663" y="4197350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5CBDA30-A89F-4C5B-9067-F6C469B7E031}" type="datetime'4''''''''0'''''''',''''''''''''0''''''''''0''''''''''0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4" name="Прямоугольник 23"/>
          <p:cNvSpPr/>
          <p:nvPr>
            <p:custDataLst>
              <p:tags r:id="rId8"/>
            </p:custDataLst>
          </p:nvPr>
        </p:nvSpPr>
        <p:spPr bwMode="gray">
          <a:xfrm>
            <a:off x="1171576" y="4772025"/>
            <a:ext cx="98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B7D132C-148E-4F5C-8CFB-10A626635009}" type="datetime'''''''''''''''''''''''''''''''0''''''''''''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0" name="Прямоугольник 29"/>
          <p:cNvSpPr/>
          <p:nvPr>
            <p:custDataLst>
              <p:tags r:id="rId9"/>
            </p:custDataLst>
          </p:nvPr>
        </p:nvSpPr>
        <p:spPr bwMode="gray">
          <a:xfrm>
            <a:off x="630238" y="3046413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9BB2234-D5B0-46C5-8D3C-86BA4805C19D}" type="datetime'''''''''''''''''''''1''''''''20'',''''0''''0''0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120,000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8" name="Прямоугольник 37"/>
          <p:cNvSpPr/>
          <p:nvPr>
            <p:custDataLst>
              <p:tags r:id="rId10"/>
            </p:custDataLst>
          </p:nvPr>
        </p:nvSpPr>
        <p:spPr bwMode="gray">
          <a:xfrm>
            <a:off x="630238" y="1319213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8E8EECE-72F1-4106-8FFD-36DB01965E64}" type="datetime'''2''4''''0'''''''''',''''''''0''''''''''''''''''''00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240,000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9" name="Прямоугольник 28"/>
          <p:cNvSpPr/>
          <p:nvPr>
            <p:custDataLst>
              <p:tags r:id="rId11"/>
            </p:custDataLst>
          </p:nvPr>
        </p:nvSpPr>
        <p:spPr bwMode="gray">
          <a:xfrm>
            <a:off x="630238" y="3333750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E4DBC10-476E-44D1-9390-0485F543ADA8}" type="datetime'''''''1''''''''0''''''''''0'''''''''''''',0''0''''0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8" name="Прямоугольник 27"/>
          <p:cNvSpPr/>
          <p:nvPr>
            <p:custDataLst>
              <p:tags r:id="rId12"/>
            </p:custDataLst>
          </p:nvPr>
        </p:nvSpPr>
        <p:spPr bwMode="gray">
          <a:xfrm>
            <a:off x="728663" y="3621088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0799358-A0F8-4E3A-861A-919912E84290}" type="datetime'80'''''''',0''''''''''''0''''''''''''''''''''''''''0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5" name="Прямоугольник 34"/>
          <p:cNvSpPr/>
          <p:nvPr>
            <p:custDataLst>
              <p:tags r:id="rId13"/>
            </p:custDataLst>
          </p:nvPr>
        </p:nvSpPr>
        <p:spPr bwMode="gray">
          <a:xfrm>
            <a:off x="630238" y="1895475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FF9B3F3-ED87-4ECE-AA3D-B9126E889F17}" type="datetime'''''''2''0''''''''''''''''''0,''''0''''''00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6" name="Прямоугольник 35"/>
          <p:cNvSpPr/>
          <p:nvPr>
            <p:custDataLst>
              <p:tags r:id="rId14"/>
            </p:custDataLst>
          </p:nvPr>
        </p:nvSpPr>
        <p:spPr bwMode="gray">
          <a:xfrm>
            <a:off x="630238" y="1606550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7AE3903-6A99-44DC-B51E-8AD2E2C86C0C}" type="datetime'''''''''''''''''2''''''2''0,''''0''''0''0''''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220,000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" name="Прямоугольник 30"/>
          <p:cNvSpPr/>
          <p:nvPr>
            <p:custDataLst>
              <p:tags r:id="rId15"/>
            </p:custDataLst>
          </p:nvPr>
        </p:nvSpPr>
        <p:spPr bwMode="gray">
          <a:xfrm>
            <a:off x="630238" y="2757488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84DF5AD-F8C7-45C7-89E8-0C0089AD9AA6}" type="datetime'''''''''''1''''''''4''''0'''',''''''''''''''''0''0''0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2" name="Прямоугольник 31"/>
          <p:cNvSpPr/>
          <p:nvPr>
            <p:custDataLst>
              <p:tags r:id="rId16"/>
            </p:custDataLst>
          </p:nvPr>
        </p:nvSpPr>
        <p:spPr bwMode="gray">
          <a:xfrm>
            <a:off x="630238" y="2470150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2F18F8B-7ABB-4DE5-90AB-CC667F89998C}" type="datetime'''''''''''1''''6''0'''''''',0''0''''''0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160,000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3" name="Прямоугольник 32"/>
          <p:cNvSpPr/>
          <p:nvPr>
            <p:custDataLst>
              <p:tags r:id="rId17"/>
            </p:custDataLst>
          </p:nvPr>
        </p:nvSpPr>
        <p:spPr bwMode="gray">
          <a:xfrm>
            <a:off x="630238" y="2182813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550CF39-7DDA-4A9F-A525-9DA966BF3611}" type="datetime'''''''''''''''''1''''80,''''''''''''''''''00''''''''0''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180,000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cxnSp>
        <p:nvCxnSpPr>
          <p:cNvPr id="52" name="Прямая соединительная линия 51"/>
          <p:cNvCxnSpPr/>
          <p:nvPr>
            <p:custDataLst>
              <p:tags r:id="rId18"/>
            </p:custDataLst>
          </p:nvPr>
        </p:nvCxnSpPr>
        <p:spPr bwMode="auto">
          <a:xfrm>
            <a:off x="3349625" y="3313113"/>
            <a:ext cx="7189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единительная линия 311"/>
          <p:cNvCxnSpPr/>
          <p:nvPr>
            <p:custDataLst>
              <p:tags r:id="rId19"/>
            </p:custDataLst>
          </p:nvPr>
        </p:nvCxnSpPr>
        <p:spPr bwMode="gray">
          <a:xfrm flipV="1">
            <a:off x="10496550" y="1601787"/>
            <a:ext cx="0" cy="171450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>
            <p:custDataLst>
              <p:tags r:id="rId20"/>
            </p:custDataLst>
          </p:nvPr>
        </p:nvCxnSpPr>
        <p:spPr bwMode="auto">
          <a:xfrm>
            <a:off x="1446213" y="3313113"/>
            <a:ext cx="138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>
            <p:custDataLst>
              <p:tags r:id="rId21"/>
            </p:custDataLst>
          </p:nvPr>
        </p:nvSpPr>
        <p:spPr bwMode="gray">
          <a:xfrm>
            <a:off x="1490663" y="3040063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7228CFB-CCEB-4267-A6EE-11447E2A01F5}" type="datetime'1''07'''''''''''''',''''''''6''''''4''''''''''''4'''''''''''">
              <a:rPr lang="ru-RU" altLang="en-US" sz="1200" b="1" smtClean="0">
                <a:solidFill>
                  <a:srgbClr val="000000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107,644</a:t>
            </a:fld>
            <a:endParaRPr lang="ru-RU" sz="1200" b="1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96" name="Прямоугольник 195"/>
          <p:cNvSpPr/>
          <p:nvPr>
            <p:custDataLst>
              <p:tags r:id="rId22"/>
            </p:custDataLst>
          </p:nvPr>
        </p:nvSpPr>
        <p:spPr bwMode="auto">
          <a:xfrm>
            <a:off x="1112838" y="4964113"/>
            <a:ext cx="668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B48B23C8-2DAE-4696-ACFD-4FD5B726A689}" type="datetime'2''''0''16'''''''''' I'' ''''''к''''''''''''''''''''в.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1" name="Прямоугольник 10"/>
          <p:cNvSpPr/>
          <p:nvPr>
            <p:custDataLst>
              <p:tags r:id="rId23"/>
            </p:custDataLst>
          </p:nvPr>
        </p:nvSpPr>
        <p:spPr bwMode="gray">
          <a:xfrm>
            <a:off x="3619500" y="3116263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EFE0C85-3E04-4534-9359-EBA91AAD87A5}" type="datetime'10''''2'''',4''''''''''''''''''''''''''''''''''36'">
              <a:rPr lang="ru-RU" altLang="en-US" sz="1200" b="1" smtClean="0">
                <a:solidFill>
                  <a:srgbClr val="000000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102,436</a:t>
            </a:fld>
            <a:endParaRPr lang="ru-RU" sz="1200" b="1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0" name="Прямоугольник 39"/>
          <p:cNvSpPr/>
          <p:nvPr>
            <p:custDataLst>
              <p:tags r:id="rId24"/>
            </p:custDataLst>
          </p:nvPr>
        </p:nvSpPr>
        <p:spPr bwMode="gray">
          <a:xfrm>
            <a:off x="1976438" y="2892425"/>
            <a:ext cx="5842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940E2C1-1EE8-43CF-A1F1-E7F042C83E05}" type="datetime'1''17'''',''''''''''''''''''''9''6''3'''''''">
              <a:rPr lang="ru-RU" altLang="en-US" sz="1200" b="1" smtClean="0">
                <a:solidFill>
                  <a:srgbClr val="000000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117,963</a:t>
            </a:fld>
            <a:endParaRPr lang="ru-RU" sz="1200" b="1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98" name="Прямоугольник 197"/>
          <p:cNvSpPr/>
          <p:nvPr>
            <p:custDataLst>
              <p:tags r:id="rId25"/>
            </p:custDataLst>
          </p:nvPr>
        </p:nvSpPr>
        <p:spPr bwMode="auto">
          <a:xfrm>
            <a:off x="1912938" y="4964113"/>
            <a:ext cx="711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729A1A92-DC99-42A3-B501-CF61EA6F51EB}" type="datetime'''2''''''0''''''1''6 ''''''''I''I'' ''к''''''в''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8" name="Прямоугольник 17"/>
          <p:cNvSpPr/>
          <p:nvPr>
            <p:custDataLst>
              <p:tags r:id="rId26"/>
            </p:custDataLst>
          </p:nvPr>
        </p:nvSpPr>
        <p:spPr bwMode="gray">
          <a:xfrm>
            <a:off x="2838450" y="3278188"/>
            <a:ext cx="5080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9AD9619-D974-447C-8956-6ACAC4EFA590}" type="datetime'9''''''''''''''''''''1'',''''''''10''''''''''0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91,100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0" name="Прямоугольник 199"/>
          <p:cNvSpPr/>
          <p:nvPr>
            <p:custDataLst>
              <p:tags r:id="rId27"/>
            </p:custDataLst>
          </p:nvPr>
        </p:nvSpPr>
        <p:spPr bwMode="auto">
          <a:xfrm>
            <a:off x="2716213" y="4964113"/>
            <a:ext cx="754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126C1A5A-EDAF-48EE-8330-13993BEC152F}" type="datetime'''''2''''0''''1''6'' ''I''''''''II ''''к''''''''''''''в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48" name="Прямоугольник 47"/>
          <p:cNvSpPr/>
          <p:nvPr>
            <p:custDataLst>
              <p:tags r:id="rId28"/>
            </p:custDataLst>
          </p:nvPr>
        </p:nvSpPr>
        <p:spPr bwMode="gray">
          <a:xfrm>
            <a:off x="9378950" y="1482725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1A97910-6C2D-4206-96A6-8B41771D8BF8}" type="datetime'''''''2''''1''''''5,''9''''''''''''''''''1''0''''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215,910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1" name="Прямоугольник 200"/>
          <p:cNvSpPr/>
          <p:nvPr>
            <p:custDataLst>
              <p:tags r:id="rId29"/>
            </p:custDataLst>
          </p:nvPr>
        </p:nvSpPr>
        <p:spPr bwMode="auto">
          <a:xfrm>
            <a:off x="3530600" y="4964113"/>
            <a:ext cx="7699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E7413CFE-AFE4-474B-940E-92B636B89290}" type="datetime'20''1''''''''''6'''''''''' IV'''''''''''' ''к''''''в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42" name="Прямоугольник 41"/>
          <p:cNvSpPr/>
          <p:nvPr>
            <p:custDataLst>
              <p:tags r:id="rId30"/>
            </p:custDataLst>
          </p:nvPr>
        </p:nvSpPr>
        <p:spPr bwMode="gray">
          <a:xfrm>
            <a:off x="4441825" y="2763838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6F67B0A-CCCC-446F-BD54-E3DA803AC0CC}" type="datetime'''''12''''''6'''''''''''',''''''8''''''''''''''''''''''7''1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126,871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2" name="Прямоугольник 201"/>
          <p:cNvSpPr/>
          <p:nvPr>
            <p:custDataLst>
              <p:tags r:id="rId31"/>
            </p:custDataLst>
          </p:nvPr>
        </p:nvSpPr>
        <p:spPr bwMode="auto">
          <a:xfrm>
            <a:off x="4403725" y="4964113"/>
            <a:ext cx="668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56A27A25-966A-4805-AFC5-7C215A3E418A}" type="datetime'2''''''0''1''''7'''''''''' ''''''I'''' к''''''''в''''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 useBgFill="1">
        <p:nvSpPr>
          <p:cNvPr id="12" name="Прямоугольник 11"/>
          <p:cNvSpPr/>
          <p:nvPr>
            <p:custDataLst>
              <p:tags r:id="rId32"/>
            </p:custDataLst>
          </p:nvPr>
        </p:nvSpPr>
        <p:spPr bwMode="gray">
          <a:xfrm>
            <a:off x="5305425" y="3224213"/>
            <a:ext cx="508000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877046D-7E34-4EA9-BAB3-0BBA162DEAE6}" type="datetime'9''''''''''''4'',8''''''''''''''''82'''''''''''''''''">
              <a:rPr lang="ru-RU" altLang="en-US" sz="1200" b="1" smtClean="0">
                <a:solidFill>
                  <a:srgbClr val="000000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94,882</a:t>
            </a:fld>
            <a:endParaRPr lang="ru-RU" sz="1200" b="1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209" name="Прямоугольник 208"/>
          <p:cNvSpPr/>
          <p:nvPr>
            <p:custDataLst>
              <p:tags r:id="rId33"/>
            </p:custDataLst>
          </p:nvPr>
        </p:nvSpPr>
        <p:spPr bwMode="auto">
          <a:xfrm>
            <a:off x="10112375" y="4964113"/>
            <a:ext cx="7699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60D69081-ACF0-486E-9D0C-3F5088ACCD69}" type="datetime'''2''01''''''''8'''''''''''''''''''''''' ''IV кв''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43" name="Прямоугольник 42"/>
          <p:cNvSpPr/>
          <p:nvPr>
            <p:custDataLst>
              <p:tags r:id="rId34"/>
            </p:custDataLst>
          </p:nvPr>
        </p:nvSpPr>
        <p:spPr bwMode="gray">
          <a:xfrm>
            <a:off x="6088063" y="2614613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1E5E638-92A7-44F6-9FB0-88BBF61C0A9D}" type="datetime'''''''''''13''''''''''''7'''',''''''22''6''''''''''''''''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137,226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4" name="Прямоугольник 203"/>
          <p:cNvSpPr/>
          <p:nvPr>
            <p:custDataLst>
              <p:tags r:id="rId35"/>
            </p:custDataLst>
          </p:nvPr>
        </p:nvSpPr>
        <p:spPr bwMode="auto">
          <a:xfrm>
            <a:off x="6007100" y="4964113"/>
            <a:ext cx="754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AE91C3C7-8128-4919-881A-C382A582DAFC}" type="datetime'''201''''''''7'''' ''II''I'''''''''''' к''''''''в''''.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45" name="Прямоугольник 44"/>
          <p:cNvSpPr/>
          <p:nvPr>
            <p:custDataLst>
              <p:tags r:id="rId36"/>
            </p:custDataLst>
          </p:nvPr>
        </p:nvSpPr>
        <p:spPr bwMode="gray">
          <a:xfrm>
            <a:off x="6910388" y="2466975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B078134-CDD7-4ED0-B3C7-F4FBC845B2DF}" type="datetime'''''''''''''''''''''14''''''7'''''''''''',''''''53''7''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147,537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16" name="Прямоугольник 15"/>
          <p:cNvSpPr/>
          <p:nvPr>
            <p:custDataLst>
              <p:tags r:id="rId37"/>
            </p:custDataLst>
          </p:nvPr>
        </p:nvSpPr>
        <p:spPr bwMode="gray">
          <a:xfrm>
            <a:off x="7732713" y="2692400"/>
            <a:ext cx="592138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CE97D7B-6DB3-4749-96B7-B17D68747DAA}" type="datetime'''''''''''''''1''''3''1'',''8''''''''''''''3''''''''''''''4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131,834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6" name="Прямоугольник 205"/>
          <p:cNvSpPr/>
          <p:nvPr>
            <p:custDataLst>
              <p:tags r:id="rId38"/>
            </p:custDataLst>
          </p:nvPr>
        </p:nvSpPr>
        <p:spPr bwMode="auto">
          <a:xfrm>
            <a:off x="7694613" y="4964113"/>
            <a:ext cx="668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F28DE69E-69CE-4F29-A28C-CCBDAAA1123C}" type="datetime'20''''''1''8'''''''''''''''' ''''I'' ''''''''''''''к''''в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03" name="Прямоугольник 202"/>
          <p:cNvSpPr/>
          <p:nvPr>
            <p:custDataLst>
              <p:tags r:id="rId39"/>
            </p:custDataLst>
          </p:nvPr>
        </p:nvSpPr>
        <p:spPr bwMode="auto">
          <a:xfrm>
            <a:off x="5203825" y="4964113"/>
            <a:ext cx="711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701D88C2-6C55-4F50-BFB0-51F640D16BF0}" type="datetime'''''''''2''''0''17'' I''''''''''''''''I'''''''' к''''''в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05" name="Прямоугольник 204"/>
          <p:cNvSpPr/>
          <p:nvPr>
            <p:custDataLst>
              <p:tags r:id="rId40"/>
            </p:custDataLst>
          </p:nvPr>
        </p:nvSpPr>
        <p:spPr bwMode="auto">
          <a:xfrm>
            <a:off x="6821488" y="4964113"/>
            <a:ext cx="7699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0D938C76-B40D-448D-8CCA-CD63B2DEFC52}" type="datetime'''''''''20''''17'''''''' ''''''''''''''''IV к''''''в''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07" name="Прямоугольник 206"/>
          <p:cNvSpPr/>
          <p:nvPr>
            <p:custDataLst>
              <p:tags r:id="rId41"/>
            </p:custDataLst>
          </p:nvPr>
        </p:nvSpPr>
        <p:spPr bwMode="auto">
          <a:xfrm>
            <a:off x="8494713" y="4964113"/>
            <a:ext cx="711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5A0996AF-829F-482F-A421-D7BED84AFA25}" type="datetime'''20''''18 I''''I'''''''''''''''''''''''''' ''''''к''в.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08" name="Прямоугольник 207"/>
          <p:cNvSpPr/>
          <p:nvPr>
            <p:custDataLst>
              <p:tags r:id="rId42"/>
            </p:custDataLst>
          </p:nvPr>
        </p:nvSpPr>
        <p:spPr bwMode="auto">
          <a:xfrm>
            <a:off x="9297988" y="4964113"/>
            <a:ext cx="754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F6C08F5A-599D-4FBB-8396-CD734F82985B}" type="datetime'2''018'''' ''''''''''I''''''I''I'''' ''''кв''''''.''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50" name="Прямоугольник 49"/>
          <p:cNvSpPr/>
          <p:nvPr>
            <p:custDataLst>
              <p:tags r:id="rId43"/>
            </p:custDataLst>
          </p:nvPr>
        </p:nvSpPr>
        <p:spPr bwMode="gray">
          <a:xfrm>
            <a:off x="10201275" y="1331913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D16F53B-97BC-421A-92E9-62FCF189E3C0}" type="datetime'''2''''''2''''''''6,4''''''''''''''''''''''''''''13''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226,413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6" name="Прямоугольник 45"/>
          <p:cNvSpPr/>
          <p:nvPr>
            <p:custDataLst>
              <p:tags r:id="rId44"/>
            </p:custDataLst>
          </p:nvPr>
        </p:nvSpPr>
        <p:spPr bwMode="gray">
          <a:xfrm>
            <a:off x="8555038" y="1747838"/>
            <a:ext cx="5921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36ECBDA-B0D8-4032-A6B5-AA8E087666B4}" type="datetime'''''''''''197'''''''''',5''''''''''''''''''58'''">
              <a:rPr lang="ru-RU" altLang="en-US" sz="1200" b="1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197,558</a:t>
            </a:fld>
            <a:endParaRPr lang="ru-RU" sz="12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09" name="Овал 308"/>
          <p:cNvSpPr/>
          <p:nvPr>
            <p:custDataLst>
              <p:tags r:id="rId45"/>
            </p:custDataLst>
          </p:nvPr>
        </p:nvSpPr>
        <p:spPr bwMode="auto">
          <a:xfrm>
            <a:off x="9977438" y="2351088"/>
            <a:ext cx="1038225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225C8658-74F6-4438-B2F3-6BD22B18342F}" type="datetime'+''''11''''8'',''''''''''''7''''''''''''6''9'">
              <a:rPr lang="ru-RU" altLang="en-US" sz="1400" b="1" smtClean="0">
                <a:solidFill>
                  <a:srgbClr val="0070C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+118,769</a:t>
            </a:fld>
            <a:endParaRPr kumimoji="0" lang="ru-RU" sz="1400" b="1" i="0" strike="noStrike" kern="1200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489399" y="275637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Анализ объекта прогнозирования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3129880" y="864625"/>
            <a:ext cx="5847100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1. Общие характеристики исследуемого временного ряда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1446213" y="5473700"/>
            <a:ext cx="691673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Операционная прибыль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ПАО «Лукойл» за 2016 – 2018 гг.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(в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млн. руб.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13540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Слайд think-cell" r:id="rId34" imgW="425" imgH="426" progId="TCLayout.ActiveDocument.1">
                  <p:embed/>
                </p:oleObj>
              </mc:Choice>
              <mc:Fallback>
                <p:oleObj name="Слайд think-cell" r:id="rId34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kumimoji="0" lang="ru-RU" sz="1400" b="1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2386012" y="880945"/>
            <a:ext cx="727088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2. Определение тенденции в целом с помощью кумулятивного Т-критерия 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8" name="Straight Line buttom"/>
          <p:cNvCxnSpPr/>
          <p:nvPr/>
        </p:nvCxnSpPr>
        <p:spPr>
          <a:xfrm>
            <a:off x="6601730" y="1525021"/>
            <a:ext cx="0" cy="425641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7029327" y="1728014"/>
            <a:ext cx="3421338" cy="1127899"/>
            <a:chOff x="7332582" y="1854200"/>
            <a:chExt cx="3421338" cy="1127899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8213532" y="1854200"/>
              <a:ext cx="789190" cy="1127899"/>
              <a:chOff x="8156576" y="1628975"/>
              <a:chExt cx="789190" cy="11278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156576" y="1628975"/>
                    <a:ext cx="789190" cy="6707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𝑍𝑛</m:t>
                                  </m:r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6576" y="1628975"/>
                    <a:ext cx="789190" cy="67076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8156576" y="2299736"/>
                <a:ext cx="7891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65018" y="2479875"/>
                    <a:ext cx="4584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𝐺𝑦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5018" y="2479875"/>
                    <a:ext cx="458459" cy="27699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6000" t="-2222" r="-4000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TextBox 58"/>
            <p:cNvSpPr txBox="1"/>
            <p:nvPr/>
          </p:nvSpPr>
          <p:spPr>
            <a:xfrm>
              <a:off x="9884852" y="186175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53508" y="2268462"/>
              <a:ext cx="150041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Open Sans Semibold" panose="020B0706030804020204" pitchFamily="34" charset="0"/>
                </a:rPr>
                <a:t>= 11,</a:t>
              </a:r>
              <a:r>
                <a:rPr kumimoji="0" lang="ru-RU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Open Sans Semibold" panose="020B0706030804020204" pitchFamily="34" charset="0"/>
                </a:rPr>
                <a:t>29;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Open Sans Semibold" panose="020B07060308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332582" y="2277269"/>
                  <a:ext cx="868443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ru-RU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р</m:t>
                            </m:r>
                          </m:sub>
                        </m:sSub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=</m:t>
                        </m:r>
                      </m:oMath>
                    </m:oMathPara>
                  </a14:m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582" y="2277269"/>
                  <a:ext cx="868443" cy="536557"/>
                </a:xfrm>
                <a:prstGeom prst="rect">
                  <a:avLst/>
                </a:prstGeom>
                <a:blipFill>
                  <a:blip r:embed="rId39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057277" y="3116670"/>
                <a:ext cx="1912190" cy="536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kumimoji="0" lang="ru-RU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кр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m:t>=</m:t>
                      </m:r>
                      <m:r>
                        <a:rPr kumimoji="0" lang="ru-RU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m:t>5,49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77" y="3116670"/>
                <a:ext cx="1912190" cy="536557"/>
              </a:xfrm>
              <a:prstGeom prst="rect">
                <a:avLst/>
              </a:prstGeom>
              <a:blipFill>
                <a:blip r:embed="rId40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7029328" y="4029161"/>
                <a:ext cx="4340484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ru-RU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11,29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&gt;5,49&lt;=&gt;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kumimoji="0" lang="ru-RU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р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&gt;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kumimoji="0" lang="ru-RU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кр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28" y="4029161"/>
                <a:ext cx="4340484" cy="46955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6991573" y="5135101"/>
            <a:ext cx="43259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 уровнях временного </a:t>
            </a:r>
            <a:r>
              <a:rPr lang="ru-RU" sz="1600" i="1" dirty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ряда </a:t>
            </a:r>
            <a:r>
              <a:rPr lang="ru-RU" sz="1600" i="1" dirty="0" smtClean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операционной прибыли </a:t>
            </a:r>
            <a:r>
              <a:rPr lang="ru-RU" sz="1600" i="1" dirty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ПАО «Лукойл»  </a:t>
            </a:r>
            <a:r>
              <a:rPr kumimoji="0" lang="ru-RU" sz="16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тенденция существует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89399" y="275637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Анализ объекта прогнозирования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64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41715472"/>
              </p:ext>
            </p:extLst>
          </p:nvPr>
        </p:nvGraphicFramePr>
        <p:xfrm>
          <a:off x="1420813" y="1646238"/>
          <a:ext cx="4662487" cy="302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43" name="Прямоугольник 42"/>
          <p:cNvSpPr/>
          <p:nvPr>
            <p:custDataLst>
              <p:tags r:id="rId5"/>
            </p:custDataLst>
          </p:nvPr>
        </p:nvSpPr>
        <p:spPr bwMode="gray">
          <a:xfrm>
            <a:off x="1228725" y="4498975"/>
            <a:ext cx="98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105160C-4154-445A-B7EF-12730C94CC82}" type="datetime'''''''0''''''''''''''''''''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4" name="Прямоугольник 43"/>
          <p:cNvSpPr/>
          <p:nvPr>
            <p:custDataLst>
              <p:tags r:id="rId6"/>
            </p:custDataLst>
          </p:nvPr>
        </p:nvSpPr>
        <p:spPr bwMode="gray">
          <a:xfrm>
            <a:off x="687388" y="3306763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EDAD393-2164-4B02-83BE-714F8855AC12}" type="datetime'''''''''''''''''''''''''10''''''''0'''''',''0''''''0''''0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3" name="Прямоугольник 52"/>
          <p:cNvSpPr/>
          <p:nvPr>
            <p:custDataLst>
              <p:tags r:id="rId7"/>
            </p:custDataLst>
          </p:nvPr>
        </p:nvSpPr>
        <p:spPr bwMode="gray">
          <a:xfrm>
            <a:off x="785813" y="4022725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7334484-ED6B-4E98-A7F5-114D0DF5A811}" type="datetime'4''''''''''''''0'''''''''''''',''''''''0''''''00''''''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0" name="Прямоугольник 49"/>
          <p:cNvSpPr/>
          <p:nvPr>
            <p:custDataLst>
              <p:tags r:id="rId8"/>
            </p:custDataLst>
          </p:nvPr>
        </p:nvSpPr>
        <p:spPr bwMode="gray">
          <a:xfrm>
            <a:off x="687388" y="3068638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E630761-7D06-4507-A398-C6C7BF25C936}" type="datetime'''''''''''''''''''''''''1''''2''''''0,''''0''00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120,000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2" name="Прямоугольник 41"/>
          <p:cNvSpPr/>
          <p:nvPr>
            <p:custDataLst>
              <p:tags r:id="rId9"/>
            </p:custDataLst>
          </p:nvPr>
        </p:nvSpPr>
        <p:spPr bwMode="gray">
          <a:xfrm>
            <a:off x="785813" y="4260850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D595025-93D3-4B86-8E7A-6B0C870CE107}" type="datetime'''''2''0'''''''''''',''''''''''0''''''''0''''''0''''''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2" name="Прямоугольник 51"/>
          <p:cNvSpPr/>
          <p:nvPr>
            <p:custDataLst>
              <p:tags r:id="rId10"/>
            </p:custDataLst>
          </p:nvPr>
        </p:nvSpPr>
        <p:spPr bwMode="gray">
          <a:xfrm>
            <a:off x="785813" y="3784600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24D339-D2E4-42EF-8387-AB6C3FCA1147}" type="datetime'''''6''''''''0'''''',0''''''''''''''''''''''''0''''0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1" name="Прямоугольник 50"/>
          <p:cNvSpPr/>
          <p:nvPr>
            <p:custDataLst>
              <p:tags r:id="rId11"/>
            </p:custDataLst>
          </p:nvPr>
        </p:nvSpPr>
        <p:spPr bwMode="gray">
          <a:xfrm>
            <a:off x="785813" y="3544888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2C77A0D-9731-4548-AA38-420BFE26A62A}" type="datetime'''''''''''''''''''80'''''''''',''0''''''''''''''''''''0''0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9" name="Прямоугольник 48"/>
          <p:cNvSpPr/>
          <p:nvPr>
            <p:custDataLst>
              <p:tags r:id="rId12"/>
            </p:custDataLst>
          </p:nvPr>
        </p:nvSpPr>
        <p:spPr bwMode="gray">
          <a:xfrm>
            <a:off x="687388" y="2830513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E25A68D-17F2-410A-B9EE-014C114CE230}" type="datetime'''''1''''''''4''0'''''''''''''''''''',''''''0''0''0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8" name="Прямоугольник 47"/>
          <p:cNvSpPr/>
          <p:nvPr>
            <p:custDataLst>
              <p:tags r:id="rId13"/>
            </p:custDataLst>
          </p:nvPr>
        </p:nvSpPr>
        <p:spPr bwMode="gray">
          <a:xfrm>
            <a:off x="687388" y="2592388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5A5092F-135C-4760-9C7D-7DA808A0ED30}" type="datetime'''16''''''''''''''0'''''''''''''''''''''''''''',''0''0''''''0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160,000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7" name="Прямоугольник 46"/>
          <p:cNvSpPr/>
          <p:nvPr>
            <p:custDataLst>
              <p:tags r:id="rId14"/>
            </p:custDataLst>
          </p:nvPr>
        </p:nvSpPr>
        <p:spPr bwMode="gray">
          <a:xfrm>
            <a:off x="687388" y="2354263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12AAC27-A1D7-4922-B7EB-D8CE5DCF4039}" type="datetime'1''''''''''8''''''0'''''''',0''''''''''0''''''''0''''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180,000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8" name="Прямоугольник 57"/>
          <p:cNvSpPr/>
          <p:nvPr>
            <p:custDataLst>
              <p:tags r:id="rId15"/>
            </p:custDataLst>
          </p:nvPr>
        </p:nvSpPr>
        <p:spPr bwMode="gray">
          <a:xfrm>
            <a:off x="687388" y="2114550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22E1F0A-4C5B-431F-B14C-BAFCA6195FD3}" type="datetime'''''''''''''2''''''''''0''''''''''0'''''',''''''''00''''''0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6" name="Прямоугольник 45"/>
          <p:cNvSpPr/>
          <p:nvPr>
            <p:custDataLst>
              <p:tags r:id="rId16"/>
            </p:custDataLst>
          </p:nvPr>
        </p:nvSpPr>
        <p:spPr bwMode="gray">
          <a:xfrm>
            <a:off x="687388" y="1876425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6893E4E-A6DC-459E-9CCD-A794E7FDC8E1}" type="datetime'''''''''2''''''''''''''''2''''0'''''',''''00''''''''''''0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220,000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5" name="Прямоугольник 44"/>
          <p:cNvSpPr/>
          <p:nvPr>
            <p:custDataLst>
              <p:tags r:id="rId17"/>
            </p:custDataLst>
          </p:nvPr>
        </p:nvSpPr>
        <p:spPr bwMode="gray">
          <a:xfrm>
            <a:off x="687388" y="1638300"/>
            <a:ext cx="639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41E14F7-FEDA-4888-9E19-5D593770A206}" type="datetime'''''2''''''4''''''0'''''''''',''''''''''''''0''''''0''0'''">
              <a:rPr lang="ru-RU" altLang="en-US" sz="1400" smtClean="0">
                <a:solidFill>
                  <a:schemeClr val="tx1"/>
                </a:solidFill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240,000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cxnSp>
        <p:nvCxnSpPr>
          <p:cNvPr id="61" name="Прямая соединительная линия 60"/>
          <p:cNvCxnSpPr/>
          <p:nvPr>
            <p:custDataLst>
              <p:tags r:id="rId18"/>
            </p:custDataLst>
          </p:nvPr>
        </p:nvCxnSpPr>
        <p:spPr bwMode="gray">
          <a:xfrm flipV="1">
            <a:off x="6000750" y="1887538"/>
            <a:ext cx="0" cy="142240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>
            <p:custDataLst>
              <p:tags r:id="rId19"/>
            </p:custDataLst>
          </p:nvPr>
        </p:nvCxnSpPr>
        <p:spPr bwMode="auto">
          <a:xfrm>
            <a:off x="1503363" y="3306763"/>
            <a:ext cx="4540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>
            <p:custDataLst>
              <p:tags r:id="rId20"/>
            </p:custDataLst>
          </p:nvPr>
        </p:nvSpPr>
        <p:spPr bwMode="auto">
          <a:xfrm>
            <a:off x="1328738" y="4691063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7D234786-5DF6-4201-B6C3-EEA7EC9DFFA6}" type="datetime'''''20''''1''''6'''''''''' ''''''''''I'' ''''''''''''''кв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9" name="Прямоугольник 88"/>
          <p:cNvSpPr/>
          <p:nvPr>
            <p:custDataLst>
              <p:tags r:id="rId21"/>
            </p:custDataLst>
          </p:nvPr>
        </p:nvSpPr>
        <p:spPr bwMode="auto">
          <a:xfrm>
            <a:off x="4598988" y="4691063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CC59D70E-DCBB-4DDF-AD4F-B0067A85683D}" type="datetime'2''''''018'''''''''' ''''I'''''''''' ''''''''''к''в.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4" name="Прямоугольник 83"/>
          <p:cNvSpPr/>
          <p:nvPr>
            <p:custDataLst>
              <p:tags r:id="rId22"/>
            </p:custDataLst>
          </p:nvPr>
        </p:nvSpPr>
        <p:spPr bwMode="auto">
          <a:xfrm>
            <a:off x="3768725" y="4691063"/>
            <a:ext cx="374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F3B1B639-92C2-42B5-A8BC-78DF319C8116}" type="datetime'20''''17'' III ''''''к''''''в''''''''''''''''''''''''''''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69" name="Прямоугольник 68"/>
          <p:cNvSpPr/>
          <p:nvPr>
            <p:custDataLst>
              <p:tags r:id="rId23"/>
            </p:custDataLst>
          </p:nvPr>
        </p:nvSpPr>
        <p:spPr bwMode="auto">
          <a:xfrm>
            <a:off x="1738313" y="4691063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0F5EB9B6-D60E-433F-B45C-739EE470800F}" type="datetime'''''''''''''''''20''1''''''''6'''''' ''''''''I''I ''кв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73" name="Прямоугольник 72"/>
          <p:cNvSpPr/>
          <p:nvPr>
            <p:custDataLst>
              <p:tags r:id="rId24"/>
            </p:custDataLst>
          </p:nvPr>
        </p:nvSpPr>
        <p:spPr bwMode="auto">
          <a:xfrm>
            <a:off x="2133600" y="4691063"/>
            <a:ext cx="374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082E29B1-B1CC-4058-997A-51DB594E7076}" type="datetime'20''1''''''6 I''I''I ''''''''''к''в''''''''''''''''''''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8" name="Прямоугольник 87"/>
          <p:cNvSpPr/>
          <p:nvPr>
            <p:custDataLst>
              <p:tags r:id="rId25"/>
            </p:custDataLst>
          </p:nvPr>
        </p:nvSpPr>
        <p:spPr bwMode="auto">
          <a:xfrm>
            <a:off x="2535238" y="4691063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C8F9218-231B-476A-8B34-8E0CD348FCEE}" type="datetime'''''2''0''''''''16'' ''''I''''V ''к''''''''''''''в''''''''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2016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6" name="Прямоугольник 85"/>
          <p:cNvSpPr/>
          <p:nvPr>
            <p:custDataLst>
              <p:tags r:id="rId26"/>
            </p:custDataLst>
          </p:nvPr>
        </p:nvSpPr>
        <p:spPr bwMode="auto">
          <a:xfrm>
            <a:off x="2963863" y="4691063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1668F0FE-2C63-4D84-8EE2-F6CF0117CF95}" type="datetime'2''01''''''''7 ''I'''''''''''''''''''' к''''в''.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5" name="Прямоугольник 84"/>
          <p:cNvSpPr/>
          <p:nvPr>
            <p:custDataLst>
              <p:tags r:id="rId27"/>
            </p:custDataLst>
          </p:nvPr>
        </p:nvSpPr>
        <p:spPr bwMode="auto">
          <a:xfrm>
            <a:off x="3373438" y="4691063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4333839C-3152-4F19-941D-AD42BCCA32CB}" type="datetime'''''''''2017'' ''''II'''''''' ''''''''''''''''''''к''в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1" name="Прямоугольник 80"/>
          <p:cNvSpPr/>
          <p:nvPr>
            <p:custDataLst>
              <p:tags r:id="rId28"/>
            </p:custDataLst>
          </p:nvPr>
        </p:nvSpPr>
        <p:spPr bwMode="auto">
          <a:xfrm>
            <a:off x="4170363" y="4691063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46A8A575-B715-4601-B987-2D1C58BDA91F}" type="datetime'''2''''''''''0''''''17'''''' ''I''''V ''''''''кв.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2017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80" name="Прямоугольник 79"/>
          <p:cNvSpPr/>
          <p:nvPr>
            <p:custDataLst>
              <p:tags r:id="rId29"/>
            </p:custDataLst>
          </p:nvPr>
        </p:nvSpPr>
        <p:spPr bwMode="auto">
          <a:xfrm>
            <a:off x="5008563" y="4691063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35521F90-89EB-43B5-8A31-40A0BFB46611}" type="datetime'''''''''''''''2''''0''''''18 I''I ''к''в''.''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79" name="Прямоугольник 78"/>
          <p:cNvSpPr/>
          <p:nvPr>
            <p:custDataLst>
              <p:tags r:id="rId30"/>
            </p:custDataLst>
          </p:nvPr>
        </p:nvSpPr>
        <p:spPr bwMode="auto">
          <a:xfrm>
            <a:off x="5403850" y="4691063"/>
            <a:ext cx="374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D137E124-0E79-4B5F-8CF0-7A4D9EDD8CC2}" type="datetime'''''''20''1''''8 ''''''''''II''''''''I'''''' ''к''''в''''''.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III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68" name="Прямоугольник 67"/>
          <p:cNvSpPr/>
          <p:nvPr>
            <p:custDataLst>
              <p:tags r:id="rId31"/>
            </p:custDataLst>
          </p:nvPr>
        </p:nvSpPr>
        <p:spPr bwMode="auto">
          <a:xfrm>
            <a:off x="5805488" y="4691063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B9108221-0097-48B6-B677-7D69BD817C52}" type="datetime'2''''0''''1''8'' IV'' ''''''''''''к''''''в''''''''''.'''''''">
              <a:rPr lang="ru-RU" altLang="en-US" sz="1200" smtClean="0">
                <a:solidFill>
                  <a:srgbClr val="00000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2018 IV кв.</a:t>
            </a:fld>
            <a:endParaRPr kumimoji="0" lang="ru-RU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95" name="Овал 94"/>
          <p:cNvSpPr/>
          <p:nvPr>
            <p:custDataLst>
              <p:tags r:id="rId32"/>
            </p:custDataLst>
          </p:nvPr>
        </p:nvSpPr>
        <p:spPr bwMode="auto">
          <a:xfrm>
            <a:off x="5481638" y="2490788"/>
            <a:ext cx="1038225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spcBef>
                <a:spcPct val="0"/>
              </a:spcBef>
              <a:spcAft>
                <a:spcPct val="0"/>
              </a:spcAft>
            </a:pPr>
            <a:fld id="{0F23D0D1-5027-438B-92C0-9266861B1CE3}" type="datetime'''''''''''''+''''''1''''''18'''''''''''''',7''''69'''''''''''">
              <a:rPr lang="ru-RU" altLang="en-US" sz="1400" b="1" smtClean="0">
                <a:solidFill>
                  <a:srgbClr val="0070C0"/>
                </a:solidFill>
                <a:effectLst/>
              </a:rPr>
              <a:pPr lvl="0" algn="ctr">
                <a:spcBef>
                  <a:spcPct val="0"/>
                </a:spcBef>
                <a:spcAft>
                  <a:spcPct val="0"/>
                </a:spcAft>
              </a:pPr>
              <a:t>+118,769</a:t>
            </a:fld>
            <a:endParaRPr kumimoji="0" lang="ru-RU" sz="1400" b="1" i="0" strike="noStrike" kern="1200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20813" y="5181268"/>
            <a:ext cx="5016563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75000"/>
                  </a:schemeClr>
                </a:solidFill>
              </a:rPr>
              <a:t>Операционная прибыль </a:t>
            </a:r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ПАО «Лукойл» за 2016 – 2018 гг.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(млн. руб.)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1879309" y="840828"/>
            <a:ext cx="868103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3. Определение видов тенденции методом сравнения средних уровней временного ряда 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872964" y="1599237"/>
            <a:ext cx="55216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Выдвигаем гипотезу о равенстве  средних*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(* - </a:t>
            </a:r>
            <a:r>
              <a:rPr kumimoji="0" 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проверка гипотезы осуществляется через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 – </a:t>
            </a:r>
            <a:r>
              <a:rPr kumimoji="0" 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критерий Стьюдента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cxnSp>
        <p:nvCxnSpPr>
          <p:cNvPr id="408" name="Straight Line buttom"/>
          <p:cNvCxnSpPr/>
          <p:nvPr/>
        </p:nvCxnSpPr>
        <p:spPr>
          <a:xfrm>
            <a:off x="6103452" y="1519238"/>
            <a:ext cx="0" cy="425641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964" y="5108470"/>
            <a:ext cx="484597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гипотеза о равенстве средних двух совокупностей отвергается , средние отличаются значимо, существенно. В УВР индекса </a:t>
            </a:r>
            <a:r>
              <a:rPr lang="ru-RU" sz="1600" i="1" dirty="0" smtClean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операционной прибыли ПАО «Лукойл» </a:t>
            </a:r>
            <a:r>
              <a:rPr kumimoji="0" lang="ru-RU" sz="16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существует тенденция среднего уровня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1501" y="1599237"/>
            <a:ext cx="6336751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Выдвигаем гипотезу о  равенстве  дисперсий*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(* - </a:t>
            </a:r>
            <a:r>
              <a:rPr kumimoji="0" 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проверка гипотезы на основе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 – </a:t>
            </a:r>
            <a:r>
              <a:rPr kumimoji="0" 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критерия Фишера-</a:t>
            </a:r>
            <a:r>
              <a:rPr kumimoji="0" lang="ru-RU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Снедекора</a:t>
            </a:r>
            <a:r>
              <a:rPr kumimoji="0" 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r>
              <a:rPr kumimoji="0" 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kumimoji="0" lang="ru-RU" sz="1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72965" y="2484875"/>
                <a:ext cx="4822439" cy="1099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ru-RU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kumimoji="0" lang="ru-RU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ru-RU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106 816,00   −176 079,67  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ru-RU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5∗155 956 938,33   +5∗1 477 198 158,89   </m:t>
                              </m:r>
                            </m:e>
                          </m:rad>
                        </m:den>
                      </m:f>
                      <m:r>
                        <a:rPr kumimoji="0" lang="ru-RU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kumimoji="0" lang="ru-RU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ru-RU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ru-RU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6∗6</m:t>
                              </m:r>
                              <m:d>
                                <m:dPr>
                                  <m:ctrlPr>
                                    <a:rPr kumimoji="0" lang="ru-RU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ru-RU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6+6−2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ru-RU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</m:den>
                          </m:f>
                        </m:e>
                      </m:rad>
                      <m:r>
                        <a:rPr lang="ru-RU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=−4,20   </m:t>
                      </m:r>
                    </m:oMath>
                  </m:oMathPara>
                </a14:m>
                <a:endParaRPr/>
              </a:p>
              <a:p>
                <a:pPr lvl="0"/>
                <a:endParaRPr/>
              </a:p>
              <a:p>
                <a:pPr lvl="0"/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5" y="2484875"/>
                <a:ext cx="4822439" cy="1099660"/>
              </a:xfrm>
              <a:prstGeom prst="rect">
                <a:avLst/>
              </a:prstGeom>
              <a:blipFill>
                <a:blip r:embed="rId7"/>
                <a:stretch>
                  <a:fillRect l="-1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2965" y="3434216"/>
                <a:ext cx="159325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b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кр</m:t>
                          </m:r>
                        </m:sub>
                      </m:sSub>
                      <m:r>
                        <a:rPr kumimoji="0" lang="ru-R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 </m:t>
                              </m:r>
                              <m: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=0,05</m:t>
                              </m:r>
                            </m:e>
                            <m:e>
                              <m: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5" y="3434216"/>
                <a:ext cx="1593257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46065" y="3618939"/>
                <a:ext cx="120840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b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кр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=2,228</m:t>
                      </m:r>
                    </m:oMath>
                  </m:oMathPara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65" y="3618939"/>
                <a:ext cx="1208408" cy="301878"/>
              </a:xfrm>
              <a:prstGeom prst="rect">
                <a:avLst/>
              </a:prstGeom>
              <a:blipFill>
                <a:blip r:embed="rId9"/>
                <a:stretch>
                  <a:fillRect l="-3015" r="-4020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5729" y="3631379"/>
                <a:ext cx="583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=&gt;</m:t>
                      </m:r>
                    </m:oMath>
                  </m:oMathPara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29" y="3631379"/>
                <a:ext cx="583493" cy="276999"/>
              </a:xfrm>
              <a:prstGeom prst="rect">
                <a:avLst/>
              </a:prstGeom>
              <a:blipFill>
                <a:blip r:embed="rId10"/>
                <a:stretch>
                  <a:fillRect l="-6316" r="-7368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1709" y="4353068"/>
                <a:ext cx="282096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4,2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&gt; 2,228 &lt;=&gt;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р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кр</m:t>
                        </m:r>
                      </m:sub>
                    </m:sSub>
                  </m:oMath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09" y="4353068"/>
                <a:ext cx="2820965" cy="301878"/>
              </a:xfrm>
              <a:prstGeom prst="rect">
                <a:avLst/>
              </a:prstGeom>
              <a:blipFill>
                <a:blip r:embed="rId11"/>
                <a:stretch>
                  <a:fillRect t="-26000" r="-1082" b="-3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67179" y="2655076"/>
                <a:ext cx="5242076" cy="1036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  <m:sup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sSubSup>
                      <m:sSub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&lt;=&gt;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kumimoji="0" lang="ru-RU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р</m:t>
                        </m:r>
                      </m:sub>
                    </m:sSub>
                    <m:r>
                      <a:rPr kumimoji="0" lang="ru-RU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kumimoji="0" lang="ru-RU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ru-RU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 </m:t>
                    </m:r>
                    <m:r>
                      <a:rPr kumimoji="0" lang="ru-RU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 </m:t>
                    </m:r>
                    <m:sSub>
                      <m:sSubPr>
                        <m:ctrlPr>
                          <a:rPr kumimoji="0" lang="ru-RU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kumimoji="0" lang="ru-RU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р</m:t>
                        </m:r>
                      </m:sub>
                    </m:sSub>
                    <m:r>
                      <a:rPr kumimoji="0" lang="ru-RU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kumimoji="0" lang="ru-RU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ru-RU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1 477 198 158,89   </m:t>
                        </m:r>
                      </m:num>
                      <m:den>
                        <m:r>
                          <a:rPr lang="ru-RU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155 956 938,33   </m:t>
                        </m:r>
                      </m:den>
                    </m:f>
                    <m:r>
                      <a:rPr lang="ru-RU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=9,47</m:t>
                    </m:r>
                  </m:oMath>
                </a14:m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sym typeface="Wingdings" panose="05000000000000000000" pitchFamily="2" charset="2"/>
                </a:endParaRPr>
              </a:p>
              <a:p>
                <a:pPr lvl="0"/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sym typeface="Wingdings" panose="05000000000000000000" pitchFamily="2" charset="2"/>
                </a:endParaRPr>
              </a:p>
              <a:p>
                <a:pPr lvl="0"/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79" y="2655076"/>
                <a:ext cx="5242076" cy="1036438"/>
              </a:xfrm>
              <a:prstGeom prst="rect">
                <a:avLst/>
              </a:prstGeom>
              <a:blipFill>
                <a:blip r:embed="rId12"/>
                <a:stretch>
                  <a:fillRect l="-2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67179" y="3485469"/>
                <a:ext cx="354430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e>
                        <m:sub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кр</m:t>
                          </m:r>
                        </m:sub>
                      </m:sSub>
                      <m:r>
                        <a:rPr kumimoji="0" lang="ru-R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ru-RU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ru-RU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 </m:t>
                                  </m:r>
                                  <m:r>
                                    <a:rPr kumimoji="0" lang="ru-RU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−1=5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ru-RU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ru-RU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 </m:t>
                                  </m:r>
                                  <m:r>
                                    <a:rPr kumimoji="0" lang="ru-RU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−1=5</m:t>
                              </m:r>
                            </m:e>
                          </m:eqArr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ru-R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кр</m:t>
                              </m:r>
                            </m:sub>
                          </m:sSub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=5,05</m:t>
                          </m:r>
                        </m:e>
                      </m:d>
                    </m:oMath>
                  </m:oMathPara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79" y="3485469"/>
                <a:ext cx="3544304" cy="524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567179" y="4353068"/>
                <a:ext cx="253383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>
                    <a:solidFill>
                      <a:prstClr val="black"/>
                    </a:solidFill>
                    <a:latin typeface="Arial"/>
                  </a:rPr>
                  <a:t>9,47</a:t>
                </a:r>
                <a:r>
                  <a:rPr kumimoji="0" lang="ru-RU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&gt; </a:t>
                </a:r>
                <a:r>
                  <a:rPr kumimoji="0" lang="ru-RU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5,05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&lt;=&gt;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𝐹</m:t>
                        </m:r>
                      </m:e>
                      <m:sub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р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𝐹</m:t>
                        </m:r>
                      </m:e>
                      <m:sub>
                        <m: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кр</m:t>
                        </m:r>
                      </m:sub>
                    </m:sSub>
                  </m:oMath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79" y="4353068"/>
                <a:ext cx="2533835" cy="301878"/>
              </a:xfrm>
              <a:prstGeom prst="rect">
                <a:avLst/>
              </a:prstGeom>
              <a:blipFill>
                <a:blip r:embed="rId14"/>
                <a:stretch>
                  <a:fillRect l="-5529" t="-26000" r="-1202" b="-3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6511501" y="5108470"/>
            <a:ext cx="455745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гипотеза о равенстве дисперсий двух совокупностей отвергается , дисперсии отличаются значимо, существенно. В УВР </a:t>
            </a:r>
            <a:r>
              <a:rPr lang="ru-RU" sz="1600" i="1" dirty="0" smtClean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операционной прибыли ПАО «Лукойл»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ru-RU" sz="16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существует тенденция дисперсии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9399" y="275637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Анализ объекта прогнозирования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6" name="Объект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Flowchart: Alternate Process 24"/>
          <p:cNvSpPr/>
          <p:nvPr/>
        </p:nvSpPr>
        <p:spPr>
          <a:xfrm rot="16200000">
            <a:off x="6670130" y="2383595"/>
            <a:ext cx="3686853" cy="2551685"/>
          </a:xfrm>
          <a:prstGeom prst="roundRect">
            <a:avLst>
              <a:gd name="adj" fmla="val 62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48" name="Flowchart: Alternate Process 24"/>
          <p:cNvSpPr/>
          <p:nvPr/>
        </p:nvSpPr>
        <p:spPr>
          <a:xfrm rot="16200000">
            <a:off x="4000927" y="2383593"/>
            <a:ext cx="3686864" cy="2551688"/>
          </a:xfrm>
          <a:prstGeom prst="roundRect">
            <a:avLst>
              <a:gd name="adj" fmla="val 6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 rot="16200000">
            <a:off x="1331738" y="2383594"/>
            <a:ext cx="3686853" cy="2551685"/>
          </a:xfrm>
          <a:prstGeom prst="roundRect">
            <a:avLst>
              <a:gd name="adj" fmla="val 62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grpSp>
        <p:nvGrpSpPr>
          <p:cNvPr id="8" name="Group 134"/>
          <p:cNvGrpSpPr>
            <a:grpSpLocks noChangeAspect="1"/>
          </p:cNvGrpSpPr>
          <p:nvPr/>
        </p:nvGrpSpPr>
        <p:grpSpPr>
          <a:xfrm>
            <a:off x="2601391" y="4928620"/>
            <a:ext cx="1147544" cy="1148501"/>
            <a:chOff x="3287425" y="1417883"/>
            <a:chExt cx="648499" cy="649042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rPr>
                <a:t>01</a:t>
              </a: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5270587" y="4928620"/>
            <a:ext cx="1147544" cy="1148501"/>
            <a:chOff x="2779491" y="2517212"/>
            <a:chExt cx="648499" cy="649042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rPr>
                <a:t>02</a:t>
              </a:r>
            </a:p>
          </p:txBody>
        </p:sp>
      </p:grpSp>
      <p:grpSp>
        <p:nvGrpSpPr>
          <p:cNvPr id="10" name="Group 130"/>
          <p:cNvGrpSpPr>
            <a:grpSpLocks noChangeAspect="1"/>
          </p:cNvGrpSpPr>
          <p:nvPr/>
        </p:nvGrpSpPr>
        <p:grpSpPr>
          <a:xfrm>
            <a:off x="7939783" y="4928620"/>
            <a:ext cx="1147544" cy="1148501"/>
            <a:chOff x="3287425" y="3613920"/>
            <a:chExt cx="648499" cy="649042"/>
          </a:xfrm>
        </p:grpSpPr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rPr>
                <a:t>03</a:t>
              </a:r>
            </a:p>
          </p:txBody>
        </p:sp>
      </p:grpSp>
      <p:sp>
        <p:nvSpPr>
          <p:cNvPr id="145" name="Freeform 187"/>
          <p:cNvSpPr>
            <a:spLocks noEditPoints="1"/>
          </p:cNvSpPr>
          <p:nvPr/>
        </p:nvSpPr>
        <p:spPr bwMode="auto">
          <a:xfrm>
            <a:off x="5490076" y="2222484"/>
            <a:ext cx="708563" cy="457915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46" name="Freeform 52"/>
          <p:cNvSpPr>
            <a:spLocks noEditPoints="1"/>
          </p:cNvSpPr>
          <p:nvPr/>
        </p:nvSpPr>
        <p:spPr bwMode="auto">
          <a:xfrm>
            <a:off x="8171951" y="2128563"/>
            <a:ext cx="645757" cy="6457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2127596" y="3216911"/>
            <a:ext cx="2095133" cy="82048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defTabSz="1219170">
              <a:spcBef>
                <a:spcPct val="20000"/>
              </a:spcBef>
              <a:defRPr/>
            </a:pPr>
            <a:r>
              <a:rPr kumimoji="0" lang="ru-RU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В уровнях временного </a:t>
            </a:r>
            <a:r>
              <a:rPr lang="ru-RU" sz="1333" dirty="0">
                <a:solidFill>
                  <a:prstClr val="white"/>
                </a:solidFill>
              </a:rPr>
              <a:t>ряда операционной прибыли ПАО «Лукойл» </a:t>
            </a:r>
            <a:r>
              <a:rPr kumimoji="0" lang="ru-RU" sz="1333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существует тенденция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4796792" y="3121225"/>
            <a:ext cx="2095133" cy="6563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3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Нет ограничения</a:t>
            </a:r>
            <a:r>
              <a:rPr kumimoji="0" lang="ru-RU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 в выборе формы тренда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7465986" y="3130625"/>
            <a:ext cx="2095133" cy="106663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Наиболее точные прогнозы могут быть получены </a:t>
            </a:r>
            <a:r>
              <a:rPr kumimoji="0" lang="ru-RU" sz="1333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на любом периоде упреждения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4523" y="330333"/>
            <a:ext cx="75882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Общий итог анализа объекта прогнозирования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2806045" y="917353"/>
            <a:ext cx="6148872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данном этапе по результатам расчётов можно утверждать, что: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5" name="Freeform 51"/>
          <p:cNvSpPr>
            <a:spLocks noEditPoints="1"/>
          </p:cNvSpPr>
          <p:nvPr/>
        </p:nvSpPr>
        <p:spPr bwMode="auto">
          <a:xfrm>
            <a:off x="2994591" y="2195802"/>
            <a:ext cx="361141" cy="511277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0999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774785" y="342564"/>
            <a:ext cx="42636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Объективизация прогноза</a:t>
            </a:r>
          </a:p>
        </p:txBody>
      </p:sp>
      <p:sp>
        <p:nvSpPr>
          <p:cNvPr id="401" name="TextBox 400"/>
          <p:cNvSpPr txBox="1"/>
          <p:nvPr/>
        </p:nvSpPr>
        <p:spPr>
          <a:xfrm flipH="1">
            <a:off x="3143330" y="894353"/>
            <a:ext cx="552651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Исключение метода среднего абсолютного прироста</a:t>
            </a: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4259976" y="1728388"/>
            <a:ext cx="55216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Предпосылка реализации метода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4785" y="4618814"/>
            <a:ext cx="455745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предпосылка прогнозирования методом среднего абсолютного прироста в  уровнях временного ряда </a:t>
            </a:r>
            <a:r>
              <a:rPr lang="ru-RU" sz="1600" i="1" dirty="0" smtClean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операционной прибыли ПАО «Лукойл»</a:t>
            </a:r>
            <a:r>
              <a:rPr lang="ru-RU" sz="1600" i="1" dirty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ru-RU" sz="16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 выполняется, прогнозирование данным методом невозможно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9487" y="2410982"/>
                <a:ext cx="19741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ru-R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kumimoji="0" lang="ru-R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ru-R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ост</m:t>
                          </m:r>
                        </m:sub>
                        <m:sup>
                          <m:r>
                            <a:rPr kumimoji="0" lang="ru-R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kumimoji="0" lang="ru-R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0" lang="ru-R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ru-R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kumimoji="0" lang="ru-R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87" y="2410982"/>
                <a:ext cx="197419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99995" y="3653397"/>
                <a:ext cx="3907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/>
                        <m:t>982</m:t>
                      </m:r>
                      <m:r>
                        <m:rPr>
                          <m:nor/>
                        </m:rPr>
                        <a:rPr lang="ru-RU" b="1" i="0" smtClean="0"/>
                        <m:t> </m:t>
                      </m:r>
                      <m:r>
                        <m:rPr>
                          <m:nor/>
                        </m:rPr>
                        <a:rPr lang="ru-RU" b="1"/>
                        <m:t>418</m:t>
                      </m:r>
                      <m:r>
                        <m:rPr>
                          <m:nor/>
                        </m:rPr>
                        <a:rPr lang="ru-RU" b="1" i="0" smtClean="0"/>
                        <m:t> </m:t>
                      </m:r>
                      <m:r>
                        <m:rPr>
                          <m:nor/>
                        </m:rPr>
                        <a:rPr lang="ru-RU" b="1"/>
                        <m:t>731,723</m:t>
                      </m:r>
                      <m:r>
                        <a:rPr kumimoji="0" lang="ru-R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ru-RU" b="1"/>
                        <m:t>395</m:t>
                      </m:r>
                      <m:r>
                        <m:rPr>
                          <m:nor/>
                        </m:rPr>
                        <a:rPr lang="ru-RU" b="1" i="0" smtClean="0"/>
                        <m:t> </m:t>
                      </m:r>
                      <m:r>
                        <m:rPr>
                          <m:nor/>
                        </m:rPr>
                        <a:rPr lang="ru-RU" b="1"/>
                        <m:t>401</m:t>
                      </m:r>
                      <m:r>
                        <m:rPr>
                          <m:nor/>
                        </m:rPr>
                        <a:rPr lang="ru-RU" b="1" i="0" smtClean="0"/>
                        <m:t> </m:t>
                      </m:r>
                      <m:r>
                        <m:rPr>
                          <m:nor/>
                        </m:rPr>
                        <a:rPr lang="ru-RU" b="1"/>
                        <m:t>713,625</m:t>
                      </m:r>
                    </m:oMath>
                  </m:oMathPara>
                </a14:m>
                <a:endPara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95" y="3653397"/>
                <a:ext cx="3907031" cy="276999"/>
              </a:xfrm>
              <a:prstGeom prst="rect">
                <a:avLst/>
              </a:prstGeom>
              <a:blipFill>
                <a:blip r:embed="rId8"/>
                <a:stretch>
                  <a:fillRect l="-938" t="-4348" r="-1719" b="-28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774785" y="342564"/>
            <a:ext cx="42636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Объективизация прогноза</a:t>
            </a:r>
          </a:p>
        </p:txBody>
      </p:sp>
      <p:sp>
        <p:nvSpPr>
          <p:cNvPr id="401" name="TextBox 400"/>
          <p:cNvSpPr txBox="1"/>
          <p:nvPr/>
        </p:nvSpPr>
        <p:spPr>
          <a:xfrm flipH="1">
            <a:off x="1188521" y="935449"/>
            <a:ext cx="947547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Прогнозирование на основе дисконтирования информации, кривых роста </a:t>
            </a:r>
            <a:r>
              <a:rPr kumimoji="0" lang="ru-R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Гомперца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kumimoji="0" lang="ru-R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Перля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-Рида</a:t>
            </a: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186" y="1599237"/>
            <a:ext cx="2901820" cy="250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Метод на основе кривой </a:t>
            </a:r>
            <a:r>
              <a:rPr kumimoji="0" lang="ru-RU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Гомперца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559" y="5088289"/>
            <a:ext cx="109866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Примечание: </a:t>
            </a: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Исходя из полученных данный, наименьшим СКО обладает метод на основе кривой </a:t>
            </a:r>
            <a:r>
              <a:rPr kumimoji="0" lang="ru-RU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Гомперца</a:t>
            </a: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</a:t>
            </a: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Мы</a:t>
            </a: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 можем делать прогноз на основе этих методов</a:t>
            </a: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так как они имеют общее условие реализации:  исходный временной ряд должен быть длинным (30-40 уровней). Исходная информационная база имеет лишь 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62877" y="1599237"/>
            <a:ext cx="36402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Метод простого экспоненциального сглаживания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cxnSp>
        <p:nvCxnSpPr>
          <p:cNvPr id="25" name="Straight Line buttom"/>
          <p:cNvCxnSpPr/>
          <p:nvPr/>
        </p:nvCxnSpPr>
        <p:spPr>
          <a:xfrm>
            <a:off x="7835609" y="1599237"/>
            <a:ext cx="0" cy="29074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3500" y="1599237"/>
            <a:ext cx="31148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Метод на основе кривой </a:t>
            </a:r>
            <a:r>
              <a:rPr kumimoji="0" lang="ru-RU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Перля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-Рида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5742" y="2126409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ru-R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" y="2126409"/>
                <a:ext cx="1837491" cy="909352"/>
              </a:xfrm>
              <a:prstGeom prst="rect">
                <a:avLst/>
              </a:prstGeom>
              <a:blipFill>
                <a:blip r:embed="rId7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85061" y="2126409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ru-R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061" y="2126409"/>
                <a:ext cx="1837491" cy="909352"/>
              </a:xfrm>
              <a:prstGeom prst="rect">
                <a:avLst/>
              </a:prstGeom>
              <a:blipFill>
                <a:blip r:embed="rId8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50985" y="2126409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ru-R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985" y="2126409"/>
                <a:ext cx="1837491" cy="909352"/>
              </a:xfrm>
              <a:prstGeom prst="rect">
                <a:avLst/>
              </a:prstGeom>
              <a:blipFill>
                <a:blip r:embed="rId9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1688" y="3385604"/>
                <a:ext cx="1871346" cy="93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=19419,4	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		</m:t>
                      </m:r>
                    </m:oMath>
                  </m:oMathPara>
                </a14:m>
                <a:endParaRPr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8" y="3385604"/>
                <a:ext cx="1871346" cy="930126"/>
              </a:xfrm>
              <a:prstGeom prst="rect">
                <a:avLst/>
              </a:prstGeom>
              <a:blipFill>
                <a:blip r:embed="rId10"/>
                <a:stretch>
                  <a:fillRect t="-4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85061" y="3385604"/>
                <a:ext cx="16685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=20899,5			</m:t>
                      </m:r>
                    </m:oMath>
                  </m:oMathPara>
                </a14:m>
                <a:endParaRPr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061" y="3385604"/>
                <a:ext cx="1668534" cy="653128"/>
              </a:xfrm>
              <a:prstGeom prst="rect">
                <a:avLst/>
              </a:prstGeom>
              <a:blipFill>
                <a:blip r:embed="rId11"/>
                <a:stretch>
                  <a:fillRect t="-6481" r="-4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95950" y="3236653"/>
                <a:ext cx="1666162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ru-RU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0" lang="ru-RU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=87150,233	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950" y="3236653"/>
                <a:ext cx="1666162" cy="310791"/>
              </a:xfrm>
              <a:prstGeom prst="rect">
                <a:avLst/>
              </a:prstGeom>
              <a:blipFill>
                <a:blip r:embed="rId12"/>
                <a:stretch>
                  <a:fillRect l="-1832" t="-15686" r="-9158" b="-43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 flipH="1">
            <a:off x="7995950" y="3566367"/>
            <a:ext cx="1988286" cy="20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(*-СКО по прямой)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573509" y="4028722"/>
                <a:ext cx="1922642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ru-RU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0" lang="ru-RU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=1307615,906		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509" y="4028722"/>
                <a:ext cx="1922642" cy="310791"/>
              </a:xfrm>
              <a:prstGeom prst="rect">
                <a:avLst/>
              </a:prstGeom>
              <a:blipFill>
                <a:blip r:embed="rId13"/>
                <a:stretch>
                  <a:fillRect l="-1266" t="-15686" r="-8228" b="-43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 flipH="1">
            <a:off x="9573509" y="4395888"/>
            <a:ext cx="1988286" cy="20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(*-СКО по параболе)</a:t>
            </a:r>
          </a:p>
        </p:txBody>
      </p:sp>
      <p:cxnSp>
        <p:nvCxnSpPr>
          <p:cNvPr id="41" name="Straight Line buttom"/>
          <p:cNvCxnSpPr/>
          <p:nvPr/>
        </p:nvCxnSpPr>
        <p:spPr>
          <a:xfrm>
            <a:off x="4028720" y="1599237"/>
            <a:ext cx="0" cy="29074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Line buttom"/>
          <p:cNvCxnSpPr/>
          <p:nvPr/>
        </p:nvCxnSpPr>
        <p:spPr>
          <a:xfrm flipH="1">
            <a:off x="670186" y="4892391"/>
            <a:ext cx="109723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971650" y="349066"/>
            <a:ext cx="42636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Объективизация прогноза</a:t>
            </a:r>
          </a:p>
        </p:txBody>
      </p:sp>
      <p:sp>
        <p:nvSpPr>
          <p:cNvPr id="401" name="TextBox 400"/>
          <p:cNvSpPr txBox="1"/>
          <p:nvPr/>
        </p:nvSpPr>
        <p:spPr>
          <a:xfrm flipH="1">
            <a:off x="2956978" y="871036"/>
            <a:ext cx="629294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5. Определение наиболее подходящих методов прогнозирования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872964" y="1599237"/>
            <a:ext cx="55216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Аналитическое выравнивание через линейную функцию</a:t>
            </a:r>
          </a:p>
        </p:txBody>
      </p:sp>
      <p:cxnSp>
        <p:nvCxnSpPr>
          <p:cNvPr id="408" name="Straight Line buttom"/>
          <p:cNvCxnSpPr/>
          <p:nvPr/>
        </p:nvCxnSpPr>
        <p:spPr>
          <a:xfrm>
            <a:off x="6103452" y="2098418"/>
            <a:ext cx="0" cy="1092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85301" y="3761270"/>
            <a:ext cx="455745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среднее </a:t>
            </a:r>
            <a:r>
              <a:rPr kumimoji="0" lang="ru-RU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квадратическое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отклонение по параболе меньше чем по линейной функции, следовательно,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правильнее строить прогноз через уравнение параболы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endParaRPr kumimoji="0" lang="ru-RU" sz="1600" b="0" i="1" u="sng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7179" y="1599237"/>
            <a:ext cx="55216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Аналитическое выравнивание через параболу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1709" y="2098418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ru-R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09" y="2098418"/>
                <a:ext cx="1837491" cy="909352"/>
              </a:xfrm>
              <a:prstGeom prst="rect">
                <a:avLst/>
              </a:prstGeom>
              <a:blipFill>
                <a:blip r:embed="rId7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8535" y="2098418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ru-R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ru-R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0" lang="ru-RU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ru-RU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35" y="2098418"/>
                <a:ext cx="1837491" cy="909352"/>
              </a:xfrm>
              <a:prstGeom prst="rect">
                <a:avLst/>
              </a:prstGeom>
              <a:blipFill>
                <a:blip r:embed="rId8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93629" y="2445069"/>
                <a:ext cx="17867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л</m:t>
                          </m:r>
                        </m:sub>
                      </m:sSub>
                      <m:r>
                        <a:rPr lang="ru-RU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=26 795,4   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629" y="2445069"/>
                <a:ext cx="1786707" cy="307777"/>
              </a:xfrm>
              <a:prstGeom prst="rect">
                <a:avLst/>
              </a:prstGeom>
              <a:blipFill>
                <a:blip r:embed="rId9"/>
                <a:stretch>
                  <a:fillRect l="-1024" b="-13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911108" y="2445069"/>
                <a:ext cx="1732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=17 490,1  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108" y="2445069"/>
                <a:ext cx="1732204" cy="307777"/>
              </a:xfrm>
              <a:prstGeom prst="rect">
                <a:avLst/>
              </a:prstGeom>
              <a:blipFill>
                <a:blip r:embed="rId10"/>
                <a:stretch>
                  <a:fillRect l="-1408" b="-13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61757" y="5264900"/>
                <a:ext cx="738069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ru-R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kumimoji="0" lang="ru-RU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𝒕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2400" b="1" i="1" dirty="0">
                    <a:solidFill>
                      <a:prstClr val="black"/>
                    </a:solidFill>
                  </a:rPr>
                  <a:t>=  121 681,59 </a:t>
                </a:r>
                <a:r>
                  <a:rPr lang="en-US" sz="2400" b="1" i="1" dirty="0" smtClean="0">
                    <a:solidFill>
                      <a:prstClr val="black"/>
                    </a:solidFill>
                  </a:rPr>
                  <a:t>- 11 412,12t  + </a:t>
                </a:r>
                <a:r>
                  <a:rPr lang="en-US" sz="2400" b="1" i="1" dirty="0">
                    <a:solidFill>
                      <a:prstClr val="black"/>
                    </a:solidFill>
                  </a:rPr>
                  <a:t>1 </a:t>
                </a:r>
                <a:r>
                  <a:rPr lang="en-US" sz="2400" b="1" i="1" dirty="0" smtClean="0">
                    <a:solidFill>
                      <a:prstClr val="black"/>
                    </a:solidFill>
                  </a:rPr>
                  <a:t>734,3696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𝒕</m:t>
                        </m:r>
                      </m:e>
                      <m:sup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endParaRPr kumimoji="0" lang="ru-RU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757" y="5264900"/>
                <a:ext cx="7380691" cy="377667"/>
              </a:xfrm>
              <a:prstGeom prst="rect">
                <a:avLst/>
              </a:prstGeom>
              <a:blipFill>
                <a:blip r:embed="rId11"/>
                <a:stretch>
                  <a:fillRect l="-1486" t="-22581" b="-483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06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2.38509999999999999787E+00&quot;&gt;&lt;m_msothmcolidx val=&quot;0&quot;/&gt;&lt;m_rgb r=&quot;FF&quot; g=&quot;99&quot; b=&quot;00&quot;/&gt;&lt;m_nBrightness endver=&quot;26206&quot; val=&quot;0&quot;/&gt;&lt;/elem&gt;&lt;elem m_fUsage=&quot;1.70999999999999996447E+00&quot;&gt;&lt;m_msothmcolidx val=&quot;0&quot;/&gt;&lt;m_rgb r=&quot;C4&quot; g=&quot;11&quot; b=&quot;1A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6IbMuexnYRCwzqeKa8TZ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Fp6kwYlDg6EOAxlxfSt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on1JsaAPHNNvzA0CTUn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ciXLplSekL18stRPLQz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MhJDI51EeArZpadBFo4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aPHdHIXp7pFXs085wVj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KEyRR5RWnG6IvaVyjes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vg4oKpYaBBjWbUNLeyD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bIYIxP5ifCzXOKc2O8m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IxXBvG0jbDmMgNCDNDj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4ObCgn_HUNnvD3CAmr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c6kFbaW_7yCj8wAEZX3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qRcLOGoMMnXZUsSzmD_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B.gOEG4JxGuWZ.gVUks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nIR6sojTB4misRmUYc9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IFXalRug.IW7dELMJk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y04Oz1t1AfuT8P4C.A9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3Ni4QxO6FnHIPW_N1U_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P3iyAet6vB1toH5dFun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Oqt4w60ec5lHufMFbnu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VfVRWTe7mGDL3Cbjcoy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SwAUJs53Xzkf4SN6qdQ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tqMqHz8Y7pKGWuLjG5w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u4jU0BlpCS4vnrA0ADJ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XLBblejVbh333zqSGZG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YqtM.Ie9nacV9u1M1su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MM8fhw99r0AQ6Kdc_Yx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KGxNwZY2l6uu2FFA5Gc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WsmnyJQXZe47dptT6N8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.gUjreHAxMF61UxTsyT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CvzBUtz9hRxSVCwmpJA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PeSvXmR4H62bnA.ZbZ9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50NzPrgfJu.cx5BYd7R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SkzzxSd5xqDL26IjLtk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3qSt1r77.suASlYCrHm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jMMpOhP9BzLWfdD.6AG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5hjmGIU64pp_zNg_zRO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s1JgqFBLqaeFJSmaC1B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zP8NAzGGGgamey.MnmD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tQziZCPwEs7uZUA4juR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T06MTi5ZljYu7KzDcah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RFpYo.JIlvsOyjtRIy3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MlwkzhtSDOTzJDgui4O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m20B_j20ci1IX6VW7Ls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cT9_lR_bkwyJIfq4zro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cL4si.4liDaJ1_c.ZXN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lKa7qNdOtCjWZun.VWn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n_t0iGh7fCmTLMcCi_C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nF6igYpLcZbg4YeaS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iHHNTXIaWANgHfFiuqk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5zdPnT.7zoTB2BF.2ta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szmj.KmJcQBLWYhOvPK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2XMj7ObxA74o.CXy10m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SgAjepPIbsNZt1U0hH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PkNcmPiac7SJg1HWb_D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qy04LxBJKu24Vr.UxIK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UuaPjfja1k.dWhdYHdF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PC..3gwsnzDrKfk3az1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DUuwJoCgSjg7Kk56tD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vgo8zt7iyVxYncOMkhF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KwWh.G194O5GnNc80Bd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SzzJiFALqNbGKPPGK3W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42uRIwSwuz4yZ7H5uep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Qnqj4JEccmFTxfTNsg2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HB5L0AlWjp3SM9w1gT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QlS6JF7tn2TxiHiP7ub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KPKxkf0mH5F4kqZAEQ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1s47_zi.9RBx7mravpJ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RXXcQob7dmr0m53TM9q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m5b4uFCkIGDvVqIgLY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GI0qLY26zoMUpmUMNN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foVbH61880YjssC7BGG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73WKWJZ2hAAmP6f8Z0z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ry1IkX7oR4Sl51Og2n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H3t9Edodjj_htF50j4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qQYFAc7MO08D4Uyn8m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BlGsP_hW_X_EGlHFjmf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GodokqtwGHWmz8csGmS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A7xXC7.HnFRRmdHX..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ZE8dCm2z7ShcSymDk5r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uZsu8ZPOi6jVE3Cropi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EUDVWYCpcDoN3eMNK1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Cfc2HFEPbZ4h4Y.FFbF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fP3HSkwhvBLAGGYIp5s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CkoSNTJDxOt.XzJo4f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x4WRFs5sQLz9_VIMJSe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a7nounXXvKF0FmSs76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eyaEIiRu8H2caZ2rr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0AryLitqgVXvYrIMFmf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8QlAKJoZXk56xbofRd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Sy7jjD.sMYUKgl8XJi3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gH45Ybx6H2CpuKwNEv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eBT7PVizBZykBSKIG7h7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f8L0Q7NqeMRNRY4lGix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HmcFIv8YuyXXZZnZylh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.hfNEG1VhhDM9O4QM9K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ITyyGGVNCL7NgII.3U8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7MsXRctxTFbY3hnWBJ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TCzDu6ODB7vtV5Bk9q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LL6lCgriaZrDjASF0u3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WE3ZISp174L8lWKGL8E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l3M0N57LOlhZ.BzsC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3FF9Yr_cRdL7uVjY0F1_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SlrhUBeVU3n7vAPsw0n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MkhFGcbSQnr7uOsu475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IFTAnNjwjfMZ_FiLoPf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KUpmsbcNnHKRRJm98FX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KJMWnR3zeVG1VUmxmgL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c8nenfF37y8YyqOOtnl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dMFA2sJ4PDgElDNWUUr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UUSOmt5vHMSwbz8Fxj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1Fu6mrHFQL.l58_3GSi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E63fGy9B3VjkBYN84lL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EEkallExC9JYwl8A5vU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YsWPaDPWC4A1RXwJI5F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uWibrMBMdcwnTTsOHVj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RcziqwGrKFMfQhR0V7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zuVM361GVA2NIBC2e2g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Ld32OYkrcLurbGcVJu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UAnJtSCY73lATt2S4w2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jLOFtmU44qUKgj6_PHN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.ND16.7jAffrcU83lHr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4i9GrplyPLoVvQ2icyK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h54sobrTbAvFm8zNTZK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NP2SvKKPRiGjmltBDaA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FQy55UVPyu3n9Vvc7Vs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S7VQI6nAzM4GqQNj4fF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sCPvSmF3uv3gHZVsVoj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qzjFvZ7ER6ZLX5DCe4i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NqDTAVGaCn4s1j2Iuhd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ZneePRPN.Pt.WgZ94GC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hAPmee_6yjpaTTPBk30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1MCdhN0sjyTdkb6vczR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.92V76klvVJ4P4sVnnol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4HwKte1OV_CAcHznjIX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LDl.Ram7Tc1s.aTg30H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B_UEyrUk1l0oxpAB4Zt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QrtWf1TBdq9joDVB2.FQ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12_Gray_Blue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476BF"/>
      </a:accent1>
      <a:accent2>
        <a:srgbClr val="0E5A8B"/>
      </a:accent2>
      <a:accent3>
        <a:srgbClr val="32ACFA"/>
      </a:accent3>
      <a:accent4>
        <a:srgbClr val="A1A1A1"/>
      </a:accent4>
      <a:accent5>
        <a:srgbClr val="0588DB"/>
      </a:accent5>
      <a:accent6>
        <a:srgbClr val="525252"/>
      </a:accent6>
      <a:hlink>
        <a:srgbClr val="0066CC"/>
      </a:hlink>
      <a:folHlink>
        <a:srgbClr val="45C9C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673</Words>
  <Application>Microsoft Office PowerPoint</Application>
  <PresentationFormat>Широкоэкранный</PresentationFormat>
  <Paragraphs>226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FontAwesome</vt:lpstr>
      <vt:lpstr>Open Sans</vt:lpstr>
      <vt:lpstr>Open Sans Semibold</vt:lpstr>
      <vt:lpstr>Wingdings</vt:lpstr>
      <vt:lpstr>Тема Office</vt:lpstr>
      <vt:lpstr>2_Custom Design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щекочихин</dc:creator>
  <cp:lastModifiedBy>илья щекочихин</cp:lastModifiedBy>
  <cp:revision>13</cp:revision>
  <dcterms:created xsi:type="dcterms:W3CDTF">2019-10-06T10:55:04Z</dcterms:created>
  <dcterms:modified xsi:type="dcterms:W3CDTF">2019-10-07T08:00:53Z</dcterms:modified>
</cp:coreProperties>
</file>