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EB1E"/>
    <a:srgbClr val="D6B600"/>
    <a:srgbClr val="EF3F34"/>
    <a:srgbClr val="9CD9F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140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5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7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78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1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15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1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D922D-F8E2-4BFB-BD45-9888CC732FB3}" type="datetimeFigureOut">
              <a:rPr lang="ru-RU" smtClean="0"/>
              <a:t>15.04.2020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2F7F-9826-4C62-AF88-745E8ABE8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64"/>
            <a:ext cx="12280392" cy="8193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-246196" y="8684206"/>
            <a:ext cx="1038942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ru-RU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Презентация </a:t>
            </a:r>
            <a:r>
              <a:rPr lang="ru-RU" sz="12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студента Российского экономического университета </a:t>
            </a:r>
            <a:r>
              <a:rPr lang="ru-RU" sz="1200" dirty="0" smtClean="0">
                <a:solidFill>
                  <a:srgbClr val="FF2D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им. Г. В. Плеханова </a:t>
            </a:r>
          </a:p>
          <a:p>
            <a:pPr lvl="0">
              <a:lnSpc>
                <a:spcPct val="125000"/>
              </a:lnSpc>
              <a:defRPr/>
            </a:pPr>
            <a:r>
              <a:rPr lang="ru-RU" sz="1200" dirty="0" smtClean="0">
                <a:solidFill>
                  <a:srgbClr val="FF2D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Ильи </a:t>
            </a:r>
            <a:r>
              <a:rPr lang="ru-RU" sz="1200" dirty="0">
                <a:solidFill>
                  <a:srgbClr val="FF2D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Щекочихина</a:t>
            </a:r>
            <a:endParaRPr lang="en-US" sz="1200" dirty="0">
              <a:solidFill>
                <a:srgbClr val="FF2D5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ct val="125000"/>
              </a:lnSpc>
              <a:defRPr/>
            </a:pPr>
            <a:endParaRPr lang="ru-RU" sz="4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2556000" y="3110630"/>
            <a:ext cx="8981497" cy="1962910"/>
            <a:chOff x="727200" y="4807260"/>
            <a:chExt cx="8981497" cy="1962910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751560" y="5073540"/>
              <a:ext cx="2368157" cy="11541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6000" dirty="0" smtClean="0">
                  <a:solidFill>
                    <a:schemeClr val="bg1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СОСТАВ</a:t>
              </a:r>
              <a:endParaRPr lang="ru-RU" sz="60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727200" y="6011151"/>
              <a:ext cx="4722255" cy="54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2794282" y="6011151"/>
              <a:ext cx="4924689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3200" dirty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р</a:t>
              </a:r>
              <a:r>
                <a:rPr lang="ru-RU" sz="3200" dirty="0" smtClean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омано</a:t>
              </a:r>
              <a:r>
                <a:rPr lang="ru-RU" sz="3200" dirty="0" smtClean="0">
                  <a:solidFill>
                    <a:schemeClr val="bg1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-германской</a:t>
              </a:r>
              <a:endParaRPr lang="ru-RU" sz="32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767759" y="4807260"/>
              <a:ext cx="3940938" cy="19629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11500" dirty="0" smtClean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СЕМЬИ</a:t>
              </a:r>
              <a:endParaRPr lang="ru-RU" sz="11500" dirty="0">
                <a:solidFill>
                  <a:srgbClr val="D6B600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0F8D25-918D-4F55-96A0-7E92276F2000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6109253" y="3838634"/>
            <a:ext cx="0" cy="3019366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F05E5-66E5-451A-922E-237FDE35085A}"/>
              </a:ext>
            </a:extLst>
          </p:cNvPr>
          <p:cNvSpPr txBox="1"/>
          <p:nvPr/>
        </p:nvSpPr>
        <p:spPr>
          <a:xfrm>
            <a:off x="6993138" y="209351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2CA95-8F78-4DA7-96E0-55BC9C6209EF}"/>
              </a:ext>
            </a:extLst>
          </p:cNvPr>
          <p:cNvSpPr txBox="1"/>
          <p:nvPr/>
        </p:nvSpPr>
        <p:spPr>
          <a:xfrm>
            <a:off x="4157721" y="4356657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DAF89F-2924-4946-8EC0-7379D366E6F8}"/>
              </a:ext>
            </a:extLst>
          </p:cNvPr>
          <p:cNvSpPr/>
          <p:nvPr/>
        </p:nvSpPr>
        <p:spPr>
          <a:xfrm>
            <a:off x="6735327" y="4678684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775051-3FD2-4DE4-AC5E-12046C8F07C3}"/>
              </a:ext>
            </a:extLst>
          </p:cNvPr>
          <p:cNvGrpSpPr/>
          <p:nvPr/>
        </p:nvGrpSpPr>
        <p:grpSpPr>
          <a:xfrm>
            <a:off x="4422221" y="5632200"/>
            <a:ext cx="7265282" cy="336550"/>
            <a:chOff x="4422221" y="3127375"/>
            <a:chExt cx="7265282" cy="33655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F041CC7-1F56-4C6D-A25A-C99C8EFF5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7265282" cy="0"/>
            </a:xfrm>
            <a:prstGeom prst="line">
              <a:avLst/>
            </a:prstGeom>
            <a:grpFill/>
            <a:ln w="31750" cap="rnd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59BE55-F4B4-4499-96C2-6EA566E0C188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ircle: Hollow 41">
              <a:extLst>
                <a:ext uri="{FF2B5EF4-FFF2-40B4-BE49-F238E27FC236}">
                  <a16:creationId xmlns:a16="http://schemas.microsoft.com/office/drawing/2014/main" id="{30E7CB3C-05C8-4C5C-8963-25EEBA43DE31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057FD50-0E04-4F15-9A94-3EFFC274C394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solidFill>
              <a:srgbClr val="85EB1E"/>
            </a:solidFill>
            <a:ln>
              <a:solidFill>
                <a:srgbClr val="85EB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A8385B-AF30-4C21-9A65-1FA0032AB909}"/>
              </a:ext>
            </a:extLst>
          </p:cNvPr>
          <p:cNvGrpSpPr/>
          <p:nvPr/>
        </p:nvGrpSpPr>
        <p:grpSpPr>
          <a:xfrm>
            <a:off x="5179613" y="1979354"/>
            <a:ext cx="1859280" cy="1859280"/>
            <a:chOff x="5022574" y="2992647"/>
            <a:chExt cx="2146852" cy="2146852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811DEDE6-D1FA-4671-9525-0725657FC967}"/>
                </a:ext>
              </a:extLst>
            </p:cNvPr>
            <p:cNvSpPr/>
            <p:nvPr/>
          </p:nvSpPr>
          <p:spPr>
            <a:xfrm>
              <a:off x="5022574" y="2992647"/>
              <a:ext cx="2146852" cy="2146852"/>
            </a:xfrm>
            <a:prstGeom prst="donut">
              <a:avLst>
                <a:gd name="adj" fmla="val 2866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F611D4-4DB1-43B5-AE6D-359399872DBD}"/>
                </a:ext>
              </a:extLst>
            </p:cNvPr>
            <p:cNvSpPr/>
            <p:nvPr/>
          </p:nvSpPr>
          <p:spPr>
            <a:xfrm>
              <a:off x="5194300" y="3164373"/>
              <a:ext cx="1803400" cy="1803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53919DC-A362-4AA3-95D5-BF28A345A4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46" y="2460340"/>
            <a:ext cx="897006" cy="897006"/>
          </a:xfrm>
          <a:prstGeom prst="rect">
            <a:avLst/>
          </a:prstGeom>
        </p:spPr>
      </p:pic>
      <p:sp>
        <p:nvSpPr>
          <p:cNvPr id="33" name="Shape 2799"/>
          <p:cNvSpPr/>
          <p:nvPr/>
        </p:nvSpPr>
        <p:spPr>
          <a:xfrm>
            <a:off x="6880197" y="4854141"/>
            <a:ext cx="548460" cy="441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ED469-88AF-4CE5-BD5B-1C14FDEB6415}"/>
              </a:ext>
            </a:extLst>
          </p:cNvPr>
          <p:cNvSpPr txBox="1"/>
          <p:nvPr/>
        </p:nvSpPr>
        <p:spPr>
          <a:xfrm>
            <a:off x="1505352" y="577617"/>
            <a:ext cx="9207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4000" b="1" dirty="0">
                <a:solidFill>
                  <a:prstClr val="black">
                    <a:lumMod val="95000"/>
                    <a:lumOff val="5000"/>
                  </a:prstClr>
                </a:solidFill>
                <a:latin typeface="Agency FB" panose="020B0503020202020204" pitchFamily="34" charset="0"/>
              </a:rPr>
              <a:t>ОБЩАЯ ИНФОРМАЦИЯ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1339301" y="2161258"/>
            <a:ext cx="349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Определение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126124" y="2561368"/>
            <a:ext cx="4708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ru-RU" sz="1400" b="1" dirty="0" err="1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Рома́но-герма́нская</a:t>
            </a:r>
            <a:r>
              <a:rPr lang="ru-RU" sz="1400" b="1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err="1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правова́я</a:t>
            </a:r>
            <a:r>
              <a:rPr lang="ru-RU" sz="1400" b="1" dirty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 smtClean="0"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семья́ (РГПС) - </a:t>
            </a:r>
            <a:r>
              <a:rPr lang="ru-RU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совокупность </a:t>
            </a:r>
            <a:r>
              <a:rPr lang="ru-RU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правовых систем, </a:t>
            </a:r>
            <a:r>
              <a:rPr lang="ru-RU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объединённых </a:t>
            </a:r>
            <a:r>
              <a:rPr lang="ru-RU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общностью </a:t>
            </a:r>
            <a:r>
              <a:rPr lang="ru-RU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источников </a:t>
            </a:r>
            <a:r>
              <a:rPr lang="ru-RU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 и сходством понятийно-юридического аппарата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7839011" y="4356657"/>
            <a:ext cx="403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Противопоставление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7839011" y="4762189"/>
            <a:ext cx="4334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14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РГПС объединяет </a:t>
            </a:r>
            <a:r>
              <a:rPr lang="ru-RU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правовые системы всех стран континентальной Европы (в том числе и России) и противопоставляется англосаксонскому праву.</a:t>
            </a:r>
            <a:r>
              <a:rPr kumimoji="0" lang="ru-RU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167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105679" y="0"/>
            <a:ext cx="0" cy="68580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7136F-E886-4646-B8A2-BD6F5A7BCC5E}"/>
              </a:ext>
            </a:extLst>
          </p:cNvPr>
          <p:cNvSpPr txBox="1"/>
          <p:nvPr/>
        </p:nvSpPr>
        <p:spPr>
          <a:xfrm>
            <a:off x="4194297" y="2406926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0479-59C3-4007-9D72-45C1977815ED}"/>
              </a:ext>
            </a:extLst>
          </p:cNvPr>
          <p:cNvGrpSpPr/>
          <p:nvPr/>
        </p:nvGrpSpPr>
        <p:grpSpPr>
          <a:xfrm>
            <a:off x="4418647" y="3682469"/>
            <a:ext cx="5935594" cy="336550"/>
            <a:chOff x="4422221" y="3127375"/>
            <a:chExt cx="5935594" cy="33655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A0193E-C41C-46B0-9C39-BB9B95D9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grpFill/>
            <a:ln w="31750" cap="rnd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D03F9-C5A7-4EA7-A8F9-E5EA204140FE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85EB1E"/>
            </a:solidFill>
            <a:ln>
              <a:solidFill>
                <a:srgbClr val="85EB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976E9F3-FF31-4223-A98B-FE04C2010639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1A9D28-1400-44DE-90B0-B91A38328D3B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D3E2F-487F-4E91-A855-5F21A52081E1}"/>
              </a:ext>
            </a:extLst>
          </p:cNvPr>
          <p:cNvGrpSpPr/>
          <p:nvPr/>
        </p:nvGrpSpPr>
        <p:grpSpPr>
          <a:xfrm>
            <a:off x="1091568" y="192675"/>
            <a:ext cx="6872666" cy="1604585"/>
            <a:chOff x="1107842" y="233740"/>
            <a:chExt cx="6872666" cy="16045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46595E-D72E-4DD1-947B-6689D008485A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B778996-AD30-4FBF-A783-1332ACBC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C3F866E-413D-401C-AD9F-F8C2AEA5119B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85EB1E"/>
              </a:solidFill>
              <a:ln>
                <a:solidFill>
                  <a:srgbClr val="85EB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A443766E-CCA8-406C-ACC0-5D2E9F077FE8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0DB6A4C-91D6-407D-91BF-A87FED17C39F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1181C0-CF60-423E-837F-F4EB8CEDDE04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03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9ED43F8-F390-4A29-B830-9A13F70C2614}"/>
                </a:ext>
              </a:extLst>
            </p:cNvPr>
            <p:cNvGrpSpPr/>
            <p:nvPr/>
          </p:nvGrpSpPr>
          <p:grpSpPr>
            <a:xfrm>
              <a:off x="1107842" y="520920"/>
              <a:ext cx="4426345" cy="915282"/>
              <a:chOff x="1057516" y="2146520"/>
              <a:chExt cx="4426345" cy="91528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DCDC61-A70B-43BA-A3BC-6F2EB8110427}"/>
                  </a:ext>
                </a:extLst>
              </p:cNvPr>
              <p:cNvSpPr txBox="1"/>
              <p:nvPr/>
            </p:nvSpPr>
            <p:spPr>
              <a:xfrm>
                <a:off x="1988901" y="2146520"/>
                <a:ext cx="34949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ru-RU" sz="2000" b="1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Разделение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2FEE86-EE06-4EA8-867E-A9C80AEBA748}"/>
                  </a:ext>
                </a:extLst>
              </p:cNvPr>
              <p:cNvSpPr txBox="1"/>
              <p:nvPr/>
            </p:nvSpPr>
            <p:spPr>
              <a:xfrm>
                <a:off x="1057516" y="2415471"/>
                <a:ext cx="35194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defRPr/>
                </a:pPr>
                <a:r>
                  <a:rPr lang="ru-RU" sz="1200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Century Gothic" panose="020B050202020202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практически все отрасли права подразделяются на две подсистемы: частное право и публичное право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213348-5BAD-42BB-9340-354673EBF8F2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41D4A034-A8E6-484F-9042-245CDC567591}"/>
              </a:ext>
            </a:extLst>
          </p:cNvPr>
          <p:cNvSpPr/>
          <p:nvPr/>
        </p:nvSpPr>
        <p:spPr>
          <a:xfrm>
            <a:off x="6771903" y="2728953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E78EC2-2387-4D3A-9CAD-2A27506E5AE4}"/>
              </a:ext>
            </a:extLst>
          </p:cNvPr>
          <p:cNvGrpSpPr/>
          <p:nvPr/>
        </p:nvGrpSpPr>
        <p:grpSpPr>
          <a:xfrm>
            <a:off x="1855009" y="4618028"/>
            <a:ext cx="6109225" cy="1604585"/>
            <a:chOff x="1858583" y="233740"/>
            <a:chExt cx="6109225" cy="16045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A2771-C9E3-44F3-BD77-D657DE156F8C}"/>
                </a:ext>
              </a:extLst>
            </p:cNvPr>
            <p:cNvGrpSpPr/>
            <p:nvPr/>
          </p:nvGrpSpPr>
          <p:grpSpPr>
            <a:xfrm>
              <a:off x="1858583" y="1501775"/>
              <a:ext cx="5824917" cy="336550"/>
              <a:chOff x="1796260" y="3127375"/>
              <a:chExt cx="5914713" cy="33655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985DC68-6AF1-4498-911F-A92816E06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0" y="3295567"/>
                <a:ext cx="5914713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D9C89A5-98C5-42D9-9023-A70CB8909CF4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85EB1E"/>
              </a:solidFill>
              <a:ln>
                <a:solidFill>
                  <a:srgbClr val="85EB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Circle: Hollow 52">
                <a:extLst>
                  <a:ext uri="{FF2B5EF4-FFF2-40B4-BE49-F238E27FC236}">
                    <a16:creationId xmlns:a16="http://schemas.microsoft.com/office/drawing/2014/main" id="{8A117738-5A9B-49A2-91BF-766758E4D870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028B8DE-057A-4F37-B4A0-CFB5171B2CFC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00B5E1-8239-47C1-9DC8-A00A94693569}"/>
                </a:ext>
              </a:extLst>
            </p:cNvPr>
            <p:cNvSpPr txBox="1"/>
            <p:nvPr/>
          </p:nvSpPr>
          <p:spPr>
            <a:xfrm>
              <a:off x="63385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D499F0-3920-4527-8086-8260E495F9C6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Shape 2617"/>
          <p:cNvSpPr/>
          <p:nvPr/>
        </p:nvSpPr>
        <p:spPr>
          <a:xfrm>
            <a:off x="4792296" y="661056"/>
            <a:ext cx="554605" cy="519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85EB1E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55" name="Shape 2618"/>
          <p:cNvSpPr/>
          <p:nvPr/>
        </p:nvSpPr>
        <p:spPr>
          <a:xfrm>
            <a:off x="6927322" y="2878608"/>
            <a:ext cx="538634" cy="503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56" name="Shape 2812"/>
          <p:cNvSpPr/>
          <p:nvPr/>
        </p:nvSpPr>
        <p:spPr>
          <a:xfrm>
            <a:off x="4701621" y="5089507"/>
            <a:ext cx="614636" cy="57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8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7964234" y="2677729"/>
            <a:ext cx="349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Частное право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7964234" y="3011216"/>
            <a:ext cx="35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частному праву относятся гражданское, семейное, трудовое и международное частное право.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1641455" y="4782312"/>
            <a:ext cx="349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Публичное право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1091568" y="5099477"/>
            <a:ext cx="3519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сфере публичного права относятся административное, уголовное, конституционное и международное публичное право.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18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CF28EE-A360-46B6-9D76-D2CA1E8777C8}"/>
              </a:ext>
            </a:extLst>
          </p:cNvPr>
          <p:cNvCxnSpPr>
            <a:cxnSpLocks/>
          </p:cNvCxnSpPr>
          <p:nvPr/>
        </p:nvCxnSpPr>
        <p:spPr>
          <a:xfrm>
            <a:off x="6105679" y="0"/>
            <a:ext cx="0" cy="68580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57136F-E886-4646-B8A2-BD6F5A7BCC5E}"/>
              </a:ext>
            </a:extLst>
          </p:cNvPr>
          <p:cNvSpPr txBox="1"/>
          <p:nvPr/>
        </p:nvSpPr>
        <p:spPr>
          <a:xfrm>
            <a:off x="4194297" y="2857314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F30479-59C3-4007-9D72-45C1977815ED}"/>
              </a:ext>
            </a:extLst>
          </p:cNvPr>
          <p:cNvGrpSpPr/>
          <p:nvPr/>
        </p:nvGrpSpPr>
        <p:grpSpPr>
          <a:xfrm>
            <a:off x="4418647" y="4461781"/>
            <a:ext cx="5935594" cy="336550"/>
            <a:chOff x="4422221" y="3127375"/>
            <a:chExt cx="5935594" cy="33655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A0193E-C41C-46B0-9C39-BB9B95D9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2221" y="3295567"/>
              <a:ext cx="5935594" cy="0"/>
            </a:xfrm>
            <a:prstGeom prst="line">
              <a:avLst/>
            </a:prstGeom>
            <a:grpFill/>
            <a:ln w="31750" cap="rnd">
              <a:solidFill>
                <a:schemeClr val="tx1">
                  <a:lumMod val="95000"/>
                  <a:lumOff val="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BD03F9-C5A7-4EA7-A8F9-E5EA204140FE}"/>
                </a:ext>
              </a:extLst>
            </p:cNvPr>
            <p:cNvSpPr/>
            <p:nvPr/>
          </p:nvSpPr>
          <p:spPr>
            <a:xfrm>
              <a:off x="5967483" y="3153880"/>
              <a:ext cx="283540" cy="283540"/>
            </a:xfrm>
            <a:prstGeom prst="ellipse">
              <a:avLst/>
            </a:prstGeom>
            <a:solidFill>
              <a:srgbClr val="85EB1E"/>
            </a:solidFill>
            <a:ln>
              <a:solidFill>
                <a:srgbClr val="85EB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A976E9F3-FF31-4223-A98B-FE04C2010639}"/>
                </a:ext>
              </a:extLst>
            </p:cNvPr>
            <p:cNvSpPr/>
            <p:nvPr/>
          </p:nvSpPr>
          <p:spPr>
            <a:xfrm>
              <a:off x="5940978" y="3127375"/>
              <a:ext cx="336550" cy="336550"/>
            </a:xfrm>
            <a:prstGeom prst="donut">
              <a:avLst>
                <a:gd name="adj" fmla="val 7064"/>
              </a:avLst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1A9D28-1400-44DE-90B0-B91A38328D3B}"/>
                </a:ext>
              </a:extLst>
            </p:cNvPr>
            <p:cNvSpPr/>
            <p:nvPr/>
          </p:nvSpPr>
          <p:spPr>
            <a:xfrm>
              <a:off x="6033053" y="3219450"/>
              <a:ext cx="152400" cy="152400"/>
            </a:xfrm>
            <a:prstGeom prst="ellipse">
              <a:avLst/>
            </a:pr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46595E-D72E-4DD1-947B-6689D008485A}"/>
              </a:ext>
            </a:extLst>
          </p:cNvPr>
          <p:cNvGrpSpPr/>
          <p:nvPr/>
        </p:nvGrpSpPr>
        <p:grpSpPr>
          <a:xfrm>
            <a:off x="1842310" y="2054263"/>
            <a:ext cx="5824916" cy="336550"/>
            <a:chOff x="1796261" y="3720928"/>
            <a:chExt cx="5914711" cy="3365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778996-AD30-4FBF-A783-1332ACBC8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6261" y="3889120"/>
              <a:ext cx="5914711" cy="0"/>
            </a:xfrm>
            <a:prstGeom prst="line">
              <a:avLst/>
            </a:prstGeom>
            <a:ln w="317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3F866E-413D-401C-AD9F-F8C2AEA5119B}"/>
                </a:ext>
              </a:extLst>
            </p:cNvPr>
            <p:cNvSpPr/>
            <p:nvPr/>
          </p:nvSpPr>
          <p:spPr>
            <a:xfrm>
              <a:off x="5967483" y="3747350"/>
              <a:ext cx="283540" cy="283540"/>
            </a:xfrm>
            <a:prstGeom prst="ellipse">
              <a:avLst/>
            </a:prstGeom>
            <a:solidFill>
              <a:srgbClr val="85EB1E"/>
            </a:solidFill>
            <a:ln>
              <a:solidFill>
                <a:srgbClr val="85EB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A443766E-CCA8-406C-ACC0-5D2E9F077FE8}"/>
                </a:ext>
              </a:extLst>
            </p:cNvPr>
            <p:cNvSpPr/>
            <p:nvPr/>
          </p:nvSpPr>
          <p:spPr>
            <a:xfrm>
              <a:off x="5940978" y="3720928"/>
              <a:ext cx="336550" cy="336550"/>
            </a:xfrm>
            <a:prstGeom prst="donut">
              <a:avLst>
                <a:gd name="adj" fmla="val 70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DB6A4C-91D6-407D-91BF-A87FED17C39F}"/>
                </a:ext>
              </a:extLst>
            </p:cNvPr>
            <p:cNvSpPr/>
            <p:nvPr/>
          </p:nvSpPr>
          <p:spPr>
            <a:xfrm>
              <a:off x="6033053" y="3813003"/>
              <a:ext cx="152400" cy="1524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01181C0-CF60-423E-837F-F4EB8CEDDE04}"/>
              </a:ext>
            </a:extLst>
          </p:cNvPr>
          <p:cNvSpPr txBox="1"/>
          <p:nvPr/>
        </p:nvSpPr>
        <p:spPr>
          <a:xfrm>
            <a:off x="6334949" y="434819"/>
            <a:ext cx="162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D43F8-F390-4A29-B830-9A13F70C2614}"/>
              </a:ext>
            </a:extLst>
          </p:cNvPr>
          <p:cNvGrpSpPr/>
          <p:nvPr/>
        </p:nvGrpSpPr>
        <p:grpSpPr>
          <a:xfrm>
            <a:off x="499757" y="421815"/>
            <a:ext cx="4124640" cy="1527320"/>
            <a:chOff x="465705" y="2088480"/>
            <a:chExt cx="4124640" cy="15273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DCDC61-A70B-43BA-A3BC-6F2EB8110427}"/>
                </a:ext>
              </a:extLst>
            </p:cNvPr>
            <p:cNvSpPr txBox="1"/>
            <p:nvPr/>
          </p:nvSpPr>
          <p:spPr>
            <a:xfrm>
              <a:off x="465705" y="2088480"/>
              <a:ext cx="4124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ru-RU" sz="20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Группа </a:t>
              </a:r>
              <a:r>
                <a:rPr lang="ru-RU" sz="20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романского права 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2FEE86-EE06-4EA8-867E-A9C80AEBA748}"/>
                </a:ext>
              </a:extLst>
            </p:cNvPr>
            <p:cNvSpPr txBox="1"/>
            <p:nvPr/>
          </p:nvSpPr>
          <p:spPr>
            <a:xfrm>
              <a:off x="546051" y="2415471"/>
              <a:ext cx="40308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ru-RU" sz="12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(правовые системы Франции, Бельгии, Испании, Италии, Люксембурга, Монако, Нидерландов, Румынии, Филиппин, латиноамериканских государств, африканских стран — бывших французских колоний, а также некоторых стран Ближнего и Среднего Востока и др.)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AF213348-5BAD-42BB-9340-354673EBF8F2}"/>
              </a:ext>
            </a:extLst>
          </p:cNvPr>
          <p:cNvSpPr/>
          <p:nvPr/>
        </p:nvSpPr>
        <p:spPr>
          <a:xfrm>
            <a:off x="4877974" y="783897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D4A034-A8E6-484F-9042-245CDC567591}"/>
              </a:ext>
            </a:extLst>
          </p:cNvPr>
          <p:cNvSpPr/>
          <p:nvPr/>
        </p:nvSpPr>
        <p:spPr>
          <a:xfrm>
            <a:off x="6771903" y="3255943"/>
            <a:ext cx="838200" cy="8382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BE78EC2-2387-4D3A-9CAD-2A27506E5AE4}"/>
              </a:ext>
            </a:extLst>
          </p:cNvPr>
          <p:cNvGrpSpPr/>
          <p:nvPr/>
        </p:nvGrpSpPr>
        <p:grpSpPr>
          <a:xfrm>
            <a:off x="1855009" y="4793378"/>
            <a:ext cx="6109225" cy="1604585"/>
            <a:chOff x="1858583" y="233740"/>
            <a:chExt cx="6109225" cy="16045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BA2771-C9E3-44F3-BD77-D657DE156F8C}"/>
                </a:ext>
              </a:extLst>
            </p:cNvPr>
            <p:cNvGrpSpPr/>
            <p:nvPr/>
          </p:nvGrpSpPr>
          <p:grpSpPr>
            <a:xfrm>
              <a:off x="1858583" y="1501775"/>
              <a:ext cx="5824917" cy="336550"/>
              <a:chOff x="1796260" y="3127375"/>
              <a:chExt cx="5914713" cy="33655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985DC68-6AF1-4498-911F-A92816E06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0" y="3295567"/>
                <a:ext cx="5914713" cy="0"/>
              </a:xfrm>
              <a:prstGeom prst="line">
                <a:avLst/>
              </a:prstGeom>
              <a:ln w="3175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D9C89A5-98C5-42D9-9023-A70CB8909CF4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85EB1E"/>
              </a:solidFill>
              <a:ln>
                <a:solidFill>
                  <a:srgbClr val="85EB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Circle: Hollow 52">
                <a:extLst>
                  <a:ext uri="{FF2B5EF4-FFF2-40B4-BE49-F238E27FC236}">
                    <a16:creationId xmlns:a16="http://schemas.microsoft.com/office/drawing/2014/main" id="{8A117738-5A9B-49A2-91BF-766758E4D870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028B8DE-057A-4F37-B4A0-CFB5171B2CFC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00B5E1-8239-47C1-9DC8-A00A94693569}"/>
                </a:ext>
              </a:extLst>
            </p:cNvPr>
            <p:cNvSpPr txBox="1"/>
            <p:nvPr/>
          </p:nvSpPr>
          <p:spPr>
            <a:xfrm>
              <a:off x="63385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05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6D499F0-3920-4527-8086-8260E495F9C6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7964233" y="2962714"/>
            <a:ext cx="387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Группа германского права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7964234" y="3296201"/>
            <a:ext cx="407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группу германского права (правовые системы Германии, Австрии, Армении, Бразилии, Венгрии, Греции, Индонезии, Казахстана, Латвии, Португалии, России, Словакии, Таиланда, Турции, Украины, Хорватии, Чехии, Швейцарии, Эстонии, Южной Кореи, Японии и др.);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DCDC61-A70B-43BA-A3BC-6F2EB8110427}"/>
              </a:ext>
            </a:extLst>
          </p:cNvPr>
          <p:cNvSpPr txBox="1"/>
          <p:nvPr/>
        </p:nvSpPr>
        <p:spPr>
          <a:xfrm>
            <a:off x="283921" y="5129163"/>
            <a:ext cx="455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2000" b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Группа </a:t>
            </a:r>
            <a:r>
              <a:rPr lang="ru-RU" sz="20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скандинавского права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2FEE86-EE06-4EA8-867E-A9C80AEBA748}"/>
              </a:ext>
            </a:extLst>
          </p:cNvPr>
          <p:cNvSpPr txBox="1"/>
          <p:nvPr/>
        </p:nvSpPr>
        <p:spPr>
          <a:xfrm>
            <a:off x="1071886" y="5421528"/>
            <a:ext cx="3519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ru-RU" sz="12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правовые системы Дании, Исландии, Норвегии, Финляндии, Швеции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Shape 2624"/>
          <p:cNvSpPr/>
          <p:nvPr/>
        </p:nvSpPr>
        <p:spPr>
          <a:xfrm>
            <a:off x="5065123" y="928811"/>
            <a:ext cx="483163" cy="48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6" name="Shape 2630"/>
          <p:cNvSpPr/>
          <p:nvPr/>
        </p:nvSpPr>
        <p:spPr>
          <a:xfrm>
            <a:off x="7012810" y="3396459"/>
            <a:ext cx="325139" cy="596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49" name="Shape 2696"/>
          <p:cNvSpPr/>
          <p:nvPr/>
        </p:nvSpPr>
        <p:spPr>
          <a:xfrm>
            <a:off x="4789948" y="5229393"/>
            <a:ext cx="550349" cy="5503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111340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ADE9D9-6658-4D32-B29A-9A2EA4154CB3}"/>
              </a:ext>
            </a:extLst>
          </p:cNvPr>
          <p:cNvCxnSpPr>
            <a:cxnSpLocks/>
            <a:endCxn id="29" idx="4"/>
          </p:cNvCxnSpPr>
          <p:nvPr/>
        </p:nvCxnSpPr>
        <p:spPr>
          <a:xfrm flipH="1">
            <a:off x="6106098" y="0"/>
            <a:ext cx="3156" cy="174625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9BE1F7-4CDD-4AE0-9020-FA266F7CD125}"/>
              </a:ext>
            </a:extLst>
          </p:cNvPr>
          <p:cNvGrpSpPr/>
          <p:nvPr/>
        </p:nvGrpSpPr>
        <p:grpSpPr>
          <a:xfrm>
            <a:off x="430833" y="233740"/>
            <a:ext cx="7549675" cy="1604585"/>
            <a:chOff x="430833" y="233740"/>
            <a:chExt cx="7549675" cy="160458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06D0E94-CF98-419C-A6A8-2B79DEA04219}"/>
                </a:ext>
              </a:extLst>
            </p:cNvPr>
            <p:cNvGrpSpPr/>
            <p:nvPr/>
          </p:nvGrpSpPr>
          <p:grpSpPr>
            <a:xfrm>
              <a:off x="1858584" y="1501775"/>
              <a:ext cx="5824916" cy="336550"/>
              <a:chOff x="1796261" y="3127375"/>
              <a:chExt cx="5914711" cy="33655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06FA859-7833-4A88-AF0A-6186E0336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96261" y="3295567"/>
                <a:ext cx="5914711" cy="0"/>
              </a:xfrm>
              <a:prstGeom prst="line">
                <a:avLst/>
              </a:prstGeom>
              <a:ln w="31750" cap="rnd">
                <a:solidFill>
                  <a:schemeClr val="tx1">
                    <a:lumMod val="95000"/>
                    <a:lumOff val="5000"/>
                  </a:schemeClr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1486F04-9FE9-4442-9BB8-61426A6E92BF}"/>
                  </a:ext>
                </a:extLst>
              </p:cNvPr>
              <p:cNvSpPr/>
              <p:nvPr/>
            </p:nvSpPr>
            <p:spPr>
              <a:xfrm>
                <a:off x="5967483" y="3153880"/>
                <a:ext cx="283540" cy="283540"/>
              </a:xfrm>
              <a:prstGeom prst="ellipse">
                <a:avLst/>
              </a:prstGeom>
              <a:solidFill>
                <a:srgbClr val="85EB1E"/>
              </a:solidFill>
              <a:ln>
                <a:solidFill>
                  <a:srgbClr val="85EB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Circle: Hollow 27">
                <a:extLst>
                  <a:ext uri="{FF2B5EF4-FFF2-40B4-BE49-F238E27FC236}">
                    <a16:creationId xmlns:a16="http://schemas.microsoft.com/office/drawing/2014/main" id="{1F3D839F-5822-4B5C-893B-7FF977D9229A}"/>
                  </a:ext>
                </a:extLst>
              </p:cNvPr>
              <p:cNvSpPr/>
              <p:nvPr/>
            </p:nvSpPr>
            <p:spPr>
              <a:xfrm>
                <a:off x="5940978" y="3127375"/>
                <a:ext cx="336550" cy="336550"/>
              </a:xfrm>
              <a:prstGeom prst="donut">
                <a:avLst>
                  <a:gd name="adj" fmla="val 7064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BB4A4E0-B9D0-456D-8513-4F4AB1D3B1D3}"/>
                  </a:ext>
                </a:extLst>
              </p:cNvPr>
              <p:cNvSpPr/>
              <p:nvPr/>
            </p:nvSpPr>
            <p:spPr>
              <a:xfrm>
                <a:off x="6033053" y="3219450"/>
                <a:ext cx="152400" cy="1524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9ED92D-801C-41F2-82DB-CDCAA24B3330}"/>
                </a:ext>
              </a:extLst>
            </p:cNvPr>
            <p:cNvSpPr txBox="1"/>
            <p:nvPr/>
          </p:nvSpPr>
          <p:spPr>
            <a:xfrm>
              <a:off x="6351223" y="233740"/>
              <a:ext cx="162928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0</a:t>
              </a:r>
              <a:r>
                <a:rPr kumimoji="0" lang="ru-RU" sz="96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rPr>
                <a:t>6</a:t>
              </a:r>
              <a:endPara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3E3004-419F-41F9-B866-9D196FC72794}"/>
                </a:ext>
              </a:extLst>
            </p:cNvPr>
            <p:cNvSpPr txBox="1"/>
            <p:nvPr/>
          </p:nvSpPr>
          <p:spPr>
            <a:xfrm>
              <a:off x="430833" y="485947"/>
              <a:ext cx="4141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ru-RU" sz="2000" b="1" dirty="0" smtClean="0">
                  <a:solidFill>
                    <a:prstClr val="black">
                      <a:lumMod val="95000"/>
                      <a:lumOff val="5000"/>
                    </a:prstClr>
                  </a:solidFill>
                  <a:latin typeface="Century Gothic" panose="020B050202020202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На рисунке представлена карта разделения стран ЕС (и не только) по группам РГП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05A306-6232-46FD-B580-2898989252AC}"/>
                </a:ext>
              </a:extLst>
            </p:cNvPr>
            <p:cNvSpPr/>
            <p:nvPr/>
          </p:nvSpPr>
          <p:spPr>
            <a:xfrm>
              <a:off x="4654073" y="572966"/>
              <a:ext cx="838200" cy="8382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19" y="1903895"/>
            <a:ext cx="4573078" cy="47388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97" y="1887937"/>
            <a:ext cx="5335720" cy="2458190"/>
          </a:xfrm>
          <a:prstGeom prst="rect">
            <a:avLst/>
          </a:prstGeom>
        </p:spPr>
      </p:pic>
      <p:sp>
        <p:nvSpPr>
          <p:cNvPr id="30" name="Shape 2733"/>
          <p:cNvSpPr/>
          <p:nvPr/>
        </p:nvSpPr>
        <p:spPr>
          <a:xfrm>
            <a:off x="4951601" y="684247"/>
            <a:ext cx="243144" cy="668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85EB1E"/>
          </a:solidFill>
          <a:ln w="12700">
            <a:solidFill>
              <a:srgbClr val="85EB1E"/>
            </a:solidFill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55652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164"/>
            <a:ext cx="12280392" cy="8193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9519230" y="8827159"/>
            <a:ext cx="10389426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25000"/>
              </a:lnSpc>
              <a:defRPr/>
            </a:pPr>
            <a:r>
              <a:rPr lang="ru-RU" sz="1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Презентация </a:t>
            </a:r>
            <a:r>
              <a:rPr lang="ru-RU" sz="1600" dirty="0" smtClean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студента Российского экономического университета </a:t>
            </a:r>
            <a:r>
              <a:rPr lang="ru-RU" sz="1600" dirty="0" smtClean="0">
                <a:solidFill>
                  <a:srgbClr val="FF2D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им. Г. В. Плеханова </a:t>
            </a:r>
          </a:p>
          <a:p>
            <a:pPr lvl="0">
              <a:lnSpc>
                <a:spcPct val="125000"/>
              </a:lnSpc>
              <a:defRPr/>
            </a:pPr>
            <a:endParaRPr lang="ru-RU" sz="40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344143" y="3899216"/>
            <a:ext cx="18350173" cy="2375347"/>
            <a:chOff x="727200" y="5073540"/>
            <a:chExt cx="18350173" cy="2375347"/>
          </a:xfrm>
        </p:grpSpPr>
        <p:sp>
          <p:nvSpPr>
            <p:cNvPr id="11" name="TextBox 10"/>
            <p:cNvSpPr txBox="1"/>
            <p:nvPr/>
          </p:nvSpPr>
          <p:spPr>
            <a:xfrm flipH="1">
              <a:off x="751559" y="5073540"/>
              <a:ext cx="5649240" cy="81932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4800" dirty="0" smtClean="0">
                  <a:solidFill>
                    <a:schemeClr val="bg1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РАБОТУ ВЫПОЛНИЛ</a:t>
              </a:r>
              <a:endParaRPr lang="ru-RU" sz="48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727200" y="6011151"/>
              <a:ext cx="4722255" cy="54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flipH="1">
              <a:off x="727200" y="6011151"/>
              <a:ext cx="12443013" cy="871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2400" dirty="0" smtClean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Студент </a:t>
              </a:r>
              <a:r>
                <a:rPr lang="ru-RU" sz="2400" dirty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Российского экономического </a:t>
              </a:r>
              <a:r>
                <a:rPr lang="ru-RU" sz="2400" dirty="0" smtClean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университета </a:t>
              </a:r>
              <a:r>
                <a:rPr lang="ru-RU" sz="2400" dirty="0">
                  <a:solidFill>
                    <a:srgbClr val="D6B600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им. Г. В. Плеханова </a:t>
              </a:r>
            </a:p>
            <a:p>
              <a:pPr lvl="0">
                <a:lnSpc>
                  <a:spcPct val="125000"/>
                </a:lnSpc>
                <a:defRPr/>
              </a:pPr>
              <a:endParaRPr lang="ru-RU" sz="24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6713892" y="6219961"/>
              <a:ext cx="12363481" cy="12289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25000"/>
                </a:lnSpc>
                <a:defRPr/>
              </a:pPr>
              <a:r>
                <a:rPr lang="ru-RU" sz="7200" dirty="0" smtClean="0">
                  <a:solidFill>
                    <a:schemeClr val="bg1"/>
                  </a:solidFill>
                  <a:latin typeface="Bahnschrift SemiLight Condensed" panose="020B0502040204020203" pitchFamily="34" charset="0"/>
                  <a:ea typeface="Yu Gothic Light" panose="020B0300000000000000" pitchFamily="34" charset="-128"/>
                  <a:cs typeface="Open Sans" panose="020B0606030504020204" pitchFamily="34" charset="0"/>
                </a:rPr>
                <a:t>ЩЕКОЧИХИН ИЛЬЯ</a:t>
              </a:r>
              <a:endParaRPr lang="ru-RU" sz="7200" dirty="0">
                <a:solidFill>
                  <a:schemeClr val="bg1"/>
                </a:solidFill>
                <a:latin typeface="Bahnschrift SemiLight Condensed" panose="020B0502040204020203" pitchFamily="34" charset="0"/>
                <a:ea typeface="Yu Gothic Light" panose="020B0300000000000000" pitchFamily="34" charset="-128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9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273</Words>
  <Application>Microsoft Office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Yu Gothic Light</vt:lpstr>
      <vt:lpstr>Agency FB</vt:lpstr>
      <vt:lpstr>Arial</vt:lpstr>
      <vt:lpstr>Bahnschrift SemiLight Condensed</vt:lpstr>
      <vt:lpstr>Calibri</vt:lpstr>
      <vt:lpstr>Calibri Light</vt:lpstr>
      <vt:lpstr>Century Gothic</vt:lpstr>
      <vt:lpstr>Gill Sans</vt:lpstr>
      <vt:lpstr>Open Sans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илья щекочихин</dc:creator>
  <cp:lastModifiedBy>илья щекочихин</cp:lastModifiedBy>
  <cp:revision>10</cp:revision>
  <dcterms:created xsi:type="dcterms:W3CDTF">2020-04-15T09:10:53Z</dcterms:created>
  <dcterms:modified xsi:type="dcterms:W3CDTF">2020-04-15T10:36:17Z</dcterms:modified>
</cp:coreProperties>
</file>