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27773749093546"/>
          <c:y val="4.1284403669724773E-2"/>
          <c:w val="0.85786802030456855"/>
          <c:h val="0.9174311926605505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C4111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5AA-4C25-88EA-C2FCBFDCB3A4}"/>
              </c:ext>
            </c:extLst>
          </c:dPt>
          <c:dLbls>
            <c:dLbl>
              <c:idx val="0"/>
              <c:layout>
                <c:manualLayout>
                  <c:x val="0"/>
                  <c:y val="-0.2059123343527013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65AA-4C25-88EA-C2FCBFDCB3A4}"/>
                </c:ext>
              </c:extLst>
            </c:dLbl>
            <c:dLbl>
              <c:idx val="1"/>
              <c:layout>
                <c:manualLayout>
                  <c:x val="0"/>
                  <c:y val="-0.26707441386340469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65AA-4C25-88EA-C2FCBFDCB3A4}"/>
                </c:ext>
              </c:extLst>
            </c:dLbl>
            <c:dLbl>
              <c:idx val="2"/>
              <c:layout>
                <c:manualLayout>
                  <c:x val="0"/>
                  <c:y val="-0.33995922528032618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65AA-4C25-88EA-C2FCBFDCB3A4}"/>
                </c:ext>
              </c:extLst>
            </c:dLbl>
            <c:dLbl>
              <c:idx val="3"/>
              <c:layout>
                <c:manualLayout>
                  <c:x val="0"/>
                  <c:y val="-0.38685015290519875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65AA-4C25-88EA-C2FCBFDCB3A4}"/>
                </c:ext>
              </c:extLst>
            </c:dLbl>
            <c:dLbl>
              <c:idx val="4"/>
              <c:layout>
                <c:manualLayout>
                  <c:x val="0"/>
                  <c:y val="-0.45412844036697247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rgbClr val="C4111A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65AA-4C25-88EA-C2FCBFDCB3A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288.2</c:v>
                </c:pt>
                <c:pt idx="1">
                  <c:v>395.00900000000001</c:v>
                </c:pt>
                <c:pt idx="2">
                  <c:v>521.57399999999996</c:v>
                </c:pt>
                <c:pt idx="3">
                  <c:v>603.62099999999998</c:v>
                </c:pt>
                <c:pt idx="4">
                  <c:v>721.202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AA-4C25-88EA-C2FCBFDCB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79310399"/>
        <c:axId val="1"/>
      </c:barChart>
      <c:catAx>
        <c:axId val="177931039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1779310399"/>
        <c:crosses val="min"/>
        <c:crossBetween val="between"/>
        <c:majorUnit val="1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77600888559793"/>
          <c:y val="4.1284403669724773E-2"/>
          <c:w val="0.8759718622732322"/>
          <c:h val="0.9174311926605505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C4111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BE7-4D4A-9CEE-E34DC907EA64}"/>
              </c:ext>
            </c:extLst>
          </c:dPt>
          <c:dLbls>
            <c:dLbl>
              <c:idx val="0"/>
              <c:layout>
                <c:manualLayout>
                  <c:x val="0"/>
                  <c:y val="-0.23700305810397554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ABE7-4D4A-9CEE-E34DC907EA64}"/>
                </c:ext>
              </c:extLst>
            </c:dLbl>
            <c:dLbl>
              <c:idx val="1"/>
              <c:layout>
                <c:manualLayout>
                  <c:x val="0"/>
                  <c:y val="-0.30326197757390416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ABE7-4D4A-9CEE-E34DC907EA64}"/>
                </c:ext>
              </c:extLst>
            </c:dLbl>
            <c:dLbl>
              <c:idx val="2"/>
              <c:layout>
                <c:manualLayout>
                  <c:x val="0"/>
                  <c:y val="-0.3129459734964322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ABE7-4D4A-9CEE-E34DC907EA64}"/>
                </c:ext>
              </c:extLst>
            </c:dLbl>
            <c:dLbl>
              <c:idx val="3"/>
              <c:layout>
                <c:manualLayout>
                  <c:x val="0"/>
                  <c:y val="-0.36391437308868502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ABE7-4D4A-9CEE-E34DC907EA64}"/>
                </c:ext>
              </c:extLst>
            </c:dLbl>
            <c:dLbl>
              <c:idx val="4"/>
              <c:layout>
                <c:manualLayout>
                  <c:x val="0"/>
                  <c:y val="-0.46075433231396534"/>
                </c:manualLayout>
              </c:layout>
              <c:numFmt formatCode="#,##0.000;&quot;-&quot;#,##0.0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rgbClr val="C4111A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ABE7-4D4A-9CEE-E34DC907EA6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34.204999999999998</c:v>
                </c:pt>
                <c:pt idx="1">
                  <c:v>45.786000000000001</c:v>
                </c:pt>
                <c:pt idx="2">
                  <c:v>47.515000000000001</c:v>
                </c:pt>
                <c:pt idx="3">
                  <c:v>56.384</c:v>
                </c:pt>
                <c:pt idx="4">
                  <c:v>73.287000000000006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E7-4D4A-9CEE-E34DC907E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80504847"/>
        <c:axId val="1"/>
      </c:barChart>
      <c:catAx>
        <c:axId val="58050484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580504847"/>
        <c:crosses val="min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9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4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4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DF34-A79C-4B8E-B9CD-396357DDBFA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F048-7C58-4540-90E4-F1B703F4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2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34" Type="http://schemas.openxmlformats.org/officeDocument/2006/relationships/chart" Target="../charts/chart1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image" Target="../media/image3.jpeg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image" Target="../media/image1.emf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oleObject" Target="../embeddings/oleObject3.bin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slideLayout" Target="../slideLayouts/slideLayout2.xml"/><Relationship Id="rId35" Type="http://schemas.openxmlformats.org/officeDocument/2006/relationships/chart" Target="../charts/chart2.xml"/><Relationship Id="rId8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3.xml"/><Relationship Id="rId7" Type="http://schemas.openxmlformats.org/officeDocument/2006/relationships/image" Target="../media/image3.jpeg"/><Relationship Id="rId2" Type="http://schemas.openxmlformats.org/officeDocument/2006/relationships/tags" Target="../tags/tag3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0112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Слайд think-cell" r:id="rId4" imgW="425" imgH="426" progId="TCLayout.ActiveDocument.1">
                  <p:embed/>
                </p:oleObj>
              </mc:Choice>
              <mc:Fallback>
                <p:oleObj name="Слайд think-cell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6" y="1496568"/>
            <a:ext cx="8188012" cy="38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9983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Слайд think-cell" r:id="rId4" imgW="425" imgH="426" progId="TCLayout.ActiveDocument.1">
                  <p:embed/>
                </p:oleObj>
              </mc:Choice>
              <mc:Fallback>
                <p:oleObj name="Слайд think-cell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3"/>
          <p:cNvCxnSpPr/>
          <p:nvPr/>
        </p:nvCxnSpPr>
        <p:spPr>
          <a:xfrm>
            <a:off x="3339304" y="690649"/>
            <a:ext cx="0" cy="278615"/>
          </a:xfrm>
          <a:prstGeom prst="line">
            <a:avLst/>
          </a:prstGeom>
          <a:noFill/>
          <a:ln w="22225" cap="flat" cmpd="sng" algn="ctr">
            <a:solidFill>
              <a:srgbClr val="DD0100"/>
            </a:solidFill>
            <a:prstDash val="solid"/>
            <a:miter lim="800000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084709" y="569829"/>
            <a:ext cx="21510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About Huawei</a:t>
            </a:r>
            <a:endParaRPr lang="en-US" sz="3200" dirty="0">
              <a:solidFill>
                <a:schemeClr val="bg1">
                  <a:lumMod val="1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6" name="Straight Connector 3"/>
          <p:cNvCxnSpPr/>
          <p:nvPr/>
        </p:nvCxnSpPr>
        <p:spPr>
          <a:xfrm>
            <a:off x="8981152" y="690649"/>
            <a:ext cx="0" cy="278615"/>
          </a:xfrm>
          <a:prstGeom prst="line">
            <a:avLst/>
          </a:prstGeom>
          <a:noFill/>
          <a:ln w="22225" cap="flat" cmpd="sng" algn="ctr">
            <a:solidFill>
              <a:srgbClr val="DD0100"/>
            </a:solidFill>
            <a:prstDash val="solid"/>
            <a:miter lim="800000"/>
          </a:ln>
          <a:effectLst/>
        </p:spPr>
      </p:cxnSp>
      <p:sp>
        <p:nvSpPr>
          <p:cNvPr id="18" name="TextBox 17"/>
          <p:cNvSpPr txBox="1"/>
          <p:nvPr/>
        </p:nvSpPr>
        <p:spPr>
          <a:xfrm flipH="1">
            <a:off x="10738307" y="677551"/>
            <a:ext cx="920293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#2</a:t>
            </a:r>
            <a:endParaRPr lang="en-US" sz="20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Line buttom"/>
          <p:cNvCxnSpPr/>
          <p:nvPr/>
        </p:nvCxnSpPr>
        <p:spPr>
          <a:xfrm flipH="1">
            <a:off x="670186" y="5441031"/>
            <a:ext cx="109723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94779"/>
            <a:ext cx="816864" cy="135026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624155" y="3465513"/>
            <a:ext cx="29436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Innovation Centers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357" y="3386276"/>
            <a:ext cx="165712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Employees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217042" y="3465512"/>
            <a:ext cx="11166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Offices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48159" y="2477375"/>
            <a:ext cx="187551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DD01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180,000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07459" y="2477375"/>
            <a:ext cx="57708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DD01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91637" y="2477375"/>
            <a:ext cx="56746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DD01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14</a:t>
            </a: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1328928" y="3270379"/>
            <a:ext cx="212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995238" y="3270379"/>
            <a:ext cx="212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8609808" y="3270379"/>
            <a:ext cx="212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flipH="1">
            <a:off x="990921" y="5571495"/>
            <a:ext cx="1065157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Founded in 1987, Huawei is a leading global information and communications technology (ICT) solutions provider.</a:t>
            </a:r>
          </a:p>
        </p:txBody>
      </p:sp>
    </p:spTree>
    <p:extLst>
      <p:ext uri="{BB962C8B-B14F-4D97-AF65-F5344CB8AC3E}">
        <p14:creationId xmlns:p14="http://schemas.microsoft.com/office/powerpoint/2010/main" val="22558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4391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Слайд think-cell" r:id="rId31" imgW="425" imgH="426" progId="TCLayout.ActiveDocument.1">
                  <p:embed/>
                </p:oleObj>
              </mc:Choice>
              <mc:Fallback>
                <p:oleObj name="Слайд think-cell" r:id="rId31" imgW="425" imgH="42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cxnSp>
        <p:nvCxnSpPr>
          <p:cNvPr id="9" name="Straight Connector 3"/>
          <p:cNvCxnSpPr/>
          <p:nvPr/>
        </p:nvCxnSpPr>
        <p:spPr>
          <a:xfrm>
            <a:off x="3339304" y="690649"/>
            <a:ext cx="0" cy="278615"/>
          </a:xfrm>
          <a:prstGeom prst="line">
            <a:avLst/>
          </a:prstGeom>
          <a:noFill/>
          <a:ln w="22225" cap="flat" cmpd="sng" algn="ctr">
            <a:solidFill>
              <a:srgbClr val="DD0100"/>
            </a:solidFill>
            <a:prstDash val="solid"/>
            <a:miter lim="800000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605315" y="569829"/>
            <a:ext cx="310982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Financial Highlights</a:t>
            </a:r>
            <a:endParaRPr lang="en-US" sz="3200" dirty="0">
              <a:solidFill>
                <a:schemeClr val="bg1">
                  <a:lumMod val="1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6" name="Straight Connector 3"/>
          <p:cNvCxnSpPr/>
          <p:nvPr/>
        </p:nvCxnSpPr>
        <p:spPr>
          <a:xfrm>
            <a:off x="8981152" y="690649"/>
            <a:ext cx="0" cy="278615"/>
          </a:xfrm>
          <a:prstGeom prst="line">
            <a:avLst/>
          </a:prstGeom>
          <a:noFill/>
          <a:ln w="22225" cap="flat" cmpd="sng" algn="ctr">
            <a:solidFill>
              <a:srgbClr val="DD0100"/>
            </a:solidFill>
            <a:prstDash val="solid"/>
            <a:miter lim="800000"/>
          </a:ln>
          <a:effectLst/>
        </p:spPr>
      </p:cxnSp>
      <p:sp>
        <p:nvSpPr>
          <p:cNvPr id="18" name="TextBox 17"/>
          <p:cNvSpPr txBox="1"/>
          <p:nvPr/>
        </p:nvSpPr>
        <p:spPr>
          <a:xfrm flipH="1">
            <a:off x="10738307" y="677551"/>
            <a:ext cx="920293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#2</a:t>
            </a:r>
            <a:endParaRPr lang="en-US" sz="20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94779"/>
            <a:ext cx="816864" cy="13502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6719" y="6030877"/>
            <a:ext cx="109866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CAGR - Compound Annual Growth Rate</a:t>
            </a:r>
          </a:p>
        </p:txBody>
      </p:sp>
      <p:cxnSp>
        <p:nvCxnSpPr>
          <p:cNvPr id="23" name="Straight Line buttom"/>
          <p:cNvCxnSpPr/>
          <p:nvPr/>
        </p:nvCxnSpPr>
        <p:spPr>
          <a:xfrm flipH="1">
            <a:off x="807346" y="5834979"/>
            <a:ext cx="109723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1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61153626"/>
              </p:ext>
            </p:extLst>
          </p:nvPr>
        </p:nvGraphicFramePr>
        <p:xfrm>
          <a:off x="788988" y="2403475"/>
          <a:ext cx="4378325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252" name="Прямая соединительная линия 251"/>
          <p:cNvCxnSpPr/>
          <p:nvPr>
            <p:custDataLst>
              <p:tags r:id="rId5"/>
            </p:custDataLst>
          </p:nvPr>
        </p:nvCxnSpPr>
        <p:spPr bwMode="auto">
          <a:xfrm flipV="1">
            <a:off x="5502275" y="2809875"/>
            <a:ext cx="0" cy="15541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/>
          <p:cNvCxnSpPr/>
          <p:nvPr>
            <p:custDataLst>
              <p:tags r:id="rId6"/>
            </p:custDataLst>
          </p:nvPr>
        </p:nvCxnSpPr>
        <p:spPr bwMode="auto">
          <a:xfrm>
            <a:off x="1914525" y="4360863"/>
            <a:ext cx="363061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/>
          <p:cNvCxnSpPr/>
          <p:nvPr>
            <p:custDataLst>
              <p:tags r:id="rId7"/>
            </p:custDataLst>
          </p:nvPr>
        </p:nvCxnSpPr>
        <p:spPr bwMode="auto">
          <a:xfrm>
            <a:off x="4919663" y="2813050"/>
            <a:ext cx="6254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/>
          <p:cNvCxnSpPr/>
          <p:nvPr>
            <p:custDataLst>
              <p:tags r:id="rId8"/>
            </p:custDataLst>
          </p:nvPr>
        </p:nvCxnSpPr>
        <p:spPr bwMode="auto">
          <a:xfrm flipV="1">
            <a:off x="1703388" y="2238375"/>
            <a:ext cx="3005137" cy="15478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Текст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860800" y="5448300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408F3F-386A-4559-B59C-81ED23BA3CD6}" type="datetime'''''''''''''''''1''''''''''''7''''''''''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ru-RU" sz="1400" dirty="0">
              <a:sym typeface="+mn-lt"/>
            </a:endParaRPr>
          </a:p>
        </p:txBody>
      </p:sp>
      <p:sp>
        <p:nvSpPr>
          <p:cNvPr id="169" name="Текст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95350" y="2106613"/>
            <a:ext cx="866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ym typeface="+mn-lt"/>
              </a:rPr>
              <a:t>CNY Million</a:t>
            </a:r>
            <a:endParaRPr lang="ru-RU" sz="1400" b="1" dirty="0">
              <a:sym typeface="+mn-lt"/>
            </a:endParaRPr>
          </a:p>
        </p:txBody>
      </p:sp>
      <p:sp>
        <p:nvSpPr>
          <p:cNvPr id="130" name="Текст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109913" y="5448300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E0E747D-33BE-4F8F-A41E-90E4A9951231}" type="datetime'''''''''''''1''''''''''''''''''''''''''''''''6''''''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ru-RU" sz="1400" dirty="0">
              <a:sym typeface="+mn-lt"/>
            </a:endParaRPr>
          </a:p>
        </p:txBody>
      </p:sp>
      <p:sp>
        <p:nvSpPr>
          <p:cNvPr id="129" name="Текст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357438" y="5448300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40E62F-758A-48A9-9E23-E452F37412A8}" type="datetime'1''''''''''''''''''''''''''''''''''''5''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ru-RU" sz="1400" dirty="0">
              <a:sym typeface="+mn-lt"/>
            </a:endParaRPr>
          </a:p>
        </p:txBody>
      </p:sp>
      <p:sp>
        <p:nvSpPr>
          <p:cNvPr id="128" name="Текст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606550" y="5448300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D960A0-999D-4CFD-9617-0102D26FD0BE}" type="datetime'1''''''''''4''''''''''''''''''''''''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ru-RU" sz="1400" dirty="0">
              <a:sym typeface="+mn-lt"/>
            </a:endParaRPr>
          </a:p>
        </p:txBody>
      </p:sp>
      <p:sp>
        <p:nvSpPr>
          <p:cNvPr id="149" name="Текст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611688" y="5448300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A009EA4-08B0-401D-A2F3-D5FB36B07A7A}" type="datetime'''''''''''''''1''''''''''''8''''''''''''''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ru-RU" sz="1400" dirty="0">
              <a:sym typeface="+mn-lt"/>
            </a:endParaRPr>
          </a:p>
        </p:txBody>
      </p:sp>
      <p:sp>
        <p:nvSpPr>
          <p:cNvPr id="249" name="Текст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994275" y="3492500"/>
            <a:ext cx="1016000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/>
              <a:t>+ </a:t>
            </a:r>
            <a:r>
              <a:rPr lang="ru-RU" altLang="en-US" sz="1400" b="1" dirty="0" smtClean="0"/>
              <a:t>433,002</a:t>
            </a:r>
            <a:endParaRPr lang="ru-RU" sz="1400" b="1" dirty="0">
              <a:sym typeface="+mn-lt"/>
            </a:endParaRPr>
          </a:p>
        </p:txBody>
      </p:sp>
      <p:sp>
        <p:nvSpPr>
          <p:cNvPr id="279" name="Текст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892425" y="2817813"/>
            <a:ext cx="627063" cy="3889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D6236D-39EF-4E28-BA0A-6006DBEF215B}" type="datetime'''''''''''2''''''''''''''''''''''6''%'''''''''''">
              <a:rPr lang="ru-RU" altLang="en-US" sz="20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26%</a:t>
            </a:fld>
            <a:endParaRPr lang="ru-RU" sz="1400" b="1" dirty="0">
              <a:sym typeface="+mn-lt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978150" y="2264975"/>
            <a:ext cx="6365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CAGR</a:t>
            </a:r>
          </a:p>
        </p:txBody>
      </p:sp>
      <p:graphicFrame>
        <p:nvGraphicFramePr>
          <p:cNvPr id="332" name="Chart 3"/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28134202"/>
              </p:ext>
            </p:extLst>
          </p:nvPr>
        </p:nvGraphicFramePr>
        <p:xfrm>
          <a:off x="6532563" y="2413000"/>
          <a:ext cx="4287837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cxnSp>
        <p:nvCxnSpPr>
          <p:cNvPr id="325" name="Прямая соединительная линия 324"/>
          <p:cNvCxnSpPr/>
          <p:nvPr>
            <p:custDataLst>
              <p:tags r:id="rId18"/>
            </p:custDataLst>
          </p:nvPr>
        </p:nvCxnSpPr>
        <p:spPr bwMode="auto">
          <a:xfrm>
            <a:off x="7567613" y="4176713"/>
            <a:ext cx="35655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Прямая соединительная линия 325"/>
          <p:cNvCxnSpPr/>
          <p:nvPr>
            <p:custDataLst>
              <p:tags r:id="rId19"/>
            </p:custDataLst>
          </p:nvPr>
        </p:nvCxnSpPr>
        <p:spPr bwMode="auto">
          <a:xfrm>
            <a:off x="10572750" y="2781300"/>
            <a:ext cx="5603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/>
          <p:cNvCxnSpPr/>
          <p:nvPr>
            <p:custDataLst>
              <p:tags r:id="rId20"/>
            </p:custDataLst>
          </p:nvPr>
        </p:nvCxnSpPr>
        <p:spPr bwMode="auto">
          <a:xfrm flipV="1">
            <a:off x="11090275" y="2778125"/>
            <a:ext cx="0" cy="14017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/>
          <p:cNvCxnSpPr/>
          <p:nvPr>
            <p:custDataLst>
              <p:tags r:id="rId21"/>
            </p:custDataLst>
          </p:nvPr>
        </p:nvCxnSpPr>
        <p:spPr bwMode="auto">
          <a:xfrm flipV="1">
            <a:off x="7356475" y="2271713"/>
            <a:ext cx="3005138" cy="13954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Текст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010525" y="5457825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58C7004-DBC0-416D-8A14-E9C2CCCE54FD}" type="datetime'1''''''''''''''''''''''''''''''5''''''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ru-RU" sz="1400" dirty="0">
              <a:sym typeface="+mn-lt"/>
            </a:endParaRPr>
          </a:p>
        </p:txBody>
      </p:sp>
      <p:sp>
        <p:nvSpPr>
          <p:cNvPr id="289" name="Текст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548438" y="2116138"/>
            <a:ext cx="866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ym typeface="+mn-lt"/>
              </a:rPr>
              <a:t>CNY Million</a:t>
            </a:r>
            <a:endParaRPr lang="ru-RU" sz="1400" b="1" dirty="0">
              <a:sym typeface="+mn-lt"/>
            </a:endParaRPr>
          </a:p>
        </p:txBody>
      </p:sp>
      <p:sp>
        <p:nvSpPr>
          <p:cNvPr id="288" name="Текст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8763000" y="5457825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FA39FF-B8E2-49EF-A9AF-F252A2AEA77D}" type="datetime'''''''''''''''''''''''1''''''''6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ru-RU" sz="1400" dirty="0">
              <a:sym typeface="+mn-lt"/>
            </a:endParaRPr>
          </a:p>
        </p:txBody>
      </p:sp>
      <p:sp>
        <p:nvSpPr>
          <p:cNvPr id="291" name="Текст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259638" y="5457825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CAFF09-8B08-4B41-B077-628E81E2BDF7}" type="datetime'''''''''''''1''''4''''''''''''''''''''''''''''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ru-RU" sz="1400" dirty="0">
              <a:sym typeface="+mn-lt"/>
            </a:endParaRPr>
          </a:p>
        </p:txBody>
      </p:sp>
      <p:sp>
        <p:nvSpPr>
          <p:cNvPr id="290" name="Текст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9513888" y="5457825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A0965A2-6168-4A01-ABC2-57816DCD1D65}" type="datetime'''''''''''''''1''''''''7''''''''''''''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ru-RU" sz="1400" dirty="0">
              <a:sym typeface="+mn-lt"/>
            </a:endParaRPr>
          </a:p>
        </p:txBody>
      </p:sp>
      <p:sp>
        <p:nvSpPr>
          <p:cNvPr id="292" name="Текст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0264775" y="5457825"/>
            <a:ext cx="1936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4998F8-2FAF-41E8-8307-0E1FEE486DA8}" type="datetime'''''''''''1''''''''8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ru-RU" sz="1400" dirty="0">
              <a:sym typeface="+mn-lt"/>
            </a:endParaRPr>
          </a:p>
        </p:txBody>
      </p:sp>
      <p:sp>
        <p:nvSpPr>
          <p:cNvPr id="324" name="Текст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0647363" y="3384550"/>
            <a:ext cx="887413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/>
              <a:t>+ </a:t>
            </a:r>
            <a:r>
              <a:rPr lang="ru-RU" altLang="en-US" sz="1400" b="1" dirty="0" smtClean="0"/>
              <a:t>39,082</a:t>
            </a:r>
            <a:endParaRPr lang="ru-RU" sz="1400" b="1" dirty="0">
              <a:sym typeface="+mn-lt"/>
            </a:endParaRPr>
          </a:p>
        </p:txBody>
      </p:sp>
      <p:sp>
        <p:nvSpPr>
          <p:cNvPr id="295" name="Текст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8545513" y="2774950"/>
            <a:ext cx="627063" cy="3889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74ACC85-D5AD-4A5F-9ABB-CC9A5DF8EB66}" type="datetime'''''''''''''''''''2''''''''''''1%'''''''''''''''''''''">
              <a:rPr lang="ru-RU" altLang="en-US" sz="20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21%</a:t>
            </a:fld>
            <a:endParaRPr lang="ru-RU" sz="1400" b="1" dirty="0">
              <a:sym typeface="+mn-lt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8540750" y="2264975"/>
            <a:ext cx="6365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CAGR</a:t>
            </a:r>
          </a:p>
        </p:txBody>
      </p:sp>
      <p:cxnSp>
        <p:nvCxnSpPr>
          <p:cNvPr id="334" name="Прямая соединительная линия 333"/>
          <p:cNvCxnSpPr/>
          <p:nvPr/>
        </p:nvCxnSpPr>
        <p:spPr>
          <a:xfrm>
            <a:off x="895350" y="1940767"/>
            <a:ext cx="4073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895350" y="1623938"/>
            <a:ext cx="14620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Revenue</a:t>
            </a:r>
          </a:p>
        </p:txBody>
      </p:sp>
      <p:cxnSp>
        <p:nvCxnSpPr>
          <p:cNvPr id="336" name="Прямая соединительная линия 335"/>
          <p:cNvCxnSpPr/>
          <p:nvPr/>
        </p:nvCxnSpPr>
        <p:spPr>
          <a:xfrm>
            <a:off x="6548438" y="1940767"/>
            <a:ext cx="4073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6548438" y="1623938"/>
            <a:ext cx="14620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Operating profit </a:t>
            </a:r>
          </a:p>
        </p:txBody>
      </p:sp>
    </p:spTree>
    <p:extLst>
      <p:ext uri="{BB962C8B-B14F-4D97-AF65-F5344CB8AC3E}">
        <p14:creationId xmlns:p14="http://schemas.microsoft.com/office/powerpoint/2010/main" val="1399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4147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Слайд think-cell" r:id="rId5" imgW="425" imgH="426" progId="TCLayout.ActiveDocument.1">
                  <p:embed/>
                </p:oleObj>
              </mc:Choice>
              <mc:Fallback>
                <p:oleObj name="Слайд think-cell" r:id="rId5" imgW="425" imgH="42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400" dirty="0">
              <a:sym typeface="+mn-lt"/>
            </a:endParaRPr>
          </a:p>
        </p:txBody>
      </p:sp>
      <p:cxnSp>
        <p:nvCxnSpPr>
          <p:cNvPr id="9" name="Straight Connector 3"/>
          <p:cNvCxnSpPr/>
          <p:nvPr/>
        </p:nvCxnSpPr>
        <p:spPr>
          <a:xfrm>
            <a:off x="3339304" y="690649"/>
            <a:ext cx="0" cy="278615"/>
          </a:xfrm>
          <a:prstGeom prst="line">
            <a:avLst/>
          </a:prstGeom>
          <a:noFill/>
          <a:ln w="22225" cap="flat" cmpd="sng" algn="ctr">
            <a:solidFill>
              <a:srgbClr val="DD0100"/>
            </a:solidFill>
            <a:prstDash val="solid"/>
            <a:miter lim="800000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736537" y="569829"/>
            <a:ext cx="28473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Board of Directors</a:t>
            </a:r>
            <a:endParaRPr lang="en-US" sz="3200" dirty="0">
              <a:solidFill>
                <a:schemeClr val="bg1">
                  <a:lumMod val="1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6" name="Straight Connector 3"/>
          <p:cNvCxnSpPr/>
          <p:nvPr/>
        </p:nvCxnSpPr>
        <p:spPr>
          <a:xfrm>
            <a:off x="8981152" y="690649"/>
            <a:ext cx="0" cy="278615"/>
          </a:xfrm>
          <a:prstGeom prst="line">
            <a:avLst/>
          </a:prstGeom>
          <a:noFill/>
          <a:ln w="22225" cap="flat" cmpd="sng" algn="ctr">
            <a:solidFill>
              <a:srgbClr val="DD0100"/>
            </a:solidFill>
            <a:prstDash val="solid"/>
            <a:miter lim="800000"/>
          </a:ln>
          <a:effectLst/>
        </p:spPr>
      </p:cxnSp>
      <p:sp>
        <p:nvSpPr>
          <p:cNvPr id="18" name="TextBox 17"/>
          <p:cNvSpPr txBox="1"/>
          <p:nvPr/>
        </p:nvSpPr>
        <p:spPr>
          <a:xfrm flipH="1">
            <a:off x="10738307" y="677551"/>
            <a:ext cx="920293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#2</a:t>
            </a:r>
            <a:endParaRPr lang="en-US" sz="20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94779"/>
            <a:ext cx="816864" cy="1350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5" y="1647045"/>
            <a:ext cx="11842506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92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89999999999999991118E+00&quot;&gt;&lt;m_msothmcolidx val=&quot;0&quot;/&gt;&lt;m_rgb r=&quot;C4&quot; g=&quot;11&quot; b=&quot;1A&quot;/&gt;&lt;m_nBrightness endver=&quot;26206&quot; val=&quot;0&quot;/&gt;&lt;/elem&gt;&lt;elem m_fUsage=&quot;8.10000000000000053291E-01&quot;&gt;&lt;m_msothmcolidx val=&quot;0&quot;/&gt;&lt;m_rgb r=&quot;DD&quot; g=&quot;01&quot; b=&quot;00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ib3dlPMEykK6sHeBb9r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ZqqXi.k4HEXccrqcOW2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.Z_2qGdYQA8aiw28XB78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rD41dMt1kkF.j78r2G7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.q.lUhis2m748MsmgRp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6xqFY16GBEuQHaizlyQ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Bir8gCrH3FWTR6YJKb4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S9XiKep51PfY960YMe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M.H1Cr8mEoI_rKMmH.1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2Fy1QUB6IWYDJP2I1kNs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PTgl_43AqWfFIg14rQP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k0vM7lhxnn54hwGJSXZ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HFd7hxvFLGC.1kwAPpa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34YZ1gtlQE3nPKm5goi1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kFD3_KSKej9xPq7nzrZ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_d9yn6aLVZIlbE9BhJ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jjLycgjj_FGfzlfP8Wm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bUKK9qGu5vGYV6g9KkT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rH6uMLF570byHVXFWjx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LcJFBKAH31f1HyaPmf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5WavlTYrO5tZoJbKB.N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.M5JcoD9ZBNA5n0ksZ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6EUPGb81XFnvk63ToYNY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6EUPGb81XFnvk63ToYN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k7.5bD.S1KWs8Qip8N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_1WvPmxj9m1hPsGWQ2t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bqxzSFOBvbscru078Uy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1Gw9ofhvZnSnv0YdSngw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83</Words>
  <Application>Microsoft Office PowerPoint</Application>
  <PresentationFormat>Широкоэкранный</PresentationFormat>
  <Paragraphs>44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Open Sans Semibold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Илья</cp:lastModifiedBy>
  <cp:revision>9</cp:revision>
  <dcterms:created xsi:type="dcterms:W3CDTF">2019-06-10T19:50:22Z</dcterms:created>
  <dcterms:modified xsi:type="dcterms:W3CDTF">2019-06-10T20:58:44Z</dcterms:modified>
</cp:coreProperties>
</file>