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2.xml" ContentType="application/vnd.openxmlformats-officedocument.presentationml.tags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6.xml" ContentType="application/vnd.openxmlformats-officedocument.drawingml.chart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charts/chart29.xml" ContentType="application/vnd.openxmlformats-officedocument.drawingml.chart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charts/chart30.xml" ContentType="application/vnd.openxmlformats-officedocument.drawingml.chart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4" r:id="rId2"/>
  </p:sldMasterIdLst>
  <p:sldIdLst>
    <p:sldId id="258" r:id="rId3"/>
    <p:sldId id="259" r:id="rId4"/>
    <p:sldId id="273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60" r:id="rId13"/>
    <p:sldId id="267" r:id="rId14"/>
    <p:sldId id="261" r:id="rId15"/>
    <p:sldId id="262" r:id="rId16"/>
    <p:sldId id="270" r:id="rId17"/>
    <p:sldId id="272" r:id="rId18"/>
    <p:sldId id="282" r:id="rId19"/>
    <p:sldId id="274" r:id="rId20"/>
  </p:sldIdLst>
  <p:sldSz cx="9144000" cy="6858000" type="screen4x3"/>
  <p:notesSz cx="6858000" cy="9144000"/>
  <p:custDataLst>
    <p:tags r:id="rId2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AAFF"/>
    <a:srgbClr val="7F7F7F"/>
    <a:srgbClr val="969696"/>
    <a:srgbClr val="1971BB"/>
    <a:srgbClr val="1D8EEA"/>
    <a:srgbClr val="797979"/>
    <a:srgbClr val="C0C0C0"/>
    <a:srgbClr val="134D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97" autoAdjust="0"/>
    <p:restoredTop sz="94660"/>
  </p:normalViewPr>
  <p:slideViewPr>
    <p:cSldViewPr snapToGrid="0">
      <p:cViewPr>
        <p:scale>
          <a:sx n="76" d="100"/>
          <a:sy n="76" d="100"/>
        </p:scale>
        <p:origin x="115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_____Microsoft_Excel.xlsx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8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9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10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11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12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13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14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15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16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17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_____Microsoft_Excel1.xlsx"/><Relationship Id="rId1" Type="http://schemas.openxmlformats.org/officeDocument/2006/relationships/themeOverride" Target="../theme/themeOverride2.xm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18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19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20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21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22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23.xlsx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24.xlsx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25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26.xlsx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27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_____Microsoft_Excel2.xlsx"/><Relationship Id="rId1" Type="http://schemas.openxmlformats.org/officeDocument/2006/relationships/themeOverride" Target="../theme/themeOverride3.xml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28.xlsx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29.xlsx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30.xlsx"/></Relationships>
</file>

<file path=ppt/charts/_rels/chart3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31.xlsx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32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_____Microsoft_Excel3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23\Downloads\Telegram%20Desktop\&#1056;&#1077;&#1087;&#1077;&#1088;&#1090;&#1091;&#1072;&#1088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4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5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6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7F7F7F"/>
            </a:solidFill>
            <a:ln>
              <a:solidFill>
                <a:srgbClr val="134D7E"/>
              </a:solidFill>
            </a:ln>
          </c:spPr>
          <c:invertIfNegative val="0"/>
          <c:dLbls>
            <c:dLbl>
              <c:idx val="0"/>
              <c:layout>
                <c:manualLayout>
                  <c:x val="-0.28222222222222221"/>
                  <c:y val="2.0417656288852497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7F5F-42FA-8C4A-24633F447C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50"/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EE-419D-A865-E06BAC584F9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710579128"/>
        <c:axId val="2116332376"/>
      </c:barChart>
      <c:catAx>
        <c:axId val="1710579128"/>
        <c:scaling>
          <c:orientation val="minMax"/>
        </c:scaling>
        <c:delete val="1"/>
        <c:axPos val="b"/>
        <c:numFmt formatCode="General" sourceLinked="0"/>
        <c:majorTickMark val="none"/>
        <c:minorTickMark val="none"/>
        <c:tickLblPos val="nextTo"/>
        <c:crossAx val="2116332376"/>
        <c:crosses val="autoZero"/>
        <c:auto val="1"/>
        <c:lblAlgn val="ctr"/>
        <c:lblOffset val="100"/>
        <c:noMultiLvlLbl val="0"/>
      </c:catAx>
      <c:valAx>
        <c:axId val="21163323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10579128"/>
        <c:crosses val="autoZero"/>
        <c:crossBetween val="between"/>
      </c:valAx>
    </c:plotArea>
    <c:plotVisOnly val="1"/>
    <c:dispBlanksAs val="zero"/>
    <c:showDLblsOverMax val="0"/>
  </c:chart>
  <c:spPr>
    <a:solidFill>
      <a:sysClr val="window" lastClr="FFFFFF"/>
    </a:solidFill>
  </c:spPr>
  <c:txPr>
    <a:bodyPr/>
    <a:lstStyle/>
    <a:p>
      <a:pPr>
        <a:defRPr sz="1800"/>
      </a:pPr>
      <a:endParaRPr lang="ru-RU"/>
    </a:p>
  </c:tx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1079812206572769E-2"/>
          <c:y val="4.3337645536869342E-2"/>
          <c:w val="0.84507042253521125"/>
          <c:h val="0.83247089262613205"/>
        </c:manualLayout>
      </c:layout>
      <c:scatterChart>
        <c:scatterStyle val="lineMarker"/>
        <c:varyColors val="0"/>
        <c:ser>
          <c:idx val="0"/>
          <c:order val="0"/>
          <c:spPr>
            <a:ln>
              <a:noFill/>
            </a:ln>
          </c:spPr>
          <c:marker>
            <c:symbol val="circle"/>
            <c:size val="4"/>
            <c:spPr>
              <a:solidFill>
                <a:schemeClr val="bg2"/>
              </a:solidFill>
              <a:ln w="9525">
                <a:solidFill>
                  <a:schemeClr val="bg2"/>
                </a:solidFill>
                <a:prstDash val="solid"/>
              </a:ln>
            </c:spPr>
          </c:marker>
          <c:xVal>
            <c:numRef>
              <c:f>Sheet1!$A$1:$A$20</c:f>
              <c:numCache>
                <c:formatCode>General</c:formatCode>
                <c:ptCount val="20"/>
                <c:pt idx="0">
                  <c:v>40</c:v>
                </c:pt>
                <c:pt idx="1">
                  <c:v>56</c:v>
                </c:pt>
                <c:pt idx="2">
                  <c:v>45</c:v>
                </c:pt>
                <c:pt idx="3">
                  <c:v>42</c:v>
                </c:pt>
                <c:pt idx="4">
                  <c:v>38</c:v>
                </c:pt>
                <c:pt idx="5">
                  <c:v>45</c:v>
                </c:pt>
                <c:pt idx="6">
                  <c:v>30</c:v>
                </c:pt>
                <c:pt idx="7">
                  <c:v>17</c:v>
                </c:pt>
                <c:pt idx="8">
                  <c:v>38</c:v>
                </c:pt>
                <c:pt idx="9">
                  <c:v>40</c:v>
                </c:pt>
              </c:numCache>
            </c:numRef>
          </c:xVal>
          <c:yVal>
            <c:numRef>
              <c:f>Sheet1!$B$1:$B$20</c:f>
              <c:numCache>
                <c:formatCode>General</c:formatCode>
                <c:ptCount val="20"/>
                <c:pt idx="0">
                  <c:v>6.82</c:v>
                </c:pt>
                <c:pt idx="1">
                  <c:v>8.8000000000000007</c:v>
                </c:pt>
                <c:pt idx="2">
                  <c:v>7.44</c:v>
                </c:pt>
                <c:pt idx="3">
                  <c:v>6.22</c:v>
                </c:pt>
                <c:pt idx="4">
                  <c:v>5.8</c:v>
                </c:pt>
                <c:pt idx="5">
                  <c:v>7.86</c:v>
                </c:pt>
                <c:pt idx="6">
                  <c:v>4.88</c:v>
                </c:pt>
                <c:pt idx="7">
                  <c:v>3.32</c:v>
                </c:pt>
                <c:pt idx="8">
                  <c:v>6.89</c:v>
                </c:pt>
                <c:pt idx="9">
                  <c:v>6.94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67A-43A8-B143-48EF4DF9DDF5}"/>
            </c:ext>
          </c:extLst>
        </c:ser>
        <c:ser>
          <c:idx val="1"/>
          <c:order val="1"/>
          <c:spPr>
            <a:ln>
              <a:noFill/>
            </a:ln>
          </c:spPr>
          <c:marker>
            <c:symbol val="triangle"/>
            <c:size val="4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prstDash val="solid"/>
              </a:ln>
            </c:spPr>
          </c:marker>
          <c:trendline>
            <c:spPr>
              <a:ln w="9525">
                <a:solidFill>
                  <a:schemeClr val="accent4"/>
                </a:solidFill>
                <a:prstDash val="solid"/>
              </a:ln>
            </c:spPr>
            <c:trendlineType val="linear"/>
            <c:dispRSqr val="0"/>
            <c:dispEq val="0"/>
          </c:trendline>
          <c:xVal>
            <c:numRef>
              <c:f>Sheet1!$A$1:$A$20</c:f>
              <c:numCache>
                <c:formatCode>General</c:formatCode>
                <c:ptCount val="20"/>
                <c:pt idx="0">
                  <c:v>7</c:v>
                </c:pt>
                <c:pt idx="1">
                  <c:v>14</c:v>
                </c:pt>
                <c:pt idx="2">
                  <c:v>28</c:v>
                </c:pt>
                <c:pt idx="3">
                  <c:v>28</c:v>
                </c:pt>
                <c:pt idx="4">
                  <c:v>28</c:v>
                </c:pt>
                <c:pt idx="5">
                  <c:v>35</c:v>
                </c:pt>
                <c:pt idx="6">
                  <c:v>42</c:v>
                </c:pt>
                <c:pt idx="7">
                  <c:v>42</c:v>
                </c:pt>
                <c:pt idx="8">
                  <c:v>46</c:v>
                </c:pt>
                <c:pt idx="9">
                  <c:v>56</c:v>
                </c:pt>
              </c:numCache>
            </c:numRef>
          </c:xVal>
          <c:yVal>
            <c:numRef>
              <c:f>Sheet1!$C$1:$C$20</c:f>
              <c:numCache>
                <c:formatCode>General</c:formatCode>
                <c:ptCount val="20"/>
                <c:pt idx="0">
                  <c:v>6.82</c:v>
                </c:pt>
                <c:pt idx="1">
                  <c:v>8.8000000000000007</c:v>
                </c:pt>
                <c:pt idx="2">
                  <c:v>7.44</c:v>
                </c:pt>
                <c:pt idx="3">
                  <c:v>6.22</c:v>
                </c:pt>
                <c:pt idx="4">
                  <c:v>5.8</c:v>
                </c:pt>
                <c:pt idx="5">
                  <c:v>7.86</c:v>
                </c:pt>
                <c:pt idx="6">
                  <c:v>4.88</c:v>
                </c:pt>
                <c:pt idx="7">
                  <c:v>3.32</c:v>
                </c:pt>
                <c:pt idx="8">
                  <c:v>6.89</c:v>
                </c:pt>
                <c:pt idx="9">
                  <c:v>6.94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67A-43A8-B143-48EF4DF9DD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9395608"/>
        <c:axId val="1"/>
      </c:scatterChart>
      <c:valAx>
        <c:axId val="659395608"/>
        <c:scaling>
          <c:orientation val="minMax"/>
          <c:max val="60"/>
          <c:min val="0"/>
        </c:scaling>
        <c:delete val="0"/>
        <c:axPos val="b"/>
        <c:majorGridlines>
          <c:spPr>
            <a:ln>
              <a:noFill/>
            </a:ln>
          </c:spPr>
        </c:majorGridlines>
        <c:numFmt formatCode="#,##0;&quot;-&quot;#,##0" sourceLinked="0"/>
        <c:majorTickMark val="out"/>
        <c:minorTickMark val="none"/>
        <c:tickLblPos val="nextTo"/>
        <c:spPr>
          <a:ln w="9525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1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ru-RU"/>
          </a:p>
        </c:txPr>
        <c:crossAx val="1"/>
        <c:crosses val="min"/>
        <c:crossBetween val="midCat"/>
        <c:majorUnit val="10"/>
      </c:valAx>
      <c:valAx>
        <c:axId val="1"/>
        <c:scaling>
          <c:orientation val="minMax"/>
          <c:max val="9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#,##0;&quot;-&quot;#,##0" sourceLinked="0"/>
        <c:majorTickMark val="out"/>
        <c:minorTickMark val="none"/>
        <c:tickLblPos val="nextTo"/>
        <c:spPr>
          <a:ln w="9525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1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ru-RU"/>
          </a:p>
        </c:txPr>
        <c:crossAx val="659395608"/>
        <c:crosses val="min"/>
        <c:crossBetween val="midCat"/>
        <c:majorUnit val="1"/>
      </c:valAx>
      <c:spPr>
        <a:noFill/>
        <a:ln w="9525">
          <a:solidFill>
            <a:schemeClr val="accent1"/>
          </a:solidFill>
          <a:prstDash val="solid"/>
        </a:ln>
      </c:spPr>
    </c:plotArea>
    <c:plotVisOnly val="0"/>
    <c:dispBlanksAs val="gap"/>
    <c:showDLblsOverMax val="1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2345276872964174E-2"/>
          <c:y val="3.2098765432098768E-2"/>
          <c:w val="0.8403908794788274"/>
          <c:h val="0.93580246913580245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.2956026058631922"/>
                  <c:y val="1.8518518518518519E-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0-6734-4E9B-813D-835BAA915814}"/>
                </c:ext>
              </c:extLst>
            </c:dLbl>
            <c:dLbl>
              <c:idx val="1"/>
              <c:layout>
                <c:manualLayout>
                  <c:x val="0.23452768729641693"/>
                  <c:y val="1.8518518518518519E-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1-6734-4E9B-813D-835BAA915814}"/>
                </c:ext>
              </c:extLst>
            </c:dLbl>
            <c:dLbl>
              <c:idx val="2"/>
              <c:layout>
                <c:manualLayout>
                  <c:x val="0.19381107491856678"/>
                  <c:y val="1.8518518518518519E-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2-6734-4E9B-813D-835BAA915814}"/>
                </c:ext>
              </c:extLst>
            </c:dLbl>
            <c:dLbl>
              <c:idx val="3"/>
              <c:layout>
                <c:manualLayout>
                  <c:x val="0.19381107491856678"/>
                  <c:y val="1.8518518518518519E-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3-6734-4E9B-813D-835BAA915814}"/>
                </c:ext>
              </c:extLst>
            </c:dLbl>
            <c:dLbl>
              <c:idx val="4"/>
              <c:layout>
                <c:manualLayout>
                  <c:x val="0.18159609120521172"/>
                  <c:y val="1.8518518518518519E-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4-6734-4E9B-813D-835BAA915814}"/>
                </c:ext>
              </c:extLst>
            </c:dLbl>
            <c:dLbl>
              <c:idx val="5"/>
              <c:layout>
                <c:manualLayout>
                  <c:x val="0.16123778501628663"/>
                  <c:y val="1.8518518518518519E-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5-6734-4E9B-813D-835BAA915814}"/>
                </c:ext>
              </c:extLst>
            </c:dLbl>
            <c:dLbl>
              <c:idx val="6"/>
              <c:layout>
                <c:manualLayout>
                  <c:x val="0.13436482084690554"/>
                  <c:y val="1.8518518518518519E-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6-6734-4E9B-813D-835BAA915814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Sheet1!$A$1:$G$1</c:f>
              <c:numCache>
                <c:formatCode>General</c:formatCode>
                <c:ptCount val="7"/>
                <c:pt idx="0">
                  <c:v>22.6</c:v>
                </c:pt>
                <c:pt idx="1">
                  <c:v>16.8</c:v>
                </c:pt>
                <c:pt idx="2">
                  <c:v>12.9</c:v>
                </c:pt>
                <c:pt idx="3">
                  <c:v>12.9</c:v>
                </c:pt>
                <c:pt idx="4">
                  <c:v>11.8</c:v>
                </c:pt>
                <c:pt idx="5">
                  <c:v>9.8000000000000007</c:v>
                </c:pt>
                <c:pt idx="6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734-4E9B-813D-835BAA915814}"/>
            </c:ext>
          </c:extLst>
        </c:ser>
        <c:ser>
          <c:idx val="1"/>
          <c:order val="1"/>
          <c:spPr>
            <a:solidFill>
              <a:schemeClr val="bg2"/>
            </a:solidFill>
            <a:ln w="3175">
              <a:solidFill>
                <a:schemeClr val="tx1"/>
              </a:solidFill>
              <a:prstDash val="solid"/>
            </a:ln>
          </c:spPr>
          <c:invertIfNegative val="0"/>
          <c:dPt>
            <c:idx val="6"/>
            <c:invertIfNegative val="0"/>
            <c:bubble3D val="0"/>
            <c:spPr>
              <a:solidFill>
                <a:schemeClr val="accent1"/>
              </a:solidFill>
              <a:ln w="9525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9-6734-4E9B-813D-835BAA915814}"/>
              </c:ext>
            </c:extLst>
          </c:dPt>
          <c:dLbls>
            <c:dLbl>
              <c:idx val="0"/>
              <c:layout>
                <c:manualLayout>
                  <c:x val="0.21579804560260588"/>
                  <c:y val="1.8518518518518519E-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A-6734-4E9B-813D-835BAA915814}"/>
                </c:ext>
              </c:extLst>
            </c:dLbl>
            <c:dLbl>
              <c:idx val="1"/>
              <c:layout>
                <c:manualLayout>
                  <c:x val="0.34201954397394135"/>
                  <c:y val="1.8518518518518519E-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B-6734-4E9B-813D-835BAA915814}"/>
                </c:ext>
              </c:extLst>
            </c:dLbl>
            <c:dLbl>
              <c:idx val="2"/>
              <c:layout>
                <c:manualLayout>
                  <c:x val="0.19462540716612378"/>
                  <c:y val="1.8518518518518519E-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C-6734-4E9B-813D-835BAA915814}"/>
                </c:ext>
              </c:extLst>
            </c:dLbl>
            <c:dLbl>
              <c:idx val="3"/>
              <c:layout>
                <c:manualLayout>
                  <c:x val="0.4780130293159609"/>
                  <c:y val="1.8518518518518519E-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D-6734-4E9B-813D-835BAA915814}"/>
                </c:ext>
              </c:extLst>
            </c:dLbl>
            <c:dLbl>
              <c:idx val="5"/>
              <c:layout>
                <c:manualLayout>
                  <c:x val="6.2703583061889251E-2"/>
                  <c:y val="1.8518518518518519E-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>
                      <a:solidFill>
                        <a:schemeClr val="tx1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E-6734-4E9B-813D-835BAA915814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Sheet1!$A$2:$G$2</c:f>
              <c:numCache>
                <c:formatCode>General</c:formatCode>
                <c:ptCount val="7"/>
                <c:pt idx="0">
                  <c:v>15</c:v>
                </c:pt>
                <c:pt idx="1">
                  <c:v>27</c:v>
                </c:pt>
                <c:pt idx="2">
                  <c:v>13</c:v>
                </c:pt>
                <c:pt idx="3">
                  <c:v>40</c:v>
                </c:pt>
                <c:pt idx="4">
                  <c:v>0</c:v>
                </c:pt>
                <c:pt idx="5">
                  <c:v>4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6734-4E9B-813D-835BAA9158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676177472"/>
        <c:axId val="1"/>
      </c:barChart>
      <c:catAx>
        <c:axId val="676177472"/>
        <c:scaling>
          <c:orientation val="maxMin"/>
        </c:scaling>
        <c:delete val="0"/>
        <c:axPos val="l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40"/>
          <c:min val="0"/>
        </c:scaling>
        <c:delete val="1"/>
        <c:axPos val="t"/>
        <c:numFmt formatCode="General" sourceLinked="1"/>
        <c:majorTickMark val="out"/>
        <c:minorTickMark val="none"/>
        <c:tickLblPos val="nextTo"/>
        <c:crossAx val="676177472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25"/>
          <c:y val="7.355021216407355E-2"/>
          <c:w val="0.64833333333333343"/>
          <c:h val="0.85289957567185293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rgbClr val="C30C3E"/>
            </a:solidFill>
            <a:ln w="9525">
              <a:solidFill>
                <a:schemeClr val="tx1"/>
              </a:solidFill>
              <a:prstDash val="solid"/>
            </a:ln>
          </c:spPr>
          <c:invertIfNegative val="0"/>
          <c:dPt>
            <c:idx val="2"/>
            <c:invertIfNegative val="0"/>
            <c:bubble3D val="0"/>
            <c:spPr>
              <a:solidFill>
                <a:schemeClr val="accent1"/>
              </a:solidFill>
              <a:ln w="9525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1-A76E-4080-8AF0-412F71EC6213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 w="9525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3-A76E-4080-8AF0-412F71EC6213}"/>
              </c:ext>
            </c:extLst>
          </c:dPt>
          <c:dLbls>
            <c:dLbl>
              <c:idx val="0"/>
              <c:layout>
                <c:manualLayout>
                  <c:x val="0.40916666666666668"/>
                  <c:y val="4.2432814710042432E-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100">
                      <a:solidFill>
                        <a:schemeClr val="tx1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4-A76E-4080-8AF0-412F71EC6213}"/>
                </c:ext>
              </c:extLst>
            </c:dLbl>
            <c:dLbl>
              <c:idx val="1"/>
              <c:layout>
                <c:manualLayout>
                  <c:x val="0.28583333333333333"/>
                  <c:y val="4.2432814710042432E-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100">
                      <a:solidFill>
                        <a:schemeClr val="tx1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5-A76E-4080-8AF0-412F71EC6213}"/>
                </c:ext>
              </c:extLst>
            </c:dLbl>
            <c:dLbl>
              <c:idx val="2"/>
              <c:layout>
                <c:manualLayout>
                  <c:x val="0.22750000000000001"/>
                  <c:y val="4.2432814710042432E-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100">
                      <a:solidFill>
                        <a:schemeClr val="tx1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1-A76E-4080-8AF0-412F71EC6213}"/>
                </c:ext>
              </c:extLst>
            </c:dLbl>
            <c:dLbl>
              <c:idx val="3"/>
              <c:layout>
                <c:manualLayout>
                  <c:x val="0.19666666666666666"/>
                  <c:y val="4.2432814710042432E-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100">
                      <a:solidFill>
                        <a:schemeClr val="tx1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6-A76E-4080-8AF0-412F71EC6213}"/>
                </c:ext>
              </c:extLst>
            </c:dLbl>
            <c:dLbl>
              <c:idx val="4"/>
              <c:layout>
                <c:manualLayout>
                  <c:x val="0.13416666666666666"/>
                  <c:y val="4.2432814710042432E-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100">
                      <a:solidFill>
                        <a:schemeClr val="tx1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3-A76E-4080-8AF0-412F71EC6213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Sheet1!$A$1:$E$1</c:f>
              <c:numCache>
                <c:formatCode>General</c:formatCode>
                <c:ptCount val="5"/>
                <c:pt idx="0">
                  <c:v>128.19800000000001</c:v>
                </c:pt>
                <c:pt idx="1">
                  <c:v>87.102999999999994</c:v>
                </c:pt>
                <c:pt idx="2">
                  <c:v>64.031000000000006</c:v>
                </c:pt>
                <c:pt idx="3">
                  <c:v>51.875999999999998</c:v>
                </c:pt>
                <c:pt idx="4">
                  <c:v>27.189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A76E-4080-8AF0-412F71EC62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804892808"/>
        <c:axId val="1"/>
      </c:barChart>
      <c:catAx>
        <c:axId val="804892808"/>
        <c:scaling>
          <c:orientation val="maxMin"/>
        </c:scaling>
        <c:delete val="0"/>
        <c:axPos val="l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28.19800000000001"/>
          <c:min val="0"/>
        </c:scaling>
        <c:delete val="1"/>
        <c:axPos val="t"/>
        <c:numFmt formatCode="General" sourceLinked="1"/>
        <c:majorTickMark val="out"/>
        <c:minorTickMark val="none"/>
        <c:tickLblPos val="nextTo"/>
        <c:crossAx val="804892808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10065851364064"/>
          <c:y val="5.920444033302498E-2"/>
          <c:w val="0.84666039510818436"/>
          <c:h val="0.88066604995374653"/>
        </c:manualLayout>
      </c:layout>
      <c:scatterChart>
        <c:scatterStyle val="lineMarker"/>
        <c:varyColors val="0"/>
        <c:ser>
          <c:idx val="0"/>
          <c:order val="0"/>
          <c:spPr>
            <a:ln w="19050">
              <a:solidFill>
                <a:schemeClr val="accent1"/>
              </a:solidFill>
              <a:prstDash val="solid"/>
            </a:ln>
          </c:spPr>
          <c:marker>
            <c:symbol val="none"/>
          </c:marker>
          <c:dLbls>
            <c:dLbl>
              <c:idx val="0"/>
              <c:layout>
                <c:manualLayout>
                  <c:x val="5.5032925682031983E-2"/>
                  <c:y val="-7.5855689176688251E-2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50">
                      <a:solidFill>
                        <a:schemeClr val="tx1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0-630A-4CE2-9CDD-9F1F24618D96}"/>
                </c:ext>
              </c:extLst>
            </c:dLbl>
            <c:dLbl>
              <c:idx val="3"/>
              <c:layout>
                <c:manualLayout>
                  <c:x val="0"/>
                  <c:y val="-7.5855689176688251E-2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50">
                      <a:solidFill>
                        <a:schemeClr val="tx1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1-630A-4CE2-9CDD-9F1F24618D96}"/>
                </c:ext>
              </c:extLst>
            </c:dLbl>
            <c:dLbl>
              <c:idx val="4"/>
              <c:layout>
                <c:manualLayout>
                  <c:x val="0"/>
                  <c:y val="-7.5855689176688251E-2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50">
                      <a:solidFill>
                        <a:schemeClr val="tx1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2-630A-4CE2-9CDD-9F1F24618D96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Sheet1!$A$1:$E$1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Sheet1!$A$2:$E$2</c:f>
              <c:numCache>
                <c:formatCode>General</c:formatCode>
                <c:ptCount val="5"/>
                <c:pt idx="0">
                  <c:v>41</c:v>
                </c:pt>
                <c:pt idx="1">
                  <c:v>33.256059541422921</c:v>
                </c:pt>
                <c:pt idx="2">
                  <c:v>14.553970097814195</c:v>
                </c:pt>
                <c:pt idx="3">
                  <c:v>6.8601450866496592</c:v>
                </c:pt>
                <c:pt idx="4">
                  <c:v>3.7798134645861556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30A-4CE2-9CDD-9F1F24618D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7691176"/>
        <c:axId val="1"/>
      </c:scatterChart>
      <c:valAx>
        <c:axId val="667691176"/>
        <c:scaling>
          <c:orientation val="minMax"/>
          <c:max val="5"/>
          <c:min val="1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 w="9525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050">
                <a:solidFill>
                  <a:schemeClr val="tx1"/>
                </a:solidFill>
                <a:latin typeface="Arial"/>
                <a:ea typeface="+mn-ea"/>
                <a:cs typeface="Arial"/>
                <a:sym typeface="Arial"/>
              </a:defRPr>
            </a:pPr>
            <a:endParaRPr lang="ru-RU"/>
          </a:p>
        </c:txPr>
        <c:crossAx val="1"/>
        <c:crosses val="min"/>
        <c:crossBetween val="midCat"/>
        <c:majorUnit val="1"/>
      </c:valAx>
      <c:valAx>
        <c:axId val="1"/>
        <c:scaling>
          <c:orientation val="minMax"/>
          <c:max val="5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#,##0;&quot;-&quot;#,##0" sourceLinked="0"/>
        <c:majorTickMark val="out"/>
        <c:minorTickMark val="none"/>
        <c:tickLblPos val="nextTo"/>
        <c:spPr>
          <a:ln w="9525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05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ru-RU"/>
          </a:p>
        </c:txPr>
        <c:crossAx val="667691176"/>
        <c:crosses val="min"/>
        <c:crossBetween val="midCat"/>
        <c:majorUnit val="10"/>
      </c:valAx>
    </c:plotArea>
    <c:plotVisOnly val="0"/>
    <c:dispBlanksAs val="gap"/>
    <c:showDLblsOverMax val="1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7851012701682115E-2"/>
          <c:y val="0.10391978122151321"/>
          <c:w val="0.9642979745966358"/>
          <c:h val="0.8486782133090246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</c:spPr>
          <c:invertIfNegative val="0"/>
          <c:dPt>
            <c:idx val="8"/>
            <c:invertIfNegative val="0"/>
            <c:bubble3D val="0"/>
            <c:spPr>
              <a:solidFill>
                <a:schemeClr val="bg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DC29-4151-9463-957EB09F92A3}"/>
              </c:ext>
            </c:extLst>
          </c:dPt>
          <c:dLbls>
            <c:dLbl>
              <c:idx val="0"/>
              <c:layout>
                <c:manualLayout>
                  <c:x val="0"/>
                  <c:y val="-0.47584320875113945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900">
                      <a:solidFill>
                        <a:schemeClr val="tx1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2-DC29-4151-9463-957EB09F92A3}"/>
                </c:ext>
              </c:extLst>
            </c:dLbl>
            <c:dLbl>
              <c:idx val="1"/>
              <c:layout>
                <c:manualLayout>
                  <c:x val="0"/>
                  <c:y val="-0.47584320875113945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900">
                      <a:solidFill>
                        <a:schemeClr val="tx1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3-DC29-4151-9463-957EB09F92A3}"/>
                </c:ext>
              </c:extLst>
            </c:dLbl>
            <c:dLbl>
              <c:idx val="2"/>
              <c:layout>
                <c:manualLayout>
                  <c:x val="0"/>
                  <c:y val="-0.3600729261622607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900">
                      <a:solidFill>
                        <a:schemeClr val="tx1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4-DC29-4151-9463-957EB09F92A3}"/>
                </c:ext>
              </c:extLst>
            </c:dLbl>
            <c:dLbl>
              <c:idx val="3"/>
              <c:layout>
                <c:manualLayout>
                  <c:x val="0"/>
                  <c:y val="-0.3600729261622607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900">
                      <a:solidFill>
                        <a:schemeClr val="tx1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5-DC29-4151-9463-957EB09F92A3}"/>
                </c:ext>
              </c:extLst>
            </c:dLbl>
            <c:dLbl>
              <c:idx val="4"/>
              <c:layout>
                <c:manualLayout>
                  <c:x val="0"/>
                  <c:y val="-0.3600729261622607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900">
                      <a:solidFill>
                        <a:schemeClr val="tx1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6-DC29-4151-9463-957EB09F92A3}"/>
                </c:ext>
              </c:extLst>
            </c:dLbl>
            <c:dLbl>
              <c:idx val="5"/>
              <c:layout>
                <c:manualLayout>
                  <c:x val="0"/>
                  <c:y val="-0.3217866909753874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900">
                      <a:solidFill>
                        <a:schemeClr val="tx1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7-DC29-4151-9463-957EB09F92A3}"/>
                </c:ext>
              </c:extLst>
            </c:dLbl>
            <c:dLbl>
              <c:idx val="6"/>
              <c:layout>
                <c:manualLayout>
                  <c:x val="0"/>
                  <c:y val="-0.3217866909753874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900">
                      <a:solidFill>
                        <a:schemeClr val="tx1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8-DC29-4151-9463-957EB09F92A3}"/>
                </c:ext>
              </c:extLst>
            </c:dLbl>
            <c:dLbl>
              <c:idx val="7"/>
              <c:layout>
                <c:manualLayout>
                  <c:x val="0"/>
                  <c:y val="-0.3217866909753874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900">
                      <a:solidFill>
                        <a:schemeClr val="tx1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9-DC29-4151-9463-957EB09F92A3}"/>
                </c:ext>
              </c:extLst>
            </c:dLbl>
            <c:dLbl>
              <c:idx val="8"/>
              <c:layout>
                <c:manualLayout>
                  <c:x val="0"/>
                  <c:y val="-0.24430264357338194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900">
                      <a:solidFill>
                        <a:schemeClr val="tx1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1-DC29-4151-9463-957EB09F92A3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Sheet1!$A$1:$I$1</c:f>
              <c:numCache>
                <c:formatCode>General</c:formatCode>
                <c:ptCount val="9"/>
                <c:pt idx="0">
                  <c:v>11</c:v>
                </c:pt>
                <c:pt idx="1">
                  <c:v>11</c:v>
                </c:pt>
                <c:pt idx="2">
                  <c:v>8</c:v>
                </c:pt>
                <c:pt idx="3">
                  <c:v>8</c:v>
                </c:pt>
                <c:pt idx="4">
                  <c:v>8</c:v>
                </c:pt>
                <c:pt idx="5">
                  <c:v>7</c:v>
                </c:pt>
                <c:pt idx="6">
                  <c:v>7</c:v>
                </c:pt>
                <c:pt idx="7">
                  <c:v>7</c:v>
                </c:pt>
                <c:pt idx="8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C29-4151-9463-957EB09F92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670081872"/>
        <c:axId val="1"/>
      </c:barChart>
      <c:catAx>
        <c:axId val="670081872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1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670081872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9242902208201892"/>
          <c:y val="3.669724770642202E-2"/>
          <c:w val="0.61451104100946374"/>
          <c:h val="0.92660550458715596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C0C0C0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4.9400141143260412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2"/>
                      </a:solidFill>
                      <a:latin typeface="Arial"/>
                      <a:ea typeface="+mn-ea"/>
                      <a:cs typeface="Arial"/>
                      <a:sym typeface="Arial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0-4E14-490B-8F1E-903CE92457A3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</c:f>
              <c:numCache>
                <c:formatCode>General</c:formatCode>
                <c:ptCount val="1"/>
                <c:pt idx="0">
                  <c:v>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14-490B-8F1E-903CE92457A3}"/>
            </c:ext>
          </c:extLst>
        </c:ser>
        <c:ser>
          <c:idx val="1"/>
          <c:order val="1"/>
          <c:spPr>
            <a:solidFill>
              <a:schemeClr val="accent3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4.9400141143260412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b="1">
                      <a:solidFill>
                        <a:schemeClr val="bg1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2-4E14-490B-8F1E-903CE92457A3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</c:f>
              <c:numCache>
                <c:formatCode>General</c:formatCode>
                <c:ptCount val="1"/>
                <c:pt idx="0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E14-490B-8F1E-903CE92457A3}"/>
            </c:ext>
          </c:extLst>
        </c:ser>
        <c:ser>
          <c:idx val="2"/>
          <c:order val="2"/>
          <c:spPr>
            <a:solidFill>
              <a:srgbClr val="0E3A5F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4.9400141143260412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b="1">
                      <a:solidFill>
                        <a:schemeClr val="bg1"/>
                      </a:solidFill>
                      <a:latin typeface="Arial"/>
                      <a:ea typeface="+mn-ea"/>
                      <a:cs typeface="Arial"/>
                      <a:sym typeface="Arial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4-4E14-490B-8F1E-903CE92457A3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Sheet1!$A$3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E14-490B-8F1E-903CE92457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2060960031"/>
        <c:axId val="1"/>
      </c:barChart>
      <c:catAx>
        <c:axId val="2060960031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2060960031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1198738170347003"/>
          <c:y val="3.669724770642202E-2"/>
          <c:w val="0.57602523659305993"/>
          <c:h val="0.92660550458715596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C0C0C0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4.9400141143260412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b="1">
                      <a:solidFill>
                        <a:schemeClr val="tx2"/>
                      </a:solidFill>
                      <a:latin typeface="Arial"/>
                      <a:ea typeface="+mn-ea"/>
                      <a:cs typeface="Arial"/>
                      <a:sym typeface="Arial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0-39E3-4184-818B-DD9A92016846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</c:f>
              <c:numCache>
                <c:formatCode>General</c:formatCode>
                <c:ptCount val="1"/>
                <c:pt idx="0">
                  <c:v>55.000000000000007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9E3-4184-818B-DD9A92016846}"/>
            </c:ext>
          </c:extLst>
        </c:ser>
        <c:ser>
          <c:idx val="1"/>
          <c:order val="1"/>
          <c:spPr>
            <a:solidFill>
              <a:srgbClr val="0E3A5F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4.9400141143260412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b="1">
                      <a:solidFill>
                        <a:schemeClr val="bg1"/>
                      </a:solidFill>
                      <a:latin typeface="Arial"/>
                      <a:ea typeface="+mn-ea"/>
                      <a:cs typeface="Arial"/>
                      <a:sym typeface="Arial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2-39E3-4184-818B-DD9A92016846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</c:f>
              <c:numCache>
                <c:formatCode>General</c:formatCode>
                <c:ptCount val="1"/>
                <c:pt idx="0">
                  <c:v>44.999999999999993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9E3-4184-818B-DD9A920168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373840687"/>
        <c:axId val="1"/>
      </c:barChart>
      <c:catAx>
        <c:axId val="373840687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373840687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1198738170347003"/>
          <c:y val="3.669724770642202E-2"/>
          <c:w val="0.57602523659305993"/>
          <c:h val="0.92660550458715596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tx2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9.1743119266055051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b="1">
                      <a:solidFill>
                        <a:schemeClr val="bg1"/>
                      </a:solidFill>
                      <a:latin typeface="Arial"/>
                      <a:ea typeface="+mn-ea"/>
                      <a:cs typeface="Arial"/>
                      <a:sym typeface="Arial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0-F6AF-40EB-8E3F-3BE15DDAA358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</c:f>
              <c:numCache>
                <c:formatCode>General</c:formatCode>
                <c:ptCount val="1"/>
                <c:pt idx="0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6AF-40EB-8E3F-3BE15DDAA358}"/>
            </c:ext>
          </c:extLst>
        </c:ser>
        <c:ser>
          <c:idx val="1"/>
          <c:order val="1"/>
          <c:spPr>
            <a:solidFill>
              <a:srgbClr val="C0C0C0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9.1743119266055051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b="1">
                      <a:solidFill>
                        <a:schemeClr val="tx2"/>
                      </a:solidFill>
                      <a:latin typeface="Arial"/>
                      <a:ea typeface="+mn-ea"/>
                      <a:cs typeface="Arial"/>
                      <a:sym typeface="Arial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2-F6AF-40EB-8E3F-3BE15DDAA358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</c:f>
              <c:numCache>
                <c:formatCode>General</c:formatCode>
                <c:ptCount val="1"/>
                <c:pt idx="0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6AF-40EB-8E3F-3BE15DDAA358}"/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9.1743119266055051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b="1">
                      <a:solidFill>
                        <a:schemeClr val="bg1"/>
                      </a:solidFill>
                      <a:latin typeface="Arial"/>
                      <a:ea typeface="+mn-ea"/>
                      <a:cs typeface="Arial"/>
                      <a:sym typeface="Arial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4-F6AF-40EB-8E3F-3BE15DDAA358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Sheet1!$A$3</c:f>
              <c:numCache>
                <c:formatCode>General</c:formatCode>
                <c:ptCount val="1"/>
                <c:pt idx="0">
                  <c:v>19.999999999999996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6AF-40EB-8E3F-3BE15DDAA3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183471967"/>
        <c:axId val="1"/>
      </c:barChart>
      <c:catAx>
        <c:axId val="1183471967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183471967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9305993690851736"/>
          <c:y val="3.669724770642202E-2"/>
          <c:w val="0.61388012618296528"/>
          <c:h val="0.92660550458715596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C0C0C0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4.9400141143260412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b="1">
                      <a:solidFill>
                        <a:schemeClr val="tx2"/>
                      </a:solidFill>
                      <a:latin typeface="Arial"/>
                      <a:ea typeface="+mn-ea"/>
                      <a:cs typeface="Arial"/>
                      <a:sym typeface="Arial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0-DF22-4A20-BB69-7579B5323E7C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</c:f>
              <c:numCache>
                <c:formatCode>General</c:formatCode>
                <c:ptCount val="1"/>
                <c:pt idx="0">
                  <c:v>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F22-4A20-BB69-7579B5323E7C}"/>
            </c:ext>
          </c:extLst>
        </c:ser>
        <c:ser>
          <c:idx val="1"/>
          <c:order val="1"/>
          <c:spPr>
            <a:solidFill>
              <a:schemeClr val="accent3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4.9400141143260412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b="1">
                      <a:solidFill>
                        <a:schemeClr val="bg1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2-DF22-4A20-BB69-7579B5323E7C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</c:f>
              <c:numCache>
                <c:formatCode>General</c:formatCode>
                <c:ptCount val="1"/>
                <c:pt idx="0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F22-4A20-BB69-7579B5323E7C}"/>
            </c:ext>
          </c:extLst>
        </c:ser>
        <c:ser>
          <c:idx val="2"/>
          <c:order val="2"/>
          <c:spPr>
            <a:solidFill>
              <a:srgbClr val="0E3A5F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4.9400141143260412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b="1">
                      <a:solidFill>
                        <a:schemeClr val="bg1"/>
                      </a:solidFill>
                      <a:latin typeface="Arial"/>
                      <a:ea typeface="+mn-ea"/>
                      <a:cs typeface="Arial"/>
                      <a:sym typeface="Arial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4-DF22-4A20-BB69-7579B5323E7C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Sheet1!$A$3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F22-4A20-BB69-7579B5323E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2061011199"/>
        <c:axId val="1"/>
      </c:barChart>
      <c:catAx>
        <c:axId val="2061011199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2061011199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CCC5-4BEE-9D99-2A03E17F4B00}"/>
              </c:ext>
            </c:extLst>
          </c:dPt>
          <c:dLbls>
            <c:dLbl>
              <c:idx val="0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CCC5-4BEE-9D99-2A03E17F4B00}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CC5-4BEE-9D99-2A03E17F4B00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PROJECT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CC5-4BEE-9D99-2A03E17F4B0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PROJECT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CC5-4BEE-9D99-2A03E17F4B0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PROJECT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CC5-4BEE-9D99-2A03E17F4B0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32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trendline>
            <c:trendlineType val="linear"/>
            <c:dispRSqr val="0"/>
            <c:dispEq val="0"/>
          </c:trendline>
          <c:cat>
            <c:strRef>
              <c:f>Sheet1!$A$2</c:f>
              <c:strCache>
                <c:ptCount val="1"/>
                <c:pt idx="0">
                  <c:v>PROJECT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CC5-4BEE-9D99-2A03E17F4B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"/>
        <c:overlap val="-18"/>
        <c:axId val="1305283952"/>
        <c:axId val="1305287152"/>
      </c:barChart>
      <c:catAx>
        <c:axId val="1305283952"/>
        <c:scaling>
          <c:orientation val="maxMin"/>
        </c:scaling>
        <c:delete val="1"/>
        <c:axPos val="l"/>
        <c:numFmt formatCode="General" sourceLinked="0"/>
        <c:majorTickMark val="out"/>
        <c:minorTickMark val="none"/>
        <c:tickLblPos val="none"/>
        <c:crossAx val="1305287152"/>
        <c:crosses val="autoZero"/>
        <c:auto val="0"/>
        <c:lblAlgn val="ctr"/>
        <c:lblOffset val="100"/>
        <c:tickMarkSkip val="1"/>
        <c:noMultiLvlLbl val="0"/>
      </c:catAx>
      <c:valAx>
        <c:axId val="1305287152"/>
        <c:scaling>
          <c:orientation val="minMax"/>
        </c:scaling>
        <c:delete val="1"/>
        <c:axPos val="t"/>
        <c:majorGridlines>
          <c:spPr>
            <a:ln>
              <a:solidFill>
                <a:schemeClr val="bg1"/>
              </a:solidFill>
            </a:ln>
          </c:spPr>
        </c:majorGridlines>
        <c:numFmt formatCode="0.00%" sourceLinked="0"/>
        <c:majorTickMark val="cross"/>
        <c:minorTickMark val="none"/>
        <c:tickLblPos val="none"/>
        <c:crossAx val="1305283952"/>
        <c:crosses val="autoZero"/>
        <c:crossBetween val="between"/>
      </c:valAx>
      <c:spPr>
        <a:noFill/>
        <a:ln w="25400">
          <a:solidFill>
            <a:schemeClr val="bg1">
              <a:lumMod val="85000"/>
              <a:alpha val="0"/>
            </a:schemeClr>
          </a:solidFill>
        </a:ln>
      </c:spPr>
    </c:plotArea>
    <c:plotVisOnly val="1"/>
    <c:dispBlanksAs val="gap"/>
    <c:showDLblsOverMax val="0"/>
  </c:chart>
  <c:txPr>
    <a:bodyPr/>
    <a:lstStyle/>
    <a:p>
      <a:pPr>
        <a:defRPr sz="1000" b="1">
          <a:solidFill>
            <a:schemeClr val="tx1">
              <a:lumMod val="65000"/>
              <a:lumOff val="35000"/>
            </a:schemeClr>
          </a:solidFill>
        </a:defRPr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4EAAFF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B5-4FFC-BF2D-2F8AE7021D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710579128"/>
        <c:axId val="2116332376"/>
      </c:barChart>
      <c:catAx>
        <c:axId val="1710579128"/>
        <c:scaling>
          <c:orientation val="minMax"/>
        </c:scaling>
        <c:delete val="1"/>
        <c:axPos val="b"/>
        <c:numFmt formatCode="General" sourceLinked="0"/>
        <c:majorTickMark val="none"/>
        <c:minorTickMark val="none"/>
        <c:tickLblPos val="nextTo"/>
        <c:crossAx val="2116332376"/>
        <c:crosses val="autoZero"/>
        <c:auto val="1"/>
        <c:lblAlgn val="ctr"/>
        <c:lblOffset val="100"/>
        <c:noMultiLvlLbl val="0"/>
      </c:catAx>
      <c:valAx>
        <c:axId val="21163323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10579128"/>
        <c:crosses val="autoZero"/>
        <c:crossBetween val="between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ru-RU"/>
    </a:p>
  </c:txPr>
  <c:externalData r:id="rId2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308243727598567E-2"/>
          <c:y val="4.1867954911433171E-2"/>
          <c:w val="0.87311827956989252"/>
          <c:h val="0.91626409017713362"/>
        </c:manualLayout>
      </c:layout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0074-42E3-8BBD-E2229CF0CD5A}"/>
              </c:ext>
            </c:extLst>
          </c:dPt>
          <c:dLbls>
            <c:dLbl>
              <c:idx val="0"/>
              <c:layout>
                <c:manualLayout>
                  <c:x val="0"/>
                  <c:y val="-0.4694041867954911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2"/>
                      </a:solidFill>
                      <a:latin typeface="Open Sans Light"/>
                      <a:ea typeface="+mn-ea"/>
                      <a:cs typeface="Open Sans Light"/>
                      <a:sym typeface="Open Sans Light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0-0074-42E3-8BBD-E2229CF0CD5A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Sheet1!$A$1:$B$1</c:f>
              <c:numCache>
                <c:formatCode>General</c:formatCode>
                <c:ptCount val="2"/>
                <c:pt idx="0">
                  <c:v>100</c:v>
                </c:pt>
                <c:pt idx="1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074-42E3-8BBD-E2229CF0CD5A}"/>
            </c:ext>
          </c:extLst>
        </c:ser>
        <c:ser>
          <c:idx val="1"/>
          <c:order val="1"/>
          <c:spPr>
            <a:solidFill>
              <a:schemeClr val="accent3"/>
            </a:solidFill>
            <a:ln>
              <a:noFill/>
            </a:ln>
          </c:spPr>
          <c:invertIfNegative val="0"/>
          <c:dLbls>
            <c:dLbl>
              <c:idx val="1"/>
              <c:layout>
                <c:manualLayout>
                  <c:x val="0"/>
                  <c:y val="5.6360708534621577E-3"/>
                </c:manualLayout>
              </c:layout>
              <c:numFmt formatCode="#,##0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bg1"/>
                      </a:solidFill>
                      <a:latin typeface="Open Sans Light"/>
                      <a:ea typeface="+mn-ea"/>
                      <a:cs typeface="Open Sans Light"/>
                      <a:sym typeface="Open Sans Light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2-0074-42E3-8BBD-E2229CF0CD5A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Sheet1!$A$2:$B$2</c:f>
              <c:numCache>
                <c:formatCode>General</c:formatCode>
                <c:ptCount val="2"/>
                <c:pt idx="1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074-42E3-8BBD-E2229CF0CD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898433983"/>
        <c:axId val="1"/>
      </c:barChart>
      <c:catAx>
        <c:axId val="1898433983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15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898433983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CCC5-4BEE-9D99-2A03E17F4B00}"/>
              </c:ext>
            </c:extLst>
          </c:dPt>
          <c:dLbls>
            <c:dLbl>
              <c:idx val="0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CCC5-4BEE-9D99-2A03E17F4B00}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CC5-4BEE-9D99-2A03E17F4B00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PROJECT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CC5-4BEE-9D99-2A03E17F4B0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PROJECT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CC5-4BEE-9D99-2A03E17F4B0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PROJECT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CC5-4BEE-9D99-2A03E17F4B0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32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trendline>
            <c:trendlineType val="linear"/>
            <c:dispRSqr val="0"/>
            <c:dispEq val="0"/>
          </c:trendline>
          <c:cat>
            <c:strRef>
              <c:f>Sheet1!$A$2</c:f>
              <c:strCache>
                <c:ptCount val="1"/>
                <c:pt idx="0">
                  <c:v>PROJECT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CC5-4BEE-9D99-2A03E17F4B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"/>
        <c:overlap val="-18"/>
        <c:axId val="1305283952"/>
        <c:axId val="1305287152"/>
      </c:barChart>
      <c:catAx>
        <c:axId val="1305283952"/>
        <c:scaling>
          <c:orientation val="maxMin"/>
        </c:scaling>
        <c:delete val="1"/>
        <c:axPos val="l"/>
        <c:numFmt formatCode="General" sourceLinked="0"/>
        <c:majorTickMark val="out"/>
        <c:minorTickMark val="none"/>
        <c:tickLblPos val="none"/>
        <c:crossAx val="1305287152"/>
        <c:crosses val="autoZero"/>
        <c:auto val="0"/>
        <c:lblAlgn val="ctr"/>
        <c:lblOffset val="100"/>
        <c:tickMarkSkip val="1"/>
        <c:noMultiLvlLbl val="0"/>
      </c:catAx>
      <c:valAx>
        <c:axId val="1305287152"/>
        <c:scaling>
          <c:orientation val="minMax"/>
        </c:scaling>
        <c:delete val="1"/>
        <c:axPos val="t"/>
        <c:majorGridlines>
          <c:spPr>
            <a:ln>
              <a:solidFill>
                <a:schemeClr val="bg1"/>
              </a:solidFill>
            </a:ln>
          </c:spPr>
        </c:majorGridlines>
        <c:numFmt formatCode="0.00%" sourceLinked="0"/>
        <c:majorTickMark val="cross"/>
        <c:minorTickMark val="none"/>
        <c:tickLblPos val="none"/>
        <c:crossAx val="1305283952"/>
        <c:crosses val="autoZero"/>
        <c:crossBetween val="between"/>
      </c:valAx>
      <c:spPr>
        <a:noFill/>
        <a:ln w="25400">
          <a:solidFill>
            <a:schemeClr val="bg1">
              <a:lumMod val="85000"/>
              <a:alpha val="0"/>
            </a:schemeClr>
          </a:solidFill>
        </a:ln>
      </c:spPr>
    </c:plotArea>
    <c:plotVisOnly val="1"/>
    <c:dispBlanksAs val="gap"/>
    <c:showDLblsOverMax val="0"/>
  </c:chart>
  <c:txPr>
    <a:bodyPr/>
    <a:lstStyle/>
    <a:p>
      <a:pPr>
        <a:defRPr sz="1000" b="1">
          <a:solidFill>
            <a:schemeClr val="tx1">
              <a:lumMod val="65000"/>
              <a:lumOff val="35000"/>
            </a:schemeClr>
          </a:solidFill>
        </a:defRPr>
      </a:pPr>
      <a:endParaRPr lang="ru-RU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1707317073170732E-2"/>
          <c:y val="4.1867954911433171E-2"/>
          <c:w val="0.93658536585365848"/>
          <c:h val="0.91626409017713362"/>
        </c:manualLayout>
      </c:layout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813D-4295-86B3-D52E0EE4C710}"/>
              </c:ext>
            </c:extLst>
          </c:dPt>
          <c:dLbls>
            <c:dLbl>
              <c:idx val="0"/>
              <c:layout>
                <c:manualLayout>
                  <c:x val="0"/>
                  <c:y val="-0.46537842190016104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2"/>
                      </a:solidFill>
                      <a:latin typeface="Open Sans Light"/>
                      <a:ea typeface="+mn-ea"/>
                      <a:cs typeface="Open Sans Light"/>
                      <a:sym typeface="Open Sans Light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0-813D-4295-86B3-D52E0EE4C710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Sheet1!$A$1:$B$1</c:f>
              <c:numCache>
                <c:formatCode>General</c:formatCode>
                <c:ptCount val="2"/>
                <c:pt idx="0">
                  <c:v>100</c:v>
                </c:pt>
                <c:pt idx="1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13D-4295-86B3-D52E0EE4C710}"/>
            </c:ext>
          </c:extLst>
        </c:ser>
        <c:ser>
          <c:idx val="1"/>
          <c:order val="1"/>
          <c:spPr>
            <a:solidFill>
              <a:schemeClr val="accent3"/>
            </a:solidFill>
            <a:ln>
              <a:noFill/>
            </a:ln>
          </c:spPr>
          <c:invertIfNegative val="0"/>
          <c:val>
            <c:numRef>
              <c:f>Sheet1!$A$2:$B$2</c:f>
              <c:numCache>
                <c:formatCode>General</c:formatCode>
                <c:ptCount val="2"/>
                <c:pt idx="1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13D-4295-86B3-D52E0EE4C7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998741935"/>
        <c:axId val="1"/>
      </c:barChart>
      <c:catAx>
        <c:axId val="1998741935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16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998741935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603905858788182E-2"/>
          <c:y val="4.2448979591836737E-2"/>
          <c:w val="0.94792188282423628"/>
          <c:h val="0.91510204081632651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5.7142857142857143E-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b="1">
                      <a:solidFill>
                        <a:schemeClr val="bg1"/>
                      </a:solidFill>
                      <a:latin typeface="Open Sans Light"/>
                      <a:ea typeface="+mn-ea"/>
                      <a:cs typeface="Open Sans Light"/>
                      <a:sym typeface="Open Sans Light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0-B808-47D3-84CB-A17B83E2BF28}"/>
                </c:ext>
              </c:extLst>
            </c:dLbl>
            <c:dLbl>
              <c:idx val="1"/>
              <c:layout>
                <c:manualLayout>
                  <c:x val="0"/>
                  <c:y val="5.7142857142857143E-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b="1">
                      <a:solidFill>
                        <a:schemeClr val="bg1"/>
                      </a:solidFill>
                      <a:latin typeface="Open Sans Light"/>
                      <a:ea typeface="+mn-ea"/>
                      <a:cs typeface="Open Sans Light"/>
                      <a:sym typeface="Open Sans Light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1-B808-47D3-84CB-A17B83E2BF28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Sheet1!$A$1:$B$1</c:f>
              <c:numCache>
                <c:formatCode>General</c:formatCode>
                <c:ptCount val="2"/>
                <c:pt idx="0">
                  <c:v>35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808-47D3-84CB-A17B83E2BF28}"/>
            </c:ext>
          </c:extLst>
        </c:ser>
        <c:ser>
          <c:idx val="1"/>
          <c:order val="1"/>
          <c:spPr>
            <a:solidFill>
              <a:schemeClr val="accent1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5.7142857142857143E-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b="1">
                      <a:solidFill>
                        <a:schemeClr val="bg1"/>
                      </a:solidFill>
                      <a:latin typeface="Open Sans Light"/>
                      <a:ea typeface="+mn-ea"/>
                      <a:cs typeface="Open Sans Light"/>
                      <a:sym typeface="Open Sans Light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3-B808-47D3-84CB-A17B83E2BF28}"/>
                </c:ext>
              </c:extLst>
            </c:dLbl>
            <c:dLbl>
              <c:idx val="1"/>
              <c:layout>
                <c:manualLayout>
                  <c:x val="0"/>
                  <c:y val="5.7142857142857143E-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b="1">
                      <a:solidFill>
                        <a:schemeClr val="bg1"/>
                      </a:solidFill>
                      <a:latin typeface="Open Sans Light"/>
                      <a:ea typeface="+mn-ea"/>
                      <a:cs typeface="Open Sans Light"/>
                      <a:sym typeface="Open Sans Light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4-B808-47D3-84CB-A17B83E2BF28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Sheet1!$A$2:$B$2</c:f>
              <c:numCache>
                <c:formatCode>General</c:formatCode>
                <c:ptCount val="2"/>
                <c:pt idx="0">
                  <c:v>10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808-47D3-84CB-A17B83E2BF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788677551"/>
        <c:axId val="1"/>
      </c:barChart>
      <c:catAx>
        <c:axId val="1788677551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45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788677551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CCC5-4BEE-9D99-2A03E17F4B00}"/>
              </c:ext>
            </c:extLst>
          </c:dPt>
          <c:dLbls>
            <c:dLbl>
              <c:idx val="0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CCC5-4BEE-9D99-2A03E17F4B00}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CC5-4BEE-9D99-2A03E17F4B00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PROJECT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CC5-4BEE-9D99-2A03E17F4B0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PROJECT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CC5-4BEE-9D99-2A03E17F4B0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PROJECT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CC5-4BEE-9D99-2A03E17F4B0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32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trendline>
            <c:trendlineType val="linear"/>
            <c:dispRSqr val="0"/>
            <c:dispEq val="0"/>
          </c:trendline>
          <c:cat>
            <c:strRef>
              <c:f>Sheet1!$A$2</c:f>
              <c:strCache>
                <c:ptCount val="1"/>
                <c:pt idx="0">
                  <c:v>PROJECT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CC5-4BEE-9D99-2A03E17F4B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"/>
        <c:overlap val="-18"/>
        <c:axId val="1305283952"/>
        <c:axId val="1305287152"/>
      </c:barChart>
      <c:catAx>
        <c:axId val="1305283952"/>
        <c:scaling>
          <c:orientation val="maxMin"/>
        </c:scaling>
        <c:delete val="1"/>
        <c:axPos val="l"/>
        <c:numFmt formatCode="General" sourceLinked="0"/>
        <c:majorTickMark val="out"/>
        <c:minorTickMark val="none"/>
        <c:tickLblPos val="none"/>
        <c:crossAx val="1305287152"/>
        <c:crosses val="autoZero"/>
        <c:auto val="0"/>
        <c:lblAlgn val="ctr"/>
        <c:lblOffset val="100"/>
        <c:tickMarkSkip val="1"/>
        <c:noMultiLvlLbl val="0"/>
      </c:catAx>
      <c:valAx>
        <c:axId val="1305287152"/>
        <c:scaling>
          <c:orientation val="minMax"/>
        </c:scaling>
        <c:delete val="1"/>
        <c:axPos val="t"/>
        <c:majorGridlines>
          <c:spPr>
            <a:ln>
              <a:solidFill>
                <a:schemeClr val="bg1"/>
              </a:solidFill>
            </a:ln>
          </c:spPr>
        </c:majorGridlines>
        <c:numFmt formatCode="0.00%" sourceLinked="0"/>
        <c:majorTickMark val="cross"/>
        <c:minorTickMark val="none"/>
        <c:tickLblPos val="none"/>
        <c:crossAx val="1305283952"/>
        <c:crosses val="autoZero"/>
        <c:crossBetween val="between"/>
      </c:valAx>
      <c:spPr>
        <a:noFill/>
        <a:ln w="25400">
          <a:solidFill>
            <a:schemeClr val="bg1">
              <a:lumMod val="85000"/>
              <a:alpha val="0"/>
            </a:schemeClr>
          </a:solidFill>
        </a:ln>
      </c:spPr>
    </c:plotArea>
    <c:plotVisOnly val="1"/>
    <c:dispBlanksAs val="gap"/>
    <c:showDLblsOverMax val="0"/>
  </c:chart>
  <c:txPr>
    <a:bodyPr/>
    <a:lstStyle/>
    <a:p>
      <a:pPr>
        <a:defRPr sz="1000" b="1">
          <a:solidFill>
            <a:schemeClr val="tx1">
              <a:lumMod val="65000"/>
              <a:lumOff val="35000"/>
            </a:schemeClr>
          </a:solidFill>
        </a:defRPr>
      </a:pPr>
      <a:endParaRPr lang="ru-RU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6061026352288486E-2"/>
          <c:y val="4.1733547351524881E-2"/>
          <c:w val="0.92787794729542306"/>
          <c:h val="0.9165329052969502"/>
        </c:manualLayout>
      </c:layout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E26A-4926-AB9D-E3300A268B92}"/>
              </c:ext>
            </c:extLst>
          </c:dPt>
          <c:dLbls>
            <c:dLbl>
              <c:idx val="0"/>
              <c:layout>
                <c:manualLayout>
                  <c:x val="0"/>
                  <c:y val="-0.4678972712680578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2"/>
                      </a:solidFill>
                      <a:latin typeface="Open Sans Light"/>
                      <a:ea typeface="+mn-ea"/>
                      <a:cs typeface="Open Sans Light"/>
                      <a:sym typeface="Open Sans Light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0-E26A-4926-AB9D-E3300A268B92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Sheet1!$A$1:$B$1</c:f>
              <c:numCache>
                <c:formatCode>General</c:formatCode>
                <c:ptCount val="2"/>
                <c:pt idx="0">
                  <c:v>100</c:v>
                </c:pt>
                <c:pt idx="1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26A-4926-AB9D-E3300A268B92}"/>
            </c:ext>
          </c:extLst>
        </c:ser>
        <c:ser>
          <c:idx val="1"/>
          <c:order val="1"/>
          <c:spPr>
            <a:solidFill>
              <a:schemeClr val="accent3"/>
            </a:solidFill>
            <a:ln>
              <a:noFill/>
            </a:ln>
          </c:spPr>
          <c:invertIfNegative val="0"/>
          <c:dLbls>
            <c:dLbl>
              <c:idx val="1"/>
              <c:layout>
                <c:manualLayout>
                  <c:x val="0"/>
                  <c:y val="5.6179775280898875E-3"/>
                </c:manualLayout>
              </c:layout>
              <c:numFmt formatCode="#,##0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bg1"/>
                      </a:solidFill>
                      <a:latin typeface="Open Sans Light"/>
                      <a:ea typeface="+mn-ea"/>
                      <a:cs typeface="Open Sans Light"/>
                      <a:sym typeface="Open Sans Light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2-E26A-4926-AB9D-E3300A268B92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Sheet1!$A$2:$B$2</c:f>
              <c:numCache>
                <c:formatCode>General</c:formatCode>
                <c:ptCount val="2"/>
                <c:pt idx="1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26A-4926-AB9D-E3300A268B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2097971071"/>
        <c:axId val="1"/>
      </c:barChart>
      <c:catAx>
        <c:axId val="2097971071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16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2097971071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7818181818181813E-2"/>
          <c:y val="5.9564719358533795E-2"/>
          <c:w val="0.92436363636363628"/>
          <c:h val="0.88087056128293251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</c:spPr>
          <c:invertIfNegative val="0"/>
          <c:val>
            <c:numRef>
              <c:f>Sheet1!$A$1:$B$1</c:f>
              <c:numCache>
                <c:formatCode>General</c:formatCode>
                <c:ptCount val="2"/>
                <c:pt idx="0">
                  <c:v>25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21-4393-81B7-E3248608A0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998724047"/>
        <c:axId val="1"/>
      </c:barChart>
      <c:catAx>
        <c:axId val="1998724047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5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998724047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4520547945205477E-2"/>
          <c:y val="4.3333333333333335E-2"/>
          <c:w val="0.91095890410958902"/>
          <c:h val="0.91333333333333344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</c:spPr>
          <c:invertIfNegative val="0"/>
          <c:val>
            <c:numRef>
              <c:f>Sheet1!$A$1:$B$1</c:f>
              <c:numCache>
                <c:formatCode>General</c:formatCode>
                <c:ptCount val="2"/>
                <c:pt idx="0">
                  <c:v>28.260869565217391</c:v>
                </c:pt>
                <c:pt idx="1">
                  <c:v>16.666666666666668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64-490E-BC54-7C0D42211C61}"/>
            </c:ext>
          </c:extLst>
        </c:ser>
        <c:ser>
          <c:idx val="1"/>
          <c:order val="1"/>
          <c:spPr>
            <a:solidFill>
              <a:schemeClr val="accent1"/>
            </a:solidFill>
            <a:ln>
              <a:noFill/>
            </a:ln>
          </c:spPr>
          <c:invertIfNegative val="0"/>
          <c:val>
            <c:numRef>
              <c:f>Sheet1!$A$2:$B$2</c:f>
              <c:numCache>
                <c:formatCode>General</c:formatCode>
                <c:ptCount val="2"/>
                <c:pt idx="0">
                  <c:v>41.304347826086953</c:v>
                </c:pt>
                <c:pt idx="1">
                  <c:v>52.222222222222214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764-490E-BC54-7C0D42211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788658415"/>
        <c:axId val="1"/>
      </c:barChart>
      <c:catAx>
        <c:axId val="1788658415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69.565217391304344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788658415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0365358592692828E-2"/>
          <c:y val="4.3333333333333335E-2"/>
          <c:w val="0.85926928281461445"/>
          <c:h val="0.91333333333333344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</c:spPr>
          <c:invertIfNegative val="0"/>
          <c:val>
            <c:numRef>
              <c:f>Sheet1!$A$1</c:f>
              <c:numCache>
                <c:formatCode>General</c:formatCode>
                <c:ptCount val="1"/>
                <c:pt idx="0">
                  <c:v>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0C-4A36-B5F1-1DD9A7BF6100}"/>
            </c:ext>
          </c:extLst>
        </c:ser>
        <c:ser>
          <c:idx val="1"/>
          <c:order val="1"/>
          <c:spPr>
            <a:solidFill>
              <a:srgbClr val="0E3A5F"/>
            </a:solidFill>
            <a:ln>
              <a:noFill/>
            </a:ln>
          </c:spPr>
          <c:invertIfNegative val="0"/>
          <c:val>
            <c:numRef>
              <c:f>Sheet1!$A$2</c:f>
              <c:numCache>
                <c:formatCode>General</c:formatCode>
                <c:ptCount val="1"/>
                <c:pt idx="0">
                  <c:v>6.0000000000000053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0C-4A36-B5F1-1DD9A7BF61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788670479"/>
        <c:axId val="1"/>
      </c:barChart>
      <c:catAx>
        <c:axId val="1788670479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788670479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6680348896870189E-2"/>
          <c:y val="6.3297872340425526E-2"/>
          <c:w val="0.94663930220625958"/>
          <c:h val="0.90904255319148941"/>
        </c:manualLayout>
      </c:layout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B115-4C99-BC8A-3165E99ACAF5}"/>
              </c:ext>
            </c:extLst>
          </c:dPt>
          <c:dLbls>
            <c:dLbl>
              <c:idx val="0"/>
              <c:layout>
                <c:manualLayout>
                  <c:x val="0"/>
                  <c:y val="-0.48776595744680851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2"/>
                      </a:solidFill>
                      <a:latin typeface="Open Sans Light"/>
                      <a:ea typeface="+mn-ea"/>
                      <a:cs typeface="Open Sans Light"/>
                      <a:sym typeface="Open Sans Light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0-B115-4C99-BC8A-3165E99ACAF5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Sheet1!$A$1:$B$1</c:f>
              <c:numCache>
                <c:formatCode>General</c:formatCode>
                <c:ptCount val="2"/>
                <c:pt idx="0">
                  <c:v>100</c:v>
                </c:pt>
                <c:pt idx="1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15-4C99-BC8A-3165E99ACAF5}"/>
            </c:ext>
          </c:extLst>
        </c:ser>
        <c:ser>
          <c:idx val="1"/>
          <c:order val="1"/>
          <c:spPr>
            <a:solidFill>
              <a:schemeClr val="accent3"/>
            </a:solidFill>
            <a:ln>
              <a:noFill/>
            </a:ln>
          </c:spPr>
          <c:invertIfNegative val="0"/>
          <c:val>
            <c:numRef>
              <c:f>Sheet1!$A$2:$B$2</c:f>
              <c:numCache>
                <c:formatCode>General</c:formatCode>
                <c:ptCount val="2"/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15-4C99-BC8A-3165E99ACA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898430655"/>
        <c:axId val="1"/>
      </c:barChart>
      <c:catAx>
        <c:axId val="1898430655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3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898430655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4EAAFF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6C-4CBF-94E1-36D6DBD209C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710579128"/>
        <c:axId val="2116332376"/>
      </c:barChart>
      <c:catAx>
        <c:axId val="1710579128"/>
        <c:scaling>
          <c:orientation val="minMax"/>
        </c:scaling>
        <c:delete val="1"/>
        <c:axPos val="b"/>
        <c:numFmt formatCode="General" sourceLinked="0"/>
        <c:majorTickMark val="none"/>
        <c:minorTickMark val="none"/>
        <c:tickLblPos val="nextTo"/>
        <c:crossAx val="2116332376"/>
        <c:crosses val="autoZero"/>
        <c:auto val="1"/>
        <c:lblAlgn val="ctr"/>
        <c:lblOffset val="100"/>
        <c:noMultiLvlLbl val="0"/>
      </c:catAx>
      <c:valAx>
        <c:axId val="21163323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10579128"/>
        <c:crosses val="autoZero"/>
        <c:crossBetween val="between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ru-RU"/>
    </a:p>
  </c:txPr>
  <c:externalData r:id="rId2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308243727598567E-2"/>
          <c:y val="4.1867954911433171E-2"/>
          <c:w val="0.87311827956989252"/>
          <c:h val="0.91626409017713362"/>
        </c:manualLayout>
      </c:layout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CC61-49BE-8754-E5E77C5E3F98}"/>
              </c:ext>
            </c:extLst>
          </c:dPt>
          <c:dLbls>
            <c:dLbl>
              <c:idx val="0"/>
              <c:layout>
                <c:manualLayout>
                  <c:x val="0"/>
                  <c:y val="-0.44927536231884058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2"/>
                      </a:solidFill>
                      <a:latin typeface="Open Sans Light"/>
                      <a:ea typeface="+mn-ea"/>
                      <a:cs typeface="Open Sans Light"/>
                      <a:sym typeface="Open Sans Light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0-CC61-49BE-8754-E5E77C5E3F98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Sheet1!$A$1:$B$1</c:f>
              <c:numCache>
                <c:formatCode>General</c:formatCode>
                <c:ptCount val="2"/>
                <c:pt idx="0">
                  <c:v>100</c:v>
                </c:pt>
                <c:pt idx="1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61-49BE-8754-E5E77C5E3F98}"/>
            </c:ext>
          </c:extLst>
        </c:ser>
        <c:ser>
          <c:idx val="1"/>
          <c:order val="1"/>
          <c:spPr>
            <a:solidFill>
              <a:schemeClr val="accent3"/>
            </a:solidFill>
            <a:ln>
              <a:noFill/>
            </a:ln>
          </c:spPr>
          <c:invertIfNegative val="0"/>
          <c:val>
            <c:numRef>
              <c:f>Sheet1!$A$2:$B$2</c:f>
              <c:numCache>
                <c:formatCode>General</c:formatCode>
                <c:ptCount val="2"/>
                <c:pt idx="1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C61-49BE-8754-E5E77C5E3F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50811215"/>
        <c:axId val="1"/>
      </c:barChart>
      <c:catAx>
        <c:axId val="150811215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21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50811215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9395138496325607E-2"/>
          <c:y val="0.18157181571815717"/>
          <c:w val="0.94120972300734873"/>
          <c:h val="0.74796747967479671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 w="9525">
              <a:solidFill>
                <a:schemeClr val="tx1"/>
              </a:solidFill>
              <a:prstDash val="solid"/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bg2"/>
              </a:solidFill>
              <a:ln w="9525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1-6F9D-456B-AAA1-28AA8EBD0720}"/>
              </c:ext>
            </c:extLst>
          </c:dPt>
          <c:dLbls>
            <c:dLbl>
              <c:idx val="0"/>
              <c:layout>
                <c:manualLayout>
                  <c:x val="0"/>
                  <c:y val="-0.4119241192411924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100">
                      <a:solidFill>
                        <a:schemeClr val="tx1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1-6F9D-456B-AAA1-28AA8EBD0720}"/>
                </c:ext>
              </c:extLst>
            </c:dLbl>
            <c:dLbl>
              <c:idx val="1"/>
              <c:layout>
                <c:manualLayout>
                  <c:x val="0"/>
                  <c:y val="-0.44715447154471544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100">
                      <a:solidFill>
                        <a:schemeClr val="tx1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2-6F9D-456B-AAA1-28AA8EBD0720}"/>
                </c:ext>
              </c:extLst>
            </c:dLbl>
            <c:dLbl>
              <c:idx val="2"/>
              <c:layout>
                <c:manualLayout>
                  <c:x val="0"/>
                  <c:y val="-0.46476964769647694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100">
                      <a:solidFill>
                        <a:schemeClr val="tx1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3-6F9D-456B-AAA1-28AA8EBD0720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Sheet1!$A$1:$C$1</c:f>
              <c:numCache>
                <c:formatCode>General</c:formatCode>
                <c:ptCount val="3"/>
                <c:pt idx="0">
                  <c:v>215</c:v>
                </c:pt>
                <c:pt idx="1">
                  <c:v>238</c:v>
                </c:pt>
                <c:pt idx="2">
                  <c:v>250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F9D-456B-AAA1-28AA8EBD07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815974536"/>
        <c:axId val="1"/>
      </c:barChart>
      <c:catAx>
        <c:axId val="815974536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25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815974536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399147727272728"/>
          <c:y val="8.4489281210592682E-2"/>
          <c:w val="0.83771306818181823"/>
          <c:h val="0.6733921815889029"/>
        </c:manualLayout>
      </c:layout>
      <c:scatterChart>
        <c:scatterStyle val="lineMarker"/>
        <c:varyColors val="0"/>
        <c:ser>
          <c:idx val="0"/>
          <c:order val="0"/>
          <c:spPr>
            <a:ln w="19050">
              <a:solidFill>
                <a:schemeClr val="accent1"/>
              </a:solidFill>
              <a:prstDash val="solid"/>
            </a:ln>
          </c:spPr>
          <c:marker>
            <c:symbol val="none"/>
          </c:marker>
          <c:xVal>
            <c:numRef>
              <c:f>Sheet1!$A$1:$X$1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xVal>
          <c:yVal>
            <c:numRef>
              <c:f>Sheet1!$A$2:$X$2</c:f>
              <c:numCache>
                <c:formatCode>General</c:formatCode>
                <c:ptCount val="24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1.4000000000000001</c:v>
                </c:pt>
                <c:pt idx="10">
                  <c:v>3.5000000000000004</c:v>
                </c:pt>
                <c:pt idx="11">
                  <c:v>3</c:v>
                </c:pt>
                <c:pt idx="12">
                  <c:v>4</c:v>
                </c:pt>
                <c:pt idx="13">
                  <c:v>4</c:v>
                </c:pt>
                <c:pt idx="14">
                  <c:v>5</c:v>
                </c:pt>
                <c:pt idx="15">
                  <c:v>6</c:v>
                </c:pt>
                <c:pt idx="16">
                  <c:v>6.4</c:v>
                </c:pt>
                <c:pt idx="17">
                  <c:v>6.5</c:v>
                </c:pt>
                <c:pt idx="18">
                  <c:v>10</c:v>
                </c:pt>
                <c:pt idx="19">
                  <c:v>14.000000000000002</c:v>
                </c:pt>
                <c:pt idx="20">
                  <c:v>13</c:v>
                </c:pt>
                <c:pt idx="21">
                  <c:v>12</c:v>
                </c:pt>
                <c:pt idx="22">
                  <c:v>6</c:v>
                </c:pt>
                <c:pt idx="23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92C-4B6C-A0D2-20511746E78C}"/>
            </c:ext>
          </c:extLst>
        </c:ser>
        <c:ser>
          <c:idx val="1"/>
          <c:order val="1"/>
          <c:spPr>
            <a:ln w="19050">
              <a:solidFill>
                <a:schemeClr val="accent2"/>
              </a:solidFill>
              <a:prstDash val="solid"/>
            </a:ln>
          </c:spPr>
          <c:marker>
            <c:symbol val="none"/>
          </c:marker>
          <c:xVal>
            <c:numRef>
              <c:f>Sheet1!$A$1:$X$1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xVal>
          <c:yVal>
            <c:numRef>
              <c:f>Sheet1!$A$3:$X$3</c:f>
              <c:numCache>
                <c:formatCode>General</c:formatCode>
                <c:ptCount val="24"/>
                <c:pt idx="0">
                  <c:v>1.7999999999999998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0.5</c:v>
                </c:pt>
                <c:pt idx="10">
                  <c:v>2</c:v>
                </c:pt>
                <c:pt idx="11">
                  <c:v>2.5</c:v>
                </c:pt>
                <c:pt idx="12">
                  <c:v>3</c:v>
                </c:pt>
                <c:pt idx="13">
                  <c:v>3.5000000000000004</c:v>
                </c:pt>
                <c:pt idx="14">
                  <c:v>4</c:v>
                </c:pt>
                <c:pt idx="15">
                  <c:v>5</c:v>
                </c:pt>
                <c:pt idx="16">
                  <c:v>6</c:v>
                </c:pt>
                <c:pt idx="17">
                  <c:v>7.0000000000000009</c:v>
                </c:pt>
                <c:pt idx="18">
                  <c:v>12</c:v>
                </c:pt>
                <c:pt idx="19">
                  <c:v>16</c:v>
                </c:pt>
                <c:pt idx="20">
                  <c:v>14.000000000000002</c:v>
                </c:pt>
                <c:pt idx="21">
                  <c:v>13.8</c:v>
                </c:pt>
                <c:pt idx="22">
                  <c:v>8</c:v>
                </c:pt>
                <c:pt idx="23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92C-4B6C-A0D2-20511746E78C}"/>
            </c:ext>
          </c:extLst>
        </c:ser>
        <c:ser>
          <c:idx val="2"/>
          <c:order val="2"/>
          <c:spPr>
            <a:ln w="19050">
              <a:solidFill>
                <a:schemeClr val="accent3"/>
              </a:solidFill>
              <a:prstDash val="solid"/>
            </a:ln>
          </c:spPr>
          <c:marker>
            <c:symbol val="none"/>
          </c:marker>
          <c:xVal>
            <c:numRef>
              <c:f>Sheet1!$A$1:$X$1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xVal>
          <c:yVal>
            <c:numRef>
              <c:f>Sheet1!$A$4:$X$4</c:f>
              <c:numCache>
                <c:formatCode>General</c:formatCode>
                <c:ptCount val="24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1.7999999999999998</c:v>
                </c:pt>
                <c:pt idx="10">
                  <c:v>7.0000000000000009</c:v>
                </c:pt>
                <c:pt idx="11">
                  <c:v>5</c:v>
                </c:pt>
                <c:pt idx="12">
                  <c:v>6.5</c:v>
                </c:pt>
                <c:pt idx="13">
                  <c:v>5</c:v>
                </c:pt>
                <c:pt idx="14">
                  <c:v>7.0000000000000009</c:v>
                </c:pt>
                <c:pt idx="15">
                  <c:v>7.0000000000000009</c:v>
                </c:pt>
                <c:pt idx="16">
                  <c:v>7.0000000000000009</c:v>
                </c:pt>
                <c:pt idx="17">
                  <c:v>7.0000000000000009</c:v>
                </c:pt>
                <c:pt idx="18">
                  <c:v>8</c:v>
                </c:pt>
                <c:pt idx="19">
                  <c:v>8</c:v>
                </c:pt>
                <c:pt idx="20">
                  <c:v>8.5</c:v>
                </c:pt>
                <c:pt idx="21">
                  <c:v>8</c:v>
                </c:pt>
                <c:pt idx="22">
                  <c:v>6</c:v>
                </c:pt>
                <c:pt idx="23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92C-4B6C-A0D2-20511746E7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34731816"/>
        <c:axId val="1"/>
      </c:scatterChart>
      <c:valAx>
        <c:axId val="734731816"/>
        <c:scaling>
          <c:orientation val="minMax"/>
          <c:max val="24"/>
          <c:min val="0"/>
        </c:scaling>
        <c:delete val="0"/>
        <c:axPos val="b"/>
        <c:majorGridlines>
          <c:spPr>
            <a:ln>
              <a:noFill/>
            </a:ln>
          </c:spPr>
        </c:majorGridlines>
        <c:numFmt formatCode="0;&quot;-&quot;0" sourceLinked="0"/>
        <c:majorTickMark val="out"/>
        <c:minorTickMark val="none"/>
        <c:tickLblPos val="nextTo"/>
        <c:spPr>
          <a:ln w="9525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1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ru-RU"/>
          </a:p>
        </c:txPr>
        <c:crossAx val="1"/>
        <c:crosses val="min"/>
        <c:crossBetween val="midCat"/>
        <c:majorUnit val="2"/>
      </c:valAx>
      <c:valAx>
        <c:axId val="1"/>
        <c:scaling>
          <c:orientation val="minMax"/>
          <c:max val="2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#,##0&quot;%&quot;;&quot;-&quot;#,##0&quot;%&quot;" sourceLinked="0"/>
        <c:majorTickMark val="out"/>
        <c:minorTickMark val="none"/>
        <c:tickLblPos val="nextTo"/>
        <c:spPr>
          <a:ln w="9525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100">
                <a:solidFill>
                  <a:schemeClr val="tx1"/>
                </a:solidFill>
                <a:latin typeface="Arial"/>
                <a:ea typeface="+mn-ea"/>
                <a:cs typeface="Arial"/>
                <a:sym typeface="Arial"/>
              </a:defRPr>
            </a:pPr>
            <a:endParaRPr lang="ru-RU"/>
          </a:p>
        </c:txPr>
        <c:crossAx val="734731816"/>
        <c:crosses val="min"/>
        <c:crossBetween val="midCat"/>
        <c:majorUnit val="5"/>
      </c:valAx>
    </c:plotArea>
    <c:plotVisOnly val="0"/>
    <c:dispBlanksAs val="gap"/>
    <c:showDLblsOverMax val="1"/>
  </c:chart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399147727272728"/>
          <c:y val="8.2208588957055226E-2"/>
          <c:w val="0.83771306818181823"/>
          <c:h val="0.68220858895705527"/>
        </c:manualLayout>
      </c:layout>
      <c:scatterChart>
        <c:scatterStyle val="lineMarker"/>
        <c:varyColors val="0"/>
        <c:ser>
          <c:idx val="0"/>
          <c:order val="0"/>
          <c:spPr>
            <a:ln w="19050">
              <a:solidFill>
                <a:schemeClr val="accent1"/>
              </a:solidFill>
              <a:prstDash val="solid"/>
            </a:ln>
          </c:spPr>
          <c:marker>
            <c:symbol val="none"/>
          </c:marker>
          <c:xVal>
            <c:numRef>
              <c:f>Sheet1!$A$1:$X$1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xVal>
          <c:yVal>
            <c:numRef>
              <c:f>Sheet1!$A$2:$X$2</c:f>
              <c:numCache>
                <c:formatCode>General</c:formatCode>
                <c:ptCount val="24"/>
                <c:pt idx="0">
                  <c:v>2.5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1.6</c:v>
                </c:pt>
                <c:pt idx="10">
                  <c:v>6</c:v>
                </c:pt>
                <c:pt idx="11">
                  <c:v>5</c:v>
                </c:pt>
                <c:pt idx="12">
                  <c:v>6.3</c:v>
                </c:pt>
                <c:pt idx="13">
                  <c:v>7.0000000000000009</c:v>
                </c:pt>
                <c:pt idx="14">
                  <c:v>8</c:v>
                </c:pt>
                <c:pt idx="15">
                  <c:v>8.4</c:v>
                </c:pt>
                <c:pt idx="16">
                  <c:v>9.4</c:v>
                </c:pt>
                <c:pt idx="17">
                  <c:v>8.3000000000000007</c:v>
                </c:pt>
                <c:pt idx="18">
                  <c:v>10</c:v>
                </c:pt>
                <c:pt idx="19">
                  <c:v>9.8000000000000007</c:v>
                </c:pt>
                <c:pt idx="20">
                  <c:v>7.5</c:v>
                </c:pt>
                <c:pt idx="21">
                  <c:v>6</c:v>
                </c:pt>
                <c:pt idx="22">
                  <c:v>4</c:v>
                </c:pt>
                <c:pt idx="23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39B-410C-9DE7-AE21549A1B70}"/>
            </c:ext>
          </c:extLst>
        </c:ser>
        <c:ser>
          <c:idx val="1"/>
          <c:order val="1"/>
          <c:spPr>
            <a:ln w="19050">
              <a:solidFill>
                <a:schemeClr val="accent2"/>
              </a:solidFill>
              <a:prstDash val="solid"/>
            </a:ln>
          </c:spPr>
          <c:marker>
            <c:symbol val="none"/>
          </c:marker>
          <c:xVal>
            <c:numRef>
              <c:f>Sheet1!$A$1:$X$1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xVal>
          <c:yVal>
            <c:numRef>
              <c:f>Sheet1!$A$3:$X$3</c:f>
              <c:numCache>
                <c:formatCode>General</c:formatCode>
                <c:ptCount val="24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0.89999999999999991</c:v>
                </c:pt>
                <c:pt idx="10">
                  <c:v>4</c:v>
                </c:pt>
                <c:pt idx="11">
                  <c:v>4.5</c:v>
                </c:pt>
                <c:pt idx="12">
                  <c:v>5</c:v>
                </c:pt>
                <c:pt idx="13">
                  <c:v>6</c:v>
                </c:pt>
                <c:pt idx="14">
                  <c:v>8</c:v>
                </c:pt>
                <c:pt idx="15">
                  <c:v>9</c:v>
                </c:pt>
                <c:pt idx="16">
                  <c:v>10</c:v>
                </c:pt>
                <c:pt idx="17">
                  <c:v>9.9</c:v>
                </c:pt>
                <c:pt idx="18">
                  <c:v>10.5</c:v>
                </c:pt>
                <c:pt idx="19">
                  <c:v>11</c:v>
                </c:pt>
                <c:pt idx="20">
                  <c:v>8</c:v>
                </c:pt>
                <c:pt idx="21">
                  <c:v>7.0000000000000009</c:v>
                </c:pt>
                <c:pt idx="22">
                  <c:v>4</c:v>
                </c:pt>
                <c:pt idx="23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39B-410C-9DE7-AE21549A1B70}"/>
            </c:ext>
          </c:extLst>
        </c:ser>
        <c:ser>
          <c:idx val="2"/>
          <c:order val="2"/>
          <c:spPr>
            <a:ln w="19050">
              <a:solidFill>
                <a:schemeClr val="accent3"/>
              </a:solidFill>
              <a:prstDash val="solid"/>
            </a:ln>
          </c:spPr>
          <c:marker>
            <c:symbol val="none"/>
          </c:marker>
          <c:xVal>
            <c:numRef>
              <c:f>Sheet1!$A$1:$X$1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xVal>
          <c:yVal>
            <c:numRef>
              <c:f>Sheet1!$A$4:$X$4</c:f>
              <c:numCache>
                <c:formatCode>General</c:formatCode>
                <c:ptCount val="24"/>
                <c:pt idx="0">
                  <c:v>3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2.1999999999999997</c:v>
                </c:pt>
                <c:pt idx="10">
                  <c:v>8</c:v>
                </c:pt>
                <c:pt idx="11">
                  <c:v>6</c:v>
                </c:pt>
                <c:pt idx="12">
                  <c:v>7.0000000000000009</c:v>
                </c:pt>
                <c:pt idx="13">
                  <c:v>6.5</c:v>
                </c:pt>
                <c:pt idx="14">
                  <c:v>7.0000000000000009</c:v>
                </c:pt>
                <c:pt idx="15">
                  <c:v>7.5</c:v>
                </c:pt>
                <c:pt idx="16">
                  <c:v>7.0000000000000009</c:v>
                </c:pt>
                <c:pt idx="17">
                  <c:v>6.5</c:v>
                </c:pt>
                <c:pt idx="18">
                  <c:v>7.0000000000000009</c:v>
                </c:pt>
                <c:pt idx="19">
                  <c:v>6.5</c:v>
                </c:pt>
                <c:pt idx="20">
                  <c:v>7.0000000000000009</c:v>
                </c:pt>
                <c:pt idx="21">
                  <c:v>6.5</c:v>
                </c:pt>
                <c:pt idx="22">
                  <c:v>6</c:v>
                </c:pt>
                <c:pt idx="23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39B-410C-9DE7-AE21549A1B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7703968"/>
        <c:axId val="1"/>
      </c:scatterChart>
      <c:valAx>
        <c:axId val="667703968"/>
        <c:scaling>
          <c:orientation val="minMax"/>
          <c:max val="24"/>
          <c:min val="0"/>
        </c:scaling>
        <c:delete val="0"/>
        <c:axPos val="b"/>
        <c:majorGridlines>
          <c:spPr>
            <a:ln>
              <a:noFill/>
            </a:ln>
          </c:spPr>
        </c:majorGridlines>
        <c:numFmt formatCode="0;&quot;-&quot;0" sourceLinked="0"/>
        <c:majorTickMark val="out"/>
        <c:minorTickMark val="none"/>
        <c:tickLblPos val="nextTo"/>
        <c:spPr>
          <a:ln w="9525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1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ru-RU"/>
          </a:p>
        </c:txPr>
        <c:crossAx val="1"/>
        <c:crosses val="min"/>
        <c:crossBetween val="midCat"/>
        <c:majorUnit val="2"/>
      </c:valAx>
      <c:valAx>
        <c:axId val="1"/>
        <c:scaling>
          <c:orientation val="minMax"/>
          <c:max val="15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#,##0&quot;%&quot;;&quot;-&quot;#,##0&quot;%&quot;" sourceLinked="0"/>
        <c:majorTickMark val="out"/>
        <c:minorTickMark val="none"/>
        <c:tickLblPos val="nextTo"/>
        <c:spPr>
          <a:ln w="9525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100">
                <a:solidFill>
                  <a:schemeClr val="tx1"/>
                </a:solidFill>
                <a:latin typeface="Arial"/>
                <a:ea typeface="+mn-ea"/>
                <a:cs typeface="Arial"/>
                <a:sym typeface="Arial"/>
              </a:defRPr>
            </a:pPr>
            <a:endParaRPr lang="ru-RU"/>
          </a:p>
        </c:txPr>
        <c:crossAx val="667703968"/>
        <c:crosses val="min"/>
        <c:crossBetween val="midCat"/>
        <c:majorUnit val="5"/>
      </c:valAx>
    </c:plotArea>
    <c:plotVisOnly val="0"/>
    <c:dispBlanksAs val="gap"/>
    <c:showDLblsOverMax val="1"/>
  </c:chart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756944444444445"/>
          <c:y val="6.0089020771513353E-2"/>
          <c:w val="0.82986111111111105"/>
          <c:h val="0.87982195845697331"/>
        </c:manualLayout>
      </c:layout>
      <c:lineChart>
        <c:grouping val="standard"/>
        <c:varyColors val="0"/>
        <c:ser>
          <c:idx val="0"/>
          <c:order val="0"/>
          <c:spPr>
            <a:ln w="19050">
              <a:solidFill>
                <a:schemeClr val="accent1"/>
              </a:solidFill>
              <a:prstDash val="solid"/>
            </a:ln>
          </c:spPr>
          <c:marker>
            <c:symbol val="none"/>
          </c:marker>
          <c:val>
            <c:numRef>
              <c:f>Sheet1!$A$1:$D$1</c:f>
              <c:numCache>
                <c:formatCode>General</c:formatCode>
                <c:ptCount val="4"/>
                <c:pt idx="0">
                  <c:v>225</c:v>
                </c:pt>
                <c:pt idx="1">
                  <c:v>225</c:v>
                </c:pt>
                <c:pt idx="2">
                  <c:v>258</c:v>
                </c:pt>
                <c:pt idx="3">
                  <c:v>282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8EF-41F2-AA82-97151007F3C9}"/>
            </c:ext>
          </c:extLst>
        </c:ser>
        <c:ser>
          <c:idx val="1"/>
          <c:order val="1"/>
          <c:spPr>
            <a:ln w="19050">
              <a:solidFill>
                <a:schemeClr val="accent2"/>
              </a:solidFill>
              <a:prstDash val="solid"/>
            </a:ln>
          </c:spPr>
          <c:marker>
            <c:symbol val="none"/>
          </c:marker>
          <c:val>
            <c:numRef>
              <c:f>Sheet1!$A$2:$D$2</c:f>
              <c:numCache>
                <c:formatCode>General</c:formatCode>
                <c:ptCount val="4"/>
                <c:pt idx="0">
                  <c:v>173</c:v>
                </c:pt>
                <c:pt idx="1">
                  <c:v>208</c:v>
                </c:pt>
                <c:pt idx="2">
                  <c:v>270</c:v>
                </c:pt>
                <c:pt idx="3">
                  <c:v>290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8EF-41F2-AA82-97151007F3C9}"/>
            </c:ext>
          </c:extLst>
        </c:ser>
        <c:ser>
          <c:idx val="2"/>
          <c:order val="2"/>
          <c:spPr>
            <a:ln w="19050">
              <a:solidFill>
                <a:schemeClr val="accent3"/>
              </a:solidFill>
              <a:prstDash val="solid"/>
            </a:ln>
          </c:spPr>
          <c:marker>
            <c:symbol val="none"/>
          </c:marker>
          <c:val>
            <c:numRef>
              <c:f>Sheet1!$A$3:$D$3</c:f>
              <c:numCache>
                <c:formatCode>General</c:formatCode>
                <c:ptCount val="4"/>
                <c:pt idx="0">
                  <c:v>225</c:v>
                </c:pt>
                <c:pt idx="1">
                  <c:v>311</c:v>
                </c:pt>
                <c:pt idx="2">
                  <c:v>353.5</c:v>
                </c:pt>
                <c:pt idx="3">
                  <c:v>353.5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8EF-41F2-AA82-97151007F3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8713080"/>
        <c:axId val="1"/>
      </c:lineChart>
      <c:catAx>
        <c:axId val="81871308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4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#,##0;&quot;-&quot;#,##0" sourceLinked="0"/>
        <c:majorTickMark val="out"/>
        <c:minorTickMark val="none"/>
        <c:tickLblPos val="nextTo"/>
        <c:spPr>
          <a:ln w="9525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pPr>
            <a:endParaRPr lang="ru-RU"/>
          </a:p>
        </c:txPr>
        <c:crossAx val="818713080"/>
        <c:crosses val="min"/>
        <c:crossBetween val="midCat"/>
        <c:majorUnit val="100"/>
      </c:valAx>
    </c:plotArea>
    <c:plotVisOnly val="0"/>
    <c:dispBlanksAs val="gap"/>
    <c:showDLblsOverMax val="1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7F7F7F"/>
              </a:solidFill>
            </c:spPr>
            <c:extLst>
              <c:ext xmlns:c16="http://schemas.microsoft.com/office/drawing/2014/chart" uri="{C3380CC4-5D6E-409C-BE32-E72D297353CC}">
                <c16:uniqueId val="{00000004-3FC5-46FE-A48F-60C0B8D4CB0A}"/>
              </c:ext>
            </c:extLst>
          </c:dPt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C5-46FE-A48F-60C0B8D4CB0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Столбец1</c:v>
                </c:pt>
              </c:strCache>
            </c:strRef>
          </c:tx>
          <c:spPr>
            <a:solidFill>
              <a:srgbClr val="4EAAFF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FC5-46FE-A48F-60C0B8D4CB0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Столбец2</c:v>
                </c:pt>
              </c:strCache>
            </c:strRef>
          </c:tx>
          <c:spPr>
            <a:solidFill>
              <a:srgbClr val="BFBFBF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FC5-46FE-A48F-60C0B8D4CB0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Столбец3</c:v>
                </c:pt>
              </c:strCache>
            </c:strRef>
          </c:tx>
          <c:spPr>
            <a:solidFill>
              <a:srgbClr val="4EAAFF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FC5-46FE-A48F-60C0B8D4CB0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710579128"/>
        <c:axId val="2116332376"/>
      </c:barChart>
      <c:catAx>
        <c:axId val="1710579128"/>
        <c:scaling>
          <c:orientation val="minMax"/>
        </c:scaling>
        <c:delete val="1"/>
        <c:axPos val="b"/>
        <c:numFmt formatCode="General" sourceLinked="0"/>
        <c:majorTickMark val="none"/>
        <c:minorTickMark val="none"/>
        <c:tickLblPos val="nextTo"/>
        <c:crossAx val="2116332376"/>
        <c:crosses val="autoZero"/>
        <c:auto val="1"/>
        <c:lblAlgn val="ctr"/>
        <c:lblOffset val="100"/>
        <c:noMultiLvlLbl val="0"/>
      </c:catAx>
      <c:valAx>
        <c:axId val="21163323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10579128"/>
        <c:crosses val="autoZero"/>
        <c:crossBetween val="between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ru-RU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ru-RU" dirty="0"/>
              <a:t>Прогнозный</a:t>
            </a:r>
            <a:r>
              <a:rPr lang="ru-RU" baseline="0" dirty="0"/>
              <a:t> рост выручки киноиндустрии </a:t>
            </a:r>
            <a:r>
              <a:rPr lang="en-US" dirty="0"/>
              <a:t>GAGR 2012-2017</a:t>
            </a:r>
            <a:r>
              <a:rPr lang="ru-RU" dirty="0"/>
              <a:t>, %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ru-RU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[Репертуар.xlsx]Лист2!$B$1</c:f>
              <c:strCache>
                <c:ptCount val="1"/>
                <c:pt idx="0">
                  <c:v>GAGR 2012-2017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316-430C-982E-609A751EAF5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[Репертуар.xlsx]Лист2!$A$2:$A$6</c:f>
              <c:strCache>
                <c:ptCount val="5"/>
                <c:pt idx="0">
                  <c:v>Россия</c:v>
                </c:pt>
                <c:pt idx="1">
                  <c:v>Сша</c:v>
                </c:pt>
                <c:pt idx="2">
                  <c:v>Великобритания</c:v>
                </c:pt>
                <c:pt idx="3">
                  <c:v>Япония</c:v>
                </c:pt>
                <c:pt idx="4">
                  <c:v>Германия</c:v>
                </c:pt>
              </c:strCache>
            </c:strRef>
          </c:cat>
          <c:val>
            <c:numRef>
              <c:f>[Репертуар.xlsx]Лист2!$B$2:$B$6</c:f>
              <c:numCache>
                <c:formatCode>0.0%</c:formatCode>
                <c:ptCount val="5"/>
                <c:pt idx="0">
                  <c:v>0.10100000000000001</c:v>
                </c:pt>
                <c:pt idx="1">
                  <c:v>5.1999999999999998E-2</c:v>
                </c:pt>
                <c:pt idx="2">
                  <c:v>3.1E-2</c:v>
                </c:pt>
                <c:pt idx="3">
                  <c:v>2.8000000000000001E-2</c:v>
                </c:pt>
                <c:pt idx="4">
                  <c:v>2.7E-2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316-430C-982E-609A751EAF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28374224"/>
        <c:axId val="428374880"/>
      </c:barChart>
      <c:catAx>
        <c:axId val="4283742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ru-RU"/>
          </a:p>
        </c:txPr>
        <c:crossAx val="428374880"/>
        <c:crosses val="autoZero"/>
        <c:auto val="1"/>
        <c:lblAlgn val="ctr"/>
        <c:lblOffset val="100"/>
        <c:noMultiLvlLbl val="0"/>
      </c:catAx>
      <c:valAx>
        <c:axId val="428374880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crossAx val="428374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172413793103447"/>
          <c:y val="3.6914600550964183E-2"/>
          <c:w val="0.86436781609195401"/>
          <c:h val="0.92617079889807152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0.22258953168044077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100">
                      <a:solidFill>
                        <a:schemeClr val="tx1"/>
                      </a:solidFill>
                      <a:latin typeface="Arial"/>
                      <a:ea typeface="+mn-ea"/>
                      <a:cs typeface="Arial"/>
                      <a:sym typeface="Arial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0-CFC8-43C8-9074-6F515BDA94A6}"/>
                </c:ext>
              </c:extLst>
            </c:dLbl>
            <c:dLbl>
              <c:idx val="1"/>
              <c:layout>
                <c:manualLayout>
                  <c:x val="0"/>
                  <c:y val="-0.35371900826446279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100">
                      <a:solidFill>
                        <a:schemeClr val="tx1"/>
                      </a:solidFill>
                      <a:latin typeface="Arial"/>
                      <a:ea typeface="+mn-ea"/>
                      <a:cs typeface="Arial"/>
                      <a:sym typeface="Arial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1-CFC8-43C8-9074-6F515BDA94A6}"/>
                </c:ext>
              </c:extLst>
            </c:dLbl>
            <c:dLbl>
              <c:idx val="2"/>
              <c:layout>
                <c:manualLayout>
                  <c:x val="0"/>
                  <c:y val="-0.39283746556473831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100">
                      <a:solidFill>
                        <a:schemeClr val="tx1"/>
                      </a:solidFill>
                      <a:latin typeface="Arial"/>
                      <a:ea typeface="+mn-ea"/>
                      <a:cs typeface="Arial"/>
                      <a:sym typeface="Arial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2-CFC8-43C8-9074-6F515BDA94A6}"/>
                </c:ext>
              </c:extLst>
            </c:dLbl>
            <c:dLbl>
              <c:idx val="3"/>
              <c:layout>
                <c:manualLayout>
                  <c:x val="0"/>
                  <c:y val="-0.42369146005509639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100">
                      <a:solidFill>
                        <a:schemeClr val="tx1"/>
                      </a:solidFill>
                      <a:latin typeface="Arial"/>
                      <a:ea typeface="+mn-ea"/>
                      <a:cs typeface="Arial"/>
                      <a:sym typeface="Arial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3-CFC8-43C8-9074-6F515BDA94A6}"/>
                </c:ext>
              </c:extLst>
            </c:dLbl>
            <c:dLbl>
              <c:idx val="4"/>
              <c:layout>
                <c:manualLayout>
                  <c:x val="0"/>
                  <c:y val="-0.4699724517906336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100">
                      <a:solidFill>
                        <a:schemeClr val="tx1"/>
                      </a:solidFill>
                      <a:latin typeface="Arial"/>
                      <a:ea typeface="+mn-ea"/>
                      <a:cs typeface="Arial"/>
                      <a:sym typeface="Arial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  <c:ext xmlns:c16="http://schemas.microsoft.com/office/drawing/2014/chart" uri="{C3380CC4-5D6E-409C-BE32-E72D297353CC}">
                  <c16:uniqueId val="{00000004-CFC8-43C8-9074-6F515BDA94A6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Sheet1!$A$1:$E$1</c:f>
              <c:numCache>
                <c:formatCode>General</c:formatCode>
                <c:ptCount val="5"/>
                <c:pt idx="0">
                  <c:v>14.049300000000001</c:v>
                </c:pt>
                <c:pt idx="1">
                  <c:v>23.964599999999997</c:v>
                </c:pt>
                <c:pt idx="2">
                  <c:v>26.906200000000002</c:v>
                </c:pt>
                <c:pt idx="3">
                  <c:v>29.229900000000001</c:v>
                </c:pt>
                <c:pt idx="4">
                  <c:v>32.735500000000002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FC8-43C8-9074-6F515BDA94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572166688"/>
        <c:axId val="1"/>
      </c:barChart>
      <c:catAx>
        <c:axId val="572166688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35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#,##0;&quot;-&quot;#,##0" sourceLinked="0"/>
        <c:majorTickMark val="out"/>
        <c:minorTickMark val="none"/>
        <c:tickLblPos val="nextTo"/>
        <c:spPr>
          <a:ln w="9525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1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ru-RU"/>
          </a:p>
        </c:txPr>
        <c:crossAx val="572166688"/>
        <c:crosses val="min"/>
        <c:crossBetween val="between"/>
        <c:majorUnit val="5"/>
      </c:valAx>
    </c:plotArea>
    <c:plotVisOnly val="0"/>
    <c:dispBlanksAs val="gap"/>
    <c:showDLblsOverMax val="1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573883161512028E-2"/>
          <c:y val="5.0290135396518373E-2"/>
          <c:w val="0.92852233676975948"/>
          <c:h val="0.89941972920696323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9DB1CF"/>
            </a:solidFill>
            <a:ln>
              <a:noFill/>
            </a:ln>
          </c:spPr>
          <c:invertIfNegative val="0"/>
          <c:val>
            <c:numRef>
              <c:f>Sheet1!$A$1:$D$1</c:f>
              <c:numCache>
                <c:formatCode>General</c:formatCode>
                <c:ptCount val="4"/>
                <c:pt idx="0">
                  <c:v>170.81395348837211</c:v>
                </c:pt>
                <c:pt idx="1">
                  <c:v>181.48780487804879</c:v>
                </c:pt>
                <c:pt idx="2">
                  <c:v>196.51282051282053</c:v>
                </c:pt>
                <c:pt idx="3">
                  <c:v>214.78378378378378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71-4297-B45D-B6E1F7203081}"/>
            </c:ext>
          </c:extLst>
        </c:ser>
        <c:ser>
          <c:idx val="1"/>
          <c:order val="1"/>
          <c:spPr>
            <a:solidFill>
              <a:schemeClr val="accent1"/>
            </a:solidFill>
            <a:ln>
              <a:noFill/>
            </a:ln>
          </c:spPr>
          <c:invertIfNegative val="0"/>
          <c:val>
            <c:numRef>
              <c:f>Sheet1!$A$2:$D$2</c:f>
              <c:numCache>
                <c:formatCode>General</c:formatCode>
                <c:ptCount val="4"/>
                <c:pt idx="0">
                  <c:v>169.25453172205437</c:v>
                </c:pt>
                <c:pt idx="1">
                  <c:v>195.05452212957022</c:v>
                </c:pt>
                <c:pt idx="2">
                  <c:v>212.76470588235296</c:v>
                </c:pt>
                <c:pt idx="3">
                  <c:v>238.33757961783439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71-4297-B45D-B6E1F72030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579602512"/>
        <c:axId val="1"/>
      </c:barChart>
      <c:catAx>
        <c:axId val="579602512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25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 w="9525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4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ru-RU"/>
          </a:p>
        </c:txPr>
        <c:crossAx val="579602512"/>
        <c:crosses val="min"/>
        <c:crossBetween val="between"/>
        <c:majorUnit val="50"/>
      </c:valAx>
    </c:plotArea>
    <c:plotVisOnly val="0"/>
    <c:dispBlanksAs val="gap"/>
    <c:showDLblsOverMax val="1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5763411279229711E-2"/>
          <c:y val="5.0290135396518373E-2"/>
          <c:w val="0.92847317744154056"/>
          <c:h val="0.89941972920696323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9DB1CF"/>
            </a:solidFill>
            <a:ln>
              <a:noFill/>
            </a:ln>
          </c:spPr>
          <c:invertIfNegative val="0"/>
          <c:val>
            <c:numRef>
              <c:f>Sheet1!$A$1:$D$1</c:f>
              <c:numCache>
                <c:formatCode>General</c:formatCode>
                <c:ptCount val="4"/>
                <c:pt idx="0">
                  <c:v>57333.333333333336</c:v>
                </c:pt>
                <c:pt idx="1">
                  <c:v>54666.666666666664</c:v>
                </c:pt>
                <c:pt idx="2">
                  <c:v>48148.148148148146</c:v>
                </c:pt>
                <c:pt idx="3">
                  <c:v>45679.01234567901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27-40E3-BE2D-B7A7A1FCBCC7}"/>
            </c:ext>
          </c:extLst>
        </c:ser>
        <c:ser>
          <c:idx val="1"/>
          <c:order val="1"/>
          <c:spPr>
            <a:solidFill>
              <a:schemeClr val="accent1"/>
            </a:solidFill>
            <a:ln>
              <a:noFill/>
            </a:ln>
          </c:spPr>
          <c:invertIfNegative val="0"/>
          <c:val>
            <c:numRef>
              <c:f>Sheet1!$A$2:$D$2</c:f>
              <c:numCache>
                <c:formatCode>General</c:formatCode>
                <c:ptCount val="4"/>
                <c:pt idx="0">
                  <c:v>62113</c:v>
                </c:pt>
                <c:pt idx="1">
                  <c:v>64060</c:v>
                </c:pt>
                <c:pt idx="2">
                  <c:v>58242</c:v>
                </c:pt>
                <c:pt idx="3">
                  <c:v>54253.716321621592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27-40E3-BE2D-B7A7A1FCBC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579606776"/>
        <c:axId val="1"/>
      </c:barChart>
      <c:catAx>
        <c:axId val="579606776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800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 w="9525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4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ru-RU"/>
          </a:p>
        </c:txPr>
        <c:crossAx val="579606776"/>
        <c:crosses val="min"/>
        <c:crossBetween val="between"/>
        <c:majorUnit val="20000"/>
      </c:valAx>
    </c:plotArea>
    <c:plotVisOnly val="0"/>
    <c:dispBlanksAs val="gap"/>
    <c:showDLblsOverMax val="1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5763411279229711E-2"/>
          <c:y val="5.0290135396518373E-2"/>
          <c:w val="0.92847317744154056"/>
          <c:h val="0.89941972920696323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9DB1CF"/>
            </a:solidFill>
            <a:ln>
              <a:noFill/>
            </a:ln>
          </c:spPr>
          <c:invertIfNegative val="0"/>
          <c:val>
            <c:numRef>
              <c:f>Sheet1!$A$1:$D$1</c:f>
              <c:numCache>
                <c:formatCode>General</c:formatCode>
                <c:ptCount val="4"/>
                <c:pt idx="0">
                  <c:v>75</c:v>
                </c:pt>
                <c:pt idx="1">
                  <c:v>75</c:v>
                </c:pt>
                <c:pt idx="2">
                  <c:v>81</c:v>
                </c:pt>
                <c:pt idx="3">
                  <c:v>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B3-42B9-A5BB-9DFF98191A6D}"/>
            </c:ext>
          </c:extLst>
        </c:ser>
        <c:ser>
          <c:idx val="1"/>
          <c:order val="1"/>
          <c:spPr>
            <a:solidFill>
              <a:schemeClr val="accent1"/>
            </a:solidFill>
            <a:ln>
              <a:noFill/>
            </a:ln>
          </c:spPr>
          <c:invertIfNegative val="0"/>
          <c:val>
            <c:numRef>
              <c:f>Sheet1!$A$2:$D$2</c:f>
              <c:numCache>
                <c:formatCode>General</c:formatCode>
                <c:ptCount val="4"/>
                <c:pt idx="0">
                  <c:v>2131.9855389591853</c:v>
                </c:pt>
                <c:pt idx="1">
                  <c:v>2434.0830865284556</c:v>
                </c:pt>
                <c:pt idx="2">
                  <c:v>2743.0254134731749</c:v>
                </c:pt>
                <c:pt idx="3">
                  <c:v>2893.8109800495122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6B3-42B9-A5BB-9DFF98191A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659547040"/>
        <c:axId val="1"/>
      </c:barChart>
      <c:catAx>
        <c:axId val="65954704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30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 w="9525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4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ru-RU"/>
          </a:p>
        </c:txPr>
        <c:crossAx val="659547040"/>
        <c:crosses val="min"/>
        <c:crossBetween val="between"/>
        <c:majorUnit val="500"/>
      </c:valAx>
    </c:plotArea>
    <c:plotVisOnly val="0"/>
    <c:dispBlanksAs val="gap"/>
    <c:showDLblsOverMax val="1"/>
  </c:chart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09060"/>
            <a:ext cx="7772400" cy="912771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900">
                <a:solidFill>
                  <a:schemeClr val="tx2"/>
                </a:solidFill>
              </a:defRPr>
            </a:lvl1pPr>
            <a:lvl2pPr marL="407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5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3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1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38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6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4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23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CE9-3F3D-1446-A027-4B4CDD388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2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1358687" y="1723564"/>
            <a:ext cx="1768475" cy="2355851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686552" y="1723564"/>
            <a:ext cx="1768475" cy="2355851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014417" y="1723564"/>
            <a:ext cx="1768475" cy="2355851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556116" y="3836202"/>
            <a:ext cx="1768475" cy="2355851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4883981" y="3836202"/>
            <a:ext cx="1768475" cy="2355851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050" y="128608"/>
            <a:ext cx="309263" cy="484344"/>
          </a:xfrm>
          <a:prstGeom prst="rect">
            <a:avLst/>
          </a:prstGeom>
          <a:solidFill>
            <a:schemeClr val="bg2"/>
          </a:solidFill>
        </p:spPr>
        <p:txBody>
          <a:bodyPr vert="horz" lIns="0" tIns="182680" rIns="0" bIns="182680" rtlCol="0" anchor="ctr">
            <a:spAutoFit/>
          </a:bodyPr>
          <a:lstStyle>
            <a:lvl1pPr algn="ctr">
              <a:defRPr sz="750">
                <a:ln>
                  <a:noFill/>
                </a:ln>
                <a:solidFill>
                  <a:schemeClr val="bg1"/>
                </a:solidFill>
                <a:latin typeface="Open Sans"/>
                <a:cs typeface="Open Sans"/>
              </a:defRPr>
            </a:lvl1pPr>
          </a:lstStyle>
          <a:p>
            <a:fld id="{C9468CE9-3F3D-1446-A027-4B4CDD3883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7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3552305" y="1760703"/>
            <a:ext cx="2286000" cy="3048000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 dirty="0"/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967002" y="1778035"/>
            <a:ext cx="2286000" cy="3048000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 dirty="0"/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6141443" y="1778035"/>
            <a:ext cx="2286000" cy="3048000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050" y="128608"/>
            <a:ext cx="309263" cy="484344"/>
          </a:xfrm>
        </p:spPr>
        <p:txBody>
          <a:bodyPr/>
          <a:lstStyle/>
          <a:p>
            <a:fld id="{C9468CE9-3F3D-1446-A027-4B4CDD388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8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5441149" y="1893450"/>
            <a:ext cx="1464150" cy="3579115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 dirty="0"/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3892344" y="1893450"/>
            <a:ext cx="1464150" cy="3579115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 dirty="0"/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6994002" y="1893450"/>
            <a:ext cx="1464150" cy="3579115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050" y="128608"/>
            <a:ext cx="309263" cy="484344"/>
          </a:xfrm>
        </p:spPr>
        <p:txBody>
          <a:bodyPr/>
          <a:lstStyle/>
          <a:p>
            <a:fld id="{C9468CE9-3F3D-1446-A027-4B4CDD388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8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Project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877455" y="1853427"/>
            <a:ext cx="2205668" cy="3888515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050" y="128608"/>
            <a:ext cx="309263" cy="484344"/>
          </a:xfrm>
        </p:spPr>
        <p:txBody>
          <a:bodyPr/>
          <a:lstStyle/>
          <a:p>
            <a:fld id="{C9468CE9-3F3D-1446-A027-4B4CDD388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5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159032" y="1853427"/>
            <a:ext cx="2205668" cy="3888515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050" y="128608"/>
            <a:ext cx="309263" cy="484344"/>
          </a:xfrm>
        </p:spPr>
        <p:txBody>
          <a:bodyPr/>
          <a:lstStyle/>
          <a:p>
            <a:fld id="{C9468CE9-3F3D-1446-A027-4B4CDD388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0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3788016" y="2119729"/>
            <a:ext cx="1567917" cy="3666824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050" y="128608"/>
            <a:ext cx="309263" cy="484344"/>
          </a:xfrm>
        </p:spPr>
        <p:txBody>
          <a:bodyPr/>
          <a:lstStyle/>
          <a:p>
            <a:fld id="{C9468CE9-3F3D-1446-A027-4B4CDD388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01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 A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050" y="128608"/>
            <a:ext cx="309263" cy="484344"/>
          </a:xfrm>
        </p:spPr>
        <p:txBody>
          <a:bodyPr/>
          <a:lstStyle/>
          <a:p>
            <a:fld id="{C9468CE9-3F3D-1446-A027-4B4CDD3883B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3246870" y="2119729"/>
            <a:ext cx="2619143" cy="4864537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94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bo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050" y="128608"/>
            <a:ext cx="309263" cy="484344"/>
          </a:xfrm>
        </p:spPr>
        <p:txBody>
          <a:bodyPr/>
          <a:lstStyle/>
          <a:p>
            <a:fld id="{C9468CE9-3F3D-1446-A027-4B4CDD3883B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80936" y="1889919"/>
            <a:ext cx="2969032" cy="24939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1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050" y="128608"/>
            <a:ext cx="309263" cy="484344"/>
          </a:xfrm>
        </p:spPr>
        <p:txBody>
          <a:bodyPr/>
          <a:lstStyle/>
          <a:p>
            <a:fld id="{C9468CE9-3F3D-1446-A027-4B4CDD3883B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28556" y="1874839"/>
            <a:ext cx="2969032" cy="21891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7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050" y="128608"/>
            <a:ext cx="309263" cy="484344"/>
          </a:xfrm>
        </p:spPr>
        <p:txBody>
          <a:bodyPr/>
          <a:lstStyle/>
          <a:p>
            <a:fld id="{C9468CE9-3F3D-1446-A027-4B4CDD3883B0}" type="slidenum">
              <a:rPr lang="en-US" smtClean="0"/>
              <a:t>‹#›</a:t>
            </a:fld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1659485"/>
            <a:ext cx="9144000" cy="295888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CE9-3F3D-1446-A027-4B4CDD3883B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3667611" y="792733"/>
            <a:ext cx="1808778" cy="2412019"/>
          </a:xfrm>
          <a:prstGeom prst="ellipse">
            <a:avLst/>
          </a:prstGeom>
        </p:spPr>
        <p:txBody>
          <a:bodyPr/>
          <a:lstStyle/>
          <a:p>
            <a:r>
              <a:rPr lang="en-US" dirty="0" smtClean="0"/>
              <a:t>Drag and Drop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4426" y="3404806"/>
            <a:ext cx="5575148" cy="595211"/>
          </a:xfrm>
        </p:spPr>
        <p:txBody>
          <a:bodyPr>
            <a:noAutofit/>
          </a:bodyPr>
          <a:lstStyle/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371600" y="4319115"/>
            <a:ext cx="6400800" cy="1395280"/>
          </a:xfrm>
        </p:spPr>
        <p:txBody>
          <a:bodyPr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44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8CE9-3F3D-1446-A027-4B4CDD3883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7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92136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09060"/>
            <a:ext cx="7772400" cy="912771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900">
                <a:solidFill>
                  <a:schemeClr val="tx2"/>
                </a:solidFill>
              </a:defRPr>
            </a:lvl1pPr>
            <a:lvl2pPr marL="407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5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3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1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38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6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4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23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CE9-3F3D-1446-A027-4B4CDD388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7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CE9-3F3D-1446-A027-4B4CDD3883B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3667611" y="792733"/>
            <a:ext cx="1808778" cy="2412019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Drag and Drop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4426" y="3404806"/>
            <a:ext cx="5575148" cy="595211"/>
          </a:xfrm>
        </p:spPr>
        <p:txBody>
          <a:bodyPr>
            <a:noAutofit/>
          </a:bodyPr>
          <a:lstStyle/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371600" y="4319115"/>
            <a:ext cx="6400800" cy="1395280"/>
          </a:xfrm>
        </p:spPr>
        <p:txBody>
          <a:bodyPr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71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Drag / Drop / Send to Back</a:t>
            </a:r>
          </a:p>
        </p:txBody>
      </p:sp>
    </p:spTree>
    <p:extLst>
      <p:ext uri="{BB962C8B-B14F-4D97-AF65-F5344CB8AC3E}">
        <p14:creationId xmlns:p14="http://schemas.microsoft.com/office/powerpoint/2010/main" val="35285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5849969" cy="6858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Drag / Drop / Send to Back</a:t>
            </a:r>
          </a:p>
        </p:txBody>
      </p:sp>
    </p:spTree>
    <p:extLst>
      <p:ext uri="{BB962C8B-B14F-4D97-AF65-F5344CB8AC3E}">
        <p14:creationId xmlns:p14="http://schemas.microsoft.com/office/powerpoint/2010/main" val="70177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33959" y="2063306"/>
            <a:ext cx="1493445" cy="1991519"/>
          </a:xfr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965508" y="2063306"/>
            <a:ext cx="1493445" cy="1991519"/>
          </a:xfr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718874" y="2063306"/>
            <a:ext cx="1493445" cy="1991519"/>
          </a:xfr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472070" y="2063306"/>
            <a:ext cx="1493445" cy="1991519"/>
          </a:xfr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800" y="283886"/>
            <a:ext cx="7772400" cy="566759"/>
          </a:xfrm>
        </p:spPr>
        <p:txBody>
          <a:bodyPr>
            <a:noAutofit/>
          </a:bodyPr>
          <a:lstStyle/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699517" y="739437"/>
            <a:ext cx="7744968" cy="419558"/>
          </a:xfrm>
          <a:prstGeom prst="rect">
            <a:avLst/>
          </a:prstGeom>
        </p:spPr>
        <p:txBody>
          <a:bodyPr vert="horz" lIns="81548" tIns="40774" rIns="81548" bIns="40774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163" dirty="0"/>
          </a:p>
        </p:txBody>
      </p:sp>
      <p:sp>
        <p:nvSpPr>
          <p:cNvPr id="13" name="Subtitle 2"/>
          <p:cNvSpPr txBox="1">
            <a:spLocks/>
          </p:cNvSpPr>
          <p:nvPr userDrawn="1"/>
        </p:nvSpPr>
        <p:spPr>
          <a:xfrm>
            <a:off x="699517" y="739437"/>
            <a:ext cx="7744968" cy="419558"/>
          </a:xfrm>
          <a:prstGeom prst="rect">
            <a:avLst/>
          </a:prstGeom>
        </p:spPr>
        <p:txBody>
          <a:bodyPr vert="horz" lIns="81548" tIns="40774" rIns="81548" bIns="40774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163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6205029"/>
            <a:ext cx="9144000" cy="6529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latin typeface="Open Sans Light"/>
            </a:endParaRPr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694754" y="716525"/>
            <a:ext cx="7744968" cy="537941"/>
          </a:xfrm>
        </p:spPr>
        <p:txBody>
          <a:bodyPr>
            <a:noAutofit/>
          </a:bodyPr>
          <a:lstStyle>
            <a:lvl1pPr>
              <a:defRPr sz="1163"/>
            </a:lvl1pPr>
          </a:lstStyle>
          <a:p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050" y="128608"/>
            <a:ext cx="309263" cy="484344"/>
          </a:xfrm>
          <a:prstGeom prst="rect">
            <a:avLst/>
          </a:prstGeom>
          <a:solidFill>
            <a:schemeClr val="bg2"/>
          </a:solidFill>
        </p:spPr>
        <p:txBody>
          <a:bodyPr vert="horz" lIns="0" tIns="182680" rIns="0" bIns="182680" rtlCol="0" anchor="ctr">
            <a:spAutoFit/>
          </a:bodyPr>
          <a:lstStyle>
            <a:lvl1pPr algn="ctr">
              <a:defRPr sz="750">
                <a:ln>
                  <a:noFill/>
                </a:ln>
                <a:solidFill>
                  <a:schemeClr val="bg1"/>
                </a:solidFill>
                <a:latin typeface="Open Sans"/>
                <a:cs typeface="Open Sans"/>
              </a:defRPr>
            </a:lvl1pPr>
          </a:lstStyle>
          <a:p>
            <a:fld id="{C9468CE9-3F3D-1446-A027-4B4CDD3883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2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429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S w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CE9-3F3D-1446-A027-4B4CDD3883B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800" y="283886"/>
            <a:ext cx="7772400" cy="566759"/>
          </a:xfrm>
        </p:spPr>
        <p:txBody>
          <a:bodyPr>
            <a:noAutofit/>
          </a:bodyPr>
          <a:lstStyle/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699517" y="739437"/>
            <a:ext cx="7744968" cy="419558"/>
          </a:xfrm>
          <a:prstGeom prst="rect">
            <a:avLst/>
          </a:prstGeom>
        </p:spPr>
        <p:txBody>
          <a:bodyPr vert="horz" lIns="81548" tIns="40774" rIns="81548" bIns="40774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163" dirty="0"/>
          </a:p>
        </p:txBody>
      </p:sp>
      <p:sp>
        <p:nvSpPr>
          <p:cNvPr id="13" name="Subtitle 2"/>
          <p:cNvSpPr txBox="1">
            <a:spLocks/>
          </p:cNvSpPr>
          <p:nvPr userDrawn="1"/>
        </p:nvSpPr>
        <p:spPr>
          <a:xfrm>
            <a:off x="699517" y="739437"/>
            <a:ext cx="7744968" cy="419558"/>
          </a:xfrm>
          <a:prstGeom prst="rect">
            <a:avLst/>
          </a:prstGeom>
        </p:spPr>
        <p:txBody>
          <a:bodyPr vert="horz" lIns="81548" tIns="40774" rIns="81548" bIns="40774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163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694754" y="716525"/>
            <a:ext cx="7744968" cy="537941"/>
          </a:xfrm>
        </p:spPr>
        <p:txBody>
          <a:bodyPr>
            <a:noAutofit/>
          </a:bodyPr>
          <a:lstStyle>
            <a:lvl1pPr>
              <a:defRPr sz="1163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0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S No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CE9-3F3D-1446-A027-4B4CDD3883B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800" y="283886"/>
            <a:ext cx="7772400" cy="566759"/>
          </a:xfrm>
        </p:spPr>
        <p:txBody>
          <a:bodyPr>
            <a:noAutofit/>
          </a:bodyPr>
          <a:lstStyle/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699517" y="739437"/>
            <a:ext cx="7744968" cy="419558"/>
          </a:xfrm>
          <a:prstGeom prst="rect">
            <a:avLst/>
          </a:prstGeom>
        </p:spPr>
        <p:txBody>
          <a:bodyPr vert="horz" lIns="81548" tIns="40774" rIns="81548" bIns="40774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163" dirty="0"/>
          </a:p>
        </p:txBody>
      </p:sp>
      <p:sp>
        <p:nvSpPr>
          <p:cNvPr id="13" name="Subtitle 2"/>
          <p:cNvSpPr txBox="1">
            <a:spLocks/>
          </p:cNvSpPr>
          <p:nvPr userDrawn="1"/>
        </p:nvSpPr>
        <p:spPr>
          <a:xfrm>
            <a:off x="699517" y="739437"/>
            <a:ext cx="7744968" cy="419558"/>
          </a:xfrm>
          <a:prstGeom prst="rect">
            <a:avLst/>
          </a:prstGeom>
        </p:spPr>
        <p:txBody>
          <a:bodyPr vert="horz" lIns="81548" tIns="40774" rIns="81548" bIns="40774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163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6205029"/>
            <a:ext cx="9144000" cy="6529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latin typeface="Open Sans Light"/>
            </a:endParaRPr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694754" y="716525"/>
            <a:ext cx="7744968" cy="537941"/>
          </a:xfrm>
        </p:spPr>
        <p:txBody>
          <a:bodyPr>
            <a:noAutofit/>
          </a:bodyPr>
          <a:lstStyle>
            <a:lvl1pPr>
              <a:defRPr sz="1163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30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Drag / Drop / Send to 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15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 userDrawn="1"/>
        </p:nvSpPr>
        <p:spPr>
          <a:xfrm>
            <a:off x="699517" y="739437"/>
            <a:ext cx="7744968" cy="419558"/>
          </a:xfrm>
          <a:prstGeom prst="rect">
            <a:avLst/>
          </a:prstGeom>
        </p:spPr>
        <p:txBody>
          <a:bodyPr vert="horz" lIns="81548" tIns="40774" rIns="81548" bIns="40774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163" dirty="0"/>
          </a:p>
        </p:txBody>
      </p:sp>
      <p:sp>
        <p:nvSpPr>
          <p:cNvPr id="13" name="Subtitle 2"/>
          <p:cNvSpPr txBox="1">
            <a:spLocks/>
          </p:cNvSpPr>
          <p:nvPr userDrawn="1"/>
        </p:nvSpPr>
        <p:spPr>
          <a:xfrm>
            <a:off x="699517" y="739437"/>
            <a:ext cx="7744968" cy="419558"/>
          </a:xfrm>
          <a:prstGeom prst="rect">
            <a:avLst/>
          </a:prstGeom>
        </p:spPr>
        <p:txBody>
          <a:bodyPr vert="horz" lIns="81548" tIns="40774" rIns="81548" bIns="40774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163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6205029"/>
            <a:ext cx="9144000" cy="6529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latin typeface="Open Sans Light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99401" y="1320800"/>
            <a:ext cx="1833919" cy="432939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5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1358687" y="1723564"/>
            <a:ext cx="1768475" cy="2355851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686552" y="1723564"/>
            <a:ext cx="1768475" cy="2355851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014417" y="1723564"/>
            <a:ext cx="1768475" cy="2355851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556116" y="3836202"/>
            <a:ext cx="1768475" cy="2355851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4883981" y="3836202"/>
            <a:ext cx="1768475" cy="2355851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050" y="128608"/>
            <a:ext cx="309263" cy="484344"/>
          </a:xfrm>
          <a:prstGeom prst="rect">
            <a:avLst/>
          </a:prstGeom>
          <a:solidFill>
            <a:schemeClr val="bg2"/>
          </a:solidFill>
        </p:spPr>
        <p:txBody>
          <a:bodyPr vert="horz" lIns="0" tIns="182680" rIns="0" bIns="182680" rtlCol="0" anchor="ctr">
            <a:spAutoFit/>
          </a:bodyPr>
          <a:lstStyle>
            <a:lvl1pPr algn="ctr">
              <a:defRPr sz="750">
                <a:ln>
                  <a:noFill/>
                </a:ln>
                <a:solidFill>
                  <a:schemeClr val="bg1"/>
                </a:solidFill>
                <a:latin typeface="Open Sans"/>
                <a:cs typeface="Open Sans"/>
              </a:defRPr>
            </a:lvl1pPr>
          </a:lstStyle>
          <a:p>
            <a:fld id="{C9468CE9-3F3D-1446-A027-4B4CDD3883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4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3552305" y="1760703"/>
            <a:ext cx="2286000" cy="3048000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 dirty="0"/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967002" y="1778035"/>
            <a:ext cx="2286000" cy="3048000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 dirty="0"/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6141443" y="1778035"/>
            <a:ext cx="2286000" cy="3048000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050" y="128608"/>
            <a:ext cx="309263" cy="484344"/>
          </a:xfrm>
        </p:spPr>
        <p:txBody>
          <a:bodyPr/>
          <a:lstStyle/>
          <a:p>
            <a:fld id="{C9468CE9-3F3D-1446-A027-4B4CDD388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7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5441149" y="1893450"/>
            <a:ext cx="1464150" cy="3579115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 dirty="0"/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3892344" y="1893450"/>
            <a:ext cx="1464150" cy="3579115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 dirty="0"/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6994002" y="1893450"/>
            <a:ext cx="1464150" cy="3579115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050" y="128608"/>
            <a:ext cx="309263" cy="484344"/>
          </a:xfrm>
        </p:spPr>
        <p:txBody>
          <a:bodyPr/>
          <a:lstStyle/>
          <a:p>
            <a:fld id="{C9468CE9-3F3D-1446-A027-4B4CDD388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2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Project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877455" y="1853427"/>
            <a:ext cx="2205668" cy="3888515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050" y="128608"/>
            <a:ext cx="309263" cy="484344"/>
          </a:xfrm>
        </p:spPr>
        <p:txBody>
          <a:bodyPr/>
          <a:lstStyle/>
          <a:p>
            <a:fld id="{C9468CE9-3F3D-1446-A027-4B4CDD388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0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159032" y="1853427"/>
            <a:ext cx="2205668" cy="3888515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050" y="128608"/>
            <a:ext cx="309263" cy="484344"/>
          </a:xfrm>
        </p:spPr>
        <p:txBody>
          <a:bodyPr/>
          <a:lstStyle/>
          <a:p>
            <a:fld id="{C9468CE9-3F3D-1446-A027-4B4CDD388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1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3788016" y="2119729"/>
            <a:ext cx="1567917" cy="3666824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050" y="128608"/>
            <a:ext cx="309263" cy="484344"/>
          </a:xfrm>
        </p:spPr>
        <p:txBody>
          <a:bodyPr/>
          <a:lstStyle/>
          <a:p>
            <a:fld id="{C9468CE9-3F3D-1446-A027-4B4CDD388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6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 A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050" y="128608"/>
            <a:ext cx="309263" cy="484344"/>
          </a:xfrm>
        </p:spPr>
        <p:txBody>
          <a:bodyPr/>
          <a:lstStyle/>
          <a:p>
            <a:fld id="{C9468CE9-3F3D-1446-A027-4B4CDD3883B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3246870" y="2119729"/>
            <a:ext cx="2619143" cy="4864537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68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bo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050" y="128608"/>
            <a:ext cx="309263" cy="484344"/>
          </a:xfrm>
        </p:spPr>
        <p:txBody>
          <a:bodyPr/>
          <a:lstStyle/>
          <a:p>
            <a:fld id="{C9468CE9-3F3D-1446-A027-4B4CDD3883B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80936" y="1889919"/>
            <a:ext cx="2969032" cy="24939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7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050" y="128608"/>
            <a:ext cx="309263" cy="484344"/>
          </a:xfrm>
        </p:spPr>
        <p:txBody>
          <a:bodyPr/>
          <a:lstStyle/>
          <a:p>
            <a:fld id="{C9468CE9-3F3D-1446-A027-4B4CDD3883B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28556" y="1874839"/>
            <a:ext cx="2969032" cy="21891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5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5849969" cy="6858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Drag / Drop / Send to 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13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050" y="128608"/>
            <a:ext cx="309263" cy="484344"/>
          </a:xfrm>
        </p:spPr>
        <p:txBody>
          <a:bodyPr/>
          <a:lstStyle/>
          <a:p>
            <a:fld id="{C9468CE9-3F3D-1446-A027-4B4CDD3883B0}" type="slidenum">
              <a:rPr lang="en-US" smtClean="0"/>
              <a:t>‹#›</a:t>
            </a:fld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1659485"/>
            <a:ext cx="9144000" cy="295888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8CE9-3F3D-1446-A027-4B4CDD3883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7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053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33959" y="2063306"/>
            <a:ext cx="1493445" cy="1991519"/>
          </a:xfr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965508" y="2063306"/>
            <a:ext cx="1493445" cy="1991519"/>
          </a:xfr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718874" y="2063306"/>
            <a:ext cx="1493445" cy="1991519"/>
          </a:xfr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472070" y="2063306"/>
            <a:ext cx="1493445" cy="1991519"/>
          </a:xfr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800" y="283886"/>
            <a:ext cx="7772400" cy="566759"/>
          </a:xfrm>
        </p:spPr>
        <p:txBody>
          <a:bodyPr>
            <a:noAutofit/>
          </a:bodyPr>
          <a:lstStyle/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699517" y="739437"/>
            <a:ext cx="7744968" cy="419558"/>
          </a:xfrm>
          <a:prstGeom prst="rect">
            <a:avLst/>
          </a:prstGeom>
        </p:spPr>
        <p:txBody>
          <a:bodyPr vert="horz" lIns="81548" tIns="40774" rIns="81548" bIns="40774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163" dirty="0"/>
          </a:p>
        </p:txBody>
      </p:sp>
      <p:sp>
        <p:nvSpPr>
          <p:cNvPr id="13" name="Subtitle 2"/>
          <p:cNvSpPr txBox="1">
            <a:spLocks/>
          </p:cNvSpPr>
          <p:nvPr userDrawn="1"/>
        </p:nvSpPr>
        <p:spPr>
          <a:xfrm>
            <a:off x="699517" y="739437"/>
            <a:ext cx="7744968" cy="419558"/>
          </a:xfrm>
          <a:prstGeom prst="rect">
            <a:avLst/>
          </a:prstGeom>
        </p:spPr>
        <p:txBody>
          <a:bodyPr vert="horz" lIns="81548" tIns="40774" rIns="81548" bIns="40774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163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6205029"/>
            <a:ext cx="9144000" cy="6529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latin typeface="Open Sans Light"/>
            </a:endParaRPr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694754" y="716525"/>
            <a:ext cx="7744968" cy="537941"/>
          </a:xfrm>
        </p:spPr>
        <p:txBody>
          <a:bodyPr>
            <a:noAutofit/>
          </a:bodyPr>
          <a:lstStyle>
            <a:lvl1pPr>
              <a:defRPr sz="1163"/>
            </a:lvl1pPr>
          </a:lstStyle>
          <a:p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050" y="128608"/>
            <a:ext cx="309263" cy="484344"/>
          </a:xfrm>
          <a:prstGeom prst="rect">
            <a:avLst/>
          </a:prstGeom>
          <a:solidFill>
            <a:schemeClr val="bg2"/>
          </a:solidFill>
        </p:spPr>
        <p:txBody>
          <a:bodyPr vert="horz" lIns="0" tIns="182680" rIns="0" bIns="182680" rtlCol="0" anchor="ctr">
            <a:spAutoFit/>
          </a:bodyPr>
          <a:lstStyle>
            <a:lvl1pPr algn="ctr">
              <a:defRPr sz="750">
                <a:ln>
                  <a:noFill/>
                </a:ln>
                <a:solidFill>
                  <a:schemeClr val="bg1"/>
                </a:solidFill>
                <a:latin typeface="Open Sans"/>
                <a:cs typeface="Open Sans"/>
              </a:defRPr>
            </a:lvl1pPr>
          </a:lstStyle>
          <a:p>
            <a:fld id="{C9468CE9-3F3D-1446-A027-4B4CDD3883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65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S w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CE9-3F3D-1446-A027-4B4CDD3883B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800" y="283886"/>
            <a:ext cx="7772400" cy="566759"/>
          </a:xfrm>
        </p:spPr>
        <p:txBody>
          <a:bodyPr>
            <a:noAutofit/>
          </a:bodyPr>
          <a:lstStyle/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699517" y="739437"/>
            <a:ext cx="7744968" cy="419558"/>
          </a:xfrm>
          <a:prstGeom prst="rect">
            <a:avLst/>
          </a:prstGeom>
        </p:spPr>
        <p:txBody>
          <a:bodyPr vert="horz" lIns="81548" tIns="40774" rIns="81548" bIns="40774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163" dirty="0"/>
          </a:p>
        </p:txBody>
      </p:sp>
      <p:sp>
        <p:nvSpPr>
          <p:cNvPr id="13" name="Subtitle 2"/>
          <p:cNvSpPr txBox="1">
            <a:spLocks/>
          </p:cNvSpPr>
          <p:nvPr userDrawn="1"/>
        </p:nvSpPr>
        <p:spPr>
          <a:xfrm>
            <a:off x="699517" y="739437"/>
            <a:ext cx="7744968" cy="419558"/>
          </a:xfrm>
          <a:prstGeom prst="rect">
            <a:avLst/>
          </a:prstGeom>
        </p:spPr>
        <p:txBody>
          <a:bodyPr vert="horz" lIns="81548" tIns="40774" rIns="81548" bIns="40774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163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694754" y="716525"/>
            <a:ext cx="7744968" cy="537941"/>
          </a:xfrm>
        </p:spPr>
        <p:txBody>
          <a:bodyPr>
            <a:noAutofit/>
          </a:bodyPr>
          <a:lstStyle>
            <a:lvl1pPr>
              <a:defRPr sz="1163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76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S No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CE9-3F3D-1446-A027-4B4CDD3883B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800" y="283886"/>
            <a:ext cx="7772400" cy="566759"/>
          </a:xfrm>
        </p:spPr>
        <p:txBody>
          <a:bodyPr>
            <a:noAutofit/>
          </a:bodyPr>
          <a:lstStyle/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699517" y="739437"/>
            <a:ext cx="7744968" cy="419558"/>
          </a:xfrm>
          <a:prstGeom prst="rect">
            <a:avLst/>
          </a:prstGeom>
        </p:spPr>
        <p:txBody>
          <a:bodyPr vert="horz" lIns="81548" tIns="40774" rIns="81548" bIns="40774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163" dirty="0"/>
          </a:p>
        </p:txBody>
      </p:sp>
      <p:sp>
        <p:nvSpPr>
          <p:cNvPr id="13" name="Subtitle 2"/>
          <p:cNvSpPr txBox="1">
            <a:spLocks/>
          </p:cNvSpPr>
          <p:nvPr userDrawn="1"/>
        </p:nvSpPr>
        <p:spPr>
          <a:xfrm>
            <a:off x="699517" y="739437"/>
            <a:ext cx="7744968" cy="419558"/>
          </a:xfrm>
          <a:prstGeom prst="rect">
            <a:avLst/>
          </a:prstGeom>
        </p:spPr>
        <p:txBody>
          <a:bodyPr vert="horz" lIns="81548" tIns="40774" rIns="81548" bIns="40774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163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6205029"/>
            <a:ext cx="9144000" cy="6529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latin typeface="Open Sans Light"/>
            </a:endParaRPr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694754" y="716525"/>
            <a:ext cx="7744968" cy="537941"/>
          </a:xfrm>
        </p:spPr>
        <p:txBody>
          <a:bodyPr>
            <a:noAutofit/>
          </a:bodyPr>
          <a:lstStyle>
            <a:lvl1pPr>
              <a:defRPr sz="1163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83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 userDrawn="1"/>
        </p:nvSpPr>
        <p:spPr>
          <a:xfrm>
            <a:off x="699517" y="739437"/>
            <a:ext cx="7744968" cy="419558"/>
          </a:xfrm>
          <a:prstGeom prst="rect">
            <a:avLst/>
          </a:prstGeom>
        </p:spPr>
        <p:txBody>
          <a:bodyPr vert="horz" lIns="81548" tIns="40774" rIns="81548" bIns="40774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163" dirty="0"/>
          </a:p>
        </p:txBody>
      </p:sp>
      <p:sp>
        <p:nvSpPr>
          <p:cNvPr id="13" name="Subtitle 2"/>
          <p:cNvSpPr txBox="1">
            <a:spLocks/>
          </p:cNvSpPr>
          <p:nvPr userDrawn="1"/>
        </p:nvSpPr>
        <p:spPr>
          <a:xfrm>
            <a:off x="699517" y="739437"/>
            <a:ext cx="7744968" cy="419558"/>
          </a:xfrm>
          <a:prstGeom prst="rect">
            <a:avLst/>
          </a:prstGeom>
        </p:spPr>
        <p:txBody>
          <a:bodyPr vert="horz" lIns="81548" tIns="40774" rIns="81548" bIns="40774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163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6205029"/>
            <a:ext cx="9144000" cy="6529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>
              <a:latin typeface="Open Sans Light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99401" y="1320800"/>
            <a:ext cx="1833919" cy="432939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2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21" Type="http://schemas.openxmlformats.org/officeDocument/2006/relationships/slideLayout" Target="../slideLayouts/slideLayout42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217490" tIns="108745" rIns="217490" bIns="108745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217490" tIns="108745" rIns="217490" bIns="108745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050" y="128608"/>
            <a:ext cx="309263" cy="484344"/>
          </a:xfrm>
          <a:prstGeom prst="rect">
            <a:avLst/>
          </a:prstGeom>
          <a:solidFill>
            <a:schemeClr val="bg2"/>
          </a:solidFill>
        </p:spPr>
        <p:txBody>
          <a:bodyPr vert="horz" lIns="0" tIns="182680" rIns="0" bIns="182680" rtlCol="0" anchor="ctr">
            <a:spAutoFit/>
          </a:bodyPr>
          <a:lstStyle>
            <a:lvl1pPr algn="ctr">
              <a:defRPr sz="750">
                <a:ln>
                  <a:noFill/>
                </a:ln>
                <a:solidFill>
                  <a:schemeClr val="bg1"/>
                </a:solidFill>
                <a:latin typeface="Open Sans"/>
                <a:cs typeface="Open Sans"/>
              </a:defRPr>
            </a:lvl1pPr>
          </a:lstStyle>
          <a:p>
            <a:fld id="{C9468CE9-3F3D-1446-A027-4B4CDD3883B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10823" y="6802394"/>
            <a:ext cx="9200801" cy="90715"/>
            <a:chOff x="606161" y="2106824"/>
            <a:chExt cx="6205940" cy="1241188"/>
          </a:xfrm>
        </p:grpSpPr>
        <p:sp>
          <p:nvSpPr>
            <p:cNvPr id="7" name="Rectangle 6"/>
            <p:cNvSpPr/>
            <p:nvPr userDrawn="1"/>
          </p:nvSpPr>
          <p:spPr>
            <a:xfrm>
              <a:off x="606161" y="2106824"/>
              <a:ext cx="124118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75" dirty="0">
                <a:latin typeface="Open Sans Light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47349" y="2106824"/>
              <a:ext cx="1241188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75" dirty="0">
                <a:latin typeface="Open Sans Light"/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088537" y="2106824"/>
              <a:ext cx="1241188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75" dirty="0">
                <a:latin typeface="Open Sans Light"/>
              </a:endParaRPr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4329725" y="2106824"/>
              <a:ext cx="1241188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75" dirty="0">
                <a:latin typeface="Open Sans Light"/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5570913" y="2106824"/>
              <a:ext cx="124118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75" dirty="0">
                <a:latin typeface="Open Sans Light"/>
              </a:endParaRPr>
            </a:p>
          </p:txBody>
        </p:sp>
      </p:grpSp>
      <p:sp>
        <p:nvSpPr>
          <p:cNvPr id="4" name="Прямоугольник 3" hidden="1"/>
          <p:cNvSpPr/>
          <p:nvPr userDrawn="1">
            <p:custDataLst>
              <p:tags r:id="rId2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250" b="0" i="0" baseline="0" dirty="0">
              <a:latin typeface="Open Sans" panose="020B0606030504020204" pitchFamily="34" charset="0"/>
              <a:ea typeface="+mj-ea"/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74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407792" rtl="0" eaLnBrk="1" latinLnBrk="0" hangingPunct="1">
        <a:spcBef>
          <a:spcPct val="0"/>
        </a:spcBef>
        <a:buNone/>
        <a:defRPr sz="2250" kern="1200">
          <a:solidFill>
            <a:schemeClr val="bg2"/>
          </a:solidFill>
          <a:latin typeface="Open Sans"/>
          <a:ea typeface="+mj-ea"/>
          <a:cs typeface="Open Sans"/>
        </a:defRPr>
      </a:lvl1pPr>
    </p:titleStyle>
    <p:bodyStyle>
      <a:lvl1pPr marL="0" indent="0" algn="ctr" defTabSz="407792" rtl="0" eaLnBrk="1" latinLnBrk="0" hangingPunct="1">
        <a:lnSpc>
          <a:spcPct val="130000"/>
        </a:lnSpc>
        <a:spcBef>
          <a:spcPct val="20000"/>
        </a:spcBef>
        <a:buFont typeface="Arial"/>
        <a:buNone/>
        <a:defRPr sz="900" kern="1200">
          <a:solidFill>
            <a:schemeClr val="tx2"/>
          </a:solidFill>
          <a:latin typeface="Open Sans Light"/>
          <a:ea typeface="+mn-ea"/>
          <a:cs typeface="Open Sans Light"/>
        </a:defRPr>
      </a:lvl1pPr>
      <a:lvl2pPr marL="407792" indent="0" algn="ctr" defTabSz="407792" rtl="0" eaLnBrk="1" latinLnBrk="0" hangingPunct="1">
        <a:lnSpc>
          <a:spcPct val="130000"/>
        </a:lnSpc>
        <a:spcBef>
          <a:spcPct val="20000"/>
        </a:spcBef>
        <a:buFont typeface="Arial"/>
        <a:buNone/>
        <a:defRPr sz="1163" kern="1200">
          <a:solidFill>
            <a:schemeClr val="tx2"/>
          </a:solidFill>
          <a:latin typeface="Open Sans"/>
          <a:ea typeface="+mn-ea"/>
          <a:cs typeface="Open Sans"/>
        </a:defRPr>
      </a:lvl2pPr>
      <a:lvl3pPr marL="815583" indent="0" algn="ctr" defTabSz="407792" rtl="0" eaLnBrk="1" latinLnBrk="0" hangingPunct="1">
        <a:lnSpc>
          <a:spcPct val="130000"/>
        </a:lnSpc>
        <a:spcBef>
          <a:spcPct val="20000"/>
        </a:spcBef>
        <a:buFont typeface="Arial"/>
        <a:buNone/>
        <a:defRPr sz="1163" kern="1200">
          <a:solidFill>
            <a:schemeClr val="tx2"/>
          </a:solidFill>
          <a:latin typeface="Open Sans"/>
          <a:ea typeface="+mn-ea"/>
          <a:cs typeface="Open Sans"/>
        </a:defRPr>
      </a:lvl3pPr>
      <a:lvl4pPr marL="1223377" indent="0" algn="ctr" defTabSz="407792" rtl="0" eaLnBrk="1" latinLnBrk="0" hangingPunct="1">
        <a:lnSpc>
          <a:spcPct val="130000"/>
        </a:lnSpc>
        <a:spcBef>
          <a:spcPct val="20000"/>
        </a:spcBef>
        <a:buFont typeface="Arial"/>
        <a:buNone/>
        <a:defRPr sz="1163" kern="1200">
          <a:solidFill>
            <a:schemeClr val="tx2"/>
          </a:solidFill>
          <a:latin typeface="Open Sans"/>
          <a:ea typeface="+mn-ea"/>
          <a:cs typeface="Open Sans"/>
        </a:defRPr>
      </a:lvl4pPr>
      <a:lvl5pPr marL="1631167" indent="0" algn="ctr" defTabSz="407792" rtl="0" eaLnBrk="1" latinLnBrk="0" hangingPunct="1">
        <a:lnSpc>
          <a:spcPct val="130000"/>
        </a:lnSpc>
        <a:spcBef>
          <a:spcPct val="20000"/>
        </a:spcBef>
        <a:buFont typeface="Arial"/>
        <a:buNone/>
        <a:defRPr sz="1163" kern="1200">
          <a:solidFill>
            <a:schemeClr val="tx2"/>
          </a:solidFill>
          <a:latin typeface="Open Sans"/>
          <a:ea typeface="+mn-ea"/>
          <a:cs typeface="Open Sans"/>
        </a:defRPr>
      </a:lvl5pPr>
      <a:lvl6pPr marL="2242855" indent="-203897" algn="l" defTabSz="40779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0647" indent="-203897" algn="l" defTabSz="40779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58440" indent="-203897" algn="l" defTabSz="40779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6232" indent="-203897" algn="l" defTabSz="40779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7792" rtl="0" eaLnBrk="1" latinLnBrk="0" hangingPunct="1">
        <a:defRPr sz="1613" kern="1200">
          <a:solidFill>
            <a:schemeClr val="tx1"/>
          </a:solidFill>
          <a:latin typeface="+mn-lt"/>
          <a:ea typeface="+mn-ea"/>
          <a:cs typeface="+mn-cs"/>
        </a:defRPr>
      </a:lvl1pPr>
      <a:lvl2pPr marL="407792" algn="l" defTabSz="407792" rtl="0" eaLnBrk="1" latinLnBrk="0" hangingPunct="1">
        <a:defRPr sz="1613" kern="1200">
          <a:solidFill>
            <a:schemeClr val="tx1"/>
          </a:solidFill>
          <a:latin typeface="+mn-lt"/>
          <a:ea typeface="+mn-ea"/>
          <a:cs typeface="+mn-cs"/>
        </a:defRPr>
      </a:lvl2pPr>
      <a:lvl3pPr marL="815583" algn="l" defTabSz="407792" rtl="0" eaLnBrk="1" latinLnBrk="0" hangingPunct="1">
        <a:defRPr sz="1613" kern="1200">
          <a:solidFill>
            <a:schemeClr val="tx1"/>
          </a:solidFill>
          <a:latin typeface="+mn-lt"/>
          <a:ea typeface="+mn-ea"/>
          <a:cs typeface="+mn-cs"/>
        </a:defRPr>
      </a:lvl3pPr>
      <a:lvl4pPr marL="1223377" algn="l" defTabSz="407792" rtl="0" eaLnBrk="1" latinLnBrk="0" hangingPunct="1">
        <a:defRPr sz="1613" kern="1200">
          <a:solidFill>
            <a:schemeClr val="tx1"/>
          </a:solidFill>
          <a:latin typeface="+mn-lt"/>
          <a:ea typeface="+mn-ea"/>
          <a:cs typeface="+mn-cs"/>
        </a:defRPr>
      </a:lvl4pPr>
      <a:lvl5pPr marL="1631167" algn="l" defTabSz="407792" rtl="0" eaLnBrk="1" latinLnBrk="0" hangingPunct="1">
        <a:defRPr sz="1613" kern="1200">
          <a:solidFill>
            <a:schemeClr val="tx1"/>
          </a:solidFill>
          <a:latin typeface="+mn-lt"/>
          <a:ea typeface="+mn-ea"/>
          <a:cs typeface="+mn-cs"/>
        </a:defRPr>
      </a:lvl5pPr>
      <a:lvl6pPr marL="2038959" algn="l" defTabSz="407792" rtl="0" eaLnBrk="1" latinLnBrk="0" hangingPunct="1">
        <a:defRPr sz="1613" kern="1200">
          <a:solidFill>
            <a:schemeClr val="tx1"/>
          </a:solidFill>
          <a:latin typeface="+mn-lt"/>
          <a:ea typeface="+mn-ea"/>
          <a:cs typeface="+mn-cs"/>
        </a:defRPr>
      </a:lvl6pPr>
      <a:lvl7pPr marL="2446752" algn="l" defTabSz="407792" rtl="0" eaLnBrk="1" latinLnBrk="0" hangingPunct="1">
        <a:defRPr sz="1613" kern="1200">
          <a:solidFill>
            <a:schemeClr val="tx1"/>
          </a:solidFill>
          <a:latin typeface="+mn-lt"/>
          <a:ea typeface="+mn-ea"/>
          <a:cs typeface="+mn-cs"/>
        </a:defRPr>
      </a:lvl7pPr>
      <a:lvl8pPr marL="2854543" algn="l" defTabSz="407792" rtl="0" eaLnBrk="1" latinLnBrk="0" hangingPunct="1">
        <a:defRPr sz="1613" kern="1200">
          <a:solidFill>
            <a:schemeClr val="tx1"/>
          </a:solidFill>
          <a:latin typeface="+mn-lt"/>
          <a:ea typeface="+mn-ea"/>
          <a:cs typeface="+mn-cs"/>
        </a:defRPr>
      </a:lvl8pPr>
      <a:lvl9pPr marL="3262334" algn="l" defTabSz="407792" rtl="0" eaLnBrk="1" latinLnBrk="0" hangingPunct="1">
        <a:defRPr sz="1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217490" tIns="108745" rIns="217490" bIns="108745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217490" tIns="108745" rIns="217490" bIns="108745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050" y="128608"/>
            <a:ext cx="309263" cy="484344"/>
          </a:xfrm>
          <a:prstGeom prst="rect">
            <a:avLst/>
          </a:prstGeom>
          <a:solidFill>
            <a:schemeClr val="bg2"/>
          </a:solidFill>
        </p:spPr>
        <p:txBody>
          <a:bodyPr vert="horz" lIns="0" tIns="182680" rIns="0" bIns="182680" rtlCol="0" anchor="ctr">
            <a:spAutoFit/>
          </a:bodyPr>
          <a:lstStyle>
            <a:lvl1pPr algn="ctr">
              <a:defRPr sz="750">
                <a:ln>
                  <a:noFill/>
                </a:ln>
                <a:solidFill>
                  <a:schemeClr val="bg1"/>
                </a:solidFill>
                <a:latin typeface="Open Sans"/>
                <a:cs typeface="Open Sans"/>
              </a:defRPr>
            </a:lvl1pPr>
          </a:lstStyle>
          <a:p>
            <a:fld id="{C9468CE9-3F3D-1446-A027-4B4CDD3883B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10823" y="6802394"/>
            <a:ext cx="9200801" cy="90715"/>
            <a:chOff x="606161" y="2106824"/>
            <a:chExt cx="6205940" cy="1241188"/>
          </a:xfrm>
        </p:grpSpPr>
        <p:sp>
          <p:nvSpPr>
            <p:cNvPr id="7" name="Rectangle 6"/>
            <p:cNvSpPr/>
            <p:nvPr userDrawn="1"/>
          </p:nvSpPr>
          <p:spPr>
            <a:xfrm>
              <a:off x="606161" y="2106824"/>
              <a:ext cx="124118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75" dirty="0">
                <a:latin typeface="Open Sans Light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47349" y="2106824"/>
              <a:ext cx="1241188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75" dirty="0">
                <a:latin typeface="Open Sans Light"/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088537" y="2106824"/>
              <a:ext cx="1241188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75" dirty="0">
                <a:latin typeface="Open Sans Light"/>
              </a:endParaRPr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4329725" y="2106824"/>
              <a:ext cx="1241188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75" dirty="0">
                <a:latin typeface="Open Sans Light"/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5570913" y="2106824"/>
              <a:ext cx="124118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75" dirty="0">
                <a:latin typeface="Open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9958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3" r:id="rId19"/>
    <p:sldLayoutId id="2147483714" r:id="rId20"/>
    <p:sldLayoutId id="2147483715" r:id="rId2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hf hdr="0" ftr="0" dt="0"/>
  <p:txStyles>
    <p:titleStyle>
      <a:lvl1pPr algn="ctr" defTabSz="407792" rtl="0" eaLnBrk="1" latinLnBrk="0" hangingPunct="1">
        <a:spcBef>
          <a:spcPct val="0"/>
        </a:spcBef>
        <a:buNone/>
        <a:defRPr sz="2250" kern="1200">
          <a:solidFill>
            <a:schemeClr val="bg2"/>
          </a:solidFill>
          <a:latin typeface="Open Sans"/>
          <a:ea typeface="+mj-ea"/>
          <a:cs typeface="Open Sans"/>
        </a:defRPr>
      </a:lvl1pPr>
    </p:titleStyle>
    <p:bodyStyle>
      <a:lvl1pPr marL="0" indent="0" algn="ctr" defTabSz="407792" rtl="0" eaLnBrk="1" latinLnBrk="0" hangingPunct="1">
        <a:lnSpc>
          <a:spcPct val="130000"/>
        </a:lnSpc>
        <a:spcBef>
          <a:spcPct val="20000"/>
        </a:spcBef>
        <a:buFont typeface="Arial"/>
        <a:buNone/>
        <a:defRPr sz="900" kern="1200">
          <a:solidFill>
            <a:schemeClr val="tx2"/>
          </a:solidFill>
          <a:latin typeface="Open Sans Light"/>
          <a:ea typeface="+mn-ea"/>
          <a:cs typeface="Open Sans Light"/>
        </a:defRPr>
      </a:lvl1pPr>
      <a:lvl2pPr marL="407792" indent="0" algn="ctr" defTabSz="407792" rtl="0" eaLnBrk="1" latinLnBrk="0" hangingPunct="1">
        <a:lnSpc>
          <a:spcPct val="130000"/>
        </a:lnSpc>
        <a:spcBef>
          <a:spcPct val="20000"/>
        </a:spcBef>
        <a:buFont typeface="Arial"/>
        <a:buNone/>
        <a:defRPr sz="1163" kern="1200">
          <a:solidFill>
            <a:schemeClr val="tx2"/>
          </a:solidFill>
          <a:latin typeface="Open Sans"/>
          <a:ea typeface="+mn-ea"/>
          <a:cs typeface="Open Sans"/>
        </a:defRPr>
      </a:lvl2pPr>
      <a:lvl3pPr marL="815583" indent="0" algn="ctr" defTabSz="407792" rtl="0" eaLnBrk="1" latinLnBrk="0" hangingPunct="1">
        <a:lnSpc>
          <a:spcPct val="130000"/>
        </a:lnSpc>
        <a:spcBef>
          <a:spcPct val="20000"/>
        </a:spcBef>
        <a:buFont typeface="Arial"/>
        <a:buNone/>
        <a:defRPr sz="1163" kern="1200">
          <a:solidFill>
            <a:schemeClr val="tx2"/>
          </a:solidFill>
          <a:latin typeface="Open Sans"/>
          <a:ea typeface="+mn-ea"/>
          <a:cs typeface="Open Sans"/>
        </a:defRPr>
      </a:lvl3pPr>
      <a:lvl4pPr marL="1223377" indent="0" algn="ctr" defTabSz="407792" rtl="0" eaLnBrk="1" latinLnBrk="0" hangingPunct="1">
        <a:lnSpc>
          <a:spcPct val="130000"/>
        </a:lnSpc>
        <a:spcBef>
          <a:spcPct val="20000"/>
        </a:spcBef>
        <a:buFont typeface="Arial"/>
        <a:buNone/>
        <a:defRPr sz="1163" kern="1200">
          <a:solidFill>
            <a:schemeClr val="tx2"/>
          </a:solidFill>
          <a:latin typeface="Open Sans"/>
          <a:ea typeface="+mn-ea"/>
          <a:cs typeface="Open Sans"/>
        </a:defRPr>
      </a:lvl4pPr>
      <a:lvl5pPr marL="1631167" indent="0" algn="ctr" defTabSz="407792" rtl="0" eaLnBrk="1" latinLnBrk="0" hangingPunct="1">
        <a:lnSpc>
          <a:spcPct val="130000"/>
        </a:lnSpc>
        <a:spcBef>
          <a:spcPct val="20000"/>
        </a:spcBef>
        <a:buFont typeface="Arial"/>
        <a:buNone/>
        <a:defRPr sz="1163" kern="1200">
          <a:solidFill>
            <a:schemeClr val="tx2"/>
          </a:solidFill>
          <a:latin typeface="Open Sans"/>
          <a:ea typeface="+mn-ea"/>
          <a:cs typeface="Open Sans"/>
        </a:defRPr>
      </a:lvl5pPr>
      <a:lvl6pPr marL="2242855" indent="-203897" algn="l" defTabSz="40779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0647" indent="-203897" algn="l" defTabSz="40779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58440" indent="-203897" algn="l" defTabSz="40779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6232" indent="-203897" algn="l" defTabSz="40779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7792" rtl="0" eaLnBrk="1" latinLnBrk="0" hangingPunct="1">
        <a:defRPr sz="1613" kern="1200">
          <a:solidFill>
            <a:schemeClr val="tx1"/>
          </a:solidFill>
          <a:latin typeface="+mn-lt"/>
          <a:ea typeface="+mn-ea"/>
          <a:cs typeface="+mn-cs"/>
        </a:defRPr>
      </a:lvl1pPr>
      <a:lvl2pPr marL="407792" algn="l" defTabSz="407792" rtl="0" eaLnBrk="1" latinLnBrk="0" hangingPunct="1">
        <a:defRPr sz="1613" kern="1200">
          <a:solidFill>
            <a:schemeClr val="tx1"/>
          </a:solidFill>
          <a:latin typeface="+mn-lt"/>
          <a:ea typeface="+mn-ea"/>
          <a:cs typeface="+mn-cs"/>
        </a:defRPr>
      </a:lvl2pPr>
      <a:lvl3pPr marL="815583" algn="l" defTabSz="407792" rtl="0" eaLnBrk="1" latinLnBrk="0" hangingPunct="1">
        <a:defRPr sz="1613" kern="1200">
          <a:solidFill>
            <a:schemeClr val="tx1"/>
          </a:solidFill>
          <a:latin typeface="+mn-lt"/>
          <a:ea typeface="+mn-ea"/>
          <a:cs typeface="+mn-cs"/>
        </a:defRPr>
      </a:lvl3pPr>
      <a:lvl4pPr marL="1223377" algn="l" defTabSz="407792" rtl="0" eaLnBrk="1" latinLnBrk="0" hangingPunct="1">
        <a:defRPr sz="1613" kern="1200">
          <a:solidFill>
            <a:schemeClr val="tx1"/>
          </a:solidFill>
          <a:latin typeface="+mn-lt"/>
          <a:ea typeface="+mn-ea"/>
          <a:cs typeface="+mn-cs"/>
        </a:defRPr>
      </a:lvl4pPr>
      <a:lvl5pPr marL="1631167" algn="l" defTabSz="407792" rtl="0" eaLnBrk="1" latinLnBrk="0" hangingPunct="1">
        <a:defRPr sz="1613" kern="1200">
          <a:solidFill>
            <a:schemeClr val="tx1"/>
          </a:solidFill>
          <a:latin typeface="+mn-lt"/>
          <a:ea typeface="+mn-ea"/>
          <a:cs typeface="+mn-cs"/>
        </a:defRPr>
      </a:lvl5pPr>
      <a:lvl6pPr marL="2038959" algn="l" defTabSz="407792" rtl="0" eaLnBrk="1" latinLnBrk="0" hangingPunct="1">
        <a:defRPr sz="1613" kern="1200">
          <a:solidFill>
            <a:schemeClr val="tx1"/>
          </a:solidFill>
          <a:latin typeface="+mn-lt"/>
          <a:ea typeface="+mn-ea"/>
          <a:cs typeface="+mn-cs"/>
        </a:defRPr>
      </a:lvl6pPr>
      <a:lvl7pPr marL="2446752" algn="l" defTabSz="407792" rtl="0" eaLnBrk="1" latinLnBrk="0" hangingPunct="1">
        <a:defRPr sz="1613" kern="1200">
          <a:solidFill>
            <a:schemeClr val="tx1"/>
          </a:solidFill>
          <a:latin typeface="+mn-lt"/>
          <a:ea typeface="+mn-ea"/>
          <a:cs typeface="+mn-cs"/>
        </a:defRPr>
      </a:lvl7pPr>
      <a:lvl8pPr marL="2854543" algn="l" defTabSz="407792" rtl="0" eaLnBrk="1" latinLnBrk="0" hangingPunct="1">
        <a:defRPr sz="1613" kern="1200">
          <a:solidFill>
            <a:schemeClr val="tx1"/>
          </a:solidFill>
          <a:latin typeface="+mn-lt"/>
          <a:ea typeface="+mn-ea"/>
          <a:cs typeface="+mn-cs"/>
        </a:defRPr>
      </a:lvl8pPr>
      <a:lvl9pPr marL="3262334" algn="l" defTabSz="407792" rtl="0" eaLnBrk="1" latinLnBrk="0" hangingPunct="1">
        <a:defRPr sz="1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21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tags" Target="../tags/tag216.xml"/><Relationship Id="rId21" Type="http://schemas.openxmlformats.org/officeDocument/2006/relationships/tags" Target="../tags/tag120.xml"/><Relationship Id="rId42" Type="http://schemas.openxmlformats.org/officeDocument/2006/relationships/tags" Target="../tags/tag141.xml"/><Relationship Id="rId63" Type="http://schemas.openxmlformats.org/officeDocument/2006/relationships/tags" Target="../tags/tag162.xml"/><Relationship Id="rId84" Type="http://schemas.openxmlformats.org/officeDocument/2006/relationships/tags" Target="../tags/tag183.xml"/><Relationship Id="rId16" Type="http://schemas.openxmlformats.org/officeDocument/2006/relationships/tags" Target="../tags/tag115.xml"/><Relationship Id="rId107" Type="http://schemas.openxmlformats.org/officeDocument/2006/relationships/tags" Target="../tags/tag206.xml"/><Relationship Id="rId11" Type="http://schemas.openxmlformats.org/officeDocument/2006/relationships/tags" Target="../tags/tag110.xml"/><Relationship Id="rId32" Type="http://schemas.openxmlformats.org/officeDocument/2006/relationships/tags" Target="../tags/tag131.xml"/><Relationship Id="rId37" Type="http://schemas.openxmlformats.org/officeDocument/2006/relationships/tags" Target="../tags/tag136.xml"/><Relationship Id="rId53" Type="http://schemas.openxmlformats.org/officeDocument/2006/relationships/tags" Target="../tags/tag152.xml"/><Relationship Id="rId58" Type="http://schemas.openxmlformats.org/officeDocument/2006/relationships/tags" Target="../tags/tag157.xml"/><Relationship Id="rId74" Type="http://schemas.openxmlformats.org/officeDocument/2006/relationships/tags" Target="../tags/tag173.xml"/><Relationship Id="rId79" Type="http://schemas.openxmlformats.org/officeDocument/2006/relationships/tags" Target="../tags/tag178.xml"/><Relationship Id="rId102" Type="http://schemas.openxmlformats.org/officeDocument/2006/relationships/tags" Target="../tags/tag201.xml"/><Relationship Id="rId123" Type="http://schemas.openxmlformats.org/officeDocument/2006/relationships/tags" Target="../tags/tag222.xml"/><Relationship Id="rId128" Type="http://schemas.openxmlformats.org/officeDocument/2006/relationships/tags" Target="../tags/tag227.xml"/><Relationship Id="rId5" Type="http://schemas.openxmlformats.org/officeDocument/2006/relationships/tags" Target="../tags/tag104.xml"/><Relationship Id="rId90" Type="http://schemas.openxmlformats.org/officeDocument/2006/relationships/tags" Target="../tags/tag189.xml"/><Relationship Id="rId95" Type="http://schemas.openxmlformats.org/officeDocument/2006/relationships/tags" Target="../tags/tag194.xml"/><Relationship Id="rId22" Type="http://schemas.openxmlformats.org/officeDocument/2006/relationships/tags" Target="../tags/tag121.xml"/><Relationship Id="rId27" Type="http://schemas.openxmlformats.org/officeDocument/2006/relationships/tags" Target="../tags/tag126.xml"/><Relationship Id="rId43" Type="http://schemas.openxmlformats.org/officeDocument/2006/relationships/tags" Target="../tags/tag142.xml"/><Relationship Id="rId48" Type="http://schemas.openxmlformats.org/officeDocument/2006/relationships/tags" Target="../tags/tag147.xml"/><Relationship Id="rId64" Type="http://schemas.openxmlformats.org/officeDocument/2006/relationships/tags" Target="../tags/tag163.xml"/><Relationship Id="rId69" Type="http://schemas.openxmlformats.org/officeDocument/2006/relationships/tags" Target="../tags/tag168.xml"/><Relationship Id="rId113" Type="http://schemas.openxmlformats.org/officeDocument/2006/relationships/tags" Target="../tags/tag212.xml"/><Relationship Id="rId118" Type="http://schemas.openxmlformats.org/officeDocument/2006/relationships/tags" Target="../tags/tag217.xml"/><Relationship Id="rId134" Type="http://schemas.openxmlformats.org/officeDocument/2006/relationships/image" Target="../media/image14.emf"/><Relationship Id="rId80" Type="http://schemas.openxmlformats.org/officeDocument/2006/relationships/tags" Target="../tags/tag179.xml"/><Relationship Id="rId85" Type="http://schemas.openxmlformats.org/officeDocument/2006/relationships/tags" Target="../tags/tag184.xml"/><Relationship Id="rId12" Type="http://schemas.openxmlformats.org/officeDocument/2006/relationships/tags" Target="../tags/tag111.xml"/><Relationship Id="rId17" Type="http://schemas.openxmlformats.org/officeDocument/2006/relationships/tags" Target="../tags/tag116.xml"/><Relationship Id="rId33" Type="http://schemas.openxmlformats.org/officeDocument/2006/relationships/tags" Target="../tags/tag132.xml"/><Relationship Id="rId38" Type="http://schemas.openxmlformats.org/officeDocument/2006/relationships/tags" Target="../tags/tag137.xml"/><Relationship Id="rId59" Type="http://schemas.openxmlformats.org/officeDocument/2006/relationships/tags" Target="../tags/tag158.xml"/><Relationship Id="rId103" Type="http://schemas.openxmlformats.org/officeDocument/2006/relationships/tags" Target="../tags/tag202.xml"/><Relationship Id="rId108" Type="http://schemas.openxmlformats.org/officeDocument/2006/relationships/tags" Target="../tags/tag207.xml"/><Relationship Id="rId124" Type="http://schemas.openxmlformats.org/officeDocument/2006/relationships/tags" Target="../tags/tag223.xml"/><Relationship Id="rId129" Type="http://schemas.openxmlformats.org/officeDocument/2006/relationships/tags" Target="../tags/tag228.xml"/><Relationship Id="rId54" Type="http://schemas.openxmlformats.org/officeDocument/2006/relationships/tags" Target="../tags/tag153.xml"/><Relationship Id="rId70" Type="http://schemas.openxmlformats.org/officeDocument/2006/relationships/tags" Target="../tags/tag169.xml"/><Relationship Id="rId75" Type="http://schemas.openxmlformats.org/officeDocument/2006/relationships/tags" Target="../tags/tag174.xml"/><Relationship Id="rId91" Type="http://schemas.openxmlformats.org/officeDocument/2006/relationships/tags" Target="../tags/tag190.xml"/><Relationship Id="rId96" Type="http://schemas.openxmlformats.org/officeDocument/2006/relationships/tags" Target="../tags/tag195.xml"/><Relationship Id="rId1" Type="http://schemas.openxmlformats.org/officeDocument/2006/relationships/vmlDrawing" Target="../drawings/vmlDrawing5.vml"/><Relationship Id="rId6" Type="http://schemas.openxmlformats.org/officeDocument/2006/relationships/tags" Target="../tags/tag105.xml"/><Relationship Id="rId23" Type="http://schemas.openxmlformats.org/officeDocument/2006/relationships/tags" Target="../tags/tag122.xml"/><Relationship Id="rId28" Type="http://schemas.openxmlformats.org/officeDocument/2006/relationships/tags" Target="../tags/tag127.xml"/><Relationship Id="rId49" Type="http://schemas.openxmlformats.org/officeDocument/2006/relationships/tags" Target="../tags/tag148.xml"/><Relationship Id="rId114" Type="http://schemas.openxmlformats.org/officeDocument/2006/relationships/tags" Target="../tags/tag213.xml"/><Relationship Id="rId119" Type="http://schemas.openxmlformats.org/officeDocument/2006/relationships/tags" Target="../tags/tag218.xml"/><Relationship Id="rId44" Type="http://schemas.openxmlformats.org/officeDocument/2006/relationships/tags" Target="../tags/tag143.xml"/><Relationship Id="rId60" Type="http://schemas.openxmlformats.org/officeDocument/2006/relationships/tags" Target="../tags/tag159.xml"/><Relationship Id="rId65" Type="http://schemas.openxmlformats.org/officeDocument/2006/relationships/tags" Target="../tags/tag164.xml"/><Relationship Id="rId81" Type="http://schemas.openxmlformats.org/officeDocument/2006/relationships/tags" Target="../tags/tag180.xml"/><Relationship Id="rId86" Type="http://schemas.openxmlformats.org/officeDocument/2006/relationships/tags" Target="../tags/tag185.xml"/><Relationship Id="rId130" Type="http://schemas.openxmlformats.org/officeDocument/2006/relationships/tags" Target="../tags/tag229.xml"/><Relationship Id="rId13" Type="http://schemas.openxmlformats.org/officeDocument/2006/relationships/tags" Target="../tags/tag112.xml"/><Relationship Id="rId18" Type="http://schemas.openxmlformats.org/officeDocument/2006/relationships/tags" Target="../tags/tag117.xml"/><Relationship Id="rId39" Type="http://schemas.openxmlformats.org/officeDocument/2006/relationships/tags" Target="../tags/tag138.xml"/><Relationship Id="rId109" Type="http://schemas.openxmlformats.org/officeDocument/2006/relationships/tags" Target="../tags/tag208.xml"/><Relationship Id="rId34" Type="http://schemas.openxmlformats.org/officeDocument/2006/relationships/tags" Target="../tags/tag133.xml"/><Relationship Id="rId50" Type="http://schemas.openxmlformats.org/officeDocument/2006/relationships/tags" Target="../tags/tag149.xml"/><Relationship Id="rId55" Type="http://schemas.openxmlformats.org/officeDocument/2006/relationships/tags" Target="../tags/tag154.xml"/><Relationship Id="rId76" Type="http://schemas.openxmlformats.org/officeDocument/2006/relationships/tags" Target="../tags/tag175.xml"/><Relationship Id="rId97" Type="http://schemas.openxmlformats.org/officeDocument/2006/relationships/tags" Target="../tags/tag196.xml"/><Relationship Id="rId104" Type="http://schemas.openxmlformats.org/officeDocument/2006/relationships/tags" Target="../tags/tag203.xml"/><Relationship Id="rId120" Type="http://schemas.openxmlformats.org/officeDocument/2006/relationships/tags" Target="../tags/tag219.xml"/><Relationship Id="rId125" Type="http://schemas.openxmlformats.org/officeDocument/2006/relationships/tags" Target="../tags/tag224.xml"/><Relationship Id="rId7" Type="http://schemas.openxmlformats.org/officeDocument/2006/relationships/tags" Target="../tags/tag106.xml"/><Relationship Id="rId71" Type="http://schemas.openxmlformats.org/officeDocument/2006/relationships/tags" Target="../tags/tag170.xml"/><Relationship Id="rId92" Type="http://schemas.openxmlformats.org/officeDocument/2006/relationships/tags" Target="../tags/tag191.xml"/><Relationship Id="rId2" Type="http://schemas.openxmlformats.org/officeDocument/2006/relationships/tags" Target="../tags/tag101.xml"/><Relationship Id="rId29" Type="http://schemas.openxmlformats.org/officeDocument/2006/relationships/tags" Target="../tags/tag128.xml"/><Relationship Id="rId24" Type="http://schemas.openxmlformats.org/officeDocument/2006/relationships/tags" Target="../tags/tag123.xml"/><Relationship Id="rId40" Type="http://schemas.openxmlformats.org/officeDocument/2006/relationships/tags" Target="../tags/tag139.xml"/><Relationship Id="rId45" Type="http://schemas.openxmlformats.org/officeDocument/2006/relationships/tags" Target="../tags/tag144.xml"/><Relationship Id="rId66" Type="http://schemas.openxmlformats.org/officeDocument/2006/relationships/tags" Target="../tags/tag165.xml"/><Relationship Id="rId87" Type="http://schemas.openxmlformats.org/officeDocument/2006/relationships/tags" Target="../tags/tag186.xml"/><Relationship Id="rId110" Type="http://schemas.openxmlformats.org/officeDocument/2006/relationships/tags" Target="../tags/tag209.xml"/><Relationship Id="rId115" Type="http://schemas.openxmlformats.org/officeDocument/2006/relationships/tags" Target="../tags/tag214.xml"/><Relationship Id="rId131" Type="http://schemas.openxmlformats.org/officeDocument/2006/relationships/tags" Target="../tags/tag230.xml"/><Relationship Id="rId61" Type="http://schemas.openxmlformats.org/officeDocument/2006/relationships/tags" Target="../tags/tag160.xml"/><Relationship Id="rId82" Type="http://schemas.openxmlformats.org/officeDocument/2006/relationships/tags" Target="../tags/tag181.xml"/><Relationship Id="rId19" Type="http://schemas.openxmlformats.org/officeDocument/2006/relationships/tags" Target="../tags/tag118.xml"/><Relationship Id="rId14" Type="http://schemas.openxmlformats.org/officeDocument/2006/relationships/tags" Target="../tags/tag113.xml"/><Relationship Id="rId30" Type="http://schemas.openxmlformats.org/officeDocument/2006/relationships/tags" Target="../tags/tag129.xml"/><Relationship Id="rId35" Type="http://schemas.openxmlformats.org/officeDocument/2006/relationships/tags" Target="../tags/tag134.xml"/><Relationship Id="rId56" Type="http://schemas.openxmlformats.org/officeDocument/2006/relationships/tags" Target="../tags/tag155.xml"/><Relationship Id="rId77" Type="http://schemas.openxmlformats.org/officeDocument/2006/relationships/tags" Target="../tags/tag176.xml"/><Relationship Id="rId100" Type="http://schemas.openxmlformats.org/officeDocument/2006/relationships/tags" Target="../tags/tag199.xml"/><Relationship Id="rId105" Type="http://schemas.openxmlformats.org/officeDocument/2006/relationships/tags" Target="../tags/tag204.xml"/><Relationship Id="rId126" Type="http://schemas.openxmlformats.org/officeDocument/2006/relationships/tags" Target="../tags/tag225.xml"/><Relationship Id="rId8" Type="http://schemas.openxmlformats.org/officeDocument/2006/relationships/tags" Target="../tags/tag107.xml"/><Relationship Id="rId51" Type="http://schemas.openxmlformats.org/officeDocument/2006/relationships/tags" Target="../tags/tag150.xml"/><Relationship Id="rId72" Type="http://schemas.openxmlformats.org/officeDocument/2006/relationships/tags" Target="../tags/tag171.xml"/><Relationship Id="rId93" Type="http://schemas.openxmlformats.org/officeDocument/2006/relationships/tags" Target="../tags/tag192.xml"/><Relationship Id="rId98" Type="http://schemas.openxmlformats.org/officeDocument/2006/relationships/tags" Target="../tags/tag197.xml"/><Relationship Id="rId121" Type="http://schemas.openxmlformats.org/officeDocument/2006/relationships/tags" Target="../tags/tag220.xml"/><Relationship Id="rId3" Type="http://schemas.openxmlformats.org/officeDocument/2006/relationships/tags" Target="../tags/tag102.xml"/><Relationship Id="rId25" Type="http://schemas.openxmlformats.org/officeDocument/2006/relationships/tags" Target="../tags/tag124.xml"/><Relationship Id="rId46" Type="http://schemas.openxmlformats.org/officeDocument/2006/relationships/tags" Target="../tags/tag145.xml"/><Relationship Id="rId67" Type="http://schemas.openxmlformats.org/officeDocument/2006/relationships/tags" Target="../tags/tag166.xml"/><Relationship Id="rId116" Type="http://schemas.openxmlformats.org/officeDocument/2006/relationships/tags" Target="../tags/tag215.xml"/><Relationship Id="rId20" Type="http://schemas.openxmlformats.org/officeDocument/2006/relationships/tags" Target="../tags/tag119.xml"/><Relationship Id="rId41" Type="http://schemas.openxmlformats.org/officeDocument/2006/relationships/tags" Target="../tags/tag140.xml"/><Relationship Id="rId62" Type="http://schemas.openxmlformats.org/officeDocument/2006/relationships/tags" Target="../tags/tag161.xml"/><Relationship Id="rId83" Type="http://schemas.openxmlformats.org/officeDocument/2006/relationships/tags" Target="../tags/tag182.xml"/><Relationship Id="rId88" Type="http://schemas.openxmlformats.org/officeDocument/2006/relationships/tags" Target="../tags/tag187.xml"/><Relationship Id="rId111" Type="http://schemas.openxmlformats.org/officeDocument/2006/relationships/tags" Target="../tags/tag210.xml"/><Relationship Id="rId132" Type="http://schemas.openxmlformats.org/officeDocument/2006/relationships/slideLayout" Target="../slideLayouts/slideLayout20.xml"/><Relationship Id="rId15" Type="http://schemas.openxmlformats.org/officeDocument/2006/relationships/tags" Target="../tags/tag114.xml"/><Relationship Id="rId36" Type="http://schemas.openxmlformats.org/officeDocument/2006/relationships/tags" Target="../tags/tag135.xml"/><Relationship Id="rId57" Type="http://schemas.openxmlformats.org/officeDocument/2006/relationships/tags" Target="../tags/tag156.xml"/><Relationship Id="rId106" Type="http://schemas.openxmlformats.org/officeDocument/2006/relationships/tags" Target="../tags/tag205.xml"/><Relationship Id="rId127" Type="http://schemas.openxmlformats.org/officeDocument/2006/relationships/tags" Target="../tags/tag226.xml"/><Relationship Id="rId10" Type="http://schemas.openxmlformats.org/officeDocument/2006/relationships/tags" Target="../tags/tag109.xml"/><Relationship Id="rId31" Type="http://schemas.openxmlformats.org/officeDocument/2006/relationships/tags" Target="../tags/tag130.xml"/><Relationship Id="rId52" Type="http://schemas.openxmlformats.org/officeDocument/2006/relationships/tags" Target="../tags/tag151.xml"/><Relationship Id="rId73" Type="http://schemas.openxmlformats.org/officeDocument/2006/relationships/tags" Target="../tags/tag172.xml"/><Relationship Id="rId78" Type="http://schemas.openxmlformats.org/officeDocument/2006/relationships/tags" Target="../tags/tag177.xml"/><Relationship Id="rId94" Type="http://schemas.openxmlformats.org/officeDocument/2006/relationships/tags" Target="../tags/tag193.xml"/><Relationship Id="rId99" Type="http://schemas.openxmlformats.org/officeDocument/2006/relationships/tags" Target="../tags/tag198.xml"/><Relationship Id="rId101" Type="http://schemas.openxmlformats.org/officeDocument/2006/relationships/tags" Target="../tags/tag200.xml"/><Relationship Id="rId122" Type="http://schemas.openxmlformats.org/officeDocument/2006/relationships/tags" Target="../tags/tag221.xml"/><Relationship Id="rId4" Type="http://schemas.openxmlformats.org/officeDocument/2006/relationships/tags" Target="../tags/tag103.xml"/><Relationship Id="rId9" Type="http://schemas.openxmlformats.org/officeDocument/2006/relationships/tags" Target="../tags/tag108.xml"/><Relationship Id="rId26" Type="http://schemas.openxmlformats.org/officeDocument/2006/relationships/tags" Target="../tags/tag125.xml"/><Relationship Id="rId47" Type="http://schemas.openxmlformats.org/officeDocument/2006/relationships/tags" Target="../tags/tag146.xml"/><Relationship Id="rId68" Type="http://schemas.openxmlformats.org/officeDocument/2006/relationships/tags" Target="../tags/tag167.xml"/><Relationship Id="rId89" Type="http://schemas.openxmlformats.org/officeDocument/2006/relationships/tags" Target="../tags/tag188.xml"/><Relationship Id="rId112" Type="http://schemas.openxmlformats.org/officeDocument/2006/relationships/tags" Target="../tags/tag211.xml"/><Relationship Id="rId133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237.xml"/><Relationship Id="rId13" Type="http://schemas.openxmlformats.org/officeDocument/2006/relationships/oleObject" Target="../embeddings/oleObject6.bin"/><Relationship Id="rId18" Type="http://schemas.openxmlformats.org/officeDocument/2006/relationships/chart" Target="../charts/chart18.xml"/><Relationship Id="rId3" Type="http://schemas.openxmlformats.org/officeDocument/2006/relationships/tags" Target="../tags/tag232.xml"/><Relationship Id="rId7" Type="http://schemas.openxmlformats.org/officeDocument/2006/relationships/tags" Target="../tags/tag236.xml"/><Relationship Id="rId12" Type="http://schemas.openxmlformats.org/officeDocument/2006/relationships/slideLayout" Target="../slideLayouts/slideLayout8.xml"/><Relationship Id="rId17" Type="http://schemas.openxmlformats.org/officeDocument/2006/relationships/chart" Target="../charts/chart17.xml"/><Relationship Id="rId2" Type="http://schemas.openxmlformats.org/officeDocument/2006/relationships/tags" Target="../tags/tag231.xml"/><Relationship Id="rId16" Type="http://schemas.openxmlformats.org/officeDocument/2006/relationships/chart" Target="../charts/chart16.xml"/><Relationship Id="rId1" Type="http://schemas.openxmlformats.org/officeDocument/2006/relationships/vmlDrawing" Target="../drawings/vmlDrawing6.vml"/><Relationship Id="rId6" Type="http://schemas.openxmlformats.org/officeDocument/2006/relationships/tags" Target="../tags/tag235.xml"/><Relationship Id="rId11" Type="http://schemas.openxmlformats.org/officeDocument/2006/relationships/tags" Target="../tags/tag240.xml"/><Relationship Id="rId5" Type="http://schemas.openxmlformats.org/officeDocument/2006/relationships/tags" Target="../tags/tag234.xml"/><Relationship Id="rId15" Type="http://schemas.openxmlformats.org/officeDocument/2006/relationships/chart" Target="../charts/chart15.xml"/><Relationship Id="rId10" Type="http://schemas.openxmlformats.org/officeDocument/2006/relationships/tags" Target="../tags/tag239.xml"/><Relationship Id="rId4" Type="http://schemas.openxmlformats.org/officeDocument/2006/relationships/tags" Target="../tags/tag233.xml"/><Relationship Id="rId9" Type="http://schemas.openxmlformats.org/officeDocument/2006/relationships/tags" Target="../tags/tag238.xml"/><Relationship Id="rId14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chart" Target="../charts/chart19.xml"/><Relationship Id="rId3" Type="http://schemas.openxmlformats.org/officeDocument/2006/relationships/tags" Target="../tags/tag242.xml"/><Relationship Id="rId7" Type="http://schemas.openxmlformats.org/officeDocument/2006/relationships/tags" Target="../tags/tag246.xml"/><Relationship Id="rId12" Type="http://schemas.microsoft.com/office/2007/relationships/hdphoto" Target="../media/hdphoto1.wdp"/><Relationship Id="rId2" Type="http://schemas.openxmlformats.org/officeDocument/2006/relationships/tags" Target="../tags/tag241.xml"/><Relationship Id="rId1" Type="http://schemas.openxmlformats.org/officeDocument/2006/relationships/vmlDrawing" Target="../drawings/vmlDrawing7.vml"/><Relationship Id="rId6" Type="http://schemas.openxmlformats.org/officeDocument/2006/relationships/tags" Target="../tags/tag245.xml"/><Relationship Id="rId11" Type="http://schemas.openxmlformats.org/officeDocument/2006/relationships/image" Target="../media/image3.png"/><Relationship Id="rId5" Type="http://schemas.openxmlformats.org/officeDocument/2006/relationships/tags" Target="../tags/tag244.xml"/><Relationship Id="rId10" Type="http://schemas.openxmlformats.org/officeDocument/2006/relationships/image" Target="../media/image1.emf"/><Relationship Id="rId4" Type="http://schemas.openxmlformats.org/officeDocument/2006/relationships/tags" Target="../tags/tag243.xml"/><Relationship Id="rId9" Type="http://schemas.openxmlformats.org/officeDocument/2006/relationships/oleObject" Target="../embeddings/oleObject7.bin"/><Relationship Id="rId14" Type="http://schemas.openxmlformats.org/officeDocument/2006/relationships/chart" Target="../charts/chart2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253.xml"/><Relationship Id="rId13" Type="http://schemas.openxmlformats.org/officeDocument/2006/relationships/tags" Target="../tags/tag258.xml"/><Relationship Id="rId18" Type="http://schemas.openxmlformats.org/officeDocument/2006/relationships/image" Target="../media/image1.emf"/><Relationship Id="rId3" Type="http://schemas.openxmlformats.org/officeDocument/2006/relationships/tags" Target="../tags/tag248.xml"/><Relationship Id="rId21" Type="http://schemas.openxmlformats.org/officeDocument/2006/relationships/image" Target="../media/image3.png"/><Relationship Id="rId7" Type="http://schemas.openxmlformats.org/officeDocument/2006/relationships/tags" Target="../tags/tag252.xml"/><Relationship Id="rId12" Type="http://schemas.openxmlformats.org/officeDocument/2006/relationships/tags" Target="../tags/tag257.xml"/><Relationship Id="rId17" Type="http://schemas.openxmlformats.org/officeDocument/2006/relationships/oleObject" Target="../embeddings/oleObject8.bin"/><Relationship Id="rId2" Type="http://schemas.openxmlformats.org/officeDocument/2006/relationships/tags" Target="../tags/tag247.xml"/><Relationship Id="rId16" Type="http://schemas.openxmlformats.org/officeDocument/2006/relationships/slideLayout" Target="../slideLayouts/slideLayout8.xml"/><Relationship Id="rId20" Type="http://schemas.openxmlformats.org/officeDocument/2006/relationships/chart" Target="../charts/chart22.xml"/><Relationship Id="rId1" Type="http://schemas.openxmlformats.org/officeDocument/2006/relationships/vmlDrawing" Target="../drawings/vmlDrawing8.vml"/><Relationship Id="rId6" Type="http://schemas.openxmlformats.org/officeDocument/2006/relationships/tags" Target="../tags/tag251.xml"/><Relationship Id="rId11" Type="http://schemas.openxmlformats.org/officeDocument/2006/relationships/tags" Target="../tags/tag256.xml"/><Relationship Id="rId5" Type="http://schemas.openxmlformats.org/officeDocument/2006/relationships/tags" Target="../tags/tag250.xml"/><Relationship Id="rId15" Type="http://schemas.openxmlformats.org/officeDocument/2006/relationships/tags" Target="../tags/tag260.xml"/><Relationship Id="rId23" Type="http://schemas.openxmlformats.org/officeDocument/2006/relationships/chart" Target="../charts/chart23.xml"/><Relationship Id="rId10" Type="http://schemas.openxmlformats.org/officeDocument/2006/relationships/tags" Target="../tags/tag255.xml"/><Relationship Id="rId19" Type="http://schemas.openxmlformats.org/officeDocument/2006/relationships/chart" Target="../charts/chart21.xml"/><Relationship Id="rId4" Type="http://schemas.openxmlformats.org/officeDocument/2006/relationships/tags" Target="../tags/tag249.xml"/><Relationship Id="rId9" Type="http://schemas.openxmlformats.org/officeDocument/2006/relationships/tags" Target="../tags/tag254.xml"/><Relationship Id="rId14" Type="http://schemas.openxmlformats.org/officeDocument/2006/relationships/tags" Target="../tags/tag259.xml"/><Relationship Id="rId22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tags" Target="../tags/tag272.xml"/><Relationship Id="rId18" Type="http://schemas.openxmlformats.org/officeDocument/2006/relationships/tags" Target="../tags/tag277.xml"/><Relationship Id="rId26" Type="http://schemas.openxmlformats.org/officeDocument/2006/relationships/tags" Target="../tags/tag285.xml"/><Relationship Id="rId39" Type="http://schemas.openxmlformats.org/officeDocument/2006/relationships/image" Target="../media/image1.emf"/><Relationship Id="rId21" Type="http://schemas.openxmlformats.org/officeDocument/2006/relationships/tags" Target="../tags/tag280.xml"/><Relationship Id="rId34" Type="http://schemas.openxmlformats.org/officeDocument/2006/relationships/tags" Target="../tags/tag293.xml"/><Relationship Id="rId42" Type="http://schemas.openxmlformats.org/officeDocument/2006/relationships/image" Target="../media/image3.png"/><Relationship Id="rId7" Type="http://schemas.openxmlformats.org/officeDocument/2006/relationships/tags" Target="../tags/tag266.xml"/><Relationship Id="rId2" Type="http://schemas.openxmlformats.org/officeDocument/2006/relationships/tags" Target="../tags/tag261.xml"/><Relationship Id="rId16" Type="http://schemas.openxmlformats.org/officeDocument/2006/relationships/tags" Target="../tags/tag275.xml"/><Relationship Id="rId29" Type="http://schemas.openxmlformats.org/officeDocument/2006/relationships/tags" Target="../tags/tag288.xml"/><Relationship Id="rId1" Type="http://schemas.openxmlformats.org/officeDocument/2006/relationships/vmlDrawing" Target="../drawings/vmlDrawing9.vml"/><Relationship Id="rId6" Type="http://schemas.openxmlformats.org/officeDocument/2006/relationships/tags" Target="../tags/tag265.xml"/><Relationship Id="rId11" Type="http://schemas.openxmlformats.org/officeDocument/2006/relationships/tags" Target="../tags/tag270.xml"/><Relationship Id="rId24" Type="http://schemas.openxmlformats.org/officeDocument/2006/relationships/tags" Target="../tags/tag283.xml"/><Relationship Id="rId32" Type="http://schemas.openxmlformats.org/officeDocument/2006/relationships/tags" Target="../tags/tag291.xml"/><Relationship Id="rId37" Type="http://schemas.openxmlformats.org/officeDocument/2006/relationships/slideLayout" Target="../slideLayouts/slideLayout8.xml"/><Relationship Id="rId40" Type="http://schemas.openxmlformats.org/officeDocument/2006/relationships/chart" Target="../charts/chart24.xml"/><Relationship Id="rId45" Type="http://schemas.openxmlformats.org/officeDocument/2006/relationships/chart" Target="../charts/chart27.xml"/><Relationship Id="rId5" Type="http://schemas.openxmlformats.org/officeDocument/2006/relationships/tags" Target="../tags/tag264.xml"/><Relationship Id="rId15" Type="http://schemas.openxmlformats.org/officeDocument/2006/relationships/tags" Target="../tags/tag274.xml"/><Relationship Id="rId23" Type="http://schemas.openxmlformats.org/officeDocument/2006/relationships/tags" Target="../tags/tag282.xml"/><Relationship Id="rId28" Type="http://schemas.openxmlformats.org/officeDocument/2006/relationships/tags" Target="../tags/tag287.xml"/><Relationship Id="rId36" Type="http://schemas.openxmlformats.org/officeDocument/2006/relationships/tags" Target="../tags/tag295.xml"/><Relationship Id="rId10" Type="http://schemas.openxmlformats.org/officeDocument/2006/relationships/tags" Target="../tags/tag269.xml"/><Relationship Id="rId19" Type="http://schemas.openxmlformats.org/officeDocument/2006/relationships/tags" Target="../tags/tag278.xml"/><Relationship Id="rId31" Type="http://schemas.openxmlformats.org/officeDocument/2006/relationships/tags" Target="../tags/tag290.xml"/><Relationship Id="rId44" Type="http://schemas.openxmlformats.org/officeDocument/2006/relationships/chart" Target="../charts/chart26.xml"/><Relationship Id="rId4" Type="http://schemas.openxmlformats.org/officeDocument/2006/relationships/tags" Target="../tags/tag263.xml"/><Relationship Id="rId9" Type="http://schemas.openxmlformats.org/officeDocument/2006/relationships/tags" Target="../tags/tag268.xml"/><Relationship Id="rId14" Type="http://schemas.openxmlformats.org/officeDocument/2006/relationships/tags" Target="../tags/tag273.xml"/><Relationship Id="rId22" Type="http://schemas.openxmlformats.org/officeDocument/2006/relationships/tags" Target="../tags/tag281.xml"/><Relationship Id="rId27" Type="http://schemas.openxmlformats.org/officeDocument/2006/relationships/tags" Target="../tags/tag286.xml"/><Relationship Id="rId30" Type="http://schemas.openxmlformats.org/officeDocument/2006/relationships/tags" Target="../tags/tag289.xml"/><Relationship Id="rId35" Type="http://schemas.openxmlformats.org/officeDocument/2006/relationships/tags" Target="../tags/tag294.xml"/><Relationship Id="rId43" Type="http://schemas.microsoft.com/office/2007/relationships/hdphoto" Target="../media/hdphoto1.wdp"/><Relationship Id="rId8" Type="http://schemas.openxmlformats.org/officeDocument/2006/relationships/tags" Target="../tags/tag267.xml"/><Relationship Id="rId3" Type="http://schemas.openxmlformats.org/officeDocument/2006/relationships/tags" Target="../tags/tag262.xml"/><Relationship Id="rId12" Type="http://schemas.openxmlformats.org/officeDocument/2006/relationships/tags" Target="../tags/tag271.xml"/><Relationship Id="rId17" Type="http://schemas.openxmlformats.org/officeDocument/2006/relationships/tags" Target="../tags/tag276.xml"/><Relationship Id="rId25" Type="http://schemas.openxmlformats.org/officeDocument/2006/relationships/tags" Target="../tags/tag284.xml"/><Relationship Id="rId33" Type="http://schemas.openxmlformats.org/officeDocument/2006/relationships/tags" Target="../tags/tag292.xml"/><Relationship Id="rId38" Type="http://schemas.openxmlformats.org/officeDocument/2006/relationships/oleObject" Target="../embeddings/oleObject9.bin"/><Relationship Id="rId46" Type="http://schemas.openxmlformats.org/officeDocument/2006/relationships/chart" Target="../charts/chart28.xml"/><Relationship Id="rId20" Type="http://schemas.openxmlformats.org/officeDocument/2006/relationships/tags" Target="../tags/tag279.xml"/><Relationship Id="rId41" Type="http://schemas.openxmlformats.org/officeDocument/2006/relationships/chart" Target="../charts/chart2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302.xml"/><Relationship Id="rId13" Type="http://schemas.openxmlformats.org/officeDocument/2006/relationships/chart" Target="../charts/chart29.xml"/><Relationship Id="rId3" Type="http://schemas.openxmlformats.org/officeDocument/2006/relationships/tags" Target="../tags/tag297.xml"/><Relationship Id="rId7" Type="http://schemas.openxmlformats.org/officeDocument/2006/relationships/tags" Target="../tags/tag301.xml"/><Relationship Id="rId12" Type="http://schemas.openxmlformats.org/officeDocument/2006/relationships/image" Target="../media/image15.PNG"/><Relationship Id="rId2" Type="http://schemas.openxmlformats.org/officeDocument/2006/relationships/tags" Target="../tags/tag296.xml"/><Relationship Id="rId1" Type="http://schemas.openxmlformats.org/officeDocument/2006/relationships/vmlDrawing" Target="../drawings/vmlDrawing10.vml"/><Relationship Id="rId6" Type="http://schemas.openxmlformats.org/officeDocument/2006/relationships/tags" Target="../tags/tag300.xml"/><Relationship Id="rId11" Type="http://schemas.openxmlformats.org/officeDocument/2006/relationships/image" Target="../media/image1.emf"/><Relationship Id="rId5" Type="http://schemas.openxmlformats.org/officeDocument/2006/relationships/tags" Target="../tags/tag299.xml"/><Relationship Id="rId10" Type="http://schemas.openxmlformats.org/officeDocument/2006/relationships/oleObject" Target="../embeddings/oleObject10.bin"/><Relationship Id="rId4" Type="http://schemas.openxmlformats.org/officeDocument/2006/relationships/tags" Target="../tags/tag298.xml"/><Relationship Id="rId9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309.xml"/><Relationship Id="rId13" Type="http://schemas.openxmlformats.org/officeDocument/2006/relationships/image" Target="../media/image17.PNG"/><Relationship Id="rId3" Type="http://schemas.openxmlformats.org/officeDocument/2006/relationships/tags" Target="../tags/tag304.xml"/><Relationship Id="rId7" Type="http://schemas.openxmlformats.org/officeDocument/2006/relationships/tags" Target="../tags/tag308.xml"/><Relationship Id="rId12" Type="http://schemas.openxmlformats.org/officeDocument/2006/relationships/image" Target="../media/image16.PNG"/><Relationship Id="rId2" Type="http://schemas.openxmlformats.org/officeDocument/2006/relationships/tags" Target="../tags/tag303.xml"/><Relationship Id="rId1" Type="http://schemas.openxmlformats.org/officeDocument/2006/relationships/vmlDrawing" Target="../drawings/vmlDrawing11.vml"/><Relationship Id="rId6" Type="http://schemas.openxmlformats.org/officeDocument/2006/relationships/tags" Target="../tags/tag307.xml"/><Relationship Id="rId11" Type="http://schemas.openxmlformats.org/officeDocument/2006/relationships/image" Target="../media/image1.emf"/><Relationship Id="rId5" Type="http://schemas.openxmlformats.org/officeDocument/2006/relationships/tags" Target="../tags/tag306.xml"/><Relationship Id="rId15" Type="http://schemas.openxmlformats.org/officeDocument/2006/relationships/chart" Target="../charts/chart30.xml"/><Relationship Id="rId10" Type="http://schemas.openxmlformats.org/officeDocument/2006/relationships/oleObject" Target="../embeddings/oleObject11.bin"/><Relationship Id="rId4" Type="http://schemas.openxmlformats.org/officeDocument/2006/relationships/tags" Target="../tags/tag305.xml"/><Relationship Id="rId9" Type="http://schemas.openxmlformats.org/officeDocument/2006/relationships/slideLayout" Target="../slideLayouts/slideLayout8.xml"/><Relationship Id="rId1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tags" Target="../tags/tag322.xml"/><Relationship Id="rId18" Type="http://schemas.openxmlformats.org/officeDocument/2006/relationships/tags" Target="../tags/tag327.xml"/><Relationship Id="rId26" Type="http://schemas.openxmlformats.org/officeDocument/2006/relationships/tags" Target="../tags/tag335.xml"/><Relationship Id="rId39" Type="http://schemas.openxmlformats.org/officeDocument/2006/relationships/slideLayout" Target="../slideLayouts/slideLayout20.xml"/><Relationship Id="rId21" Type="http://schemas.openxmlformats.org/officeDocument/2006/relationships/tags" Target="../tags/tag330.xml"/><Relationship Id="rId34" Type="http://schemas.openxmlformats.org/officeDocument/2006/relationships/tags" Target="../tags/tag343.xml"/><Relationship Id="rId42" Type="http://schemas.openxmlformats.org/officeDocument/2006/relationships/chart" Target="../charts/chart33.xml"/><Relationship Id="rId7" Type="http://schemas.openxmlformats.org/officeDocument/2006/relationships/tags" Target="../tags/tag316.xml"/><Relationship Id="rId2" Type="http://schemas.openxmlformats.org/officeDocument/2006/relationships/tags" Target="../tags/tag311.xml"/><Relationship Id="rId16" Type="http://schemas.openxmlformats.org/officeDocument/2006/relationships/tags" Target="../tags/tag325.xml"/><Relationship Id="rId20" Type="http://schemas.openxmlformats.org/officeDocument/2006/relationships/tags" Target="../tags/tag329.xml"/><Relationship Id="rId29" Type="http://schemas.openxmlformats.org/officeDocument/2006/relationships/tags" Target="../tags/tag338.xml"/><Relationship Id="rId41" Type="http://schemas.openxmlformats.org/officeDocument/2006/relationships/chart" Target="../charts/chart32.xml"/><Relationship Id="rId1" Type="http://schemas.openxmlformats.org/officeDocument/2006/relationships/tags" Target="../tags/tag310.xml"/><Relationship Id="rId6" Type="http://schemas.openxmlformats.org/officeDocument/2006/relationships/tags" Target="../tags/tag315.xml"/><Relationship Id="rId11" Type="http://schemas.openxmlformats.org/officeDocument/2006/relationships/tags" Target="../tags/tag320.xml"/><Relationship Id="rId24" Type="http://schemas.openxmlformats.org/officeDocument/2006/relationships/tags" Target="../tags/tag333.xml"/><Relationship Id="rId32" Type="http://schemas.openxmlformats.org/officeDocument/2006/relationships/tags" Target="../tags/tag341.xml"/><Relationship Id="rId37" Type="http://schemas.openxmlformats.org/officeDocument/2006/relationships/tags" Target="../tags/tag346.xml"/><Relationship Id="rId40" Type="http://schemas.openxmlformats.org/officeDocument/2006/relationships/chart" Target="../charts/chart31.xml"/><Relationship Id="rId5" Type="http://schemas.openxmlformats.org/officeDocument/2006/relationships/tags" Target="../tags/tag314.xml"/><Relationship Id="rId15" Type="http://schemas.openxmlformats.org/officeDocument/2006/relationships/tags" Target="../tags/tag324.xml"/><Relationship Id="rId23" Type="http://schemas.openxmlformats.org/officeDocument/2006/relationships/tags" Target="../tags/tag332.xml"/><Relationship Id="rId28" Type="http://schemas.openxmlformats.org/officeDocument/2006/relationships/tags" Target="../tags/tag337.xml"/><Relationship Id="rId36" Type="http://schemas.openxmlformats.org/officeDocument/2006/relationships/tags" Target="../tags/tag345.xml"/><Relationship Id="rId10" Type="http://schemas.openxmlformats.org/officeDocument/2006/relationships/tags" Target="../tags/tag319.xml"/><Relationship Id="rId19" Type="http://schemas.openxmlformats.org/officeDocument/2006/relationships/tags" Target="../tags/tag328.xml"/><Relationship Id="rId31" Type="http://schemas.openxmlformats.org/officeDocument/2006/relationships/tags" Target="../tags/tag340.xml"/><Relationship Id="rId4" Type="http://schemas.openxmlformats.org/officeDocument/2006/relationships/tags" Target="../tags/tag313.xml"/><Relationship Id="rId9" Type="http://schemas.openxmlformats.org/officeDocument/2006/relationships/tags" Target="../tags/tag318.xml"/><Relationship Id="rId14" Type="http://schemas.openxmlformats.org/officeDocument/2006/relationships/tags" Target="../tags/tag323.xml"/><Relationship Id="rId22" Type="http://schemas.openxmlformats.org/officeDocument/2006/relationships/tags" Target="../tags/tag331.xml"/><Relationship Id="rId27" Type="http://schemas.openxmlformats.org/officeDocument/2006/relationships/tags" Target="../tags/tag336.xml"/><Relationship Id="rId30" Type="http://schemas.openxmlformats.org/officeDocument/2006/relationships/tags" Target="../tags/tag339.xml"/><Relationship Id="rId35" Type="http://schemas.openxmlformats.org/officeDocument/2006/relationships/tags" Target="../tags/tag344.xml"/><Relationship Id="rId43" Type="http://schemas.openxmlformats.org/officeDocument/2006/relationships/chart" Target="../charts/chart34.xml"/><Relationship Id="rId8" Type="http://schemas.openxmlformats.org/officeDocument/2006/relationships/tags" Target="../tags/tag317.xml"/><Relationship Id="rId3" Type="http://schemas.openxmlformats.org/officeDocument/2006/relationships/tags" Target="../tags/tag312.xml"/><Relationship Id="rId12" Type="http://schemas.openxmlformats.org/officeDocument/2006/relationships/tags" Target="../tags/tag321.xml"/><Relationship Id="rId17" Type="http://schemas.openxmlformats.org/officeDocument/2006/relationships/tags" Target="../tags/tag326.xml"/><Relationship Id="rId25" Type="http://schemas.openxmlformats.org/officeDocument/2006/relationships/tags" Target="../tags/tag334.xml"/><Relationship Id="rId33" Type="http://schemas.openxmlformats.org/officeDocument/2006/relationships/tags" Target="../tags/tag342.xml"/><Relationship Id="rId38" Type="http://schemas.openxmlformats.org/officeDocument/2006/relationships/tags" Target="../tags/tag34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tags" Target="../tags/tag5.xml"/><Relationship Id="rId7" Type="http://schemas.openxmlformats.org/officeDocument/2006/relationships/chart" Target="../charts/chart1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10" Type="http://schemas.openxmlformats.org/officeDocument/2006/relationships/chart" Target="../charts/chart4.xml"/><Relationship Id="rId4" Type="http://schemas.openxmlformats.org/officeDocument/2006/relationships/slideLayout" Target="../slideLayouts/slideLayout8.xml"/><Relationship Id="rId9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3" Type="http://schemas.openxmlformats.org/officeDocument/2006/relationships/tags" Target="../tags/tag8.xml"/><Relationship Id="rId7" Type="http://schemas.openxmlformats.org/officeDocument/2006/relationships/slideLayout" Target="../slideLayouts/slideLayout20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9" Type="http://schemas.openxmlformats.org/officeDocument/2006/relationships/chart" Target="../charts/char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tags" Target="../tags/tag24.xml"/><Relationship Id="rId18" Type="http://schemas.openxmlformats.org/officeDocument/2006/relationships/tags" Target="../tags/tag29.xml"/><Relationship Id="rId26" Type="http://schemas.openxmlformats.org/officeDocument/2006/relationships/chart" Target="../charts/chart9.xml"/><Relationship Id="rId3" Type="http://schemas.openxmlformats.org/officeDocument/2006/relationships/tags" Target="../tags/tag14.xml"/><Relationship Id="rId21" Type="http://schemas.openxmlformats.org/officeDocument/2006/relationships/tags" Target="../tags/tag32.xml"/><Relationship Id="rId7" Type="http://schemas.openxmlformats.org/officeDocument/2006/relationships/tags" Target="../tags/tag18.xml"/><Relationship Id="rId12" Type="http://schemas.openxmlformats.org/officeDocument/2006/relationships/tags" Target="../tags/tag23.xml"/><Relationship Id="rId17" Type="http://schemas.openxmlformats.org/officeDocument/2006/relationships/tags" Target="../tags/tag28.xml"/><Relationship Id="rId25" Type="http://schemas.openxmlformats.org/officeDocument/2006/relationships/chart" Target="../charts/chart8.xml"/><Relationship Id="rId2" Type="http://schemas.openxmlformats.org/officeDocument/2006/relationships/tags" Target="../tags/tag13.xml"/><Relationship Id="rId16" Type="http://schemas.openxmlformats.org/officeDocument/2006/relationships/tags" Target="../tags/tag27.xml"/><Relationship Id="rId20" Type="http://schemas.openxmlformats.org/officeDocument/2006/relationships/tags" Target="../tags/tag31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24" Type="http://schemas.openxmlformats.org/officeDocument/2006/relationships/chart" Target="../charts/chart7.xml"/><Relationship Id="rId5" Type="http://schemas.openxmlformats.org/officeDocument/2006/relationships/tags" Target="../tags/tag16.xml"/><Relationship Id="rId15" Type="http://schemas.openxmlformats.org/officeDocument/2006/relationships/tags" Target="../tags/tag26.xml"/><Relationship Id="rId23" Type="http://schemas.openxmlformats.org/officeDocument/2006/relationships/slideLayout" Target="../slideLayouts/slideLayout20.xml"/><Relationship Id="rId10" Type="http://schemas.openxmlformats.org/officeDocument/2006/relationships/tags" Target="../tags/tag21.xml"/><Relationship Id="rId19" Type="http://schemas.openxmlformats.org/officeDocument/2006/relationships/tags" Target="../tags/tag30.xml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tags" Target="../tags/tag25.xml"/><Relationship Id="rId22" Type="http://schemas.openxmlformats.org/officeDocument/2006/relationships/tags" Target="../tags/tag3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tags" Target="../tags/tag46.xml"/><Relationship Id="rId18" Type="http://schemas.openxmlformats.org/officeDocument/2006/relationships/tags" Target="../tags/tag51.xml"/><Relationship Id="rId3" Type="http://schemas.openxmlformats.org/officeDocument/2006/relationships/tags" Target="../tags/tag36.xml"/><Relationship Id="rId21" Type="http://schemas.openxmlformats.org/officeDocument/2006/relationships/chart" Target="../charts/chart10.xml"/><Relationship Id="rId7" Type="http://schemas.openxmlformats.org/officeDocument/2006/relationships/tags" Target="../tags/tag40.xml"/><Relationship Id="rId12" Type="http://schemas.openxmlformats.org/officeDocument/2006/relationships/tags" Target="../tags/tag45.xml"/><Relationship Id="rId17" Type="http://schemas.openxmlformats.org/officeDocument/2006/relationships/tags" Target="../tags/tag50.xml"/><Relationship Id="rId2" Type="http://schemas.openxmlformats.org/officeDocument/2006/relationships/tags" Target="../tags/tag35.xml"/><Relationship Id="rId16" Type="http://schemas.openxmlformats.org/officeDocument/2006/relationships/tags" Target="../tags/tag49.xml"/><Relationship Id="rId20" Type="http://schemas.openxmlformats.org/officeDocument/2006/relationships/slideLayout" Target="../slideLayouts/slideLayout20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tags" Target="../tags/tag44.xml"/><Relationship Id="rId5" Type="http://schemas.openxmlformats.org/officeDocument/2006/relationships/tags" Target="../tags/tag38.xml"/><Relationship Id="rId15" Type="http://schemas.openxmlformats.org/officeDocument/2006/relationships/tags" Target="../tags/tag48.xml"/><Relationship Id="rId10" Type="http://schemas.openxmlformats.org/officeDocument/2006/relationships/tags" Target="../tags/tag43.xml"/><Relationship Id="rId19" Type="http://schemas.openxmlformats.org/officeDocument/2006/relationships/tags" Target="../tags/tag52.xml"/><Relationship Id="rId4" Type="http://schemas.openxmlformats.org/officeDocument/2006/relationships/tags" Target="../tags/tag37.xml"/><Relationship Id="rId9" Type="http://schemas.openxmlformats.org/officeDocument/2006/relationships/tags" Target="../tags/tag42.xml"/><Relationship Id="rId14" Type="http://schemas.openxmlformats.org/officeDocument/2006/relationships/tags" Target="../tags/tag47.xml"/><Relationship Id="rId22" Type="http://schemas.openxmlformats.org/officeDocument/2006/relationships/chart" Target="../charts/chart11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65.xml"/><Relationship Id="rId18" Type="http://schemas.openxmlformats.org/officeDocument/2006/relationships/tags" Target="../tags/tag70.xml"/><Relationship Id="rId26" Type="http://schemas.openxmlformats.org/officeDocument/2006/relationships/tags" Target="../tags/tag78.xml"/><Relationship Id="rId21" Type="http://schemas.openxmlformats.org/officeDocument/2006/relationships/tags" Target="../tags/tag73.xml"/><Relationship Id="rId34" Type="http://schemas.openxmlformats.org/officeDocument/2006/relationships/tags" Target="../tags/tag86.xml"/><Relationship Id="rId7" Type="http://schemas.openxmlformats.org/officeDocument/2006/relationships/tags" Target="../tags/tag59.xml"/><Relationship Id="rId12" Type="http://schemas.openxmlformats.org/officeDocument/2006/relationships/tags" Target="../tags/tag64.xml"/><Relationship Id="rId17" Type="http://schemas.openxmlformats.org/officeDocument/2006/relationships/tags" Target="../tags/tag69.xml"/><Relationship Id="rId25" Type="http://schemas.openxmlformats.org/officeDocument/2006/relationships/tags" Target="../tags/tag77.xml"/><Relationship Id="rId33" Type="http://schemas.openxmlformats.org/officeDocument/2006/relationships/tags" Target="../tags/tag85.xml"/><Relationship Id="rId38" Type="http://schemas.openxmlformats.org/officeDocument/2006/relationships/chart" Target="../charts/chart14.xml"/><Relationship Id="rId2" Type="http://schemas.openxmlformats.org/officeDocument/2006/relationships/tags" Target="../tags/tag54.xml"/><Relationship Id="rId16" Type="http://schemas.openxmlformats.org/officeDocument/2006/relationships/tags" Target="../tags/tag68.xml"/><Relationship Id="rId20" Type="http://schemas.openxmlformats.org/officeDocument/2006/relationships/tags" Target="../tags/tag72.xml"/><Relationship Id="rId29" Type="http://schemas.openxmlformats.org/officeDocument/2006/relationships/tags" Target="../tags/tag81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24" Type="http://schemas.openxmlformats.org/officeDocument/2006/relationships/tags" Target="../tags/tag76.xml"/><Relationship Id="rId32" Type="http://schemas.openxmlformats.org/officeDocument/2006/relationships/tags" Target="../tags/tag84.xml"/><Relationship Id="rId37" Type="http://schemas.openxmlformats.org/officeDocument/2006/relationships/chart" Target="../charts/chart13.xml"/><Relationship Id="rId5" Type="http://schemas.openxmlformats.org/officeDocument/2006/relationships/tags" Target="../tags/tag57.xml"/><Relationship Id="rId15" Type="http://schemas.openxmlformats.org/officeDocument/2006/relationships/tags" Target="../tags/tag67.xml"/><Relationship Id="rId23" Type="http://schemas.openxmlformats.org/officeDocument/2006/relationships/tags" Target="../tags/tag75.xml"/><Relationship Id="rId28" Type="http://schemas.openxmlformats.org/officeDocument/2006/relationships/tags" Target="../tags/tag80.xml"/><Relationship Id="rId36" Type="http://schemas.openxmlformats.org/officeDocument/2006/relationships/chart" Target="../charts/chart12.xml"/><Relationship Id="rId10" Type="http://schemas.openxmlformats.org/officeDocument/2006/relationships/tags" Target="../tags/tag62.xml"/><Relationship Id="rId19" Type="http://schemas.openxmlformats.org/officeDocument/2006/relationships/tags" Target="../tags/tag71.xml"/><Relationship Id="rId31" Type="http://schemas.openxmlformats.org/officeDocument/2006/relationships/tags" Target="../tags/tag83.xml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tags" Target="../tags/tag66.xml"/><Relationship Id="rId22" Type="http://schemas.openxmlformats.org/officeDocument/2006/relationships/tags" Target="../tags/tag74.xml"/><Relationship Id="rId27" Type="http://schemas.openxmlformats.org/officeDocument/2006/relationships/tags" Target="../tags/tag79.xml"/><Relationship Id="rId30" Type="http://schemas.openxmlformats.org/officeDocument/2006/relationships/tags" Target="../tags/tag82.xml"/><Relationship Id="rId35" Type="http://schemas.openxmlformats.org/officeDocument/2006/relationships/slideLayout" Target="../slideLayouts/slideLayout20.xml"/><Relationship Id="rId8" Type="http://schemas.openxmlformats.org/officeDocument/2006/relationships/tags" Target="../tags/tag60.xml"/><Relationship Id="rId3" Type="http://schemas.openxmlformats.org/officeDocument/2006/relationships/tags" Target="../tags/tag5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13" Type="http://schemas.openxmlformats.org/officeDocument/2006/relationships/oleObject" Target="../embeddings/oleObject3.bin"/><Relationship Id="rId18" Type="http://schemas.openxmlformats.org/officeDocument/2006/relationships/image" Target="../media/image11.jpeg"/><Relationship Id="rId3" Type="http://schemas.openxmlformats.org/officeDocument/2006/relationships/tags" Target="../tags/tag88.xml"/><Relationship Id="rId21" Type="http://schemas.openxmlformats.org/officeDocument/2006/relationships/image" Target="../media/image9.png"/><Relationship Id="rId7" Type="http://schemas.openxmlformats.org/officeDocument/2006/relationships/tags" Target="../tags/tag92.xml"/><Relationship Id="rId12" Type="http://schemas.openxmlformats.org/officeDocument/2006/relationships/slideLayout" Target="../slideLayouts/slideLayout20.xml"/><Relationship Id="rId17" Type="http://schemas.openxmlformats.org/officeDocument/2006/relationships/image" Target="../media/image10.png"/><Relationship Id="rId2" Type="http://schemas.openxmlformats.org/officeDocument/2006/relationships/tags" Target="../tags/tag87.xml"/><Relationship Id="rId16" Type="http://schemas.openxmlformats.org/officeDocument/2006/relationships/image" Target="../media/image9.jpeg"/><Relationship Id="rId20" Type="http://schemas.openxmlformats.org/officeDocument/2006/relationships/image" Target="../media/image13.jpeg"/><Relationship Id="rId1" Type="http://schemas.openxmlformats.org/officeDocument/2006/relationships/vmlDrawing" Target="../drawings/vmlDrawing3.vml"/><Relationship Id="rId6" Type="http://schemas.openxmlformats.org/officeDocument/2006/relationships/tags" Target="../tags/tag91.xml"/><Relationship Id="rId11" Type="http://schemas.openxmlformats.org/officeDocument/2006/relationships/tags" Target="../tags/tag96.xml"/><Relationship Id="rId5" Type="http://schemas.openxmlformats.org/officeDocument/2006/relationships/tags" Target="../tags/tag90.xml"/><Relationship Id="rId15" Type="http://schemas.openxmlformats.org/officeDocument/2006/relationships/image" Target="../media/image8.jpeg"/><Relationship Id="rId10" Type="http://schemas.openxmlformats.org/officeDocument/2006/relationships/tags" Target="../tags/tag95.xml"/><Relationship Id="rId19" Type="http://schemas.openxmlformats.org/officeDocument/2006/relationships/image" Target="../media/image12.jpeg"/><Relationship Id="rId4" Type="http://schemas.openxmlformats.org/officeDocument/2006/relationships/tags" Target="../tags/tag89.xml"/><Relationship Id="rId9" Type="http://schemas.openxmlformats.org/officeDocument/2006/relationships/tags" Target="../tags/tag94.xml"/><Relationship Id="rId1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98.xml"/><Relationship Id="rId7" Type="http://schemas.openxmlformats.org/officeDocument/2006/relationships/oleObject" Target="../embeddings/oleObject4.bin"/><Relationship Id="rId2" Type="http://schemas.openxmlformats.org/officeDocument/2006/relationships/tags" Target="../tags/tag97.xml"/><Relationship Id="rId1" Type="http://schemas.openxmlformats.org/officeDocument/2006/relationships/vmlDrawing" Target="../drawings/vmlDrawing4.vml"/><Relationship Id="rId6" Type="http://schemas.openxmlformats.org/officeDocument/2006/relationships/slideLayout" Target="../slideLayouts/slideLayout20.xml"/><Relationship Id="rId5" Type="http://schemas.openxmlformats.org/officeDocument/2006/relationships/tags" Target="../tags/tag100.xml"/><Relationship Id="rId4" Type="http://schemas.openxmlformats.org/officeDocument/2006/relationships/tags" Target="../tags/tag9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770138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12" name="Объект 1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Рисунок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3464" y="0"/>
            <a:ext cx="10425106" cy="6964327"/>
          </a:xfrm>
          <a:prstGeom prst="rect">
            <a:avLst/>
          </a:prstGeom>
        </p:spPr>
      </p:pic>
      <p:sp>
        <p:nvSpPr>
          <p:cNvPr id="9" name="Rectangle 3"/>
          <p:cNvSpPr/>
          <p:nvPr/>
        </p:nvSpPr>
        <p:spPr>
          <a:xfrm>
            <a:off x="-329609" y="1529703"/>
            <a:ext cx="5326482" cy="27432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0429" y="2356577"/>
            <a:ext cx="4652649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70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Open Sans Semibold" panose="020B0706030804020204" pitchFamily="34" charset="0"/>
                <a:cs typeface="Arial" panose="020B0604020202020204" pitchFamily="34" charset="0"/>
              </a:rPr>
              <a:t>Стратегия повышения выручки сети кинотеатров «Конец фильма»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7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Arial" panose="020B0604020202020204" pitchFamily="34" charset="0"/>
              <a:ea typeface="Open Sans Semibold" panose="020B0706030804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-408429" y="4995715"/>
            <a:ext cx="1614967" cy="1181231"/>
            <a:chOff x="-393474" y="5558692"/>
            <a:chExt cx="1614967" cy="1181231"/>
          </a:xfrm>
        </p:grpSpPr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rgbClr val="C7C7C7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93474" y="5558692"/>
              <a:ext cx="1614967" cy="1090341"/>
            </a:xfrm>
            <a:prstGeom prst="rect">
              <a:avLst/>
            </a:prstGeom>
          </p:spPr>
        </p:pic>
        <p:sp>
          <p:nvSpPr>
            <p:cNvPr id="7" name="Shape 1724"/>
            <p:cNvSpPr txBox="1">
              <a:spLocks/>
            </p:cNvSpPr>
            <p:nvPr/>
          </p:nvSpPr>
          <p:spPr>
            <a:xfrm>
              <a:off x="224752" y="6558143"/>
              <a:ext cx="996741" cy="1817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21431" tIns="21431" rIns="21431" bIns="21431" anchor="ctr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lang="uk-UA" sz="2200" b="0" i="0" u="none" strike="noStrike" cap="all" spc="0" normalizeH="0" baseline="0">
                  <a:ln>
                    <a:noFill/>
                  </a:ln>
                  <a:solidFill>
                    <a:srgbClr val="9C9790"/>
                  </a:solidFill>
                  <a:effectLst/>
                  <a:uFillTx/>
                  <a:latin typeface="Montserrat-Bold"/>
                  <a:ea typeface="Montserrat-Bold"/>
                  <a:cs typeface="Montserrat-Bold"/>
                  <a:sym typeface="Montserrat-Bold"/>
                </a:defRPr>
              </a:lvl1pPr>
              <a:lvl2pPr marL="0" marR="0" indent="2286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400" b="0" i="0" u="none" strike="noStrike" cap="all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Montserrat-Regular"/>
                </a:defRPr>
              </a:lvl2pPr>
              <a:lvl3pPr marL="0" marR="0" indent="4572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400" b="0" i="0" u="none" strike="noStrike" cap="all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Montserrat-Regular"/>
                </a:defRPr>
              </a:lvl3pPr>
              <a:lvl4pPr marL="0" marR="0" indent="6858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400" b="0" i="0" u="none" strike="noStrike" cap="all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Montserrat-Regular"/>
                </a:defRPr>
              </a:lvl4pPr>
              <a:lvl5pPr marL="0" marR="0" indent="9144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400" b="0" i="0" u="none" strike="noStrike" cap="all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Montserrat-Regular"/>
                </a:defRPr>
              </a:lvl5pPr>
              <a:lvl6pPr marL="0" marR="0" indent="11430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400" b="0" i="0" u="none" strike="noStrike" cap="all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Montserrat-Regular"/>
                </a:defRPr>
              </a:lvl6pPr>
              <a:lvl7pPr marL="0" marR="0" indent="13716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400" b="0" i="0" u="none" strike="noStrike" cap="all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Montserrat-Regular"/>
                </a:defRPr>
              </a:lvl7pPr>
              <a:lvl8pPr marL="0" marR="0" indent="16002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400" b="0" i="0" u="none" strike="noStrike" cap="all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Montserrat-Regular"/>
                </a:defRPr>
              </a:lvl8pPr>
              <a:lvl9pPr marL="0" marR="0" indent="18288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400" b="0" i="0" u="none" strike="noStrike" cap="all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Montserrat-Regular"/>
                </a:defRPr>
              </a:lvl9pPr>
            </a:lstStyle>
            <a:p>
              <a:pPr marL="0" marR="0" lvl="0" indent="0" algn="ctr" defTabSz="348232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all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  <a:sym typeface="Montserrat-Bold"/>
                </a:rPr>
                <a:t>L </a:t>
              </a:r>
              <a:r>
                <a:rPr kumimoji="0" lang="ru-RU" sz="900" b="0" i="0" u="none" strike="noStrike" kern="0" cap="all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  <a:sym typeface="Montserrat-Bold"/>
                </a:rPr>
                <a:t> </a:t>
              </a:r>
              <a:r>
                <a:rPr kumimoji="0" lang="en-US" sz="900" b="0" i="0" u="none" strike="noStrike" kern="0" cap="all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  <a:sym typeface="Montserrat-Bold"/>
                </a:rPr>
                <a:t> I </a:t>
              </a:r>
              <a:r>
                <a:rPr kumimoji="0" lang="ru-RU" sz="900" b="0" i="0" u="none" strike="noStrike" kern="0" cap="all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  <a:sym typeface="Montserrat-Bold"/>
                </a:rPr>
                <a:t> </a:t>
              </a:r>
              <a:r>
                <a:rPr kumimoji="0" lang="en-US" sz="900" b="0" i="0" u="none" strike="noStrike" kern="0" cap="all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  <a:sym typeface="Montserrat-Bold"/>
                </a:rPr>
                <a:t> M</a:t>
              </a:r>
              <a:r>
                <a:rPr kumimoji="0" lang="ru-RU" sz="900" b="0" i="0" u="none" strike="noStrike" kern="0" cap="all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  <a:sym typeface="Montserrat-Bold"/>
                </a:rPr>
                <a:t> </a:t>
              </a:r>
              <a:r>
                <a:rPr kumimoji="0" lang="en-US" sz="900" b="0" i="0" u="none" strike="noStrike" kern="0" cap="all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  <a:sym typeface="Montserrat-Bold"/>
                </a:rPr>
                <a:t>  A </a:t>
              </a:r>
              <a:r>
                <a:rPr kumimoji="0" lang="ru-RU" sz="900" b="0" i="0" u="none" strike="noStrike" kern="0" cap="all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  <a:sym typeface="Montserrat-Bold"/>
                </a:rPr>
                <a:t> </a:t>
              </a:r>
              <a:r>
                <a:rPr lang="en-US" sz="900" kern="0" dirty="0" smtClean="0">
                  <a:solidFill>
                    <a:prstClr val="white">
                      <a:lumMod val="85000"/>
                    </a:prstClr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&amp;  n</a:t>
              </a:r>
              <a:endParaRPr kumimoji="0" lang="ru-RU" sz="900" b="0" i="0" u="none" strike="noStrike" kern="0" cap="all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Montserrat-Bold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430" y="1675034"/>
            <a:ext cx="207409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5143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Letter of Proposal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19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Объект 56" hidden="1">
            <a:extLst>
              <a:ext uri="{FF2B5EF4-FFF2-40B4-BE49-F238E27FC236}">
                <a16:creationId xmlns:a16="http://schemas.microsoft.com/office/drawing/2014/main" id="{67861AF4-554D-497C-B0FC-EF19F3F628C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think-cell Slide" r:id="rId133" imgW="270" imgH="270" progId="TCLayout.ActiveDocument.1">
                  <p:embed/>
                </p:oleObj>
              </mc:Choice>
              <mc:Fallback>
                <p:oleObj name="think-cell Slide" r:id="rId133" imgW="270" imgH="270" progId="TCLayout.ActiveDocument.1">
                  <p:embed/>
                  <p:pic>
                    <p:nvPicPr>
                      <p:cNvPr id="57" name="Объект 56" hidden="1">
                        <a:extLst>
                          <a:ext uri="{FF2B5EF4-FFF2-40B4-BE49-F238E27FC236}">
                            <a16:creationId xmlns:a16="http://schemas.microsoft.com/office/drawing/2014/main" id="{67861AF4-554D-497C-B0FC-EF19F3F628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Прямоугольник 4" hidden="1">
            <a:extLst>
              <a:ext uri="{FF2B5EF4-FFF2-40B4-BE49-F238E27FC236}">
                <a16:creationId xmlns:a16="http://schemas.microsoft.com/office/drawing/2014/main" id="{8FA983A4-9AD2-46F9-BC99-276193885B5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ru-RU" sz="10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6" name="Text Placeholder 2">
            <a:extLst>
              <a:ext uri="{FF2B5EF4-FFF2-40B4-BE49-F238E27FC236}">
                <a16:creationId xmlns:a16="http://schemas.microsoft.com/office/drawing/2014/main" id="{174E171A-B9C7-442A-95BE-F797E15C1801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1793875" y="3584575"/>
            <a:ext cx="300038" cy="18415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en-US" sz="1000" b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9</a:t>
            </a:r>
          </a:p>
        </p:txBody>
      </p:sp>
      <p:sp>
        <p:nvSpPr>
          <p:cNvPr id="107" name="Text Placeholder 2">
            <a:extLst>
              <a:ext uri="{FF2B5EF4-FFF2-40B4-BE49-F238E27FC236}">
                <a16:creationId xmlns:a16="http://schemas.microsoft.com/office/drawing/2014/main" id="{A9C12B2B-525E-45DC-8A7E-5C699D3FEC40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2093912" y="3584575"/>
            <a:ext cx="419100" cy="18415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en-US" sz="1000" b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10</a:t>
            </a:r>
            <a:endParaRPr lang="ru-RU" sz="10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8" name="Text Placeholder 2">
            <a:extLst>
              <a:ext uri="{FF2B5EF4-FFF2-40B4-BE49-F238E27FC236}">
                <a16:creationId xmlns:a16="http://schemas.microsoft.com/office/drawing/2014/main" id="{0B6E6C18-999A-406C-8F53-70B757EFB0C7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2513012" y="3584575"/>
            <a:ext cx="419100" cy="18415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en-US" sz="1000" b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11</a:t>
            </a:r>
            <a:endParaRPr lang="ru-RU" sz="10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6A2247AA-665C-4911-A98A-F4094458A2CB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2932112" y="3584575"/>
            <a:ext cx="419100" cy="18415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en-US" sz="1000" b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12</a:t>
            </a:r>
            <a:endParaRPr lang="ru-RU" sz="10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0" name="Text Placeholder 2">
            <a:extLst>
              <a:ext uri="{FF2B5EF4-FFF2-40B4-BE49-F238E27FC236}">
                <a16:creationId xmlns:a16="http://schemas.microsoft.com/office/drawing/2014/main" id="{759EF009-76C3-49C8-8722-CB83AFE056CB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3351212" y="3584575"/>
            <a:ext cx="419100" cy="18415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en-US" sz="1000" b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13</a:t>
            </a:r>
            <a:endParaRPr lang="ru-RU" sz="10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DDA04ED1-AACC-4D42-8E8F-8CB2E2754719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3770312" y="3584575"/>
            <a:ext cx="419100" cy="18415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en-US" sz="1000" b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14</a:t>
            </a:r>
            <a:endParaRPr lang="ru-RU" sz="10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2" name="Text Placeholder 2">
            <a:extLst>
              <a:ext uri="{FF2B5EF4-FFF2-40B4-BE49-F238E27FC236}">
                <a16:creationId xmlns:a16="http://schemas.microsoft.com/office/drawing/2014/main" id="{1D93FDD9-93F3-4C6F-A40E-F444FFAE9B0A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4189412" y="3584575"/>
            <a:ext cx="419100" cy="18415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en-US" sz="1000" b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15</a:t>
            </a:r>
            <a:endParaRPr lang="ru-RU" sz="10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A1D85249-69D7-4F48-AD2B-F5FEBF2380E3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4608512" y="3584575"/>
            <a:ext cx="419100" cy="18415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en-US" sz="1000" b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16</a:t>
            </a:r>
            <a:endParaRPr lang="ru-RU" sz="10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4" name="Text Placeholder 2">
            <a:extLst>
              <a:ext uri="{FF2B5EF4-FFF2-40B4-BE49-F238E27FC236}">
                <a16:creationId xmlns:a16="http://schemas.microsoft.com/office/drawing/2014/main" id="{9EF34532-F7C3-4217-A543-EFCC4EF39628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5027612" y="3584575"/>
            <a:ext cx="419100" cy="18415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en-US" sz="1000" b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17</a:t>
            </a:r>
            <a:endParaRPr lang="ru-RU" sz="10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5" name="Text Placeholder 2">
            <a:extLst>
              <a:ext uri="{FF2B5EF4-FFF2-40B4-BE49-F238E27FC236}">
                <a16:creationId xmlns:a16="http://schemas.microsoft.com/office/drawing/2014/main" id="{7A1BC566-093A-424E-8B68-71DB9D8F1016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5446712" y="3584575"/>
            <a:ext cx="419100" cy="18415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en-US" sz="1000" b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18</a:t>
            </a:r>
            <a:endParaRPr lang="ru-RU" sz="10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6" name="Text Placeholder 2">
            <a:extLst>
              <a:ext uri="{FF2B5EF4-FFF2-40B4-BE49-F238E27FC236}">
                <a16:creationId xmlns:a16="http://schemas.microsoft.com/office/drawing/2014/main" id="{AF1D0BB4-5204-45DD-92BE-C366AFFDB0DF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5865812" y="3584575"/>
            <a:ext cx="419100" cy="18415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en-US" sz="1000" b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19</a:t>
            </a:r>
            <a:endParaRPr lang="ru-RU" sz="10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7" name="Text Placeholder 2">
            <a:extLst>
              <a:ext uri="{FF2B5EF4-FFF2-40B4-BE49-F238E27FC236}">
                <a16:creationId xmlns:a16="http://schemas.microsoft.com/office/drawing/2014/main" id="{6A89891E-F251-4C0F-8120-FCB30D29EA87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6284912" y="3584575"/>
            <a:ext cx="419100" cy="18415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en-US" sz="1000" b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20</a:t>
            </a:r>
            <a:endParaRPr lang="ru-RU" sz="10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8" name="Text Placeholder 2">
            <a:extLst>
              <a:ext uri="{FF2B5EF4-FFF2-40B4-BE49-F238E27FC236}">
                <a16:creationId xmlns:a16="http://schemas.microsoft.com/office/drawing/2014/main" id="{100CA8F1-7EE3-441D-941E-8B1786ECFC20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6704012" y="3584575"/>
            <a:ext cx="419100" cy="18415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en-US" sz="1000" b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21</a:t>
            </a:r>
            <a:endParaRPr lang="ru-RU" sz="10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9" name="Text Placeholder 2">
            <a:extLst>
              <a:ext uri="{FF2B5EF4-FFF2-40B4-BE49-F238E27FC236}">
                <a16:creationId xmlns:a16="http://schemas.microsoft.com/office/drawing/2014/main" id="{45C0F98F-48DB-4D1C-9016-9A18F00CC678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7123112" y="3584575"/>
            <a:ext cx="419100" cy="18415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en-US" sz="1000" b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22</a:t>
            </a:r>
            <a:endParaRPr lang="ru-RU" sz="10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0" name="Text Placeholder 2">
            <a:extLst>
              <a:ext uri="{FF2B5EF4-FFF2-40B4-BE49-F238E27FC236}">
                <a16:creationId xmlns:a16="http://schemas.microsoft.com/office/drawing/2014/main" id="{E7437A68-167C-402A-ABE7-F59B3BD364AD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7542212" y="3584575"/>
            <a:ext cx="419100" cy="18415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en-US" sz="1000" b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23</a:t>
            </a:r>
            <a:endParaRPr lang="ru-RU" sz="10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1" name="Text Placeholder 2">
            <a:extLst>
              <a:ext uri="{FF2B5EF4-FFF2-40B4-BE49-F238E27FC236}">
                <a16:creationId xmlns:a16="http://schemas.microsoft.com/office/drawing/2014/main" id="{DAA56C85-5733-4DF6-898D-948A5A8856D5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7961312" y="3584575"/>
            <a:ext cx="419100" cy="18415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en-US" sz="1000" b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  <a:endParaRPr lang="ru-RU" sz="10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2" name="Text Placeholder 2">
            <a:extLst>
              <a:ext uri="{FF2B5EF4-FFF2-40B4-BE49-F238E27FC236}">
                <a16:creationId xmlns:a16="http://schemas.microsoft.com/office/drawing/2014/main" id="{E63017B0-A515-4CAB-AB82-64E26450A0A7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8380412" y="3584575"/>
            <a:ext cx="419100" cy="18415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en-US" sz="1000" b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</a:p>
        </p:txBody>
      </p:sp>
      <p:cxnSp>
        <p:nvCxnSpPr>
          <p:cNvPr id="126" name="Прямая соединительная линия 125">
            <a:extLst>
              <a:ext uri="{FF2B5EF4-FFF2-40B4-BE49-F238E27FC236}">
                <a16:creationId xmlns:a16="http://schemas.microsoft.com/office/drawing/2014/main" id="{031A165A-5898-4717-BABB-43BD1A3BCAE4}"/>
              </a:ext>
            </a:extLst>
          </p:cNvPr>
          <p:cNvCxnSpPr/>
          <p:nvPr>
            <p:custDataLst>
              <p:tags r:id="rId21"/>
            </p:custDataLst>
          </p:nvPr>
        </p:nvCxnSpPr>
        <p:spPr bwMode="auto">
          <a:xfrm>
            <a:off x="1793875" y="3768725"/>
            <a:ext cx="0" cy="2670175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Прямая соединительная линия 140">
            <a:extLst>
              <a:ext uri="{FF2B5EF4-FFF2-40B4-BE49-F238E27FC236}">
                <a16:creationId xmlns:a16="http://schemas.microsoft.com/office/drawing/2014/main" id="{57F12B02-9A12-4A7C-A342-264B81CE06C5}"/>
              </a:ext>
            </a:extLst>
          </p:cNvPr>
          <p:cNvCxnSpPr/>
          <p:nvPr>
            <p:custDataLst>
              <p:tags r:id="rId22"/>
            </p:custDataLst>
          </p:nvPr>
        </p:nvCxnSpPr>
        <p:spPr bwMode="auto">
          <a:xfrm>
            <a:off x="369888" y="3768725"/>
            <a:ext cx="0" cy="2670175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единительная линия 139">
            <a:extLst>
              <a:ext uri="{FF2B5EF4-FFF2-40B4-BE49-F238E27FC236}">
                <a16:creationId xmlns:a16="http://schemas.microsoft.com/office/drawing/2014/main" id="{026E8061-6E4E-472B-A599-A7ECA0D77E8E}"/>
              </a:ext>
            </a:extLst>
          </p:cNvPr>
          <p:cNvCxnSpPr/>
          <p:nvPr>
            <p:custDataLst>
              <p:tags r:id="rId23"/>
            </p:custDataLst>
          </p:nvPr>
        </p:nvCxnSpPr>
        <p:spPr bwMode="auto">
          <a:xfrm>
            <a:off x="8799513" y="3768725"/>
            <a:ext cx="0" cy="2670175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единительная линия 126">
            <a:extLst>
              <a:ext uri="{FF2B5EF4-FFF2-40B4-BE49-F238E27FC236}">
                <a16:creationId xmlns:a16="http://schemas.microsoft.com/office/drawing/2014/main" id="{A06F32A6-1D93-4D6C-8021-C87124CE2CAF}"/>
              </a:ext>
            </a:extLst>
          </p:cNvPr>
          <p:cNvCxnSpPr/>
          <p:nvPr>
            <p:custDataLst>
              <p:tags r:id="rId24"/>
            </p:custDataLst>
          </p:nvPr>
        </p:nvCxnSpPr>
        <p:spPr bwMode="auto">
          <a:xfrm>
            <a:off x="7542213" y="3768725"/>
            <a:ext cx="0" cy="267017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единительная линия 129">
            <a:extLst>
              <a:ext uri="{FF2B5EF4-FFF2-40B4-BE49-F238E27FC236}">
                <a16:creationId xmlns:a16="http://schemas.microsoft.com/office/drawing/2014/main" id="{1EB718CD-51AD-4A5B-9DD8-827ABB09C8D2}"/>
              </a:ext>
            </a:extLst>
          </p:cNvPr>
          <p:cNvCxnSpPr/>
          <p:nvPr>
            <p:custDataLst>
              <p:tags r:id="rId25"/>
            </p:custDataLst>
          </p:nvPr>
        </p:nvCxnSpPr>
        <p:spPr bwMode="auto">
          <a:xfrm>
            <a:off x="6284913" y="3768725"/>
            <a:ext cx="0" cy="267017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единительная линия 133">
            <a:extLst>
              <a:ext uri="{FF2B5EF4-FFF2-40B4-BE49-F238E27FC236}">
                <a16:creationId xmlns:a16="http://schemas.microsoft.com/office/drawing/2014/main" id="{EAEF4726-854F-479A-B6CF-19F03D9D9E7A}"/>
              </a:ext>
            </a:extLst>
          </p:cNvPr>
          <p:cNvCxnSpPr/>
          <p:nvPr>
            <p:custDataLst>
              <p:tags r:id="rId26"/>
            </p:custDataLst>
          </p:nvPr>
        </p:nvCxnSpPr>
        <p:spPr bwMode="auto">
          <a:xfrm>
            <a:off x="2932113" y="3768725"/>
            <a:ext cx="0" cy="267017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Прямая соединительная линия 131">
            <a:extLst>
              <a:ext uri="{FF2B5EF4-FFF2-40B4-BE49-F238E27FC236}">
                <a16:creationId xmlns:a16="http://schemas.microsoft.com/office/drawing/2014/main" id="{1BB5803A-6AA5-4A87-9F2E-4AB618071AEC}"/>
              </a:ext>
            </a:extLst>
          </p:cNvPr>
          <p:cNvCxnSpPr/>
          <p:nvPr>
            <p:custDataLst>
              <p:tags r:id="rId27"/>
            </p:custDataLst>
          </p:nvPr>
        </p:nvCxnSpPr>
        <p:spPr bwMode="auto">
          <a:xfrm>
            <a:off x="2093913" y="3768725"/>
            <a:ext cx="0" cy="267017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единительная линия 132">
            <a:extLst>
              <a:ext uri="{FF2B5EF4-FFF2-40B4-BE49-F238E27FC236}">
                <a16:creationId xmlns:a16="http://schemas.microsoft.com/office/drawing/2014/main" id="{EBFEE4F8-D3AF-4F0F-B5E9-D7C950477AB5}"/>
              </a:ext>
            </a:extLst>
          </p:cNvPr>
          <p:cNvCxnSpPr/>
          <p:nvPr>
            <p:custDataLst>
              <p:tags r:id="rId28"/>
            </p:custDataLst>
          </p:nvPr>
        </p:nvCxnSpPr>
        <p:spPr bwMode="auto">
          <a:xfrm>
            <a:off x="2513013" y="3768725"/>
            <a:ext cx="0" cy="267017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единительная линия 128">
            <a:extLst>
              <a:ext uri="{FF2B5EF4-FFF2-40B4-BE49-F238E27FC236}">
                <a16:creationId xmlns:a16="http://schemas.microsoft.com/office/drawing/2014/main" id="{B1A83E94-C899-4594-A90E-BD2A1924DBB7}"/>
              </a:ext>
            </a:extLst>
          </p:cNvPr>
          <p:cNvCxnSpPr/>
          <p:nvPr>
            <p:custDataLst>
              <p:tags r:id="rId29"/>
            </p:custDataLst>
          </p:nvPr>
        </p:nvCxnSpPr>
        <p:spPr bwMode="auto">
          <a:xfrm>
            <a:off x="3351213" y="3768725"/>
            <a:ext cx="0" cy="267017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Прямая соединительная линия 135">
            <a:extLst>
              <a:ext uri="{FF2B5EF4-FFF2-40B4-BE49-F238E27FC236}">
                <a16:creationId xmlns:a16="http://schemas.microsoft.com/office/drawing/2014/main" id="{8B8E5AE2-4850-453E-BCAB-F6C2382B8FE5}"/>
              </a:ext>
            </a:extLst>
          </p:cNvPr>
          <p:cNvCxnSpPr/>
          <p:nvPr>
            <p:custDataLst>
              <p:tags r:id="rId30"/>
            </p:custDataLst>
          </p:nvPr>
        </p:nvCxnSpPr>
        <p:spPr bwMode="auto">
          <a:xfrm>
            <a:off x="5027613" y="3768725"/>
            <a:ext cx="0" cy="267017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единительная линия 134">
            <a:extLst>
              <a:ext uri="{FF2B5EF4-FFF2-40B4-BE49-F238E27FC236}">
                <a16:creationId xmlns:a16="http://schemas.microsoft.com/office/drawing/2014/main" id="{15A276B2-1B9E-4015-AD6B-B73BA6C4388A}"/>
              </a:ext>
            </a:extLst>
          </p:cNvPr>
          <p:cNvCxnSpPr/>
          <p:nvPr>
            <p:custDataLst>
              <p:tags r:id="rId31"/>
            </p:custDataLst>
          </p:nvPr>
        </p:nvCxnSpPr>
        <p:spPr bwMode="auto">
          <a:xfrm>
            <a:off x="3770313" y="3768725"/>
            <a:ext cx="0" cy="267017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единительная линия 123">
            <a:extLst>
              <a:ext uri="{FF2B5EF4-FFF2-40B4-BE49-F238E27FC236}">
                <a16:creationId xmlns:a16="http://schemas.microsoft.com/office/drawing/2014/main" id="{C8ECA3FB-A4F7-443A-91C7-D0783576E017}"/>
              </a:ext>
            </a:extLst>
          </p:cNvPr>
          <p:cNvCxnSpPr/>
          <p:nvPr>
            <p:custDataLst>
              <p:tags r:id="rId32"/>
            </p:custDataLst>
          </p:nvPr>
        </p:nvCxnSpPr>
        <p:spPr bwMode="auto">
          <a:xfrm>
            <a:off x="4189413" y="3768725"/>
            <a:ext cx="0" cy="267017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Прямая соединительная линия 138">
            <a:extLst>
              <a:ext uri="{FF2B5EF4-FFF2-40B4-BE49-F238E27FC236}">
                <a16:creationId xmlns:a16="http://schemas.microsoft.com/office/drawing/2014/main" id="{07B68087-B1E2-4CED-957A-FA36EE6627EF}"/>
              </a:ext>
            </a:extLst>
          </p:cNvPr>
          <p:cNvCxnSpPr/>
          <p:nvPr>
            <p:custDataLst>
              <p:tags r:id="rId33"/>
            </p:custDataLst>
          </p:nvPr>
        </p:nvCxnSpPr>
        <p:spPr bwMode="auto">
          <a:xfrm>
            <a:off x="8380413" y="3768725"/>
            <a:ext cx="0" cy="267017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>
            <a:extLst>
              <a:ext uri="{FF2B5EF4-FFF2-40B4-BE49-F238E27FC236}">
                <a16:creationId xmlns:a16="http://schemas.microsoft.com/office/drawing/2014/main" id="{52D28548-22E9-4A81-AD05-2117ED30A7AE}"/>
              </a:ext>
            </a:extLst>
          </p:cNvPr>
          <p:cNvCxnSpPr/>
          <p:nvPr>
            <p:custDataLst>
              <p:tags r:id="rId34"/>
            </p:custDataLst>
          </p:nvPr>
        </p:nvCxnSpPr>
        <p:spPr bwMode="auto">
          <a:xfrm>
            <a:off x="4608513" y="3768725"/>
            <a:ext cx="0" cy="267017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единительная линия 136">
            <a:extLst>
              <a:ext uri="{FF2B5EF4-FFF2-40B4-BE49-F238E27FC236}">
                <a16:creationId xmlns:a16="http://schemas.microsoft.com/office/drawing/2014/main" id="{290C56E8-CD06-467E-BEDA-A7F65743EAF4}"/>
              </a:ext>
            </a:extLst>
          </p:cNvPr>
          <p:cNvCxnSpPr/>
          <p:nvPr>
            <p:custDataLst>
              <p:tags r:id="rId35"/>
            </p:custDataLst>
          </p:nvPr>
        </p:nvCxnSpPr>
        <p:spPr bwMode="auto">
          <a:xfrm>
            <a:off x="5446713" y="3768725"/>
            <a:ext cx="0" cy="267017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>
            <a:extLst>
              <a:ext uri="{FF2B5EF4-FFF2-40B4-BE49-F238E27FC236}">
                <a16:creationId xmlns:a16="http://schemas.microsoft.com/office/drawing/2014/main" id="{AA145460-2D1A-40AD-BF05-06829D727901}"/>
              </a:ext>
            </a:extLst>
          </p:cNvPr>
          <p:cNvCxnSpPr/>
          <p:nvPr>
            <p:custDataLst>
              <p:tags r:id="rId36"/>
            </p:custDataLst>
          </p:nvPr>
        </p:nvCxnSpPr>
        <p:spPr bwMode="auto">
          <a:xfrm>
            <a:off x="5865813" y="3768725"/>
            <a:ext cx="0" cy="267017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Прямая соединительная линия 137">
            <a:extLst>
              <a:ext uri="{FF2B5EF4-FFF2-40B4-BE49-F238E27FC236}">
                <a16:creationId xmlns:a16="http://schemas.microsoft.com/office/drawing/2014/main" id="{B0BE54E3-60CD-4452-AE7B-4DC9AAE968CD}"/>
              </a:ext>
            </a:extLst>
          </p:cNvPr>
          <p:cNvCxnSpPr/>
          <p:nvPr>
            <p:custDataLst>
              <p:tags r:id="rId37"/>
            </p:custDataLst>
          </p:nvPr>
        </p:nvCxnSpPr>
        <p:spPr bwMode="auto">
          <a:xfrm>
            <a:off x="7123113" y="3768725"/>
            <a:ext cx="0" cy="267017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единительная линия 127">
            <a:extLst>
              <a:ext uri="{FF2B5EF4-FFF2-40B4-BE49-F238E27FC236}">
                <a16:creationId xmlns:a16="http://schemas.microsoft.com/office/drawing/2014/main" id="{2466518A-D734-498C-9A8E-22BD6A0A2DB0}"/>
              </a:ext>
            </a:extLst>
          </p:cNvPr>
          <p:cNvCxnSpPr/>
          <p:nvPr>
            <p:custDataLst>
              <p:tags r:id="rId38"/>
            </p:custDataLst>
          </p:nvPr>
        </p:nvCxnSpPr>
        <p:spPr bwMode="auto">
          <a:xfrm>
            <a:off x="6704013" y="3768725"/>
            <a:ext cx="0" cy="267017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единительная линия 130">
            <a:extLst>
              <a:ext uri="{FF2B5EF4-FFF2-40B4-BE49-F238E27FC236}">
                <a16:creationId xmlns:a16="http://schemas.microsoft.com/office/drawing/2014/main" id="{B9178D1B-18FD-4AF2-9A74-2C9768C043C3}"/>
              </a:ext>
            </a:extLst>
          </p:cNvPr>
          <p:cNvCxnSpPr/>
          <p:nvPr>
            <p:custDataLst>
              <p:tags r:id="rId39"/>
            </p:custDataLst>
          </p:nvPr>
        </p:nvCxnSpPr>
        <p:spPr bwMode="auto">
          <a:xfrm>
            <a:off x="7961313" y="3768725"/>
            <a:ext cx="0" cy="267017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Прямая соединительная линия 141">
            <a:extLst>
              <a:ext uri="{FF2B5EF4-FFF2-40B4-BE49-F238E27FC236}">
                <a16:creationId xmlns:a16="http://schemas.microsoft.com/office/drawing/2014/main" id="{A3CB8A8C-A6A8-4CAD-9898-580D52BFF2C4}"/>
              </a:ext>
            </a:extLst>
          </p:cNvPr>
          <p:cNvCxnSpPr/>
          <p:nvPr>
            <p:custDataLst>
              <p:tags r:id="rId40"/>
            </p:custDataLst>
          </p:nvPr>
        </p:nvCxnSpPr>
        <p:spPr bwMode="auto">
          <a:xfrm>
            <a:off x="369888" y="6438900"/>
            <a:ext cx="8429625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единительная линия 142">
            <a:extLst>
              <a:ext uri="{FF2B5EF4-FFF2-40B4-BE49-F238E27FC236}">
                <a16:creationId xmlns:a16="http://schemas.microsoft.com/office/drawing/2014/main" id="{8AC64BA0-5AAB-4C4F-B9B5-A214262C51E2}"/>
              </a:ext>
            </a:extLst>
          </p:cNvPr>
          <p:cNvCxnSpPr/>
          <p:nvPr>
            <p:custDataLst>
              <p:tags r:id="rId41"/>
            </p:custDataLst>
          </p:nvPr>
        </p:nvCxnSpPr>
        <p:spPr bwMode="auto">
          <a:xfrm>
            <a:off x="369888" y="3768725"/>
            <a:ext cx="8429625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 Placeholder 2">
            <a:extLst>
              <a:ext uri="{FF2B5EF4-FFF2-40B4-BE49-F238E27FC236}">
                <a16:creationId xmlns:a16="http://schemas.microsoft.com/office/drawing/2014/main" id="{54D22B36-CB3C-442E-9E44-1D4BC85FB551}"/>
              </a:ext>
            </a:extLst>
          </p:cNvPr>
          <p:cNvSpPr>
            <a:spLocks noGrp="1"/>
          </p:cNvSpPr>
          <p:nvPr>
            <p:custDataLst>
              <p:tags r:id="rId42"/>
            </p:custDataLst>
          </p:nvPr>
        </p:nvSpPr>
        <p:spPr bwMode="auto">
          <a:xfrm>
            <a:off x="1046163" y="4122738"/>
            <a:ext cx="698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en-US" sz="1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  <a:endParaRPr lang="ru-RU" sz="10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6" name="Text Placeholder 2">
            <a:extLst>
              <a:ext uri="{FF2B5EF4-FFF2-40B4-BE49-F238E27FC236}">
                <a16:creationId xmlns:a16="http://schemas.microsoft.com/office/drawing/2014/main" id="{872A9663-2F54-4033-90CD-B3E7E63E6EF8}"/>
              </a:ext>
            </a:extLst>
          </p:cNvPr>
          <p:cNvSpPr>
            <a:spLocks noGrp="1"/>
          </p:cNvSpPr>
          <p:nvPr>
            <p:custDataLst>
              <p:tags r:id="rId43"/>
            </p:custDataLst>
          </p:nvPr>
        </p:nvSpPr>
        <p:spPr bwMode="auto">
          <a:xfrm>
            <a:off x="1046163" y="5948363"/>
            <a:ext cx="698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en-US" sz="1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4</a:t>
            </a:r>
            <a:endParaRPr lang="ru-RU" sz="10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8" name="Text Placeholder 2">
            <a:extLst>
              <a:ext uri="{FF2B5EF4-FFF2-40B4-BE49-F238E27FC236}">
                <a16:creationId xmlns:a16="http://schemas.microsoft.com/office/drawing/2014/main" id="{B99875E6-6AA7-408D-BBC8-A6D1DAD97E65}"/>
              </a:ext>
            </a:extLst>
          </p:cNvPr>
          <p:cNvSpPr>
            <a:spLocks noGrp="1"/>
          </p:cNvSpPr>
          <p:nvPr>
            <p:custDataLst>
              <p:tags r:id="rId44"/>
            </p:custDataLst>
          </p:nvPr>
        </p:nvSpPr>
        <p:spPr bwMode="auto">
          <a:xfrm>
            <a:off x="1046163" y="4730750"/>
            <a:ext cx="698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en-US" sz="1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  <a:endParaRPr lang="ru-RU" sz="10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5" name="Text Placeholder 2">
            <a:extLst>
              <a:ext uri="{FF2B5EF4-FFF2-40B4-BE49-F238E27FC236}">
                <a16:creationId xmlns:a16="http://schemas.microsoft.com/office/drawing/2014/main" id="{F69F468D-7803-47C3-A636-05E1D6E0E987}"/>
              </a:ext>
            </a:extLst>
          </p:cNvPr>
          <p:cNvSpPr>
            <a:spLocks noGrp="1"/>
          </p:cNvSpPr>
          <p:nvPr>
            <p:custDataLst>
              <p:tags r:id="rId45"/>
            </p:custDataLst>
          </p:nvPr>
        </p:nvSpPr>
        <p:spPr bwMode="auto">
          <a:xfrm>
            <a:off x="1046163" y="5340350"/>
            <a:ext cx="698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en-US" sz="1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  <a:endParaRPr lang="ru-RU" sz="10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4" name="Text Placeholder 2">
            <a:extLst>
              <a:ext uri="{FF2B5EF4-FFF2-40B4-BE49-F238E27FC236}">
                <a16:creationId xmlns:a16="http://schemas.microsoft.com/office/drawing/2014/main" id="{FDE69E9A-9B2F-4C35-90C3-DA54777C8776}"/>
              </a:ext>
            </a:extLst>
          </p:cNvPr>
          <p:cNvSpPr>
            <a:spLocks noGrp="1"/>
          </p:cNvSpPr>
          <p:nvPr>
            <p:custDataLst>
              <p:tags r:id="rId46"/>
            </p:custDataLst>
          </p:nvPr>
        </p:nvSpPr>
        <p:spPr bwMode="auto">
          <a:xfrm>
            <a:off x="420688" y="3608388"/>
            <a:ext cx="13223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en-US" sz="1000" b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Залы / часы. 02.05.13</a:t>
            </a:r>
          </a:p>
        </p:txBody>
      </p:sp>
      <p:sp>
        <p:nvSpPr>
          <p:cNvPr id="149" name="Text Placeholder 2">
            <a:extLst>
              <a:ext uri="{FF2B5EF4-FFF2-40B4-BE49-F238E27FC236}">
                <a16:creationId xmlns:a16="http://schemas.microsoft.com/office/drawing/2014/main" id="{E039C996-745D-428D-8232-4C0D8D62977B}"/>
              </a:ext>
            </a:extLst>
          </p:cNvPr>
          <p:cNvSpPr>
            <a:spLocks noGrp="1"/>
          </p:cNvSpPr>
          <p:nvPr>
            <p:custDataLst>
              <p:tags r:id="rId47"/>
            </p:custDataLst>
          </p:nvPr>
        </p:nvSpPr>
        <p:spPr bwMode="auto">
          <a:xfrm>
            <a:off x="2281238" y="4117975"/>
            <a:ext cx="914400" cy="325438"/>
          </a:xfrm>
          <a:prstGeom prst="roundRect">
            <a:avLst>
              <a:gd name="adj" fmla="val 49756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vert="horz" wrap="square" lIns="3175" tIns="1588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Железный человек 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150" name="Text Placeholder 2">
            <a:extLst>
              <a:ext uri="{FF2B5EF4-FFF2-40B4-BE49-F238E27FC236}">
                <a16:creationId xmlns:a16="http://schemas.microsoft.com/office/drawing/2014/main" id="{3CE59FC2-8F78-4AA2-BB54-4C75A161DFAF}"/>
              </a:ext>
            </a:extLst>
          </p:cNvPr>
          <p:cNvSpPr>
            <a:spLocks noGrp="1"/>
          </p:cNvSpPr>
          <p:nvPr>
            <p:custDataLst>
              <p:tags r:id="rId48"/>
            </p:custDataLst>
          </p:nvPr>
        </p:nvSpPr>
        <p:spPr bwMode="auto">
          <a:xfrm>
            <a:off x="3373438" y="4117975"/>
            <a:ext cx="914400" cy="325438"/>
          </a:xfrm>
          <a:prstGeom prst="roundRect">
            <a:avLst>
              <a:gd name="adj" fmla="val 49756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vert="horz" wrap="square" lIns="3175" tIns="1588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Железный человек 3</a:t>
            </a:r>
          </a:p>
        </p:txBody>
      </p:sp>
      <p:sp>
        <p:nvSpPr>
          <p:cNvPr id="151" name="Text Placeholder 2">
            <a:extLst>
              <a:ext uri="{FF2B5EF4-FFF2-40B4-BE49-F238E27FC236}">
                <a16:creationId xmlns:a16="http://schemas.microsoft.com/office/drawing/2014/main" id="{3F072CCF-A55E-4F9C-8E9E-388C3152280C}"/>
              </a:ext>
            </a:extLst>
          </p:cNvPr>
          <p:cNvSpPr>
            <a:spLocks noGrp="1"/>
          </p:cNvSpPr>
          <p:nvPr>
            <p:custDataLst>
              <p:tags r:id="rId49"/>
            </p:custDataLst>
          </p:nvPr>
        </p:nvSpPr>
        <p:spPr bwMode="auto">
          <a:xfrm>
            <a:off x="4422775" y="4117975"/>
            <a:ext cx="914400" cy="325438"/>
          </a:xfrm>
          <a:prstGeom prst="roundRect">
            <a:avLst>
              <a:gd name="adj" fmla="val 49756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vert="horz" wrap="square" lIns="3175" tIns="1588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Железный человек 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152" name="Text Placeholder 2">
            <a:extLst>
              <a:ext uri="{FF2B5EF4-FFF2-40B4-BE49-F238E27FC236}">
                <a16:creationId xmlns:a16="http://schemas.microsoft.com/office/drawing/2014/main" id="{756749ED-09B9-46CA-AEE1-7B118C8F4AA6}"/>
              </a:ext>
            </a:extLst>
          </p:cNvPr>
          <p:cNvSpPr>
            <a:spLocks noGrp="1"/>
          </p:cNvSpPr>
          <p:nvPr>
            <p:custDataLst>
              <p:tags r:id="rId50"/>
            </p:custDataLst>
          </p:nvPr>
        </p:nvSpPr>
        <p:spPr bwMode="auto">
          <a:xfrm>
            <a:off x="6588125" y="4792663"/>
            <a:ext cx="914400" cy="325438"/>
          </a:xfrm>
          <a:prstGeom prst="roundRect">
            <a:avLst>
              <a:gd name="adj" fmla="val 49756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vert="horz" wrap="square" lIns="3175" tIns="1588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Железный человек 3</a:t>
            </a:r>
            <a:endParaRPr lang="ru-RU" sz="10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3" name="Text Placeholder 2">
            <a:extLst>
              <a:ext uri="{FF2B5EF4-FFF2-40B4-BE49-F238E27FC236}">
                <a16:creationId xmlns:a16="http://schemas.microsoft.com/office/drawing/2014/main" id="{B7366E32-D48C-4155-AC7C-5E935E6CCC64}"/>
              </a:ext>
            </a:extLst>
          </p:cNvPr>
          <p:cNvSpPr>
            <a:spLocks noGrp="1"/>
          </p:cNvSpPr>
          <p:nvPr>
            <p:custDataLst>
              <p:tags r:id="rId51"/>
            </p:custDataLst>
          </p:nvPr>
        </p:nvSpPr>
        <p:spPr bwMode="auto">
          <a:xfrm>
            <a:off x="7418388" y="5357813"/>
            <a:ext cx="973138" cy="3238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vert="horz" wrap="square" lIns="3175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Железный человек 3</a:t>
            </a:r>
          </a:p>
        </p:txBody>
      </p:sp>
      <p:sp>
        <p:nvSpPr>
          <p:cNvPr id="155" name="Text Placeholder 2">
            <a:extLst>
              <a:ext uri="{FF2B5EF4-FFF2-40B4-BE49-F238E27FC236}">
                <a16:creationId xmlns:a16="http://schemas.microsoft.com/office/drawing/2014/main" id="{D7E40BDD-4179-4240-9577-3EAD99FF139D}"/>
              </a:ext>
            </a:extLst>
          </p:cNvPr>
          <p:cNvSpPr>
            <a:spLocks noGrp="1"/>
          </p:cNvSpPr>
          <p:nvPr>
            <p:custDataLst>
              <p:tags r:id="rId52"/>
            </p:custDataLst>
          </p:nvPr>
        </p:nvSpPr>
        <p:spPr bwMode="auto">
          <a:xfrm>
            <a:off x="5461000" y="4117975"/>
            <a:ext cx="914400" cy="325438"/>
          </a:xfrm>
          <a:prstGeom prst="roundRect">
            <a:avLst>
              <a:gd name="adj" fmla="val 49756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vert="horz" wrap="square" lIns="3175" tIns="1588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Железный человек 3</a:t>
            </a:r>
          </a:p>
        </p:txBody>
      </p:sp>
      <p:sp>
        <p:nvSpPr>
          <p:cNvPr id="156" name="Text Placeholder 2">
            <a:extLst>
              <a:ext uri="{FF2B5EF4-FFF2-40B4-BE49-F238E27FC236}">
                <a16:creationId xmlns:a16="http://schemas.microsoft.com/office/drawing/2014/main" id="{3FCC3729-41DB-42A6-97BF-3B1AD01D9562}"/>
              </a:ext>
            </a:extLst>
          </p:cNvPr>
          <p:cNvSpPr>
            <a:spLocks noGrp="1"/>
          </p:cNvSpPr>
          <p:nvPr>
            <p:custDataLst>
              <p:tags r:id="rId53"/>
            </p:custDataLst>
          </p:nvPr>
        </p:nvSpPr>
        <p:spPr bwMode="auto">
          <a:xfrm>
            <a:off x="2516188" y="4792663"/>
            <a:ext cx="857250" cy="325438"/>
          </a:xfrm>
          <a:prstGeom prst="roundRect">
            <a:avLst>
              <a:gd name="adj" fmla="val 49756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vert="horz" wrap="square" lIns="3175" tIns="1588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Легенда №17</a:t>
            </a:r>
          </a:p>
        </p:txBody>
      </p:sp>
      <p:sp>
        <p:nvSpPr>
          <p:cNvPr id="157" name="Text Placeholder 2">
            <a:extLst>
              <a:ext uri="{FF2B5EF4-FFF2-40B4-BE49-F238E27FC236}">
                <a16:creationId xmlns:a16="http://schemas.microsoft.com/office/drawing/2014/main" id="{AA54CC56-1F5C-47FF-A957-4265CE32545B}"/>
              </a:ext>
            </a:extLst>
          </p:cNvPr>
          <p:cNvSpPr>
            <a:spLocks noGrp="1"/>
          </p:cNvSpPr>
          <p:nvPr>
            <p:custDataLst>
              <p:tags r:id="rId54"/>
            </p:custDataLst>
          </p:nvPr>
        </p:nvSpPr>
        <p:spPr bwMode="auto">
          <a:xfrm>
            <a:off x="3563938" y="4792663"/>
            <a:ext cx="800100" cy="325438"/>
          </a:xfrm>
          <a:prstGeom prst="roundRect">
            <a:avLst>
              <a:gd name="adj" fmla="val 49756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vert="horz" wrap="square" lIns="3175" tIns="1588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Легенда №17</a:t>
            </a:r>
          </a:p>
        </p:txBody>
      </p:sp>
      <p:sp>
        <p:nvSpPr>
          <p:cNvPr id="158" name="Text Placeholder 2">
            <a:extLst>
              <a:ext uri="{FF2B5EF4-FFF2-40B4-BE49-F238E27FC236}">
                <a16:creationId xmlns:a16="http://schemas.microsoft.com/office/drawing/2014/main" id="{DD9C43F9-F728-4157-897C-0E242FCCF014}"/>
              </a:ext>
            </a:extLst>
          </p:cNvPr>
          <p:cNvSpPr>
            <a:spLocks noGrp="1"/>
          </p:cNvSpPr>
          <p:nvPr>
            <p:custDataLst>
              <p:tags r:id="rId55"/>
            </p:custDataLst>
          </p:nvPr>
        </p:nvSpPr>
        <p:spPr bwMode="auto">
          <a:xfrm>
            <a:off x="4578350" y="4792663"/>
            <a:ext cx="801688" cy="325438"/>
          </a:xfrm>
          <a:prstGeom prst="roundRect">
            <a:avLst>
              <a:gd name="adj" fmla="val 49756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vert="horz" wrap="none" lIns="3175" tIns="47625" rIns="0" bIns="4603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Кон-Тики</a:t>
            </a:r>
          </a:p>
        </p:txBody>
      </p:sp>
      <p:sp>
        <p:nvSpPr>
          <p:cNvPr id="159" name="Text Placeholder 2">
            <a:extLst>
              <a:ext uri="{FF2B5EF4-FFF2-40B4-BE49-F238E27FC236}">
                <a16:creationId xmlns:a16="http://schemas.microsoft.com/office/drawing/2014/main" id="{3F6AE9FA-E09A-441C-A941-A77FACE8E70B}"/>
              </a:ext>
            </a:extLst>
          </p:cNvPr>
          <p:cNvSpPr>
            <a:spLocks noGrp="1"/>
          </p:cNvSpPr>
          <p:nvPr>
            <p:custDataLst>
              <p:tags r:id="rId56"/>
            </p:custDataLst>
          </p:nvPr>
        </p:nvSpPr>
        <p:spPr bwMode="auto">
          <a:xfrm>
            <a:off x="5322888" y="5357813"/>
            <a:ext cx="828675" cy="3238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vert="horz" wrap="square" lIns="3175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Легенда №17</a:t>
            </a:r>
          </a:p>
        </p:txBody>
      </p:sp>
      <p:sp>
        <p:nvSpPr>
          <p:cNvPr id="161" name="Text Placeholder 2">
            <a:extLst>
              <a:ext uri="{FF2B5EF4-FFF2-40B4-BE49-F238E27FC236}">
                <a16:creationId xmlns:a16="http://schemas.microsoft.com/office/drawing/2014/main" id="{634E16D0-0548-481B-8632-78C6AAE90183}"/>
              </a:ext>
            </a:extLst>
          </p:cNvPr>
          <p:cNvSpPr>
            <a:spLocks noGrp="1"/>
          </p:cNvSpPr>
          <p:nvPr>
            <p:custDataLst>
              <p:tags r:id="rId57"/>
            </p:custDataLst>
          </p:nvPr>
        </p:nvSpPr>
        <p:spPr bwMode="auto">
          <a:xfrm>
            <a:off x="5564188" y="4792663"/>
            <a:ext cx="811213" cy="325438"/>
          </a:xfrm>
          <a:prstGeom prst="roundRect">
            <a:avLst>
              <a:gd name="adj" fmla="val 49756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vert="horz" wrap="square" lIns="3175" tIns="1588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Сокровища ОК</a:t>
            </a:r>
            <a:endParaRPr lang="ru-RU" sz="10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2" name="Text Placeholder 2">
            <a:extLst>
              <a:ext uri="{FF2B5EF4-FFF2-40B4-BE49-F238E27FC236}">
                <a16:creationId xmlns:a16="http://schemas.microsoft.com/office/drawing/2014/main" id="{D7E59B6A-25BA-49DB-ABAA-F0FDBCD92C12}"/>
              </a:ext>
            </a:extLst>
          </p:cNvPr>
          <p:cNvSpPr>
            <a:spLocks noGrp="1"/>
          </p:cNvSpPr>
          <p:nvPr>
            <p:custDataLst>
              <p:tags r:id="rId58"/>
            </p:custDataLst>
          </p:nvPr>
        </p:nvSpPr>
        <p:spPr bwMode="auto">
          <a:xfrm>
            <a:off x="6588125" y="4117975"/>
            <a:ext cx="830263" cy="325438"/>
          </a:xfrm>
          <a:prstGeom prst="roundRect">
            <a:avLst>
              <a:gd name="adj" fmla="val 49756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vert="horz" wrap="square" lIns="3175" tIns="1588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Легенда №17</a:t>
            </a:r>
          </a:p>
        </p:txBody>
      </p:sp>
      <p:sp>
        <p:nvSpPr>
          <p:cNvPr id="163" name="Text Placeholder 2">
            <a:extLst>
              <a:ext uri="{FF2B5EF4-FFF2-40B4-BE49-F238E27FC236}">
                <a16:creationId xmlns:a16="http://schemas.microsoft.com/office/drawing/2014/main" id="{B514ACBA-E72C-4721-8683-424BE7EC00ED}"/>
              </a:ext>
            </a:extLst>
          </p:cNvPr>
          <p:cNvSpPr>
            <a:spLocks noGrp="1"/>
          </p:cNvSpPr>
          <p:nvPr>
            <p:custDataLst>
              <p:tags r:id="rId59"/>
            </p:custDataLst>
          </p:nvPr>
        </p:nvSpPr>
        <p:spPr bwMode="auto">
          <a:xfrm>
            <a:off x="7588250" y="4117975"/>
            <a:ext cx="914400" cy="325438"/>
          </a:xfrm>
          <a:prstGeom prst="roundRect">
            <a:avLst>
              <a:gd name="adj" fmla="val 49756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vert="horz" wrap="square" lIns="3175" tIns="1588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Железный человек 3</a:t>
            </a:r>
            <a:endParaRPr lang="ru-RU" sz="10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4" name="Text Placeholder 2">
            <a:extLst>
              <a:ext uri="{FF2B5EF4-FFF2-40B4-BE49-F238E27FC236}">
                <a16:creationId xmlns:a16="http://schemas.microsoft.com/office/drawing/2014/main" id="{BA1FFF1E-A999-46DB-A4DA-7D09F74146B5}"/>
              </a:ext>
            </a:extLst>
          </p:cNvPr>
          <p:cNvSpPr>
            <a:spLocks noGrp="1"/>
          </p:cNvSpPr>
          <p:nvPr>
            <p:custDataLst>
              <p:tags r:id="rId60"/>
            </p:custDataLst>
          </p:nvPr>
        </p:nvSpPr>
        <p:spPr bwMode="auto">
          <a:xfrm>
            <a:off x="2101850" y="5357813"/>
            <a:ext cx="815975" cy="3238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vert="horz" wrap="none" lIns="3175" tIns="46038" rIns="0" bIns="4603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Риф 3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</a:t>
            </a:r>
            <a:endParaRPr lang="ru-RU" sz="10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5" name="Text Placeholder 2">
            <a:extLst>
              <a:ext uri="{FF2B5EF4-FFF2-40B4-BE49-F238E27FC236}">
                <a16:creationId xmlns:a16="http://schemas.microsoft.com/office/drawing/2014/main" id="{1DFDC03B-F4C0-46CF-826D-F536693CFDAF}"/>
              </a:ext>
            </a:extLst>
          </p:cNvPr>
          <p:cNvSpPr>
            <a:spLocks noGrp="1"/>
          </p:cNvSpPr>
          <p:nvPr>
            <p:custDataLst>
              <p:tags r:id="rId61"/>
            </p:custDataLst>
          </p:nvPr>
        </p:nvSpPr>
        <p:spPr bwMode="auto">
          <a:xfrm>
            <a:off x="4338638" y="5357813"/>
            <a:ext cx="836613" cy="3238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vert="horz" wrap="none" lIns="3175" tIns="46038" rIns="0" bIns="4603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Риф 3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</a:t>
            </a:r>
            <a:endParaRPr lang="ru-RU" sz="10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6" name="Text Placeholder 2">
            <a:extLst>
              <a:ext uri="{FF2B5EF4-FFF2-40B4-BE49-F238E27FC236}">
                <a16:creationId xmlns:a16="http://schemas.microsoft.com/office/drawing/2014/main" id="{D941A320-7570-4A84-B449-9486EC337C0A}"/>
              </a:ext>
            </a:extLst>
          </p:cNvPr>
          <p:cNvSpPr>
            <a:spLocks noGrp="1"/>
          </p:cNvSpPr>
          <p:nvPr>
            <p:custDataLst>
              <p:tags r:id="rId62"/>
            </p:custDataLst>
          </p:nvPr>
        </p:nvSpPr>
        <p:spPr bwMode="auto">
          <a:xfrm>
            <a:off x="5281613" y="6115050"/>
            <a:ext cx="869950" cy="3238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vert="horz" wrap="none" lIns="3175" tIns="46038" rIns="0" bIns="4603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Риф 3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</a:t>
            </a:r>
            <a:endParaRPr lang="ru-RU" sz="10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7" name="Text Placeholder 2">
            <a:extLst>
              <a:ext uri="{FF2B5EF4-FFF2-40B4-BE49-F238E27FC236}">
                <a16:creationId xmlns:a16="http://schemas.microsoft.com/office/drawing/2014/main" id="{046DD07C-CF95-4FC6-83E6-4A6D631E588A}"/>
              </a:ext>
            </a:extLst>
          </p:cNvPr>
          <p:cNvSpPr>
            <a:spLocks noGrp="1"/>
          </p:cNvSpPr>
          <p:nvPr>
            <p:custDataLst>
              <p:tags r:id="rId63"/>
            </p:custDataLst>
          </p:nvPr>
        </p:nvSpPr>
        <p:spPr bwMode="auto">
          <a:xfrm>
            <a:off x="3287713" y="6115050"/>
            <a:ext cx="804863" cy="3238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vert="horz" wrap="none" lIns="3175" tIns="46038" rIns="0" bIns="4603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Обливион</a:t>
            </a:r>
            <a:endParaRPr lang="ru-RU" sz="10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8" name="Text Placeholder 2">
            <a:extLst>
              <a:ext uri="{FF2B5EF4-FFF2-40B4-BE49-F238E27FC236}">
                <a16:creationId xmlns:a16="http://schemas.microsoft.com/office/drawing/2014/main" id="{2F95A0DB-8FE9-4B8A-9C6B-E801F3C51789}"/>
              </a:ext>
            </a:extLst>
          </p:cNvPr>
          <p:cNvSpPr>
            <a:spLocks noGrp="1"/>
          </p:cNvSpPr>
          <p:nvPr>
            <p:custDataLst>
              <p:tags r:id="rId64"/>
            </p:custDataLst>
          </p:nvPr>
        </p:nvSpPr>
        <p:spPr bwMode="auto">
          <a:xfrm>
            <a:off x="6392862" y="6115050"/>
            <a:ext cx="914400" cy="3238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vert="horz" wrap="none" lIns="3175" tIns="46038" rIns="0" bIns="4603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Обливион</a:t>
            </a:r>
            <a:endParaRPr lang="ru-RU" sz="10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9" name="Text Placeholder 2">
            <a:extLst>
              <a:ext uri="{FF2B5EF4-FFF2-40B4-BE49-F238E27FC236}">
                <a16:creationId xmlns:a16="http://schemas.microsoft.com/office/drawing/2014/main" id="{AD43BBE2-13EC-473B-BB47-C69BBD331ECF}"/>
              </a:ext>
            </a:extLst>
          </p:cNvPr>
          <p:cNvSpPr>
            <a:spLocks noGrp="1"/>
          </p:cNvSpPr>
          <p:nvPr>
            <p:custDataLst>
              <p:tags r:id="rId65"/>
            </p:custDataLst>
          </p:nvPr>
        </p:nvSpPr>
        <p:spPr bwMode="auto">
          <a:xfrm>
            <a:off x="7705725" y="4792663"/>
            <a:ext cx="914400" cy="325438"/>
          </a:xfrm>
          <a:prstGeom prst="roundRect">
            <a:avLst>
              <a:gd name="adj" fmla="val 49756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vert="horz" wrap="square" lIns="3175" tIns="1588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Очень страшное 5</a:t>
            </a:r>
          </a:p>
        </p:txBody>
      </p:sp>
      <p:sp>
        <p:nvSpPr>
          <p:cNvPr id="170" name="Text Placeholder 2">
            <a:extLst>
              <a:ext uri="{FF2B5EF4-FFF2-40B4-BE49-F238E27FC236}">
                <a16:creationId xmlns:a16="http://schemas.microsoft.com/office/drawing/2014/main" id="{81F05319-EF8E-4D2D-AF34-511D56AEFE0C}"/>
              </a:ext>
            </a:extLst>
          </p:cNvPr>
          <p:cNvSpPr>
            <a:spLocks noGrp="1"/>
          </p:cNvSpPr>
          <p:nvPr>
            <p:custDataLst>
              <p:tags r:id="rId66"/>
            </p:custDataLst>
          </p:nvPr>
        </p:nvSpPr>
        <p:spPr bwMode="auto">
          <a:xfrm>
            <a:off x="4338638" y="6115050"/>
            <a:ext cx="719138" cy="3238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vert="horz" wrap="none" lIns="0" tIns="0" rIns="690563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Очень </a:t>
            </a:r>
            <a:fld id="{D0F39236-B43E-42EC-A490-35C38ED1EE72}" type="datetime' '">
              <a:rPr lang="ru-RU" altLang="en-US" sz="100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 </a:t>
            </a:fld>
            <a:r>
              <a:rPr lang="ru-RU" altLang="en-US"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/>
            </a:r>
            <a:br>
              <a:rPr lang="ru-RU" altLang="en-US"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</a:br>
            <a:r>
              <a:rPr lang="ru-RU"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страшное 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5</a:t>
            </a:r>
          </a:p>
        </p:txBody>
      </p:sp>
      <p:sp>
        <p:nvSpPr>
          <p:cNvPr id="171" name="Text Placeholder 2">
            <a:extLst>
              <a:ext uri="{FF2B5EF4-FFF2-40B4-BE49-F238E27FC236}">
                <a16:creationId xmlns:a16="http://schemas.microsoft.com/office/drawing/2014/main" id="{729EAF08-8CC6-4299-86D7-D912709D6AD7}"/>
              </a:ext>
            </a:extLst>
          </p:cNvPr>
          <p:cNvSpPr>
            <a:spLocks noGrp="1"/>
          </p:cNvSpPr>
          <p:nvPr>
            <p:custDataLst>
              <p:tags r:id="rId67"/>
            </p:custDataLst>
          </p:nvPr>
        </p:nvSpPr>
        <p:spPr bwMode="auto">
          <a:xfrm>
            <a:off x="6392863" y="5357813"/>
            <a:ext cx="866775" cy="3238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vert="horz" wrap="square" lIns="3175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Кровью и потом</a:t>
            </a:r>
          </a:p>
        </p:txBody>
      </p:sp>
      <p:sp>
        <p:nvSpPr>
          <p:cNvPr id="172" name="Text Placeholder 2">
            <a:extLst>
              <a:ext uri="{FF2B5EF4-FFF2-40B4-BE49-F238E27FC236}">
                <a16:creationId xmlns:a16="http://schemas.microsoft.com/office/drawing/2014/main" id="{89EDC529-B617-44CB-95FC-990C2508E332}"/>
              </a:ext>
            </a:extLst>
          </p:cNvPr>
          <p:cNvSpPr>
            <a:spLocks noGrp="1"/>
          </p:cNvSpPr>
          <p:nvPr>
            <p:custDataLst>
              <p:tags r:id="rId68"/>
            </p:custDataLst>
          </p:nvPr>
        </p:nvSpPr>
        <p:spPr bwMode="auto">
          <a:xfrm>
            <a:off x="7502524" y="6115050"/>
            <a:ext cx="889000" cy="3238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vert="horz" wrap="square" lIns="3175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Кровью и потом</a:t>
            </a:r>
          </a:p>
        </p:txBody>
      </p:sp>
      <p:sp>
        <p:nvSpPr>
          <p:cNvPr id="173" name="Text Placeholder 2">
            <a:extLst>
              <a:ext uri="{FF2B5EF4-FFF2-40B4-BE49-F238E27FC236}">
                <a16:creationId xmlns:a16="http://schemas.microsoft.com/office/drawing/2014/main" id="{0A9C3DA5-7B58-4AB4-B191-2EF436E848E2}"/>
              </a:ext>
            </a:extLst>
          </p:cNvPr>
          <p:cNvSpPr>
            <a:spLocks noGrp="1"/>
          </p:cNvSpPr>
          <p:nvPr>
            <p:custDataLst>
              <p:tags r:id="rId69"/>
            </p:custDataLst>
          </p:nvPr>
        </p:nvSpPr>
        <p:spPr bwMode="auto">
          <a:xfrm>
            <a:off x="2390775" y="6115050"/>
            <a:ext cx="804863" cy="3238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vert="horz" wrap="square" lIns="3175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Семейка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крудс</a:t>
            </a:r>
            <a:endParaRPr lang="ru-RU" sz="10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" name="Text Placeholder 2">
            <a:extLst>
              <a:ext uri="{FF2B5EF4-FFF2-40B4-BE49-F238E27FC236}">
                <a16:creationId xmlns:a16="http://schemas.microsoft.com/office/drawing/2014/main" id="{4AD2A5DA-EB0F-469B-82D1-9C276EE4CE1E}"/>
              </a:ext>
            </a:extLst>
          </p:cNvPr>
          <p:cNvSpPr>
            <a:spLocks noGrp="1"/>
          </p:cNvSpPr>
          <p:nvPr>
            <p:custDataLst>
              <p:tags r:id="rId70"/>
            </p:custDataLst>
          </p:nvPr>
        </p:nvSpPr>
        <p:spPr bwMode="auto">
          <a:xfrm>
            <a:off x="3287713" y="5357813"/>
            <a:ext cx="804863" cy="3238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vert="horz" wrap="square" lIns="3175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Семейка 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крудс</a:t>
            </a:r>
            <a:endParaRPr lang="ru-RU" sz="10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5" name="Text Placeholder 2">
            <a:extLst>
              <a:ext uri="{FF2B5EF4-FFF2-40B4-BE49-F238E27FC236}">
                <a16:creationId xmlns:a16="http://schemas.microsoft.com/office/drawing/2014/main" id="{1E527716-0EAB-4CAF-9BC7-E7A9D0396079}"/>
              </a:ext>
            </a:extLst>
          </p:cNvPr>
          <p:cNvSpPr>
            <a:spLocks noGrp="1"/>
          </p:cNvSpPr>
          <p:nvPr>
            <p:custDataLst>
              <p:tags r:id="rId71"/>
            </p:custDataLst>
          </p:nvPr>
        </p:nvSpPr>
        <p:spPr bwMode="auto">
          <a:xfrm>
            <a:off x="1793875" y="506413"/>
            <a:ext cx="300038" cy="18415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en-US" sz="1000" b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9</a:t>
            </a:r>
          </a:p>
        </p:txBody>
      </p:sp>
      <p:sp>
        <p:nvSpPr>
          <p:cNvPr id="176" name="Text Placeholder 2">
            <a:extLst>
              <a:ext uri="{FF2B5EF4-FFF2-40B4-BE49-F238E27FC236}">
                <a16:creationId xmlns:a16="http://schemas.microsoft.com/office/drawing/2014/main" id="{5D42240D-F8B9-4502-AC70-D2314E00CE3F}"/>
              </a:ext>
            </a:extLst>
          </p:cNvPr>
          <p:cNvSpPr>
            <a:spLocks noGrp="1"/>
          </p:cNvSpPr>
          <p:nvPr>
            <p:custDataLst>
              <p:tags r:id="rId72"/>
            </p:custDataLst>
          </p:nvPr>
        </p:nvSpPr>
        <p:spPr bwMode="auto">
          <a:xfrm>
            <a:off x="2093912" y="506413"/>
            <a:ext cx="419100" cy="18415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en-US" sz="1000" b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10</a:t>
            </a:r>
            <a:endParaRPr lang="ru-RU" sz="10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7" name="Text Placeholder 2">
            <a:extLst>
              <a:ext uri="{FF2B5EF4-FFF2-40B4-BE49-F238E27FC236}">
                <a16:creationId xmlns:a16="http://schemas.microsoft.com/office/drawing/2014/main" id="{C90FFB0F-255A-4ECE-B55C-266F8F078CD8}"/>
              </a:ext>
            </a:extLst>
          </p:cNvPr>
          <p:cNvSpPr>
            <a:spLocks noGrp="1"/>
          </p:cNvSpPr>
          <p:nvPr>
            <p:custDataLst>
              <p:tags r:id="rId73"/>
            </p:custDataLst>
          </p:nvPr>
        </p:nvSpPr>
        <p:spPr bwMode="auto">
          <a:xfrm>
            <a:off x="2513012" y="506413"/>
            <a:ext cx="419100" cy="18415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en-US" sz="1000" b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11</a:t>
            </a:r>
            <a:endParaRPr lang="ru-RU" sz="10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8" name="Text Placeholder 2">
            <a:extLst>
              <a:ext uri="{FF2B5EF4-FFF2-40B4-BE49-F238E27FC236}">
                <a16:creationId xmlns:a16="http://schemas.microsoft.com/office/drawing/2014/main" id="{50F026D7-23D2-4853-92CF-52DE12DD3916}"/>
              </a:ext>
            </a:extLst>
          </p:cNvPr>
          <p:cNvSpPr>
            <a:spLocks noGrp="1"/>
          </p:cNvSpPr>
          <p:nvPr>
            <p:custDataLst>
              <p:tags r:id="rId74"/>
            </p:custDataLst>
          </p:nvPr>
        </p:nvSpPr>
        <p:spPr bwMode="auto">
          <a:xfrm>
            <a:off x="2932112" y="506413"/>
            <a:ext cx="419100" cy="18415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en-US" sz="1000" b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12</a:t>
            </a:r>
            <a:endParaRPr lang="ru-RU" sz="10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9" name="Text Placeholder 2">
            <a:extLst>
              <a:ext uri="{FF2B5EF4-FFF2-40B4-BE49-F238E27FC236}">
                <a16:creationId xmlns:a16="http://schemas.microsoft.com/office/drawing/2014/main" id="{7A8D78C6-F09D-4F92-BC78-47C9DEA6B2D1}"/>
              </a:ext>
            </a:extLst>
          </p:cNvPr>
          <p:cNvSpPr>
            <a:spLocks noGrp="1"/>
          </p:cNvSpPr>
          <p:nvPr>
            <p:custDataLst>
              <p:tags r:id="rId75"/>
            </p:custDataLst>
          </p:nvPr>
        </p:nvSpPr>
        <p:spPr bwMode="auto">
          <a:xfrm>
            <a:off x="3351212" y="506413"/>
            <a:ext cx="419100" cy="18415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en-US" sz="1000" b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13</a:t>
            </a:r>
            <a:endParaRPr lang="ru-RU" sz="10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0" name="Text Placeholder 2">
            <a:extLst>
              <a:ext uri="{FF2B5EF4-FFF2-40B4-BE49-F238E27FC236}">
                <a16:creationId xmlns:a16="http://schemas.microsoft.com/office/drawing/2014/main" id="{9F8626BB-3D3B-4B3B-A1E0-E341BEDD2C97}"/>
              </a:ext>
            </a:extLst>
          </p:cNvPr>
          <p:cNvSpPr>
            <a:spLocks noGrp="1"/>
          </p:cNvSpPr>
          <p:nvPr>
            <p:custDataLst>
              <p:tags r:id="rId76"/>
            </p:custDataLst>
          </p:nvPr>
        </p:nvSpPr>
        <p:spPr bwMode="auto">
          <a:xfrm>
            <a:off x="3770312" y="506413"/>
            <a:ext cx="419100" cy="18415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en-US" sz="1000" b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14</a:t>
            </a:r>
            <a:endParaRPr lang="ru-RU" sz="10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1" name="Text Placeholder 2">
            <a:extLst>
              <a:ext uri="{FF2B5EF4-FFF2-40B4-BE49-F238E27FC236}">
                <a16:creationId xmlns:a16="http://schemas.microsoft.com/office/drawing/2014/main" id="{2F5A8394-386D-43E4-8F20-930CE894C4DC}"/>
              </a:ext>
            </a:extLst>
          </p:cNvPr>
          <p:cNvSpPr>
            <a:spLocks noGrp="1"/>
          </p:cNvSpPr>
          <p:nvPr>
            <p:custDataLst>
              <p:tags r:id="rId77"/>
            </p:custDataLst>
          </p:nvPr>
        </p:nvSpPr>
        <p:spPr bwMode="auto">
          <a:xfrm>
            <a:off x="4189412" y="506413"/>
            <a:ext cx="419100" cy="18415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en-US" sz="1000" b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15</a:t>
            </a:r>
            <a:endParaRPr lang="ru-RU" sz="10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2" name="Text Placeholder 2">
            <a:extLst>
              <a:ext uri="{FF2B5EF4-FFF2-40B4-BE49-F238E27FC236}">
                <a16:creationId xmlns:a16="http://schemas.microsoft.com/office/drawing/2014/main" id="{A2EEDA31-2BF8-498D-AF36-B8BDFA8A2D69}"/>
              </a:ext>
            </a:extLst>
          </p:cNvPr>
          <p:cNvSpPr>
            <a:spLocks noGrp="1"/>
          </p:cNvSpPr>
          <p:nvPr>
            <p:custDataLst>
              <p:tags r:id="rId78"/>
            </p:custDataLst>
          </p:nvPr>
        </p:nvSpPr>
        <p:spPr bwMode="auto">
          <a:xfrm>
            <a:off x="4608512" y="506413"/>
            <a:ext cx="419100" cy="18415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en-US" sz="1000" b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16</a:t>
            </a:r>
            <a:endParaRPr lang="ru-RU" sz="10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3" name="Text Placeholder 2">
            <a:extLst>
              <a:ext uri="{FF2B5EF4-FFF2-40B4-BE49-F238E27FC236}">
                <a16:creationId xmlns:a16="http://schemas.microsoft.com/office/drawing/2014/main" id="{76EF6FD0-832E-4C18-B6D2-3C577D8EC8B7}"/>
              </a:ext>
            </a:extLst>
          </p:cNvPr>
          <p:cNvSpPr>
            <a:spLocks noGrp="1"/>
          </p:cNvSpPr>
          <p:nvPr>
            <p:custDataLst>
              <p:tags r:id="rId79"/>
            </p:custDataLst>
          </p:nvPr>
        </p:nvSpPr>
        <p:spPr bwMode="auto">
          <a:xfrm>
            <a:off x="5027612" y="506413"/>
            <a:ext cx="419100" cy="18415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en-US" sz="1000" b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17</a:t>
            </a:r>
            <a:endParaRPr lang="ru-RU" sz="10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4" name="Text Placeholder 2">
            <a:extLst>
              <a:ext uri="{FF2B5EF4-FFF2-40B4-BE49-F238E27FC236}">
                <a16:creationId xmlns:a16="http://schemas.microsoft.com/office/drawing/2014/main" id="{4CB35430-12C1-4A34-A0A6-377CC134F151}"/>
              </a:ext>
            </a:extLst>
          </p:cNvPr>
          <p:cNvSpPr>
            <a:spLocks noGrp="1"/>
          </p:cNvSpPr>
          <p:nvPr>
            <p:custDataLst>
              <p:tags r:id="rId80"/>
            </p:custDataLst>
          </p:nvPr>
        </p:nvSpPr>
        <p:spPr bwMode="auto">
          <a:xfrm>
            <a:off x="5446712" y="506413"/>
            <a:ext cx="419100" cy="18415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en-US" sz="1000" b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18</a:t>
            </a:r>
            <a:endParaRPr lang="ru-RU" sz="10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5" name="Text Placeholder 2">
            <a:extLst>
              <a:ext uri="{FF2B5EF4-FFF2-40B4-BE49-F238E27FC236}">
                <a16:creationId xmlns:a16="http://schemas.microsoft.com/office/drawing/2014/main" id="{C2B43CC2-2116-4ED5-93B4-77835860CEEE}"/>
              </a:ext>
            </a:extLst>
          </p:cNvPr>
          <p:cNvSpPr>
            <a:spLocks noGrp="1"/>
          </p:cNvSpPr>
          <p:nvPr>
            <p:custDataLst>
              <p:tags r:id="rId81"/>
            </p:custDataLst>
          </p:nvPr>
        </p:nvSpPr>
        <p:spPr bwMode="auto">
          <a:xfrm>
            <a:off x="5865812" y="506413"/>
            <a:ext cx="419100" cy="18415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en-US" sz="1000" b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19</a:t>
            </a:r>
            <a:endParaRPr lang="ru-RU" sz="10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6" name="Text Placeholder 2">
            <a:extLst>
              <a:ext uri="{FF2B5EF4-FFF2-40B4-BE49-F238E27FC236}">
                <a16:creationId xmlns:a16="http://schemas.microsoft.com/office/drawing/2014/main" id="{DB242A00-10CB-43D9-80AA-3890CC98B066}"/>
              </a:ext>
            </a:extLst>
          </p:cNvPr>
          <p:cNvSpPr>
            <a:spLocks noGrp="1"/>
          </p:cNvSpPr>
          <p:nvPr>
            <p:custDataLst>
              <p:tags r:id="rId82"/>
            </p:custDataLst>
          </p:nvPr>
        </p:nvSpPr>
        <p:spPr bwMode="auto">
          <a:xfrm>
            <a:off x="6284912" y="506413"/>
            <a:ext cx="419100" cy="18415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en-US" sz="1000" b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20</a:t>
            </a:r>
            <a:endParaRPr lang="ru-RU" sz="10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7" name="Text Placeholder 2">
            <a:extLst>
              <a:ext uri="{FF2B5EF4-FFF2-40B4-BE49-F238E27FC236}">
                <a16:creationId xmlns:a16="http://schemas.microsoft.com/office/drawing/2014/main" id="{D5D425EF-4B2E-4F57-87FC-BA61BEBE6CE0}"/>
              </a:ext>
            </a:extLst>
          </p:cNvPr>
          <p:cNvSpPr>
            <a:spLocks noGrp="1"/>
          </p:cNvSpPr>
          <p:nvPr>
            <p:custDataLst>
              <p:tags r:id="rId83"/>
            </p:custDataLst>
          </p:nvPr>
        </p:nvSpPr>
        <p:spPr bwMode="auto">
          <a:xfrm>
            <a:off x="6704012" y="506413"/>
            <a:ext cx="419100" cy="18415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en-US" sz="1000" b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21</a:t>
            </a:r>
            <a:endParaRPr lang="ru-RU" sz="10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8" name="Text Placeholder 2">
            <a:extLst>
              <a:ext uri="{FF2B5EF4-FFF2-40B4-BE49-F238E27FC236}">
                <a16:creationId xmlns:a16="http://schemas.microsoft.com/office/drawing/2014/main" id="{7DB2BD98-DF5E-4710-83F2-7F78B588F569}"/>
              </a:ext>
            </a:extLst>
          </p:cNvPr>
          <p:cNvSpPr>
            <a:spLocks noGrp="1"/>
          </p:cNvSpPr>
          <p:nvPr>
            <p:custDataLst>
              <p:tags r:id="rId84"/>
            </p:custDataLst>
          </p:nvPr>
        </p:nvSpPr>
        <p:spPr bwMode="auto">
          <a:xfrm>
            <a:off x="7123112" y="506413"/>
            <a:ext cx="419100" cy="18415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en-US" sz="1000" b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22</a:t>
            </a:r>
            <a:endParaRPr lang="ru-RU" sz="10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9" name="Text Placeholder 2">
            <a:extLst>
              <a:ext uri="{FF2B5EF4-FFF2-40B4-BE49-F238E27FC236}">
                <a16:creationId xmlns:a16="http://schemas.microsoft.com/office/drawing/2014/main" id="{FD2CD08D-BB50-453D-9C68-D334715027DF}"/>
              </a:ext>
            </a:extLst>
          </p:cNvPr>
          <p:cNvSpPr>
            <a:spLocks noGrp="1"/>
          </p:cNvSpPr>
          <p:nvPr>
            <p:custDataLst>
              <p:tags r:id="rId85"/>
            </p:custDataLst>
          </p:nvPr>
        </p:nvSpPr>
        <p:spPr bwMode="auto">
          <a:xfrm>
            <a:off x="7542212" y="506413"/>
            <a:ext cx="419100" cy="18415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en-US" sz="1000" b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23</a:t>
            </a:r>
            <a:endParaRPr lang="ru-RU" sz="10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0" name="Text Placeholder 2">
            <a:extLst>
              <a:ext uri="{FF2B5EF4-FFF2-40B4-BE49-F238E27FC236}">
                <a16:creationId xmlns:a16="http://schemas.microsoft.com/office/drawing/2014/main" id="{54A94E7C-F1CC-457B-9D3A-A2EFC9031C47}"/>
              </a:ext>
            </a:extLst>
          </p:cNvPr>
          <p:cNvSpPr>
            <a:spLocks noGrp="1"/>
          </p:cNvSpPr>
          <p:nvPr>
            <p:custDataLst>
              <p:tags r:id="rId86"/>
            </p:custDataLst>
          </p:nvPr>
        </p:nvSpPr>
        <p:spPr bwMode="auto">
          <a:xfrm>
            <a:off x="7961312" y="506413"/>
            <a:ext cx="419100" cy="18415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en-US" sz="1000" b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  <a:endParaRPr lang="ru-RU" sz="10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1" name="Text Placeholder 2">
            <a:extLst>
              <a:ext uri="{FF2B5EF4-FFF2-40B4-BE49-F238E27FC236}">
                <a16:creationId xmlns:a16="http://schemas.microsoft.com/office/drawing/2014/main" id="{24BCAC7A-58FA-49B3-8ECF-960CD5641A5F}"/>
              </a:ext>
            </a:extLst>
          </p:cNvPr>
          <p:cNvSpPr>
            <a:spLocks noGrp="1"/>
          </p:cNvSpPr>
          <p:nvPr>
            <p:custDataLst>
              <p:tags r:id="rId87"/>
            </p:custDataLst>
          </p:nvPr>
        </p:nvSpPr>
        <p:spPr bwMode="auto">
          <a:xfrm>
            <a:off x="8380412" y="506413"/>
            <a:ext cx="419100" cy="18415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en-US" sz="1000" b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</a:p>
        </p:txBody>
      </p:sp>
      <p:cxnSp>
        <p:nvCxnSpPr>
          <p:cNvPr id="208" name="Прямая соединительная линия 207">
            <a:extLst>
              <a:ext uri="{FF2B5EF4-FFF2-40B4-BE49-F238E27FC236}">
                <a16:creationId xmlns:a16="http://schemas.microsoft.com/office/drawing/2014/main" id="{24B5E60B-81AA-42F4-8BCA-56E51D7C3645}"/>
              </a:ext>
            </a:extLst>
          </p:cNvPr>
          <p:cNvCxnSpPr/>
          <p:nvPr>
            <p:custDataLst>
              <p:tags r:id="rId88"/>
            </p:custDataLst>
          </p:nvPr>
        </p:nvCxnSpPr>
        <p:spPr bwMode="auto">
          <a:xfrm>
            <a:off x="7123113" y="690563"/>
            <a:ext cx="0" cy="267017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Прямая соединительная линия 196">
            <a:extLst>
              <a:ext uri="{FF2B5EF4-FFF2-40B4-BE49-F238E27FC236}">
                <a16:creationId xmlns:a16="http://schemas.microsoft.com/office/drawing/2014/main" id="{79536DD1-80C0-488E-BD2D-063D4EC73BAD}"/>
              </a:ext>
            </a:extLst>
          </p:cNvPr>
          <p:cNvCxnSpPr/>
          <p:nvPr>
            <p:custDataLst>
              <p:tags r:id="rId89"/>
            </p:custDataLst>
          </p:nvPr>
        </p:nvCxnSpPr>
        <p:spPr bwMode="auto">
          <a:xfrm>
            <a:off x="2932113" y="690563"/>
            <a:ext cx="0" cy="267017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>
            <a:extLst>
              <a:ext uri="{FF2B5EF4-FFF2-40B4-BE49-F238E27FC236}">
                <a16:creationId xmlns:a16="http://schemas.microsoft.com/office/drawing/2014/main" id="{03D7B40D-4A9B-40A1-BD06-2460F9A1F8E7}"/>
              </a:ext>
            </a:extLst>
          </p:cNvPr>
          <p:cNvCxnSpPr/>
          <p:nvPr>
            <p:custDataLst>
              <p:tags r:id="rId90"/>
            </p:custDataLst>
          </p:nvPr>
        </p:nvCxnSpPr>
        <p:spPr bwMode="auto">
          <a:xfrm>
            <a:off x="7961313" y="690563"/>
            <a:ext cx="0" cy="267017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Прямая соединительная линия 204">
            <a:extLst>
              <a:ext uri="{FF2B5EF4-FFF2-40B4-BE49-F238E27FC236}">
                <a16:creationId xmlns:a16="http://schemas.microsoft.com/office/drawing/2014/main" id="{FCE6D7A4-40FF-4D86-A0C7-B7DAF942AF87}"/>
              </a:ext>
            </a:extLst>
          </p:cNvPr>
          <p:cNvCxnSpPr/>
          <p:nvPr>
            <p:custDataLst>
              <p:tags r:id="rId91"/>
            </p:custDataLst>
          </p:nvPr>
        </p:nvCxnSpPr>
        <p:spPr bwMode="auto">
          <a:xfrm>
            <a:off x="4608513" y="690563"/>
            <a:ext cx="0" cy="267017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Прямая соединительная линия 201">
            <a:extLst>
              <a:ext uri="{FF2B5EF4-FFF2-40B4-BE49-F238E27FC236}">
                <a16:creationId xmlns:a16="http://schemas.microsoft.com/office/drawing/2014/main" id="{459D675C-B5F6-4DD2-849E-1416FAE9910C}"/>
              </a:ext>
            </a:extLst>
          </p:cNvPr>
          <p:cNvCxnSpPr/>
          <p:nvPr>
            <p:custDataLst>
              <p:tags r:id="rId92"/>
            </p:custDataLst>
          </p:nvPr>
        </p:nvCxnSpPr>
        <p:spPr bwMode="auto">
          <a:xfrm>
            <a:off x="3770313" y="690563"/>
            <a:ext cx="0" cy="267017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Прямая соединительная линия 192">
            <a:extLst>
              <a:ext uri="{FF2B5EF4-FFF2-40B4-BE49-F238E27FC236}">
                <a16:creationId xmlns:a16="http://schemas.microsoft.com/office/drawing/2014/main" id="{09914CC4-F980-40DD-8E26-EC7D3DAF3FB9}"/>
              </a:ext>
            </a:extLst>
          </p:cNvPr>
          <p:cNvCxnSpPr/>
          <p:nvPr>
            <p:custDataLst>
              <p:tags r:id="rId93"/>
            </p:custDataLst>
          </p:nvPr>
        </p:nvCxnSpPr>
        <p:spPr bwMode="auto">
          <a:xfrm>
            <a:off x="369888" y="690563"/>
            <a:ext cx="0" cy="2670175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Прямая соединительная линия 206">
            <a:extLst>
              <a:ext uri="{FF2B5EF4-FFF2-40B4-BE49-F238E27FC236}">
                <a16:creationId xmlns:a16="http://schemas.microsoft.com/office/drawing/2014/main" id="{2740D44D-A126-435C-9C92-4D64A53131D2}"/>
              </a:ext>
            </a:extLst>
          </p:cNvPr>
          <p:cNvCxnSpPr/>
          <p:nvPr>
            <p:custDataLst>
              <p:tags r:id="rId94"/>
            </p:custDataLst>
          </p:nvPr>
        </p:nvCxnSpPr>
        <p:spPr bwMode="auto">
          <a:xfrm>
            <a:off x="5865813" y="690563"/>
            <a:ext cx="0" cy="267017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Прямая соединительная линия 194">
            <a:extLst>
              <a:ext uri="{FF2B5EF4-FFF2-40B4-BE49-F238E27FC236}">
                <a16:creationId xmlns:a16="http://schemas.microsoft.com/office/drawing/2014/main" id="{A6799D20-E043-42BB-A885-9B4912B2BDEA}"/>
              </a:ext>
            </a:extLst>
          </p:cNvPr>
          <p:cNvCxnSpPr/>
          <p:nvPr>
            <p:custDataLst>
              <p:tags r:id="rId95"/>
            </p:custDataLst>
          </p:nvPr>
        </p:nvCxnSpPr>
        <p:spPr bwMode="auto">
          <a:xfrm>
            <a:off x="7542213" y="690563"/>
            <a:ext cx="0" cy="267017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Прямая соединительная линия 197">
            <a:extLst>
              <a:ext uri="{FF2B5EF4-FFF2-40B4-BE49-F238E27FC236}">
                <a16:creationId xmlns:a16="http://schemas.microsoft.com/office/drawing/2014/main" id="{F6EAE5D5-A5FB-4A19-A530-03FFDED6D8D8}"/>
              </a:ext>
            </a:extLst>
          </p:cNvPr>
          <p:cNvCxnSpPr/>
          <p:nvPr>
            <p:custDataLst>
              <p:tags r:id="rId96"/>
            </p:custDataLst>
          </p:nvPr>
        </p:nvCxnSpPr>
        <p:spPr bwMode="auto">
          <a:xfrm>
            <a:off x="2093913" y="690563"/>
            <a:ext cx="0" cy="267017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Прямая соединительная линия 198">
            <a:extLst>
              <a:ext uri="{FF2B5EF4-FFF2-40B4-BE49-F238E27FC236}">
                <a16:creationId xmlns:a16="http://schemas.microsoft.com/office/drawing/2014/main" id="{39CA661D-AC1C-4B8A-B036-9A2AC056AB3A}"/>
              </a:ext>
            </a:extLst>
          </p:cNvPr>
          <p:cNvCxnSpPr/>
          <p:nvPr>
            <p:custDataLst>
              <p:tags r:id="rId97"/>
            </p:custDataLst>
          </p:nvPr>
        </p:nvCxnSpPr>
        <p:spPr bwMode="auto">
          <a:xfrm>
            <a:off x="2513013" y="690563"/>
            <a:ext cx="0" cy="267017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Прямая соединительная линия 199">
            <a:extLst>
              <a:ext uri="{FF2B5EF4-FFF2-40B4-BE49-F238E27FC236}">
                <a16:creationId xmlns:a16="http://schemas.microsoft.com/office/drawing/2014/main" id="{9CD14267-6B92-4412-81FF-FEC31D09FED4}"/>
              </a:ext>
            </a:extLst>
          </p:cNvPr>
          <p:cNvCxnSpPr/>
          <p:nvPr>
            <p:custDataLst>
              <p:tags r:id="rId98"/>
            </p:custDataLst>
          </p:nvPr>
        </p:nvCxnSpPr>
        <p:spPr bwMode="auto">
          <a:xfrm>
            <a:off x="3351213" y="690563"/>
            <a:ext cx="0" cy="267017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Прямая соединительная линия 202">
            <a:extLst>
              <a:ext uri="{FF2B5EF4-FFF2-40B4-BE49-F238E27FC236}">
                <a16:creationId xmlns:a16="http://schemas.microsoft.com/office/drawing/2014/main" id="{BDE06EA2-E3DC-4529-96EB-3E165837E6E4}"/>
              </a:ext>
            </a:extLst>
          </p:cNvPr>
          <p:cNvCxnSpPr/>
          <p:nvPr>
            <p:custDataLst>
              <p:tags r:id="rId99"/>
            </p:custDataLst>
          </p:nvPr>
        </p:nvCxnSpPr>
        <p:spPr bwMode="auto">
          <a:xfrm>
            <a:off x="4189413" y="690563"/>
            <a:ext cx="0" cy="267017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Прямая соединительная линия 200">
            <a:extLst>
              <a:ext uri="{FF2B5EF4-FFF2-40B4-BE49-F238E27FC236}">
                <a16:creationId xmlns:a16="http://schemas.microsoft.com/office/drawing/2014/main" id="{43FE50A2-30FE-40CC-AD7D-4E448D3AF45F}"/>
              </a:ext>
            </a:extLst>
          </p:cNvPr>
          <p:cNvCxnSpPr/>
          <p:nvPr>
            <p:custDataLst>
              <p:tags r:id="rId100"/>
            </p:custDataLst>
          </p:nvPr>
        </p:nvCxnSpPr>
        <p:spPr bwMode="auto">
          <a:xfrm>
            <a:off x="5027613" y="690563"/>
            <a:ext cx="0" cy="267017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Прямая соединительная линия 205">
            <a:extLst>
              <a:ext uri="{FF2B5EF4-FFF2-40B4-BE49-F238E27FC236}">
                <a16:creationId xmlns:a16="http://schemas.microsoft.com/office/drawing/2014/main" id="{55023B50-45C3-4430-86FB-1B8B30722EBA}"/>
              </a:ext>
            </a:extLst>
          </p:cNvPr>
          <p:cNvCxnSpPr/>
          <p:nvPr>
            <p:custDataLst>
              <p:tags r:id="rId101"/>
            </p:custDataLst>
          </p:nvPr>
        </p:nvCxnSpPr>
        <p:spPr bwMode="auto">
          <a:xfrm>
            <a:off x="5446713" y="690563"/>
            <a:ext cx="0" cy="267017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Прямая соединительная линия 195">
            <a:extLst>
              <a:ext uri="{FF2B5EF4-FFF2-40B4-BE49-F238E27FC236}">
                <a16:creationId xmlns:a16="http://schemas.microsoft.com/office/drawing/2014/main" id="{C3C17D43-A5DB-4D35-ABF2-9DCC2452F96C}"/>
              </a:ext>
            </a:extLst>
          </p:cNvPr>
          <p:cNvCxnSpPr/>
          <p:nvPr>
            <p:custDataLst>
              <p:tags r:id="rId102"/>
            </p:custDataLst>
          </p:nvPr>
        </p:nvCxnSpPr>
        <p:spPr bwMode="auto">
          <a:xfrm>
            <a:off x="6284913" y="690563"/>
            <a:ext cx="0" cy="267017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Прямая соединительная линия 203">
            <a:extLst>
              <a:ext uri="{FF2B5EF4-FFF2-40B4-BE49-F238E27FC236}">
                <a16:creationId xmlns:a16="http://schemas.microsoft.com/office/drawing/2014/main" id="{795817E2-9F17-4FA7-A9B6-AA8245C67A22}"/>
              </a:ext>
            </a:extLst>
          </p:cNvPr>
          <p:cNvCxnSpPr/>
          <p:nvPr>
            <p:custDataLst>
              <p:tags r:id="rId103"/>
            </p:custDataLst>
          </p:nvPr>
        </p:nvCxnSpPr>
        <p:spPr bwMode="auto">
          <a:xfrm>
            <a:off x="8380413" y="690563"/>
            <a:ext cx="0" cy="267017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>
            <a:extLst>
              <a:ext uri="{FF2B5EF4-FFF2-40B4-BE49-F238E27FC236}">
                <a16:creationId xmlns:a16="http://schemas.microsoft.com/office/drawing/2014/main" id="{17CAA411-2791-4AC7-A9BD-5E84365B7F28}"/>
              </a:ext>
            </a:extLst>
          </p:cNvPr>
          <p:cNvCxnSpPr/>
          <p:nvPr>
            <p:custDataLst>
              <p:tags r:id="rId104"/>
            </p:custDataLst>
          </p:nvPr>
        </p:nvCxnSpPr>
        <p:spPr bwMode="auto">
          <a:xfrm>
            <a:off x="6704013" y="690563"/>
            <a:ext cx="0" cy="267017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Прямая соединительная линия 191">
            <a:extLst>
              <a:ext uri="{FF2B5EF4-FFF2-40B4-BE49-F238E27FC236}">
                <a16:creationId xmlns:a16="http://schemas.microsoft.com/office/drawing/2014/main" id="{C5D99A78-7E76-4FA2-BD55-31ED261D0384}"/>
              </a:ext>
            </a:extLst>
          </p:cNvPr>
          <p:cNvCxnSpPr/>
          <p:nvPr>
            <p:custDataLst>
              <p:tags r:id="rId105"/>
            </p:custDataLst>
          </p:nvPr>
        </p:nvCxnSpPr>
        <p:spPr bwMode="auto">
          <a:xfrm>
            <a:off x="1793875" y="690563"/>
            <a:ext cx="0" cy="2670175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Прямая соединительная линия 193">
            <a:extLst>
              <a:ext uri="{FF2B5EF4-FFF2-40B4-BE49-F238E27FC236}">
                <a16:creationId xmlns:a16="http://schemas.microsoft.com/office/drawing/2014/main" id="{1916A316-5329-4C76-92C1-1688F04F5BF4}"/>
              </a:ext>
            </a:extLst>
          </p:cNvPr>
          <p:cNvCxnSpPr/>
          <p:nvPr>
            <p:custDataLst>
              <p:tags r:id="rId106"/>
            </p:custDataLst>
          </p:nvPr>
        </p:nvCxnSpPr>
        <p:spPr bwMode="auto">
          <a:xfrm>
            <a:off x="8799513" y="690563"/>
            <a:ext cx="0" cy="2670175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>
            <a:extLst>
              <a:ext uri="{FF2B5EF4-FFF2-40B4-BE49-F238E27FC236}">
                <a16:creationId xmlns:a16="http://schemas.microsoft.com/office/drawing/2014/main" id="{B7258872-8F76-4D0C-B921-E65B8E64CEEF}"/>
              </a:ext>
            </a:extLst>
          </p:cNvPr>
          <p:cNvCxnSpPr/>
          <p:nvPr>
            <p:custDataLst>
              <p:tags r:id="rId107"/>
            </p:custDataLst>
          </p:nvPr>
        </p:nvCxnSpPr>
        <p:spPr bwMode="auto">
          <a:xfrm>
            <a:off x="369888" y="3360738"/>
            <a:ext cx="8429625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>
            <a:extLst>
              <a:ext uri="{FF2B5EF4-FFF2-40B4-BE49-F238E27FC236}">
                <a16:creationId xmlns:a16="http://schemas.microsoft.com/office/drawing/2014/main" id="{E84E5075-0AE0-4B90-9999-F42CB9539E69}"/>
              </a:ext>
            </a:extLst>
          </p:cNvPr>
          <p:cNvCxnSpPr/>
          <p:nvPr>
            <p:custDataLst>
              <p:tags r:id="rId108"/>
            </p:custDataLst>
          </p:nvPr>
        </p:nvCxnSpPr>
        <p:spPr bwMode="auto">
          <a:xfrm>
            <a:off x="369888" y="690563"/>
            <a:ext cx="8429625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 Placeholder 2">
            <a:extLst>
              <a:ext uri="{FF2B5EF4-FFF2-40B4-BE49-F238E27FC236}">
                <a16:creationId xmlns:a16="http://schemas.microsoft.com/office/drawing/2014/main" id="{3C577F66-8701-4876-B391-0A411EAAB659}"/>
              </a:ext>
            </a:extLst>
          </p:cNvPr>
          <p:cNvSpPr>
            <a:spLocks noGrp="1"/>
          </p:cNvSpPr>
          <p:nvPr>
            <p:custDataLst>
              <p:tags r:id="rId109"/>
            </p:custDataLst>
          </p:nvPr>
        </p:nvSpPr>
        <p:spPr bwMode="auto">
          <a:xfrm>
            <a:off x="1046163" y="1044575"/>
            <a:ext cx="698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en-US" sz="1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  <a:endParaRPr lang="ru-RU" sz="10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5" name="Text Placeholder 2">
            <a:extLst>
              <a:ext uri="{FF2B5EF4-FFF2-40B4-BE49-F238E27FC236}">
                <a16:creationId xmlns:a16="http://schemas.microsoft.com/office/drawing/2014/main" id="{AC45D847-91F3-42A0-AAEE-F1F415F85116}"/>
              </a:ext>
            </a:extLst>
          </p:cNvPr>
          <p:cNvSpPr>
            <a:spLocks noGrp="1"/>
          </p:cNvSpPr>
          <p:nvPr>
            <p:custDataLst>
              <p:tags r:id="rId110"/>
            </p:custDataLst>
          </p:nvPr>
        </p:nvSpPr>
        <p:spPr bwMode="auto">
          <a:xfrm>
            <a:off x="1046163" y="1652588"/>
            <a:ext cx="698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en-US" sz="1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  <a:endParaRPr lang="ru-RU" sz="10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6" name="Text Placeholder 2">
            <a:extLst>
              <a:ext uri="{FF2B5EF4-FFF2-40B4-BE49-F238E27FC236}">
                <a16:creationId xmlns:a16="http://schemas.microsoft.com/office/drawing/2014/main" id="{A6312B45-C011-46AB-B4A1-25DAC5EF04A3}"/>
              </a:ext>
            </a:extLst>
          </p:cNvPr>
          <p:cNvSpPr>
            <a:spLocks noGrp="1"/>
          </p:cNvSpPr>
          <p:nvPr>
            <p:custDataLst>
              <p:tags r:id="rId111"/>
            </p:custDataLst>
          </p:nvPr>
        </p:nvSpPr>
        <p:spPr bwMode="auto">
          <a:xfrm>
            <a:off x="1046163" y="2262188"/>
            <a:ext cx="698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en-US" sz="1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  <a:endParaRPr lang="ru-RU" sz="10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4" name="Text Placeholder 2">
            <a:extLst>
              <a:ext uri="{FF2B5EF4-FFF2-40B4-BE49-F238E27FC236}">
                <a16:creationId xmlns:a16="http://schemas.microsoft.com/office/drawing/2014/main" id="{FDD9FE1B-9D34-4F2F-97A8-032830CA3752}"/>
              </a:ext>
            </a:extLst>
          </p:cNvPr>
          <p:cNvSpPr>
            <a:spLocks noGrp="1"/>
          </p:cNvSpPr>
          <p:nvPr>
            <p:custDataLst>
              <p:tags r:id="rId112"/>
            </p:custDataLst>
          </p:nvPr>
        </p:nvSpPr>
        <p:spPr bwMode="auto">
          <a:xfrm>
            <a:off x="1046163" y="2870200"/>
            <a:ext cx="698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en-US" sz="1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4</a:t>
            </a:r>
            <a:endParaRPr lang="ru-RU" sz="10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7" name="Text Placeholder 2">
            <a:extLst>
              <a:ext uri="{FF2B5EF4-FFF2-40B4-BE49-F238E27FC236}">
                <a16:creationId xmlns:a16="http://schemas.microsoft.com/office/drawing/2014/main" id="{0EEEEDC4-28A9-4BB4-8142-1598A0FAA626}"/>
              </a:ext>
            </a:extLst>
          </p:cNvPr>
          <p:cNvSpPr>
            <a:spLocks noGrp="1"/>
          </p:cNvSpPr>
          <p:nvPr>
            <p:custDataLst>
              <p:tags r:id="rId113"/>
            </p:custDataLst>
          </p:nvPr>
        </p:nvSpPr>
        <p:spPr bwMode="auto">
          <a:xfrm>
            <a:off x="420688" y="530225"/>
            <a:ext cx="13223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en-US" sz="1000" b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Залы / часы. 02.05.13</a:t>
            </a:r>
          </a:p>
        </p:txBody>
      </p:sp>
      <p:sp>
        <p:nvSpPr>
          <p:cNvPr id="218" name="Text Placeholder 2">
            <a:extLst>
              <a:ext uri="{FF2B5EF4-FFF2-40B4-BE49-F238E27FC236}">
                <a16:creationId xmlns:a16="http://schemas.microsoft.com/office/drawing/2014/main" id="{BCFE9B10-D01F-4E7D-9319-B8864EA1740D}"/>
              </a:ext>
            </a:extLst>
          </p:cNvPr>
          <p:cNvSpPr>
            <a:spLocks noGrp="1"/>
          </p:cNvSpPr>
          <p:nvPr>
            <p:custDataLst>
              <p:tags r:id="rId114"/>
            </p:custDataLst>
          </p:nvPr>
        </p:nvSpPr>
        <p:spPr bwMode="auto">
          <a:xfrm>
            <a:off x="2281238" y="1039813"/>
            <a:ext cx="914400" cy="325438"/>
          </a:xfrm>
          <a:prstGeom prst="roundRect">
            <a:avLst>
              <a:gd name="adj" fmla="val 49756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vert="horz" wrap="none" lIns="3175" tIns="47625" rIns="0" bIns="4603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Прометей</a:t>
            </a:r>
          </a:p>
        </p:txBody>
      </p:sp>
      <p:sp>
        <p:nvSpPr>
          <p:cNvPr id="219" name="Text Placeholder 2">
            <a:extLst>
              <a:ext uri="{FF2B5EF4-FFF2-40B4-BE49-F238E27FC236}">
                <a16:creationId xmlns:a16="http://schemas.microsoft.com/office/drawing/2014/main" id="{6BD99ECC-9C03-44B2-8F28-0E1221C5100D}"/>
              </a:ext>
            </a:extLst>
          </p:cNvPr>
          <p:cNvSpPr>
            <a:spLocks noGrp="1"/>
          </p:cNvSpPr>
          <p:nvPr>
            <p:custDataLst>
              <p:tags r:id="rId115"/>
            </p:custDataLst>
          </p:nvPr>
        </p:nvSpPr>
        <p:spPr bwMode="auto">
          <a:xfrm>
            <a:off x="3373438" y="3036888"/>
            <a:ext cx="914400" cy="3238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vert="horz" wrap="none" lIns="3175" tIns="46038" rIns="0" bIns="4603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Мадагаскар</a:t>
            </a:r>
          </a:p>
        </p:txBody>
      </p:sp>
      <p:sp>
        <p:nvSpPr>
          <p:cNvPr id="221" name="Text Placeholder 2">
            <a:extLst>
              <a:ext uri="{FF2B5EF4-FFF2-40B4-BE49-F238E27FC236}">
                <a16:creationId xmlns:a16="http://schemas.microsoft.com/office/drawing/2014/main" id="{AE839A0F-C4B5-4F43-A2B9-6C1EA95A3457}"/>
              </a:ext>
            </a:extLst>
          </p:cNvPr>
          <p:cNvSpPr>
            <a:spLocks noGrp="1"/>
          </p:cNvSpPr>
          <p:nvPr>
            <p:custDataLst>
              <p:tags r:id="rId116"/>
            </p:custDataLst>
          </p:nvPr>
        </p:nvSpPr>
        <p:spPr bwMode="auto">
          <a:xfrm>
            <a:off x="6569075" y="1714500"/>
            <a:ext cx="914400" cy="325438"/>
          </a:xfrm>
          <a:prstGeom prst="roundRect">
            <a:avLst>
              <a:gd name="adj" fmla="val 49756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vert="horz" wrap="none" lIns="3175" tIns="46038" rIns="0" bIns="47625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Белоснежка</a:t>
            </a:r>
          </a:p>
        </p:txBody>
      </p:sp>
      <p:sp>
        <p:nvSpPr>
          <p:cNvPr id="223" name="Text Placeholder 2">
            <a:extLst>
              <a:ext uri="{FF2B5EF4-FFF2-40B4-BE49-F238E27FC236}">
                <a16:creationId xmlns:a16="http://schemas.microsoft.com/office/drawing/2014/main" id="{9939A2EC-B337-4048-AC80-4481EB301F2B}"/>
              </a:ext>
            </a:extLst>
          </p:cNvPr>
          <p:cNvSpPr>
            <a:spLocks noGrp="1"/>
          </p:cNvSpPr>
          <p:nvPr>
            <p:custDataLst>
              <p:tags r:id="rId117"/>
            </p:custDataLst>
          </p:nvPr>
        </p:nvSpPr>
        <p:spPr bwMode="auto">
          <a:xfrm>
            <a:off x="5564188" y="1039813"/>
            <a:ext cx="914400" cy="325438"/>
          </a:xfrm>
          <a:prstGeom prst="roundRect">
            <a:avLst>
              <a:gd name="adj" fmla="val 49756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vert="horz" wrap="none" lIns="3175" tIns="47625" rIns="0" bIns="4603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Прометей</a:t>
            </a:r>
          </a:p>
        </p:txBody>
      </p:sp>
      <p:sp>
        <p:nvSpPr>
          <p:cNvPr id="224" name="Text Placeholder 2">
            <a:extLst>
              <a:ext uri="{FF2B5EF4-FFF2-40B4-BE49-F238E27FC236}">
                <a16:creationId xmlns:a16="http://schemas.microsoft.com/office/drawing/2014/main" id="{C8E66506-8DC0-46CB-8E19-1E3115FD72BC}"/>
              </a:ext>
            </a:extLst>
          </p:cNvPr>
          <p:cNvSpPr>
            <a:spLocks noGrp="1"/>
          </p:cNvSpPr>
          <p:nvPr>
            <p:custDataLst>
              <p:tags r:id="rId118"/>
            </p:custDataLst>
          </p:nvPr>
        </p:nvSpPr>
        <p:spPr bwMode="auto">
          <a:xfrm>
            <a:off x="2060575" y="1714500"/>
            <a:ext cx="857250" cy="325438"/>
          </a:xfrm>
          <a:prstGeom prst="roundRect">
            <a:avLst>
              <a:gd name="adj" fmla="val 49756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vert="horz" wrap="none" lIns="3175" tIns="46038" rIns="0" bIns="47625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Белоснежка</a:t>
            </a:r>
          </a:p>
        </p:txBody>
      </p:sp>
      <p:sp>
        <p:nvSpPr>
          <p:cNvPr id="225" name="Text Placeholder 2">
            <a:extLst>
              <a:ext uri="{FF2B5EF4-FFF2-40B4-BE49-F238E27FC236}">
                <a16:creationId xmlns:a16="http://schemas.microsoft.com/office/drawing/2014/main" id="{5B28119E-EA22-43C2-A337-E0C25829CBE3}"/>
              </a:ext>
            </a:extLst>
          </p:cNvPr>
          <p:cNvSpPr>
            <a:spLocks noGrp="1"/>
          </p:cNvSpPr>
          <p:nvPr>
            <p:custDataLst>
              <p:tags r:id="rId119"/>
            </p:custDataLst>
          </p:nvPr>
        </p:nvSpPr>
        <p:spPr bwMode="auto">
          <a:xfrm>
            <a:off x="3373438" y="2278063"/>
            <a:ext cx="800100" cy="325438"/>
          </a:xfrm>
          <a:prstGeom prst="roundRect">
            <a:avLst>
              <a:gd name="adj" fmla="val 49756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vert="horz" wrap="square" lIns="3175" tIns="1588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Люди в черном</a:t>
            </a:r>
          </a:p>
        </p:txBody>
      </p:sp>
      <p:sp>
        <p:nvSpPr>
          <p:cNvPr id="226" name="Text Placeholder 2">
            <a:extLst>
              <a:ext uri="{FF2B5EF4-FFF2-40B4-BE49-F238E27FC236}">
                <a16:creationId xmlns:a16="http://schemas.microsoft.com/office/drawing/2014/main" id="{FCAFE384-7E16-4FD3-9B5A-D72CD99643FF}"/>
              </a:ext>
            </a:extLst>
          </p:cNvPr>
          <p:cNvSpPr>
            <a:spLocks noGrp="1"/>
          </p:cNvSpPr>
          <p:nvPr>
            <p:custDataLst>
              <p:tags r:id="rId120"/>
            </p:custDataLst>
          </p:nvPr>
        </p:nvSpPr>
        <p:spPr bwMode="auto">
          <a:xfrm>
            <a:off x="5057775" y="1714500"/>
            <a:ext cx="801688" cy="325438"/>
          </a:xfrm>
          <a:prstGeom prst="roundRect">
            <a:avLst>
              <a:gd name="adj" fmla="val 49756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vert="horz" wrap="none" lIns="0" tIns="46038" rIns="725488" bIns="47625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Белоснежка</a:t>
            </a:r>
          </a:p>
        </p:txBody>
      </p:sp>
      <p:sp>
        <p:nvSpPr>
          <p:cNvPr id="227" name="Text Placeholder 2">
            <a:extLst>
              <a:ext uri="{FF2B5EF4-FFF2-40B4-BE49-F238E27FC236}">
                <a16:creationId xmlns:a16="http://schemas.microsoft.com/office/drawing/2014/main" id="{2A15886D-9F4D-4B8F-98EF-B07FD420C74A}"/>
              </a:ext>
            </a:extLst>
          </p:cNvPr>
          <p:cNvSpPr>
            <a:spLocks noGrp="1"/>
          </p:cNvSpPr>
          <p:nvPr>
            <p:custDataLst>
              <p:tags r:id="rId121"/>
            </p:custDataLst>
          </p:nvPr>
        </p:nvSpPr>
        <p:spPr bwMode="auto">
          <a:xfrm>
            <a:off x="5546725" y="2278063"/>
            <a:ext cx="828675" cy="325438"/>
          </a:xfrm>
          <a:prstGeom prst="roundRect">
            <a:avLst>
              <a:gd name="adj" fmla="val 49756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vert="horz" wrap="square" lIns="3175" tIns="1588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Люди в черном</a:t>
            </a:r>
          </a:p>
        </p:txBody>
      </p:sp>
      <p:sp>
        <p:nvSpPr>
          <p:cNvPr id="229" name="Text Placeholder 2">
            <a:extLst>
              <a:ext uri="{FF2B5EF4-FFF2-40B4-BE49-F238E27FC236}">
                <a16:creationId xmlns:a16="http://schemas.microsoft.com/office/drawing/2014/main" id="{64F91B56-3950-42C7-93DE-8E91DEE13C95}"/>
              </a:ext>
            </a:extLst>
          </p:cNvPr>
          <p:cNvSpPr>
            <a:spLocks noGrp="1"/>
          </p:cNvSpPr>
          <p:nvPr>
            <p:custDataLst>
              <p:tags r:id="rId122"/>
            </p:custDataLst>
          </p:nvPr>
        </p:nvSpPr>
        <p:spPr bwMode="auto">
          <a:xfrm>
            <a:off x="6588125" y="1039813"/>
            <a:ext cx="830263" cy="325438"/>
          </a:xfrm>
          <a:prstGeom prst="roundRect">
            <a:avLst>
              <a:gd name="adj" fmla="val 49756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vert="horz" wrap="none" lIns="3175" tIns="47625" rIns="0" bIns="4603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Прометей</a:t>
            </a:r>
          </a:p>
        </p:txBody>
      </p:sp>
      <p:sp>
        <p:nvSpPr>
          <p:cNvPr id="231" name="Text Placeholder 2">
            <a:extLst>
              <a:ext uri="{FF2B5EF4-FFF2-40B4-BE49-F238E27FC236}">
                <a16:creationId xmlns:a16="http://schemas.microsoft.com/office/drawing/2014/main" id="{570A589E-10EE-4C0B-B751-4637E4BAA50E}"/>
              </a:ext>
            </a:extLst>
          </p:cNvPr>
          <p:cNvSpPr>
            <a:spLocks noGrp="1"/>
          </p:cNvSpPr>
          <p:nvPr>
            <p:custDataLst>
              <p:tags r:id="rId123"/>
            </p:custDataLst>
          </p:nvPr>
        </p:nvSpPr>
        <p:spPr bwMode="auto">
          <a:xfrm>
            <a:off x="2082800" y="2278063"/>
            <a:ext cx="815975" cy="325438"/>
          </a:xfrm>
          <a:prstGeom prst="roundRect">
            <a:avLst>
              <a:gd name="adj" fmla="val 49756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vert="horz" wrap="square" lIns="3175" tIns="1588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Люди в черном</a:t>
            </a:r>
          </a:p>
        </p:txBody>
      </p:sp>
      <p:sp>
        <p:nvSpPr>
          <p:cNvPr id="234" name="Text Placeholder 2">
            <a:extLst>
              <a:ext uri="{FF2B5EF4-FFF2-40B4-BE49-F238E27FC236}">
                <a16:creationId xmlns:a16="http://schemas.microsoft.com/office/drawing/2014/main" id="{8AD91D77-36E4-4562-AE0B-34AE8FF4F2EB}"/>
              </a:ext>
            </a:extLst>
          </p:cNvPr>
          <p:cNvSpPr>
            <a:spLocks noGrp="1"/>
          </p:cNvSpPr>
          <p:nvPr>
            <p:custDataLst>
              <p:tags r:id="rId124"/>
            </p:custDataLst>
          </p:nvPr>
        </p:nvSpPr>
        <p:spPr bwMode="auto">
          <a:xfrm>
            <a:off x="4422775" y="3036888"/>
            <a:ext cx="804863" cy="3238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vert="horz" wrap="none" lIns="0" tIns="46038" rIns="0" bIns="4603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Мадагаскар</a:t>
            </a:r>
          </a:p>
        </p:txBody>
      </p:sp>
      <p:sp>
        <p:nvSpPr>
          <p:cNvPr id="235" name="Text Placeholder 2">
            <a:extLst>
              <a:ext uri="{FF2B5EF4-FFF2-40B4-BE49-F238E27FC236}">
                <a16:creationId xmlns:a16="http://schemas.microsoft.com/office/drawing/2014/main" id="{4BE939E8-28A6-4225-AA02-DA08A7A56409}"/>
              </a:ext>
            </a:extLst>
          </p:cNvPr>
          <p:cNvSpPr>
            <a:spLocks noGrp="1"/>
          </p:cNvSpPr>
          <p:nvPr>
            <p:custDataLst>
              <p:tags r:id="rId125"/>
            </p:custDataLst>
          </p:nvPr>
        </p:nvSpPr>
        <p:spPr bwMode="auto">
          <a:xfrm>
            <a:off x="6580188" y="3036888"/>
            <a:ext cx="914400" cy="3238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vert="horz" wrap="none" lIns="3175" tIns="46038" rIns="0" bIns="4603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Кококо</a:t>
            </a:r>
            <a:endParaRPr lang="ru-RU" sz="10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7" name="Text Placeholder 2">
            <a:extLst>
              <a:ext uri="{FF2B5EF4-FFF2-40B4-BE49-F238E27FC236}">
                <a16:creationId xmlns:a16="http://schemas.microsoft.com/office/drawing/2014/main" id="{6835DC9C-D48B-4E31-A194-C4649860549A}"/>
              </a:ext>
            </a:extLst>
          </p:cNvPr>
          <p:cNvSpPr>
            <a:spLocks noGrp="1"/>
          </p:cNvSpPr>
          <p:nvPr>
            <p:custDataLst>
              <p:tags r:id="rId126"/>
            </p:custDataLst>
          </p:nvPr>
        </p:nvSpPr>
        <p:spPr bwMode="auto">
          <a:xfrm>
            <a:off x="5564188" y="3036888"/>
            <a:ext cx="719138" cy="3238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vert="horz" wrap="none" lIns="3175" tIns="46038" rIns="0" bIns="4603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Кококо</a:t>
            </a:r>
            <a:endParaRPr lang="ru-RU" sz="10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8" name="Text Placeholder 2">
            <a:extLst>
              <a:ext uri="{FF2B5EF4-FFF2-40B4-BE49-F238E27FC236}">
                <a16:creationId xmlns:a16="http://schemas.microsoft.com/office/drawing/2014/main" id="{1D4A143C-701F-4B77-805B-7B7C79CC46E1}"/>
              </a:ext>
            </a:extLst>
          </p:cNvPr>
          <p:cNvSpPr>
            <a:spLocks noGrp="1"/>
          </p:cNvSpPr>
          <p:nvPr>
            <p:custDataLst>
              <p:tags r:id="rId127"/>
            </p:custDataLst>
          </p:nvPr>
        </p:nvSpPr>
        <p:spPr bwMode="auto">
          <a:xfrm>
            <a:off x="6569075" y="2278063"/>
            <a:ext cx="866775" cy="325438"/>
          </a:xfrm>
          <a:prstGeom prst="roundRect">
            <a:avLst>
              <a:gd name="adj" fmla="val 49756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vert="horz" wrap="square" lIns="3175" tIns="1588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Люди в черном</a:t>
            </a:r>
          </a:p>
        </p:txBody>
      </p:sp>
      <p:sp>
        <p:nvSpPr>
          <p:cNvPr id="240" name="Text Placeholder 2">
            <a:extLst>
              <a:ext uri="{FF2B5EF4-FFF2-40B4-BE49-F238E27FC236}">
                <a16:creationId xmlns:a16="http://schemas.microsoft.com/office/drawing/2014/main" id="{0F17E1DF-4333-4B18-8312-1DEA447C6C43}"/>
              </a:ext>
            </a:extLst>
          </p:cNvPr>
          <p:cNvSpPr>
            <a:spLocks noGrp="1"/>
          </p:cNvSpPr>
          <p:nvPr>
            <p:custDataLst>
              <p:tags r:id="rId128"/>
            </p:custDataLst>
          </p:nvPr>
        </p:nvSpPr>
        <p:spPr bwMode="auto">
          <a:xfrm>
            <a:off x="2082800" y="3036888"/>
            <a:ext cx="804863" cy="3238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vert="horz" wrap="none" lIns="0" tIns="46038" rIns="0" bIns="4603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Мадагаскар</a:t>
            </a:r>
          </a:p>
        </p:txBody>
      </p:sp>
      <p:sp>
        <p:nvSpPr>
          <p:cNvPr id="241" name="Text Placeholder 2">
            <a:extLst>
              <a:ext uri="{FF2B5EF4-FFF2-40B4-BE49-F238E27FC236}">
                <a16:creationId xmlns:a16="http://schemas.microsoft.com/office/drawing/2014/main" id="{AFF16F65-E967-4FA4-8313-24F3C9CA5307}"/>
              </a:ext>
            </a:extLst>
          </p:cNvPr>
          <p:cNvSpPr>
            <a:spLocks noGrp="1"/>
          </p:cNvSpPr>
          <p:nvPr>
            <p:custDataLst>
              <p:tags r:id="rId129"/>
            </p:custDataLst>
          </p:nvPr>
        </p:nvSpPr>
        <p:spPr bwMode="auto">
          <a:xfrm>
            <a:off x="4422775" y="2278063"/>
            <a:ext cx="804863" cy="325438"/>
          </a:xfrm>
          <a:prstGeom prst="roundRect">
            <a:avLst>
              <a:gd name="adj" fmla="val 49756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vert="horz" wrap="square" lIns="3175" tIns="1588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Люди в черном</a:t>
            </a:r>
          </a:p>
        </p:txBody>
      </p:sp>
      <p:sp>
        <p:nvSpPr>
          <p:cNvPr id="242" name="Text Placeholder 2">
            <a:extLst>
              <a:ext uri="{FF2B5EF4-FFF2-40B4-BE49-F238E27FC236}">
                <a16:creationId xmlns:a16="http://schemas.microsoft.com/office/drawing/2014/main" id="{8A37ACCA-31A6-402D-AB99-1C7973298B20}"/>
              </a:ext>
            </a:extLst>
          </p:cNvPr>
          <p:cNvSpPr>
            <a:spLocks noGrp="1"/>
          </p:cNvSpPr>
          <p:nvPr>
            <p:custDataLst>
              <p:tags r:id="rId130"/>
            </p:custDataLst>
          </p:nvPr>
        </p:nvSpPr>
        <p:spPr bwMode="auto">
          <a:xfrm>
            <a:off x="369888" y="319088"/>
            <a:ext cx="842962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5080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en-US" sz="1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Расписание афиши «Конец фильма»</a:t>
            </a:r>
            <a:endParaRPr lang="ru-RU" sz="10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4" name="Текст 2">
            <a:extLst>
              <a:ext uri="{FF2B5EF4-FFF2-40B4-BE49-F238E27FC236}">
                <a16:creationId xmlns:a16="http://schemas.microsoft.com/office/drawing/2014/main" id="{CDB366A7-68F2-483A-AFB7-A8D2E47D1D90}"/>
              </a:ext>
            </a:extLst>
          </p:cNvPr>
          <p:cNvSpPr>
            <a:spLocks noGrp="1"/>
          </p:cNvSpPr>
          <p:nvPr>
            <p:custDataLst>
              <p:tags r:id="rId131"/>
            </p:custDataLst>
          </p:nvPr>
        </p:nvSpPr>
        <p:spPr bwMode="auto">
          <a:xfrm>
            <a:off x="-1" y="6500813"/>
            <a:ext cx="914400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55563" bIns="55563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100" i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Источники: </a:t>
            </a:r>
            <a:r>
              <a:rPr lang="ru-RU" sz="1100" i="1" dirty="0" err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Кинопоиск</a:t>
            </a:r>
            <a:r>
              <a:rPr lang="ru-RU" sz="1100" i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, </a:t>
            </a:r>
            <a:r>
              <a:rPr lang="en-US" sz="1100" i="1" dirty="0" err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Nevafilm</a:t>
            </a:r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Research 2012</a:t>
            </a:r>
            <a:r>
              <a:rPr lang="ru-RU" sz="1100" i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, данные компании «Конец фильма», исследования команды «Л.И.М.А.» </a:t>
            </a:r>
          </a:p>
        </p:txBody>
      </p:sp>
    </p:spTree>
    <p:extLst>
      <p:ext uri="{BB962C8B-B14F-4D97-AF65-F5344CB8AC3E}">
        <p14:creationId xmlns:p14="http://schemas.microsoft.com/office/powerpoint/2010/main" val="218394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Объект 9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41952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think-cell Slide" r:id="rId13" imgW="425" imgH="426" progId="TCLayout.ActiveDocument.1">
                  <p:embed/>
                </p:oleObj>
              </mc:Choice>
              <mc:Fallback>
                <p:oleObj name="think-cell Slide" r:id="rId13" imgW="425" imgH="426" progId="TCLayout.ActiveDocument.1">
                  <p:embed/>
                  <p:pic>
                    <p:nvPicPr>
                      <p:cNvPr id="94" name="Объект 93" hidden="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" name="Прямоугольник 90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91435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kumimoji="0" lang="ru-RU" sz="1400" b="1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1608138" y="2387600"/>
            <a:ext cx="1198379" cy="671484"/>
          </a:xfrm>
          <a:prstGeom prst="line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itle 1"/>
          <p:cNvSpPr txBox="1">
            <a:spLocks/>
          </p:cNvSpPr>
          <p:nvPr/>
        </p:nvSpPr>
        <p:spPr>
          <a:xfrm>
            <a:off x="527050" y="555499"/>
            <a:ext cx="67945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1800" b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Киносеть нуждается</a:t>
            </a:r>
            <a:r>
              <a:rPr kumimoji="0" lang="ru-RU" sz="16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 в модернизации </a:t>
            </a:r>
            <a:r>
              <a:rPr lang="ru-RU" sz="1600" noProof="0" dirty="0" smtClean="0">
                <a:solidFill>
                  <a:prstClr val="black"/>
                </a:solidFill>
                <a:latin typeface="Arial"/>
              </a:rPr>
              <a:t>аналоговых кинозалов</a:t>
            </a:r>
            <a:r>
              <a:rPr lang="ru-RU" sz="1600" noProof="0" dirty="0">
                <a:solidFill>
                  <a:prstClr val="black"/>
                </a:solidFill>
                <a:latin typeface="Arial"/>
              </a:rPr>
              <a:t> </a:t>
            </a:r>
            <a:r>
              <a:rPr lang="ru-RU" sz="1600" noProof="0" dirty="0" smtClean="0">
                <a:solidFill>
                  <a:prstClr val="black"/>
                </a:solidFill>
                <a:latin typeface="Arial"/>
              </a:rPr>
              <a:t>из-за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noProof="0" dirty="0" smtClean="0">
                <a:solidFill>
                  <a:prstClr val="black"/>
                </a:solidFill>
                <a:latin typeface="Arial"/>
              </a:rPr>
              <a:t>ограниченности репертуара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96" name="Text Placeholder 5"/>
          <p:cNvSpPr txBox="1">
            <a:spLocks/>
          </p:cNvSpPr>
          <p:nvPr/>
        </p:nvSpPr>
        <p:spPr>
          <a:xfrm>
            <a:off x="527050" y="231996"/>
            <a:ext cx="27007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050" b="1" kern="1200" baseline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6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6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6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6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6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6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EAA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МОДЕРНИЗАЦИЯ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ysClr val="window" lastClr="FFFFFF">
                  <a:lumMod val="75000"/>
                </a:sys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38" name="Straight Connector 62"/>
          <p:cNvCxnSpPr/>
          <p:nvPr/>
        </p:nvCxnSpPr>
        <p:spPr>
          <a:xfrm>
            <a:off x="-813305" y="1082706"/>
            <a:ext cx="11525697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0" name="Chart 3"/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895768036"/>
              </p:ext>
            </p:extLst>
          </p:nvPr>
        </p:nvGraphicFramePr>
        <p:xfrm>
          <a:off x="-69850" y="2044700"/>
          <a:ext cx="2516188" cy="2249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113" name="Text Placeholder 2"/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766763" y="4279900"/>
            <a:ext cx="841375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9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407792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2pPr>
            <a:lvl3pPr marL="815583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3pPr>
            <a:lvl4pPr marL="1223377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4pPr>
            <a:lvl5pPr marL="1631167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5pPr>
            <a:lvl6pPr marL="2242855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0647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8440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6232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62531A36-F8CF-4D2A-A303-62C71C4A93E1}" type="datetime'''Ре''''''''''''л''и''''''з''''ы'''''''' '''''">
              <a:rPr lang="ru-RU" altLang="en-US" sz="1600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Релизы </a:t>
            </a:fld>
            <a:endParaRPr lang="ru-RU" b="1" dirty="0" smtClean="0">
              <a:solidFill>
                <a:schemeClr val="tx1">
                  <a:lumMod val="95000"/>
                  <a:lumOff val="5000"/>
                </a:schemeClr>
              </a:solidFill>
              <a:sym typeface="Open Sans Light"/>
            </a:endParaRPr>
          </a:p>
        </p:txBody>
      </p:sp>
      <p:graphicFrame>
        <p:nvGraphicFramePr>
          <p:cNvPr id="502" name="Chart 3"/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341059291"/>
              </p:ext>
            </p:extLst>
          </p:nvPr>
        </p:nvGraphicFramePr>
        <p:xfrm>
          <a:off x="1928813" y="2044700"/>
          <a:ext cx="2516187" cy="2249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sp>
        <p:nvSpPr>
          <p:cNvPr id="196" name="Text Placeholder 2"/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2676525" y="4279900"/>
            <a:ext cx="1019175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9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407792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2pPr>
            <a:lvl3pPr marL="815583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3pPr>
            <a:lvl4pPr marL="1223377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4pPr>
            <a:lvl5pPr marL="1631167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5pPr>
            <a:lvl6pPr marL="2242855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0647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8440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6232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71FAC0CB-F636-4E98-87C1-20174B72AA23}" type="datetime'''''''''''''''''''К''и''''''но''''''''''''''з''а''лы'">
              <a:rPr lang="ru-RU" altLang="en-US" sz="1600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Кинозалы</a:t>
            </a:fld>
            <a:endParaRPr lang="ru-RU" b="1" dirty="0" smtClean="0">
              <a:solidFill>
                <a:schemeClr val="tx1">
                  <a:lumMod val="95000"/>
                  <a:lumOff val="5000"/>
                </a:schemeClr>
              </a:solidFill>
              <a:sym typeface="Open Sans Light"/>
            </a:endParaRPr>
          </a:p>
        </p:txBody>
      </p:sp>
      <p:graphicFrame>
        <p:nvGraphicFramePr>
          <p:cNvPr id="495" name="Chart 3"/>
          <p:cNvGraphicFramePr/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736389910"/>
              </p:ext>
            </p:extLst>
          </p:nvPr>
        </p:nvGraphicFramePr>
        <p:xfrm>
          <a:off x="6762750" y="2044700"/>
          <a:ext cx="2516188" cy="2249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sp>
        <p:nvSpPr>
          <p:cNvPr id="336" name="Text Placeholder 2"/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7510463" y="4279900"/>
            <a:ext cx="1019175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9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407792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2pPr>
            <a:lvl3pPr marL="815583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3pPr>
            <a:lvl4pPr marL="1223377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4pPr>
            <a:lvl5pPr marL="1631167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5pPr>
            <a:lvl6pPr marL="2242855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0647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8440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6232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E60DBEB2-974B-49E3-8EF9-6C9C0F6A1AFD}" type="datetime'''''''''''''''''''''Кино''''''за''''''л''''''ы'''''''''''''''">
              <a:rPr lang="ru-RU" altLang="en-US" sz="1600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Кинозалы</a:t>
            </a:fld>
            <a:endParaRPr lang="ru-RU" sz="1600" b="1" dirty="0" smtClean="0">
              <a:solidFill>
                <a:schemeClr val="tx1">
                  <a:lumMod val="95000"/>
                  <a:lumOff val="5000"/>
                </a:schemeClr>
              </a:solidFill>
              <a:sym typeface="Open Sans Light"/>
            </a:endParaRPr>
          </a:p>
        </p:txBody>
      </p:sp>
      <p:grpSp>
        <p:nvGrpSpPr>
          <p:cNvPr id="374" name="Группа 373"/>
          <p:cNvGrpSpPr/>
          <p:nvPr/>
        </p:nvGrpSpPr>
        <p:grpSpPr>
          <a:xfrm>
            <a:off x="1838917" y="1441450"/>
            <a:ext cx="837571" cy="262317"/>
            <a:chOff x="1939842" y="1196468"/>
            <a:chExt cx="1527064" cy="307777"/>
          </a:xfrm>
        </p:grpSpPr>
        <p:sp>
          <p:nvSpPr>
            <p:cNvPr id="375" name="Rounded Rectangle 51"/>
            <p:cNvSpPr/>
            <p:nvPr/>
          </p:nvSpPr>
          <p:spPr>
            <a:xfrm>
              <a:off x="1939842" y="1252956"/>
              <a:ext cx="1527064" cy="251289"/>
            </a:xfrm>
            <a:prstGeom prst="roundRect">
              <a:avLst>
                <a:gd name="adj" fmla="val 6876"/>
              </a:avLst>
            </a:prstGeom>
            <a:solidFill>
              <a:srgbClr val="134D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6" name="TextBox 375"/>
            <p:cNvSpPr txBox="1"/>
            <p:nvPr/>
          </p:nvSpPr>
          <p:spPr>
            <a:xfrm>
              <a:off x="2074280" y="1196468"/>
              <a:ext cx="13214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ФАКТ</a:t>
              </a:r>
              <a:endPara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380" name="Группа 379"/>
          <p:cNvGrpSpPr/>
          <p:nvPr/>
        </p:nvGrpSpPr>
        <p:grpSpPr>
          <a:xfrm>
            <a:off x="6661635" y="1441450"/>
            <a:ext cx="837571" cy="307777"/>
            <a:chOff x="1939842" y="1196468"/>
            <a:chExt cx="1527064" cy="361117"/>
          </a:xfrm>
        </p:grpSpPr>
        <p:sp>
          <p:nvSpPr>
            <p:cNvPr id="381" name="Rounded Rectangle 51"/>
            <p:cNvSpPr/>
            <p:nvPr/>
          </p:nvSpPr>
          <p:spPr>
            <a:xfrm>
              <a:off x="1939842" y="1252956"/>
              <a:ext cx="1527064" cy="251289"/>
            </a:xfrm>
            <a:prstGeom prst="roundRect">
              <a:avLst>
                <a:gd name="adj" fmla="val 6876"/>
              </a:avLst>
            </a:prstGeom>
            <a:solidFill>
              <a:srgbClr val="134D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2" name="TextBox 381"/>
            <p:cNvSpPr txBox="1"/>
            <p:nvPr/>
          </p:nvSpPr>
          <p:spPr>
            <a:xfrm>
              <a:off x="2074280" y="1196468"/>
              <a:ext cx="1321426" cy="361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ПЛАН</a:t>
              </a:r>
              <a:endPara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401" name="Freeform 36"/>
          <p:cNvSpPr>
            <a:spLocks noEditPoints="1"/>
          </p:cNvSpPr>
          <p:nvPr/>
        </p:nvSpPr>
        <p:spPr bwMode="auto">
          <a:xfrm>
            <a:off x="-2188065" y="5418995"/>
            <a:ext cx="124521" cy="133916"/>
          </a:xfrm>
          <a:custGeom>
            <a:avLst/>
            <a:gdLst/>
            <a:ahLst/>
            <a:cxnLst>
              <a:cxn ang="0">
                <a:pos x="55" y="64"/>
              </a:cxn>
              <a:cxn ang="0">
                <a:pos x="0" y="59"/>
              </a:cxn>
              <a:cxn ang="0">
                <a:pos x="4" y="9"/>
              </a:cxn>
              <a:cxn ang="0">
                <a:pos x="9" y="5"/>
              </a:cxn>
              <a:cxn ang="0">
                <a:pos x="17" y="0"/>
              </a:cxn>
              <a:cxn ang="0">
                <a:pos x="23" y="9"/>
              </a:cxn>
              <a:cxn ang="0">
                <a:pos x="36" y="5"/>
              </a:cxn>
              <a:cxn ang="0">
                <a:pos x="44" y="0"/>
              </a:cxn>
              <a:cxn ang="0">
                <a:pos x="50" y="9"/>
              </a:cxn>
              <a:cxn ang="0">
                <a:pos x="59" y="13"/>
              </a:cxn>
              <a:cxn ang="0">
                <a:pos x="15" y="33"/>
              </a:cxn>
              <a:cxn ang="0">
                <a:pos x="4" y="23"/>
              </a:cxn>
              <a:cxn ang="0">
                <a:pos x="15" y="33"/>
              </a:cxn>
              <a:cxn ang="0">
                <a:pos x="15" y="35"/>
              </a:cxn>
              <a:cxn ang="0">
                <a:pos x="4" y="47"/>
              </a:cxn>
              <a:cxn ang="0">
                <a:pos x="15" y="59"/>
              </a:cxn>
              <a:cxn ang="0">
                <a:pos x="4" y="49"/>
              </a:cxn>
              <a:cxn ang="0">
                <a:pos x="15" y="59"/>
              </a:cxn>
              <a:cxn ang="0">
                <a:pos x="17" y="4"/>
              </a:cxn>
              <a:cxn ang="0">
                <a:pos x="13" y="5"/>
              </a:cxn>
              <a:cxn ang="0">
                <a:pos x="15" y="17"/>
              </a:cxn>
              <a:cxn ang="0">
                <a:pos x="18" y="16"/>
              </a:cxn>
              <a:cxn ang="0">
                <a:pos x="28" y="33"/>
              </a:cxn>
              <a:cxn ang="0">
                <a:pos x="17" y="23"/>
              </a:cxn>
              <a:cxn ang="0">
                <a:pos x="28" y="33"/>
              </a:cxn>
              <a:cxn ang="0">
                <a:pos x="28" y="35"/>
              </a:cxn>
              <a:cxn ang="0">
                <a:pos x="17" y="47"/>
              </a:cxn>
              <a:cxn ang="0">
                <a:pos x="28" y="59"/>
              </a:cxn>
              <a:cxn ang="0">
                <a:pos x="17" y="49"/>
              </a:cxn>
              <a:cxn ang="0">
                <a:pos x="28" y="59"/>
              </a:cxn>
              <a:cxn ang="0">
                <a:pos x="42" y="23"/>
              </a:cxn>
              <a:cxn ang="0">
                <a:pos x="31" y="33"/>
              </a:cxn>
              <a:cxn ang="0">
                <a:pos x="42" y="47"/>
              </a:cxn>
              <a:cxn ang="0">
                <a:pos x="31" y="35"/>
              </a:cxn>
              <a:cxn ang="0">
                <a:pos x="42" y="47"/>
              </a:cxn>
              <a:cxn ang="0">
                <a:pos x="42" y="49"/>
              </a:cxn>
              <a:cxn ang="0">
                <a:pos x="31" y="59"/>
              </a:cxn>
              <a:cxn ang="0">
                <a:pos x="45" y="5"/>
              </a:cxn>
              <a:cxn ang="0">
                <a:pos x="42" y="4"/>
              </a:cxn>
              <a:cxn ang="0">
                <a:pos x="41" y="16"/>
              </a:cxn>
              <a:cxn ang="0">
                <a:pos x="44" y="17"/>
              </a:cxn>
              <a:cxn ang="0">
                <a:pos x="45" y="5"/>
              </a:cxn>
              <a:cxn ang="0">
                <a:pos x="55" y="23"/>
              </a:cxn>
              <a:cxn ang="0">
                <a:pos x="44" y="33"/>
              </a:cxn>
              <a:cxn ang="0">
                <a:pos x="55" y="47"/>
              </a:cxn>
              <a:cxn ang="0">
                <a:pos x="44" y="35"/>
              </a:cxn>
              <a:cxn ang="0">
                <a:pos x="55" y="47"/>
              </a:cxn>
              <a:cxn ang="0">
                <a:pos x="55" y="49"/>
              </a:cxn>
              <a:cxn ang="0">
                <a:pos x="44" y="59"/>
              </a:cxn>
            </a:cxnLst>
            <a:rect l="0" t="0" r="r" b="b"/>
            <a:pathLst>
              <a:path w="59" h="64">
                <a:moveTo>
                  <a:pt x="59" y="59"/>
                </a:moveTo>
                <a:cubicBezTo>
                  <a:pt x="59" y="62"/>
                  <a:pt x="57" y="64"/>
                  <a:pt x="55" y="64"/>
                </a:cubicBezTo>
                <a:cubicBezTo>
                  <a:pt x="4" y="64"/>
                  <a:pt x="4" y="64"/>
                  <a:pt x="4" y="64"/>
                </a:cubicBezTo>
                <a:cubicBezTo>
                  <a:pt x="2" y="64"/>
                  <a:pt x="0" y="62"/>
                  <a:pt x="0" y="59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1"/>
                  <a:pt x="2" y="9"/>
                  <a:pt x="4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5"/>
                  <a:pt x="9" y="5"/>
                  <a:pt x="9" y="5"/>
                </a:cubicBezTo>
                <a:cubicBezTo>
                  <a:pt x="9" y="2"/>
                  <a:pt x="11" y="0"/>
                  <a:pt x="1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20" y="0"/>
                  <a:pt x="23" y="2"/>
                  <a:pt x="23" y="5"/>
                </a:cubicBezTo>
                <a:cubicBezTo>
                  <a:pt x="23" y="9"/>
                  <a:pt x="23" y="9"/>
                  <a:pt x="23" y="9"/>
                </a:cubicBezTo>
                <a:cubicBezTo>
                  <a:pt x="36" y="9"/>
                  <a:pt x="36" y="9"/>
                  <a:pt x="36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2"/>
                  <a:pt x="39" y="0"/>
                  <a:pt x="4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7" y="0"/>
                  <a:pt x="50" y="2"/>
                  <a:pt x="50" y="5"/>
                </a:cubicBezTo>
                <a:cubicBezTo>
                  <a:pt x="50" y="9"/>
                  <a:pt x="50" y="9"/>
                  <a:pt x="50" y="9"/>
                </a:cubicBezTo>
                <a:cubicBezTo>
                  <a:pt x="55" y="9"/>
                  <a:pt x="55" y="9"/>
                  <a:pt x="55" y="9"/>
                </a:cubicBezTo>
                <a:cubicBezTo>
                  <a:pt x="57" y="9"/>
                  <a:pt x="59" y="11"/>
                  <a:pt x="59" y="13"/>
                </a:cubicBezTo>
                <a:lnTo>
                  <a:pt x="59" y="59"/>
                </a:lnTo>
                <a:close/>
                <a:moveTo>
                  <a:pt x="15" y="33"/>
                </a:moveTo>
                <a:cubicBezTo>
                  <a:pt x="15" y="23"/>
                  <a:pt x="15" y="23"/>
                  <a:pt x="15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33"/>
                  <a:pt x="4" y="33"/>
                  <a:pt x="4" y="33"/>
                </a:cubicBezTo>
                <a:lnTo>
                  <a:pt x="15" y="33"/>
                </a:lnTo>
                <a:close/>
                <a:moveTo>
                  <a:pt x="15" y="47"/>
                </a:moveTo>
                <a:cubicBezTo>
                  <a:pt x="15" y="35"/>
                  <a:pt x="15" y="35"/>
                  <a:pt x="15" y="35"/>
                </a:cubicBezTo>
                <a:cubicBezTo>
                  <a:pt x="4" y="35"/>
                  <a:pt x="4" y="35"/>
                  <a:pt x="4" y="35"/>
                </a:cubicBezTo>
                <a:cubicBezTo>
                  <a:pt x="4" y="47"/>
                  <a:pt x="4" y="47"/>
                  <a:pt x="4" y="47"/>
                </a:cubicBezTo>
                <a:lnTo>
                  <a:pt x="15" y="47"/>
                </a:lnTo>
                <a:close/>
                <a:moveTo>
                  <a:pt x="15" y="59"/>
                </a:moveTo>
                <a:cubicBezTo>
                  <a:pt x="15" y="49"/>
                  <a:pt x="15" y="49"/>
                  <a:pt x="15" y="49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59"/>
                  <a:pt x="4" y="59"/>
                  <a:pt x="4" y="59"/>
                </a:cubicBezTo>
                <a:lnTo>
                  <a:pt x="15" y="59"/>
                </a:lnTo>
                <a:close/>
                <a:moveTo>
                  <a:pt x="18" y="5"/>
                </a:moveTo>
                <a:cubicBezTo>
                  <a:pt x="18" y="5"/>
                  <a:pt x="18" y="4"/>
                  <a:pt x="17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4" y="4"/>
                  <a:pt x="13" y="5"/>
                  <a:pt x="13" y="5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4" y="17"/>
                  <a:pt x="15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8" y="17"/>
                  <a:pt x="18" y="16"/>
                  <a:pt x="18" y="16"/>
                </a:cubicBezTo>
                <a:lnTo>
                  <a:pt x="18" y="5"/>
                </a:lnTo>
                <a:close/>
                <a:moveTo>
                  <a:pt x="28" y="33"/>
                </a:moveTo>
                <a:cubicBezTo>
                  <a:pt x="28" y="23"/>
                  <a:pt x="28" y="23"/>
                  <a:pt x="28" y="23"/>
                </a:cubicBezTo>
                <a:cubicBezTo>
                  <a:pt x="17" y="23"/>
                  <a:pt x="17" y="23"/>
                  <a:pt x="17" y="23"/>
                </a:cubicBezTo>
                <a:cubicBezTo>
                  <a:pt x="17" y="33"/>
                  <a:pt x="17" y="33"/>
                  <a:pt x="17" y="33"/>
                </a:cubicBezTo>
                <a:lnTo>
                  <a:pt x="28" y="33"/>
                </a:lnTo>
                <a:close/>
                <a:moveTo>
                  <a:pt x="28" y="47"/>
                </a:moveTo>
                <a:cubicBezTo>
                  <a:pt x="28" y="35"/>
                  <a:pt x="28" y="35"/>
                  <a:pt x="28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47"/>
                  <a:pt x="17" y="47"/>
                  <a:pt x="17" y="47"/>
                </a:cubicBezTo>
                <a:lnTo>
                  <a:pt x="28" y="47"/>
                </a:lnTo>
                <a:close/>
                <a:moveTo>
                  <a:pt x="28" y="59"/>
                </a:moveTo>
                <a:cubicBezTo>
                  <a:pt x="28" y="49"/>
                  <a:pt x="28" y="49"/>
                  <a:pt x="28" y="49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59"/>
                  <a:pt x="17" y="59"/>
                  <a:pt x="17" y="59"/>
                </a:cubicBezTo>
                <a:lnTo>
                  <a:pt x="28" y="59"/>
                </a:lnTo>
                <a:close/>
                <a:moveTo>
                  <a:pt x="42" y="33"/>
                </a:moveTo>
                <a:cubicBezTo>
                  <a:pt x="42" y="23"/>
                  <a:pt x="42" y="23"/>
                  <a:pt x="42" y="23"/>
                </a:cubicBezTo>
                <a:cubicBezTo>
                  <a:pt x="31" y="23"/>
                  <a:pt x="31" y="23"/>
                  <a:pt x="31" y="23"/>
                </a:cubicBezTo>
                <a:cubicBezTo>
                  <a:pt x="31" y="33"/>
                  <a:pt x="31" y="33"/>
                  <a:pt x="31" y="33"/>
                </a:cubicBezTo>
                <a:lnTo>
                  <a:pt x="42" y="33"/>
                </a:lnTo>
                <a:close/>
                <a:moveTo>
                  <a:pt x="42" y="47"/>
                </a:moveTo>
                <a:cubicBezTo>
                  <a:pt x="42" y="35"/>
                  <a:pt x="42" y="35"/>
                  <a:pt x="42" y="35"/>
                </a:cubicBezTo>
                <a:cubicBezTo>
                  <a:pt x="31" y="35"/>
                  <a:pt x="31" y="35"/>
                  <a:pt x="31" y="35"/>
                </a:cubicBezTo>
                <a:cubicBezTo>
                  <a:pt x="31" y="47"/>
                  <a:pt x="31" y="47"/>
                  <a:pt x="31" y="47"/>
                </a:cubicBezTo>
                <a:lnTo>
                  <a:pt x="42" y="47"/>
                </a:lnTo>
                <a:close/>
                <a:moveTo>
                  <a:pt x="42" y="59"/>
                </a:moveTo>
                <a:cubicBezTo>
                  <a:pt x="42" y="49"/>
                  <a:pt x="42" y="49"/>
                  <a:pt x="42" y="49"/>
                </a:cubicBezTo>
                <a:cubicBezTo>
                  <a:pt x="31" y="49"/>
                  <a:pt x="31" y="49"/>
                  <a:pt x="31" y="49"/>
                </a:cubicBezTo>
                <a:cubicBezTo>
                  <a:pt x="31" y="59"/>
                  <a:pt x="31" y="59"/>
                  <a:pt x="31" y="59"/>
                </a:cubicBezTo>
                <a:lnTo>
                  <a:pt x="42" y="59"/>
                </a:lnTo>
                <a:close/>
                <a:moveTo>
                  <a:pt x="45" y="5"/>
                </a:moveTo>
                <a:cubicBezTo>
                  <a:pt x="45" y="5"/>
                  <a:pt x="45" y="4"/>
                  <a:pt x="44" y="4"/>
                </a:cubicBezTo>
                <a:cubicBezTo>
                  <a:pt x="42" y="4"/>
                  <a:pt x="42" y="4"/>
                  <a:pt x="42" y="4"/>
                </a:cubicBezTo>
                <a:cubicBezTo>
                  <a:pt x="41" y="4"/>
                  <a:pt x="41" y="5"/>
                  <a:pt x="41" y="5"/>
                </a:cubicBezTo>
                <a:cubicBezTo>
                  <a:pt x="41" y="16"/>
                  <a:pt x="41" y="16"/>
                  <a:pt x="41" y="16"/>
                </a:cubicBezTo>
                <a:cubicBezTo>
                  <a:pt x="41" y="16"/>
                  <a:pt x="41" y="17"/>
                  <a:pt x="42" y="17"/>
                </a:cubicBezTo>
                <a:cubicBezTo>
                  <a:pt x="44" y="17"/>
                  <a:pt x="44" y="17"/>
                  <a:pt x="44" y="17"/>
                </a:cubicBezTo>
                <a:cubicBezTo>
                  <a:pt x="45" y="17"/>
                  <a:pt x="45" y="16"/>
                  <a:pt x="45" y="16"/>
                </a:cubicBezTo>
                <a:lnTo>
                  <a:pt x="45" y="5"/>
                </a:lnTo>
                <a:close/>
                <a:moveTo>
                  <a:pt x="55" y="33"/>
                </a:moveTo>
                <a:cubicBezTo>
                  <a:pt x="55" y="23"/>
                  <a:pt x="55" y="23"/>
                  <a:pt x="55" y="23"/>
                </a:cubicBezTo>
                <a:cubicBezTo>
                  <a:pt x="44" y="23"/>
                  <a:pt x="44" y="23"/>
                  <a:pt x="44" y="23"/>
                </a:cubicBezTo>
                <a:cubicBezTo>
                  <a:pt x="44" y="33"/>
                  <a:pt x="44" y="33"/>
                  <a:pt x="44" y="33"/>
                </a:cubicBezTo>
                <a:lnTo>
                  <a:pt x="55" y="33"/>
                </a:lnTo>
                <a:close/>
                <a:moveTo>
                  <a:pt x="55" y="47"/>
                </a:moveTo>
                <a:cubicBezTo>
                  <a:pt x="55" y="35"/>
                  <a:pt x="55" y="35"/>
                  <a:pt x="55" y="35"/>
                </a:cubicBezTo>
                <a:cubicBezTo>
                  <a:pt x="44" y="35"/>
                  <a:pt x="44" y="35"/>
                  <a:pt x="44" y="35"/>
                </a:cubicBezTo>
                <a:cubicBezTo>
                  <a:pt x="44" y="47"/>
                  <a:pt x="44" y="47"/>
                  <a:pt x="44" y="47"/>
                </a:cubicBezTo>
                <a:lnTo>
                  <a:pt x="55" y="47"/>
                </a:lnTo>
                <a:close/>
                <a:moveTo>
                  <a:pt x="55" y="59"/>
                </a:moveTo>
                <a:cubicBezTo>
                  <a:pt x="55" y="49"/>
                  <a:pt x="55" y="49"/>
                  <a:pt x="55" y="49"/>
                </a:cubicBezTo>
                <a:cubicBezTo>
                  <a:pt x="44" y="49"/>
                  <a:pt x="44" y="49"/>
                  <a:pt x="44" y="49"/>
                </a:cubicBezTo>
                <a:cubicBezTo>
                  <a:pt x="44" y="59"/>
                  <a:pt x="44" y="59"/>
                  <a:pt x="44" y="59"/>
                </a:cubicBezTo>
                <a:lnTo>
                  <a:pt x="55" y="5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2" name="Shape 2796"/>
          <p:cNvSpPr/>
          <p:nvPr/>
        </p:nvSpPr>
        <p:spPr>
          <a:xfrm>
            <a:off x="-2221603" y="6243229"/>
            <a:ext cx="191595" cy="1742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60" y="9921"/>
                </a:moveTo>
                <a:cubicBezTo>
                  <a:pt x="12438" y="10786"/>
                  <a:pt x="11065" y="10346"/>
                  <a:pt x="10620" y="10238"/>
                </a:cubicBezTo>
                <a:lnTo>
                  <a:pt x="11011" y="8710"/>
                </a:lnTo>
                <a:cubicBezTo>
                  <a:pt x="11457" y="8818"/>
                  <a:pt x="12891" y="9019"/>
                  <a:pt x="12660" y="9921"/>
                </a:cubicBezTo>
                <a:moveTo>
                  <a:pt x="12416" y="12387"/>
                </a:moveTo>
                <a:cubicBezTo>
                  <a:pt x="12172" y="13338"/>
                  <a:pt x="10523" y="12824"/>
                  <a:pt x="9988" y="12695"/>
                </a:cubicBezTo>
                <a:lnTo>
                  <a:pt x="10421" y="11009"/>
                </a:lnTo>
                <a:cubicBezTo>
                  <a:pt x="10956" y="11139"/>
                  <a:pt x="12671" y="11395"/>
                  <a:pt x="12416" y="12387"/>
                </a:cubicBezTo>
                <a:moveTo>
                  <a:pt x="12637" y="8174"/>
                </a:moveTo>
                <a:lnTo>
                  <a:pt x="12960" y="6916"/>
                </a:lnTo>
                <a:lnTo>
                  <a:pt x="12171" y="6726"/>
                </a:lnTo>
                <a:lnTo>
                  <a:pt x="11857" y="7950"/>
                </a:lnTo>
                <a:cubicBezTo>
                  <a:pt x="11649" y="7900"/>
                  <a:pt x="11436" y="7853"/>
                  <a:pt x="11224" y="7806"/>
                </a:cubicBezTo>
                <a:lnTo>
                  <a:pt x="11541" y="6573"/>
                </a:lnTo>
                <a:lnTo>
                  <a:pt x="10753" y="6382"/>
                </a:lnTo>
                <a:lnTo>
                  <a:pt x="10429" y="7640"/>
                </a:lnTo>
                <a:cubicBezTo>
                  <a:pt x="10258" y="7602"/>
                  <a:pt x="10090" y="7565"/>
                  <a:pt x="9926" y="7525"/>
                </a:cubicBezTo>
                <a:lnTo>
                  <a:pt x="9927" y="7521"/>
                </a:lnTo>
                <a:lnTo>
                  <a:pt x="8839" y="7257"/>
                </a:lnTo>
                <a:lnTo>
                  <a:pt x="8629" y="8075"/>
                </a:lnTo>
                <a:cubicBezTo>
                  <a:pt x="8629" y="8075"/>
                  <a:pt x="9214" y="8205"/>
                  <a:pt x="9202" y="8214"/>
                </a:cubicBezTo>
                <a:cubicBezTo>
                  <a:pt x="9521" y="8291"/>
                  <a:pt x="9579" y="8496"/>
                  <a:pt x="9569" y="8658"/>
                </a:cubicBezTo>
                <a:lnTo>
                  <a:pt x="9202" y="10091"/>
                </a:lnTo>
                <a:cubicBezTo>
                  <a:pt x="9224" y="10097"/>
                  <a:pt x="9252" y="10104"/>
                  <a:pt x="9283" y="10116"/>
                </a:cubicBezTo>
                <a:cubicBezTo>
                  <a:pt x="9257" y="10110"/>
                  <a:pt x="9229" y="10103"/>
                  <a:pt x="9200" y="10097"/>
                </a:cubicBezTo>
                <a:lnTo>
                  <a:pt x="8684" y="12103"/>
                </a:lnTo>
                <a:cubicBezTo>
                  <a:pt x="8646" y="12198"/>
                  <a:pt x="8546" y="12339"/>
                  <a:pt x="8323" y="12285"/>
                </a:cubicBezTo>
                <a:cubicBezTo>
                  <a:pt x="8331" y="12297"/>
                  <a:pt x="7749" y="12147"/>
                  <a:pt x="7749" y="12147"/>
                </a:cubicBezTo>
                <a:lnTo>
                  <a:pt x="7358" y="13023"/>
                </a:lnTo>
                <a:lnTo>
                  <a:pt x="8384" y="13271"/>
                </a:lnTo>
                <a:cubicBezTo>
                  <a:pt x="8575" y="13317"/>
                  <a:pt x="8762" y="13366"/>
                  <a:pt x="8946" y="13412"/>
                </a:cubicBezTo>
                <a:lnTo>
                  <a:pt x="8621" y="14684"/>
                </a:lnTo>
                <a:lnTo>
                  <a:pt x="9408" y="14875"/>
                </a:lnTo>
                <a:lnTo>
                  <a:pt x="9731" y="13616"/>
                </a:lnTo>
                <a:cubicBezTo>
                  <a:pt x="9947" y="13673"/>
                  <a:pt x="10156" y="13725"/>
                  <a:pt x="10360" y="13775"/>
                </a:cubicBezTo>
                <a:lnTo>
                  <a:pt x="10038" y="15027"/>
                </a:lnTo>
                <a:lnTo>
                  <a:pt x="10827" y="15218"/>
                </a:lnTo>
                <a:lnTo>
                  <a:pt x="11153" y="13948"/>
                </a:lnTo>
                <a:cubicBezTo>
                  <a:pt x="12499" y="14195"/>
                  <a:pt x="13510" y="14095"/>
                  <a:pt x="13935" y="12915"/>
                </a:cubicBezTo>
                <a:cubicBezTo>
                  <a:pt x="14279" y="11964"/>
                  <a:pt x="13918" y="11416"/>
                  <a:pt x="13210" y="11058"/>
                </a:cubicBezTo>
                <a:cubicBezTo>
                  <a:pt x="13726" y="10943"/>
                  <a:pt x="14115" y="10614"/>
                  <a:pt x="14218" y="9934"/>
                </a:cubicBezTo>
                <a:cubicBezTo>
                  <a:pt x="14361" y="9006"/>
                  <a:pt x="13633" y="8507"/>
                  <a:pt x="12637" y="8174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algn="l" defTabSz="2285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408" name="TextBox 407"/>
          <p:cNvSpPr txBox="1"/>
          <p:nvPr/>
        </p:nvSpPr>
        <p:spPr>
          <a:xfrm>
            <a:off x="1743058" y="5465437"/>
            <a:ext cx="1542506" cy="1846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3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Простой</a:t>
            </a:r>
            <a:r>
              <a:rPr kumimoji="0" lang="ru-RU" sz="1200" b="1" i="0" u="none" strike="noStrike" kern="1200" cap="none" spc="0" normalizeH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кинозалов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409" name="Группа 408"/>
          <p:cNvGrpSpPr/>
          <p:nvPr/>
        </p:nvGrpSpPr>
        <p:grpSpPr>
          <a:xfrm>
            <a:off x="1258737" y="5424570"/>
            <a:ext cx="297527" cy="1127393"/>
            <a:chOff x="-1527350" y="4972565"/>
            <a:chExt cx="469021" cy="1794552"/>
          </a:xfrm>
        </p:grpSpPr>
        <p:sp>
          <p:nvSpPr>
            <p:cNvPr id="412" name="Oval 31"/>
            <p:cNvSpPr>
              <a:spLocks noChangeAspect="1"/>
            </p:cNvSpPr>
            <p:nvPr/>
          </p:nvSpPr>
          <p:spPr>
            <a:xfrm>
              <a:off x="-1527350" y="4972565"/>
              <a:ext cx="469021" cy="45559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3" name="Oval 37"/>
            <p:cNvSpPr>
              <a:spLocks noChangeAspect="1"/>
            </p:cNvSpPr>
            <p:nvPr/>
          </p:nvSpPr>
          <p:spPr>
            <a:xfrm>
              <a:off x="-1527350" y="6311523"/>
              <a:ext cx="469021" cy="45559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15" name="Group 42"/>
            <p:cNvGrpSpPr/>
            <p:nvPr/>
          </p:nvGrpSpPr>
          <p:grpSpPr>
            <a:xfrm>
              <a:off x="-1527350" y="5685743"/>
              <a:ext cx="469021" cy="455593"/>
              <a:chOff x="3425803" y="3384456"/>
              <a:chExt cx="469021" cy="455593"/>
            </a:xfrm>
          </p:grpSpPr>
          <p:sp>
            <p:nvSpPr>
              <p:cNvPr id="416" name="Oval 43"/>
              <p:cNvSpPr>
                <a:spLocks noChangeAspect="1"/>
              </p:cNvSpPr>
              <p:nvPr/>
            </p:nvSpPr>
            <p:spPr>
              <a:xfrm>
                <a:off x="3425803" y="3384456"/>
                <a:ext cx="469021" cy="45559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5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7" name="Freeform 5"/>
              <p:cNvSpPr>
                <a:spLocks noEditPoints="1"/>
              </p:cNvSpPr>
              <p:nvPr/>
            </p:nvSpPr>
            <p:spPr bwMode="auto">
              <a:xfrm>
                <a:off x="3520613" y="3471340"/>
                <a:ext cx="279400" cy="279400"/>
              </a:xfrm>
              <a:custGeom>
                <a:avLst/>
                <a:gdLst/>
                <a:ahLst/>
                <a:cxnLst>
                  <a:cxn ang="0">
                    <a:pos x="0" y="192"/>
                  </a:cxn>
                  <a:cxn ang="0">
                    <a:pos x="255" y="135"/>
                  </a:cxn>
                  <a:cxn ang="0">
                    <a:pos x="277" y="122"/>
                  </a:cxn>
                  <a:cxn ang="0">
                    <a:pos x="303" y="116"/>
                  </a:cxn>
                  <a:cxn ang="0">
                    <a:pos x="296" y="105"/>
                  </a:cxn>
                  <a:cxn ang="0">
                    <a:pos x="278" y="89"/>
                  </a:cxn>
                  <a:cxn ang="0">
                    <a:pos x="265" y="90"/>
                  </a:cxn>
                  <a:cxn ang="0">
                    <a:pos x="256" y="82"/>
                  </a:cxn>
                  <a:cxn ang="0">
                    <a:pos x="231" y="73"/>
                  </a:cxn>
                  <a:cxn ang="0">
                    <a:pos x="234" y="98"/>
                  </a:cxn>
                  <a:cxn ang="0">
                    <a:pos x="224" y="118"/>
                  </a:cxn>
                  <a:cxn ang="0">
                    <a:pos x="205" y="103"/>
                  </a:cxn>
                  <a:cxn ang="0">
                    <a:pos x="175" y="89"/>
                  </a:cxn>
                  <a:cxn ang="0">
                    <a:pos x="183" y="68"/>
                  </a:cxn>
                  <a:cxn ang="0">
                    <a:pos x="212" y="58"/>
                  </a:cxn>
                  <a:cxn ang="0">
                    <a:pos x="207" y="47"/>
                  </a:cxn>
                  <a:cxn ang="0">
                    <a:pos x="188" y="50"/>
                  </a:cxn>
                  <a:cxn ang="0">
                    <a:pos x="168" y="37"/>
                  </a:cxn>
                  <a:cxn ang="0">
                    <a:pos x="171" y="52"/>
                  </a:cxn>
                  <a:cxn ang="0">
                    <a:pos x="157" y="52"/>
                  </a:cxn>
                  <a:cxn ang="0">
                    <a:pos x="141" y="40"/>
                  </a:cxn>
                  <a:cxn ang="0">
                    <a:pos x="126" y="47"/>
                  </a:cxn>
                  <a:cxn ang="0">
                    <a:pos x="143" y="51"/>
                  </a:cxn>
                  <a:cxn ang="0">
                    <a:pos x="131" y="58"/>
                  </a:cxn>
                  <a:cxn ang="0">
                    <a:pos x="56" y="107"/>
                  </a:cxn>
                  <a:cxn ang="0">
                    <a:pos x="65" y="118"/>
                  </a:cxn>
                  <a:cxn ang="0">
                    <a:pos x="79" y="135"/>
                  </a:cxn>
                  <a:cxn ang="0">
                    <a:pos x="74" y="158"/>
                  </a:cxn>
                  <a:cxn ang="0">
                    <a:pos x="88" y="185"/>
                  </a:cxn>
                  <a:cxn ang="0">
                    <a:pos x="108" y="214"/>
                  </a:cxn>
                  <a:cxn ang="0">
                    <a:pos x="118" y="227"/>
                  </a:cxn>
                  <a:cxn ang="0">
                    <a:pos x="105" y="197"/>
                  </a:cxn>
                  <a:cxn ang="0">
                    <a:pos x="125" y="225"/>
                  </a:cxn>
                  <a:cxn ang="0">
                    <a:pos x="150" y="255"/>
                  </a:cxn>
                  <a:cxn ang="0">
                    <a:pos x="184" y="269"/>
                  </a:cxn>
                  <a:cxn ang="0">
                    <a:pos x="213" y="290"/>
                  </a:cxn>
                  <a:cxn ang="0">
                    <a:pos x="224" y="288"/>
                  </a:cxn>
                  <a:cxn ang="0">
                    <a:pos x="212" y="268"/>
                  </a:cxn>
                  <a:cxn ang="0">
                    <a:pos x="197" y="262"/>
                  </a:cxn>
                  <a:cxn ang="0">
                    <a:pos x="194" y="239"/>
                  </a:cxn>
                  <a:cxn ang="0">
                    <a:pos x="171" y="250"/>
                  </a:cxn>
                  <a:cxn ang="0">
                    <a:pos x="168" y="210"/>
                  </a:cxn>
                  <a:cxn ang="0">
                    <a:pos x="184" y="206"/>
                  </a:cxn>
                  <a:cxn ang="0">
                    <a:pos x="196" y="202"/>
                  </a:cxn>
                  <a:cxn ang="0">
                    <a:pos x="214" y="211"/>
                  </a:cxn>
                  <a:cxn ang="0">
                    <a:pos x="221" y="205"/>
                  </a:cxn>
                  <a:cxn ang="0">
                    <a:pos x="234" y="179"/>
                  </a:cxn>
                  <a:cxn ang="0">
                    <a:pos x="233" y="171"/>
                  </a:cxn>
                  <a:cxn ang="0">
                    <a:pos x="252" y="157"/>
                  </a:cxn>
                  <a:cxn ang="0">
                    <a:pos x="266" y="143"/>
                  </a:cxn>
                  <a:cxn ang="0">
                    <a:pos x="273" y="131"/>
                  </a:cxn>
                  <a:cxn ang="0">
                    <a:pos x="255" y="135"/>
                  </a:cxn>
                  <a:cxn ang="0">
                    <a:pos x="295" y="298"/>
                  </a:cxn>
                  <a:cxn ang="0">
                    <a:pos x="272" y="288"/>
                  </a:cxn>
                  <a:cxn ang="0">
                    <a:pos x="251" y="288"/>
                  </a:cxn>
                  <a:cxn ang="0">
                    <a:pos x="236" y="286"/>
                  </a:cxn>
                  <a:cxn ang="0">
                    <a:pos x="230" y="307"/>
                  </a:cxn>
                  <a:cxn ang="0">
                    <a:pos x="223" y="335"/>
                  </a:cxn>
                  <a:cxn ang="0">
                    <a:pos x="308" y="302"/>
                  </a:cxn>
                </a:cxnLst>
                <a:rect l="0" t="0" r="r" b="b"/>
                <a:pathLst>
                  <a:path w="384" h="384">
                    <a:moveTo>
                      <a:pt x="384" y="192"/>
                    </a:moveTo>
                    <a:cubicBezTo>
                      <a:pt x="384" y="298"/>
                      <a:pt x="298" y="384"/>
                      <a:pt x="192" y="384"/>
                    </a:cubicBezTo>
                    <a:cubicBezTo>
                      <a:pt x="86" y="384"/>
                      <a:pt x="0" y="298"/>
                      <a:pt x="0" y="192"/>
                    </a:cubicBezTo>
                    <a:cubicBezTo>
                      <a:pt x="0" y="86"/>
                      <a:pt x="86" y="0"/>
                      <a:pt x="192" y="0"/>
                    </a:cubicBezTo>
                    <a:cubicBezTo>
                      <a:pt x="298" y="0"/>
                      <a:pt x="384" y="86"/>
                      <a:pt x="384" y="192"/>
                    </a:cubicBezTo>
                    <a:close/>
                    <a:moveTo>
                      <a:pt x="255" y="135"/>
                    </a:moveTo>
                    <a:cubicBezTo>
                      <a:pt x="256" y="135"/>
                      <a:pt x="257" y="130"/>
                      <a:pt x="258" y="129"/>
                    </a:cubicBezTo>
                    <a:cubicBezTo>
                      <a:pt x="260" y="127"/>
                      <a:pt x="262" y="126"/>
                      <a:pt x="264" y="125"/>
                    </a:cubicBezTo>
                    <a:cubicBezTo>
                      <a:pt x="268" y="124"/>
                      <a:pt x="272" y="123"/>
                      <a:pt x="277" y="122"/>
                    </a:cubicBezTo>
                    <a:cubicBezTo>
                      <a:pt x="281" y="121"/>
                      <a:pt x="286" y="121"/>
                      <a:pt x="289" y="125"/>
                    </a:cubicBezTo>
                    <a:cubicBezTo>
                      <a:pt x="289" y="124"/>
                      <a:pt x="295" y="119"/>
                      <a:pt x="295" y="119"/>
                    </a:cubicBezTo>
                    <a:cubicBezTo>
                      <a:pt x="298" y="118"/>
                      <a:pt x="301" y="118"/>
                      <a:pt x="303" y="116"/>
                    </a:cubicBezTo>
                    <a:cubicBezTo>
                      <a:pt x="303" y="115"/>
                      <a:pt x="303" y="110"/>
                      <a:pt x="303" y="110"/>
                    </a:cubicBezTo>
                    <a:cubicBezTo>
                      <a:pt x="299" y="111"/>
                      <a:pt x="298" y="107"/>
                      <a:pt x="297" y="103"/>
                    </a:cubicBezTo>
                    <a:cubicBezTo>
                      <a:pt x="297" y="104"/>
                      <a:pt x="297" y="104"/>
                      <a:pt x="296" y="105"/>
                    </a:cubicBezTo>
                    <a:cubicBezTo>
                      <a:pt x="296" y="102"/>
                      <a:pt x="291" y="104"/>
                      <a:pt x="290" y="104"/>
                    </a:cubicBezTo>
                    <a:cubicBezTo>
                      <a:pt x="284" y="102"/>
                      <a:pt x="285" y="98"/>
                      <a:pt x="283" y="94"/>
                    </a:cubicBezTo>
                    <a:cubicBezTo>
                      <a:pt x="282" y="92"/>
                      <a:pt x="279" y="91"/>
                      <a:pt x="278" y="89"/>
                    </a:cubicBezTo>
                    <a:cubicBezTo>
                      <a:pt x="277" y="87"/>
                      <a:pt x="277" y="84"/>
                      <a:pt x="274" y="84"/>
                    </a:cubicBezTo>
                    <a:cubicBezTo>
                      <a:pt x="273" y="84"/>
                      <a:pt x="270" y="89"/>
                      <a:pt x="270" y="89"/>
                    </a:cubicBezTo>
                    <a:cubicBezTo>
                      <a:pt x="267" y="88"/>
                      <a:pt x="266" y="89"/>
                      <a:pt x="265" y="90"/>
                    </a:cubicBezTo>
                    <a:cubicBezTo>
                      <a:pt x="263" y="91"/>
                      <a:pt x="262" y="91"/>
                      <a:pt x="260" y="92"/>
                    </a:cubicBezTo>
                    <a:cubicBezTo>
                      <a:pt x="265" y="90"/>
                      <a:pt x="258" y="88"/>
                      <a:pt x="256" y="88"/>
                    </a:cubicBezTo>
                    <a:cubicBezTo>
                      <a:pt x="260" y="87"/>
                      <a:pt x="258" y="83"/>
                      <a:pt x="256" y="82"/>
                    </a:cubicBezTo>
                    <a:cubicBezTo>
                      <a:pt x="256" y="82"/>
                      <a:pt x="257" y="82"/>
                      <a:pt x="257" y="82"/>
                    </a:cubicBezTo>
                    <a:cubicBezTo>
                      <a:pt x="257" y="79"/>
                      <a:pt x="250" y="77"/>
                      <a:pt x="247" y="76"/>
                    </a:cubicBezTo>
                    <a:cubicBezTo>
                      <a:pt x="245" y="74"/>
                      <a:pt x="233" y="72"/>
                      <a:pt x="231" y="73"/>
                    </a:cubicBezTo>
                    <a:cubicBezTo>
                      <a:pt x="228" y="75"/>
                      <a:pt x="231" y="80"/>
                      <a:pt x="231" y="83"/>
                    </a:cubicBezTo>
                    <a:cubicBezTo>
                      <a:pt x="232" y="86"/>
                      <a:pt x="228" y="86"/>
                      <a:pt x="228" y="89"/>
                    </a:cubicBezTo>
                    <a:cubicBezTo>
                      <a:pt x="228" y="93"/>
                      <a:pt x="236" y="92"/>
                      <a:pt x="234" y="98"/>
                    </a:cubicBezTo>
                    <a:cubicBezTo>
                      <a:pt x="233" y="102"/>
                      <a:pt x="228" y="102"/>
                      <a:pt x="226" y="105"/>
                    </a:cubicBezTo>
                    <a:cubicBezTo>
                      <a:pt x="224" y="108"/>
                      <a:pt x="227" y="112"/>
                      <a:pt x="229" y="114"/>
                    </a:cubicBezTo>
                    <a:cubicBezTo>
                      <a:pt x="231" y="115"/>
                      <a:pt x="225" y="118"/>
                      <a:pt x="224" y="118"/>
                    </a:cubicBezTo>
                    <a:cubicBezTo>
                      <a:pt x="220" y="120"/>
                      <a:pt x="217" y="114"/>
                      <a:pt x="216" y="110"/>
                    </a:cubicBezTo>
                    <a:cubicBezTo>
                      <a:pt x="215" y="108"/>
                      <a:pt x="215" y="104"/>
                      <a:pt x="212" y="103"/>
                    </a:cubicBezTo>
                    <a:cubicBezTo>
                      <a:pt x="210" y="102"/>
                      <a:pt x="206" y="102"/>
                      <a:pt x="205" y="103"/>
                    </a:cubicBezTo>
                    <a:cubicBezTo>
                      <a:pt x="203" y="99"/>
                      <a:pt x="198" y="98"/>
                      <a:pt x="194" y="97"/>
                    </a:cubicBezTo>
                    <a:cubicBezTo>
                      <a:pt x="189" y="95"/>
                      <a:pt x="185" y="95"/>
                      <a:pt x="180" y="96"/>
                    </a:cubicBezTo>
                    <a:cubicBezTo>
                      <a:pt x="181" y="95"/>
                      <a:pt x="179" y="88"/>
                      <a:pt x="175" y="89"/>
                    </a:cubicBezTo>
                    <a:cubicBezTo>
                      <a:pt x="176" y="86"/>
                      <a:pt x="176" y="84"/>
                      <a:pt x="176" y="81"/>
                    </a:cubicBezTo>
                    <a:cubicBezTo>
                      <a:pt x="177" y="79"/>
                      <a:pt x="178" y="77"/>
                      <a:pt x="179" y="75"/>
                    </a:cubicBezTo>
                    <a:cubicBezTo>
                      <a:pt x="180" y="74"/>
                      <a:pt x="185" y="69"/>
                      <a:pt x="183" y="68"/>
                    </a:cubicBezTo>
                    <a:cubicBezTo>
                      <a:pt x="188" y="69"/>
                      <a:pt x="193" y="69"/>
                      <a:pt x="196" y="66"/>
                    </a:cubicBezTo>
                    <a:cubicBezTo>
                      <a:pt x="198" y="63"/>
                      <a:pt x="199" y="60"/>
                      <a:pt x="202" y="57"/>
                    </a:cubicBezTo>
                    <a:cubicBezTo>
                      <a:pt x="205" y="53"/>
                      <a:pt x="209" y="58"/>
                      <a:pt x="212" y="58"/>
                    </a:cubicBezTo>
                    <a:cubicBezTo>
                      <a:pt x="217" y="59"/>
                      <a:pt x="217" y="53"/>
                      <a:pt x="214" y="51"/>
                    </a:cubicBezTo>
                    <a:cubicBezTo>
                      <a:pt x="218" y="51"/>
                      <a:pt x="215" y="45"/>
                      <a:pt x="213" y="44"/>
                    </a:cubicBezTo>
                    <a:cubicBezTo>
                      <a:pt x="211" y="43"/>
                      <a:pt x="202" y="46"/>
                      <a:pt x="207" y="47"/>
                    </a:cubicBezTo>
                    <a:cubicBezTo>
                      <a:pt x="206" y="47"/>
                      <a:pt x="200" y="59"/>
                      <a:pt x="196" y="53"/>
                    </a:cubicBezTo>
                    <a:cubicBezTo>
                      <a:pt x="195" y="52"/>
                      <a:pt x="195" y="47"/>
                      <a:pt x="193" y="46"/>
                    </a:cubicBezTo>
                    <a:cubicBezTo>
                      <a:pt x="190" y="46"/>
                      <a:pt x="189" y="49"/>
                      <a:pt x="188" y="50"/>
                    </a:cubicBezTo>
                    <a:cubicBezTo>
                      <a:pt x="190" y="47"/>
                      <a:pt x="181" y="45"/>
                      <a:pt x="180" y="44"/>
                    </a:cubicBezTo>
                    <a:cubicBezTo>
                      <a:pt x="183" y="42"/>
                      <a:pt x="180" y="39"/>
                      <a:pt x="178" y="38"/>
                    </a:cubicBezTo>
                    <a:cubicBezTo>
                      <a:pt x="176" y="36"/>
                      <a:pt x="169" y="35"/>
                      <a:pt x="168" y="37"/>
                    </a:cubicBezTo>
                    <a:cubicBezTo>
                      <a:pt x="163" y="43"/>
                      <a:pt x="173" y="44"/>
                      <a:pt x="175" y="45"/>
                    </a:cubicBezTo>
                    <a:cubicBezTo>
                      <a:pt x="176" y="46"/>
                      <a:pt x="179" y="48"/>
                      <a:pt x="177" y="49"/>
                    </a:cubicBezTo>
                    <a:cubicBezTo>
                      <a:pt x="176" y="50"/>
                      <a:pt x="171" y="51"/>
                      <a:pt x="171" y="52"/>
                    </a:cubicBezTo>
                    <a:cubicBezTo>
                      <a:pt x="169" y="54"/>
                      <a:pt x="172" y="57"/>
                      <a:pt x="170" y="59"/>
                    </a:cubicBezTo>
                    <a:cubicBezTo>
                      <a:pt x="168" y="57"/>
                      <a:pt x="168" y="53"/>
                      <a:pt x="166" y="50"/>
                    </a:cubicBezTo>
                    <a:cubicBezTo>
                      <a:pt x="168" y="53"/>
                      <a:pt x="157" y="52"/>
                      <a:pt x="157" y="52"/>
                    </a:cubicBezTo>
                    <a:cubicBezTo>
                      <a:pt x="154" y="52"/>
                      <a:pt x="148" y="54"/>
                      <a:pt x="145" y="50"/>
                    </a:cubicBezTo>
                    <a:cubicBezTo>
                      <a:pt x="144" y="49"/>
                      <a:pt x="144" y="44"/>
                      <a:pt x="146" y="45"/>
                    </a:cubicBezTo>
                    <a:cubicBezTo>
                      <a:pt x="144" y="43"/>
                      <a:pt x="142" y="41"/>
                      <a:pt x="141" y="40"/>
                    </a:cubicBezTo>
                    <a:cubicBezTo>
                      <a:pt x="132" y="43"/>
                      <a:pt x="125" y="47"/>
                      <a:pt x="117" y="51"/>
                    </a:cubicBezTo>
                    <a:cubicBezTo>
                      <a:pt x="118" y="51"/>
                      <a:pt x="119" y="51"/>
                      <a:pt x="120" y="50"/>
                    </a:cubicBezTo>
                    <a:cubicBezTo>
                      <a:pt x="122" y="50"/>
                      <a:pt x="124" y="48"/>
                      <a:pt x="126" y="47"/>
                    </a:cubicBezTo>
                    <a:cubicBezTo>
                      <a:pt x="128" y="46"/>
                      <a:pt x="134" y="43"/>
                      <a:pt x="136" y="46"/>
                    </a:cubicBezTo>
                    <a:cubicBezTo>
                      <a:pt x="137" y="45"/>
                      <a:pt x="137" y="45"/>
                      <a:pt x="138" y="44"/>
                    </a:cubicBezTo>
                    <a:cubicBezTo>
                      <a:pt x="139" y="46"/>
                      <a:pt x="141" y="48"/>
                      <a:pt x="143" y="51"/>
                    </a:cubicBezTo>
                    <a:cubicBezTo>
                      <a:pt x="141" y="50"/>
                      <a:pt x="137" y="50"/>
                      <a:pt x="135" y="50"/>
                    </a:cubicBezTo>
                    <a:cubicBezTo>
                      <a:pt x="133" y="51"/>
                      <a:pt x="130" y="51"/>
                      <a:pt x="130" y="53"/>
                    </a:cubicBezTo>
                    <a:cubicBezTo>
                      <a:pt x="130" y="55"/>
                      <a:pt x="131" y="57"/>
                      <a:pt x="131" y="58"/>
                    </a:cubicBezTo>
                    <a:cubicBezTo>
                      <a:pt x="128" y="56"/>
                      <a:pt x="125" y="52"/>
                      <a:pt x="121" y="51"/>
                    </a:cubicBezTo>
                    <a:cubicBezTo>
                      <a:pt x="119" y="51"/>
                      <a:pt x="117" y="51"/>
                      <a:pt x="115" y="52"/>
                    </a:cubicBezTo>
                    <a:cubicBezTo>
                      <a:pt x="91" y="65"/>
                      <a:pt x="71" y="84"/>
                      <a:pt x="56" y="107"/>
                    </a:cubicBezTo>
                    <a:cubicBezTo>
                      <a:pt x="57" y="108"/>
                      <a:pt x="58" y="109"/>
                      <a:pt x="59" y="109"/>
                    </a:cubicBezTo>
                    <a:cubicBezTo>
                      <a:pt x="62" y="110"/>
                      <a:pt x="59" y="117"/>
                      <a:pt x="64" y="113"/>
                    </a:cubicBezTo>
                    <a:cubicBezTo>
                      <a:pt x="66" y="115"/>
                      <a:pt x="66" y="116"/>
                      <a:pt x="65" y="118"/>
                    </a:cubicBezTo>
                    <a:cubicBezTo>
                      <a:pt x="65" y="118"/>
                      <a:pt x="75" y="124"/>
                      <a:pt x="76" y="125"/>
                    </a:cubicBezTo>
                    <a:cubicBezTo>
                      <a:pt x="78" y="126"/>
                      <a:pt x="80" y="128"/>
                      <a:pt x="81" y="130"/>
                    </a:cubicBezTo>
                    <a:cubicBezTo>
                      <a:pt x="82" y="132"/>
                      <a:pt x="80" y="134"/>
                      <a:pt x="79" y="135"/>
                    </a:cubicBezTo>
                    <a:cubicBezTo>
                      <a:pt x="78" y="134"/>
                      <a:pt x="75" y="130"/>
                      <a:pt x="74" y="131"/>
                    </a:cubicBezTo>
                    <a:cubicBezTo>
                      <a:pt x="73" y="133"/>
                      <a:pt x="74" y="139"/>
                      <a:pt x="77" y="139"/>
                    </a:cubicBezTo>
                    <a:cubicBezTo>
                      <a:pt x="73" y="139"/>
                      <a:pt x="75" y="155"/>
                      <a:pt x="74" y="158"/>
                    </a:cubicBezTo>
                    <a:cubicBezTo>
                      <a:pt x="74" y="158"/>
                      <a:pt x="74" y="158"/>
                      <a:pt x="74" y="158"/>
                    </a:cubicBezTo>
                    <a:cubicBezTo>
                      <a:pt x="73" y="161"/>
                      <a:pt x="76" y="173"/>
                      <a:pt x="81" y="172"/>
                    </a:cubicBezTo>
                    <a:cubicBezTo>
                      <a:pt x="78" y="172"/>
                      <a:pt x="87" y="184"/>
                      <a:pt x="88" y="185"/>
                    </a:cubicBezTo>
                    <a:cubicBezTo>
                      <a:pt x="91" y="187"/>
                      <a:pt x="95" y="188"/>
                      <a:pt x="97" y="192"/>
                    </a:cubicBezTo>
                    <a:cubicBezTo>
                      <a:pt x="100" y="195"/>
                      <a:pt x="100" y="201"/>
                      <a:pt x="103" y="203"/>
                    </a:cubicBezTo>
                    <a:cubicBezTo>
                      <a:pt x="102" y="206"/>
                      <a:pt x="108" y="210"/>
                      <a:pt x="108" y="214"/>
                    </a:cubicBezTo>
                    <a:cubicBezTo>
                      <a:pt x="108" y="214"/>
                      <a:pt x="107" y="214"/>
                      <a:pt x="107" y="215"/>
                    </a:cubicBezTo>
                    <a:cubicBezTo>
                      <a:pt x="108" y="218"/>
                      <a:pt x="113" y="218"/>
                      <a:pt x="115" y="221"/>
                    </a:cubicBezTo>
                    <a:cubicBezTo>
                      <a:pt x="116" y="223"/>
                      <a:pt x="115" y="228"/>
                      <a:pt x="118" y="227"/>
                    </a:cubicBezTo>
                    <a:cubicBezTo>
                      <a:pt x="118" y="222"/>
                      <a:pt x="115" y="216"/>
                      <a:pt x="112" y="212"/>
                    </a:cubicBezTo>
                    <a:cubicBezTo>
                      <a:pt x="110" y="209"/>
                      <a:pt x="109" y="207"/>
                      <a:pt x="108" y="204"/>
                    </a:cubicBezTo>
                    <a:cubicBezTo>
                      <a:pt x="106" y="202"/>
                      <a:pt x="106" y="199"/>
                      <a:pt x="105" y="197"/>
                    </a:cubicBezTo>
                    <a:cubicBezTo>
                      <a:pt x="106" y="197"/>
                      <a:pt x="112" y="199"/>
                      <a:pt x="111" y="200"/>
                    </a:cubicBezTo>
                    <a:cubicBezTo>
                      <a:pt x="109" y="205"/>
                      <a:pt x="119" y="214"/>
                      <a:pt x="122" y="217"/>
                    </a:cubicBezTo>
                    <a:cubicBezTo>
                      <a:pt x="123" y="218"/>
                      <a:pt x="128" y="225"/>
                      <a:pt x="125" y="225"/>
                    </a:cubicBezTo>
                    <a:cubicBezTo>
                      <a:pt x="129" y="225"/>
                      <a:pt x="133" y="230"/>
                      <a:pt x="135" y="233"/>
                    </a:cubicBezTo>
                    <a:cubicBezTo>
                      <a:pt x="137" y="236"/>
                      <a:pt x="136" y="241"/>
                      <a:pt x="138" y="245"/>
                    </a:cubicBezTo>
                    <a:cubicBezTo>
                      <a:pt x="139" y="250"/>
                      <a:pt x="146" y="252"/>
                      <a:pt x="150" y="255"/>
                    </a:cubicBezTo>
                    <a:cubicBezTo>
                      <a:pt x="154" y="256"/>
                      <a:pt x="157" y="259"/>
                      <a:pt x="160" y="260"/>
                    </a:cubicBezTo>
                    <a:cubicBezTo>
                      <a:pt x="166" y="262"/>
                      <a:pt x="167" y="260"/>
                      <a:pt x="171" y="260"/>
                    </a:cubicBezTo>
                    <a:cubicBezTo>
                      <a:pt x="178" y="259"/>
                      <a:pt x="179" y="266"/>
                      <a:pt x="184" y="269"/>
                    </a:cubicBezTo>
                    <a:cubicBezTo>
                      <a:pt x="187" y="270"/>
                      <a:pt x="194" y="273"/>
                      <a:pt x="198" y="271"/>
                    </a:cubicBezTo>
                    <a:cubicBezTo>
                      <a:pt x="196" y="272"/>
                      <a:pt x="203" y="282"/>
                      <a:pt x="204" y="283"/>
                    </a:cubicBezTo>
                    <a:cubicBezTo>
                      <a:pt x="206" y="286"/>
                      <a:pt x="210" y="287"/>
                      <a:pt x="213" y="290"/>
                    </a:cubicBezTo>
                    <a:cubicBezTo>
                      <a:pt x="213" y="290"/>
                      <a:pt x="214" y="289"/>
                      <a:pt x="214" y="288"/>
                    </a:cubicBezTo>
                    <a:cubicBezTo>
                      <a:pt x="213" y="291"/>
                      <a:pt x="218" y="296"/>
                      <a:pt x="221" y="296"/>
                    </a:cubicBezTo>
                    <a:cubicBezTo>
                      <a:pt x="223" y="295"/>
                      <a:pt x="224" y="290"/>
                      <a:pt x="224" y="288"/>
                    </a:cubicBezTo>
                    <a:cubicBezTo>
                      <a:pt x="219" y="290"/>
                      <a:pt x="215" y="288"/>
                      <a:pt x="212" y="283"/>
                    </a:cubicBezTo>
                    <a:cubicBezTo>
                      <a:pt x="211" y="282"/>
                      <a:pt x="207" y="275"/>
                      <a:pt x="211" y="275"/>
                    </a:cubicBezTo>
                    <a:cubicBezTo>
                      <a:pt x="216" y="275"/>
                      <a:pt x="212" y="271"/>
                      <a:pt x="212" y="268"/>
                    </a:cubicBezTo>
                    <a:cubicBezTo>
                      <a:pt x="211" y="264"/>
                      <a:pt x="208" y="262"/>
                      <a:pt x="206" y="259"/>
                    </a:cubicBezTo>
                    <a:cubicBezTo>
                      <a:pt x="205" y="262"/>
                      <a:pt x="200" y="261"/>
                      <a:pt x="198" y="259"/>
                    </a:cubicBezTo>
                    <a:cubicBezTo>
                      <a:pt x="198" y="259"/>
                      <a:pt x="197" y="261"/>
                      <a:pt x="197" y="262"/>
                    </a:cubicBezTo>
                    <a:cubicBezTo>
                      <a:pt x="196" y="262"/>
                      <a:pt x="195" y="262"/>
                      <a:pt x="194" y="261"/>
                    </a:cubicBezTo>
                    <a:cubicBezTo>
                      <a:pt x="194" y="258"/>
                      <a:pt x="194" y="255"/>
                      <a:pt x="195" y="251"/>
                    </a:cubicBezTo>
                    <a:cubicBezTo>
                      <a:pt x="196" y="247"/>
                      <a:pt x="205" y="238"/>
                      <a:pt x="194" y="239"/>
                    </a:cubicBezTo>
                    <a:cubicBezTo>
                      <a:pt x="190" y="239"/>
                      <a:pt x="188" y="240"/>
                      <a:pt x="187" y="244"/>
                    </a:cubicBezTo>
                    <a:cubicBezTo>
                      <a:pt x="186" y="247"/>
                      <a:pt x="186" y="249"/>
                      <a:pt x="183" y="251"/>
                    </a:cubicBezTo>
                    <a:cubicBezTo>
                      <a:pt x="181" y="252"/>
                      <a:pt x="173" y="251"/>
                      <a:pt x="171" y="250"/>
                    </a:cubicBezTo>
                    <a:cubicBezTo>
                      <a:pt x="166" y="247"/>
                      <a:pt x="163" y="239"/>
                      <a:pt x="163" y="234"/>
                    </a:cubicBezTo>
                    <a:cubicBezTo>
                      <a:pt x="163" y="227"/>
                      <a:pt x="166" y="221"/>
                      <a:pt x="163" y="215"/>
                    </a:cubicBezTo>
                    <a:cubicBezTo>
                      <a:pt x="164" y="213"/>
                      <a:pt x="166" y="211"/>
                      <a:pt x="168" y="210"/>
                    </a:cubicBezTo>
                    <a:cubicBezTo>
                      <a:pt x="169" y="209"/>
                      <a:pt x="171" y="210"/>
                      <a:pt x="172" y="207"/>
                    </a:cubicBezTo>
                    <a:cubicBezTo>
                      <a:pt x="171" y="207"/>
                      <a:pt x="170" y="206"/>
                      <a:pt x="170" y="206"/>
                    </a:cubicBezTo>
                    <a:cubicBezTo>
                      <a:pt x="173" y="208"/>
                      <a:pt x="180" y="203"/>
                      <a:pt x="184" y="206"/>
                    </a:cubicBezTo>
                    <a:cubicBezTo>
                      <a:pt x="186" y="207"/>
                      <a:pt x="188" y="208"/>
                      <a:pt x="189" y="205"/>
                    </a:cubicBezTo>
                    <a:cubicBezTo>
                      <a:pt x="189" y="205"/>
                      <a:pt x="187" y="202"/>
                      <a:pt x="188" y="200"/>
                    </a:cubicBezTo>
                    <a:cubicBezTo>
                      <a:pt x="189" y="204"/>
                      <a:pt x="192" y="205"/>
                      <a:pt x="196" y="202"/>
                    </a:cubicBezTo>
                    <a:cubicBezTo>
                      <a:pt x="197" y="203"/>
                      <a:pt x="201" y="203"/>
                      <a:pt x="204" y="204"/>
                    </a:cubicBezTo>
                    <a:cubicBezTo>
                      <a:pt x="207" y="206"/>
                      <a:pt x="207" y="209"/>
                      <a:pt x="211" y="205"/>
                    </a:cubicBezTo>
                    <a:cubicBezTo>
                      <a:pt x="213" y="208"/>
                      <a:pt x="213" y="208"/>
                      <a:pt x="214" y="211"/>
                    </a:cubicBezTo>
                    <a:cubicBezTo>
                      <a:pt x="214" y="214"/>
                      <a:pt x="216" y="221"/>
                      <a:pt x="218" y="222"/>
                    </a:cubicBezTo>
                    <a:cubicBezTo>
                      <a:pt x="224" y="225"/>
                      <a:pt x="222" y="217"/>
                      <a:pt x="222" y="214"/>
                    </a:cubicBezTo>
                    <a:cubicBezTo>
                      <a:pt x="222" y="213"/>
                      <a:pt x="222" y="205"/>
                      <a:pt x="221" y="205"/>
                    </a:cubicBezTo>
                    <a:cubicBezTo>
                      <a:pt x="213" y="203"/>
                      <a:pt x="216" y="197"/>
                      <a:pt x="221" y="193"/>
                    </a:cubicBezTo>
                    <a:cubicBezTo>
                      <a:pt x="222" y="192"/>
                      <a:pt x="227" y="190"/>
                      <a:pt x="230" y="188"/>
                    </a:cubicBezTo>
                    <a:cubicBezTo>
                      <a:pt x="232" y="186"/>
                      <a:pt x="235" y="183"/>
                      <a:pt x="234" y="179"/>
                    </a:cubicBezTo>
                    <a:cubicBezTo>
                      <a:pt x="235" y="179"/>
                      <a:pt x="236" y="178"/>
                      <a:pt x="236" y="177"/>
                    </a:cubicBezTo>
                    <a:cubicBezTo>
                      <a:pt x="236" y="177"/>
                      <a:pt x="233" y="174"/>
                      <a:pt x="232" y="175"/>
                    </a:cubicBezTo>
                    <a:cubicBezTo>
                      <a:pt x="234" y="174"/>
                      <a:pt x="234" y="172"/>
                      <a:pt x="233" y="171"/>
                    </a:cubicBezTo>
                    <a:cubicBezTo>
                      <a:pt x="235" y="169"/>
                      <a:pt x="234" y="166"/>
                      <a:pt x="236" y="165"/>
                    </a:cubicBezTo>
                    <a:cubicBezTo>
                      <a:pt x="239" y="169"/>
                      <a:pt x="245" y="165"/>
                      <a:pt x="242" y="162"/>
                    </a:cubicBezTo>
                    <a:cubicBezTo>
                      <a:pt x="244" y="158"/>
                      <a:pt x="250" y="160"/>
                      <a:pt x="252" y="157"/>
                    </a:cubicBezTo>
                    <a:cubicBezTo>
                      <a:pt x="255" y="158"/>
                      <a:pt x="253" y="153"/>
                      <a:pt x="255" y="150"/>
                    </a:cubicBezTo>
                    <a:cubicBezTo>
                      <a:pt x="256" y="148"/>
                      <a:pt x="259" y="148"/>
                      <a:pt x="262" y="147"/>
                    </a:cubicBezTo>
                    <a:cubicBezTo>
                      <a:pt x="262" y="147"/>
                      <a:pt x="268" y="143"/>
                      <a:pt x="266" y="143"/>
                    </a:cubicBezTo>
                    <a:cubicBezTo>
                      <a:pt x="270" y="144"/>
                      <a:pt x="279" y="139"/>
                      <a:pt x="272" y="135"/>
                    </a:cubicBezTo>
                    <a:cubicBezTo>
                      <a:pt x="273" y="133"/>
                      <a:pt x="270" y="132"/>
                      <a:pt x="268" y="132"/>
                    </a:cubicBezTo>
                    <a:cubicBezTo>
                      <a:pt x="269" y="131"/>
                      <a:pt x="272" y="132"/>
                      <a:pt x="273" y="131"/>
                    </a:cubicBezTo>
                    <a:cubicBezTo>
                      <a:pt x="276" y="129"/>
                      <a:pt x="274" y="128"/>
                      <a:pt x="271" y="127"/>
                    </a:cubicBezTo>
                    <a:cubicBezTo>
                      <a:pt x="268" y="126"/>
                      <a:pt x="263" y="128"/>
                      <a:pt x="261" y="130"/>
                    </a:cubicBezTo>
                    <a:cubicBezTo>
                      <a:pt x="259" y="132"/>
                      <a:pt x="257" y="134"/>
                      <a:pt x="255" y="135"/>
                    </a:cubicBezTo>
                    <a:close/>
                    <a:moveTo>
                      <a:pt x="308" y="302"/>
                    </a:moveTo>
                    <a:cubicBezTo>
                      <a:pt x="306" y="301"/>
                      <a:pt x="303" y="301"/>
                      <a:pt x="301" y="300"/>
                    </a:cubicBezTo>
                    <a:cubicBezTo>
                      <a:pt x="299" y="300"/>
                      <a:pt x="298" y="299"/>
                      <a:pt x="295" y="298"/>
                    </a:cubicBezTo>
                    <a:cubicBezTo>
                      <a:pt x="296" y="293"/>
                      <a:pt x="290" y="292"/>
                      <a:pt x="287" y="289"/>
                    </a:cubicBezTo>
                    <a:cubicBezTo>
                      <a:pt x="284" y="287"/>
                      <a:pt x="282" y="284"/>
                      <a:pt x="277" y="285"/>
                    </a:cubicBezTo>
                    <a:cubicBezTo>
                      <a:pt x="276" y="285"/>
                      <a:pt x="271" y="287"/>
                      <a:pt x="272" y="288"/>
                    </a:cubicBezTo>
                    <a:cubicBezTo>
                      <a:pt x="269" y="285"/>
                      <a:pt x="268" y="284"/>
                      <a:pt x="263" y="282"/>
                    </a:cubicBezTo>
                    <a:cubicBezTo>
                      <a:pt x="259" y="281"/>
                      <a:pt x="257" y="276"/>
                      <a:pt x="253" y="281"/>
                    </a:cubicBezTo>
                    <a:cubicBezTo>
                      <a:pt x="251" y="283"/>
                      <a:pt x="252" y="286"/>
                      <a:pt x="251" y="288"/>
                    </a:cubicBezTo>
                    <a:cubicBezTo>
                      <a:pt x="247" y="285"/>
                      <a:pt x="254" y="282"/>
                      <a:pt x="251" y="279"/>
                    </a:cubicBezTo>
                    <a:cubicBezTo>
                      <a:pt x="248" y="275"/>
                      <a:pt x="243" y="281"/>
                      <a:pt x="240" y="282"/>
                    </a:cubicBezTo>
                    <a:cubicBezTo>
                      <a:pt x="239" y="284"/>
                      <a:pt x="237" y="284"/>
                      <a:pt x="236" y="286"/>
                    </a:cubicBezTo>
                    <a:cubicBezTo>
                      <a:pt x="235" y="287"/>
                      <a:pt x="234" y="290"/>
                      <a:pt x="233" y="291"/>
                    </a:cubicBezTo>
                    <a:cubicBezTo>
                      <a:pt x="233" y="289"/>
                      <a:pt x="228" y="290"/>
                      <a:pt x="228" y="288"/>
                    </a:cubicBezTo>
                    <a:cubicBezTo>
                      <a:pt x="229" y="294"/>
                      <a:pt x="229" y="301"/>
                      <a:pt x="230" y="307"/>
                    </a:cubicBezTo>
                    <a:cubicBezTo>
                      <a:pt x="231" y="310"/>
                      <a:pt x="230" y="316"/>
                      <a:pt x="227" y="319"/>
                    </a:cubicBezTo>
                    <a:cubicBezTo>
                      <a:pt x="224" y="321"/>
                      <a:pt x="221" y="324"/>
                      <a:pt x="220" y="329"/>
                    </a:cubicBezTo>
                    <a:cubicBezTo>
                      <a:pt x="220" y="332"/>
                      <a:pt x="220" y="334"/>
                      <a:pt x="223" y="335"/>
                    </a:cubicBezTo>
                    <a:cubicBezTo>
                      <a:pt x="223" y="339"/>
                      <a:pt x="219" y="342"/>
                      <a:pt x="219" y="346"/>
                    </a:cubicBezTo>
                    <a:cubicBezTo>
                      <a:pt x="219" y="346"/>
                      <a:pt x="220" y="348"/>
                      <a:pt x="220" y="350"/>
                    </a:cubicBezTo>
                    <a:cubicBezTo>
                      <a:pt x="254" y="344"/>
                      <a:pt x="285" y="327"/>
                      <a:pt x="308" y="30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5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410" name="TextBox 409"/>
          <p:cNvSpPr txBox="1"/>
          <p:nvPr/>
        </p:nvSpPr>
        <p:spPr>
          <a:xfrm>
            <a:off x="1740783" y="5903667"/>
            <a:ext cx="2288776" cy="1846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3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Ограниченность репертуара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1" name="TextBox 410"/>
          <p:cNvSpPr txBox="1"/>
          <p:nvPr/>
        </p:nvSpPr>
        <p:spPr>
          <a:xfrm>
            <a:off x="1740783" y="6307541"/>
            <a:ext cx="2110545" cy="1846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3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Падение посещаемости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8" name="Freeform 36"/>
          <p:cNvSpPr>
            <a:spLocks noEditPoints="1"/>
          </p:cNvSpPr>
          <p:nvPr/>
        </p:nvSpPr>
        <p:spPr bwMode="auto">
          <a:xfrm>
            <a:off x="1341288" y="5497512"/>
            <a:ext cx="124521" cy="133916"/>
          </a:xfrm>
          <a:custGeom>
            <a:avLst/>
            <a:gdLst/>
            <a:ahLst/>
            <a:cxnLst>
              <a:cxn ang="0">
                <a:pos x="55" y="64"/>
              </a:cxn>
              <a:cxn ang="0">
                <a:pos x="0" y="59"/>
              </a:cxn>
              <a:cxn ang="0">
                <a:pos x="4" y="9"/>
              </a:cxn>
              <a:cxn ang="0">
                <a:pos x="9" y="5"/>
              </a:cxn>
              <a:cxn ang="0">
                <a:pos x="17" y="0"/>
              </a:cxn>
              <a:cxn ang="0">
                <a:pos x="23" y="9"/>
              </a:cxn>
              <a:cxn ang="0">
                <a:pos x="36" y="5"/>
              </a:cxn>
              <a:cxn ang="0">
                <a:pos x="44" y="0"/>
              </a:cxn>
              <a:cxn ang="0">
                <a:pos x="50" y="9"/>
              </a:cxn>
              <a:cxn ang="0">
                <a:pos x="59" y="13"/>
              </a:cxn>
              <a:cxn ang="0">
                <a:pos x="15" y="33"/>
              </a:cxn>
              <a:cxn ang="0">
                <a:pos x="4" y="23"/>
              </a:cxn>
              <a:cxn ang="0">
                <a:pos x="15" y="33"/>
              </a:cxn>
              <a:cxn ang="0">
                <a:pos x="15" y="35"/>
              </a:cxn>
              <a:cxn ang="0">
                <a:pos x="4" y="47"/>
              </a:cxn>
              <a:cxn ang="0">
                <a:pos x="15" y="59"/>
              </a:cxn>
              <a:cxn ang="0">
                <a:pos x="4" y="49"/>
              </a:cxn>
              <a:cxn ang="0">
                <a:pos x="15" y="59"/>
              </a:cxn>
              <a:cxn ang="0">
                <a:pos x="17" y="4"/>
              </a:cxn>
              <a:cxn ang="0">
                <a:pos x="13" y="5"/>
              </a:cxn>
              <a:cxn ang="0">
                <a:pos x="15" y="17"/>
              </a:cxn>
              <a:cxn ang="0">
                <a:pos x="18" y="16"/>
              </a:cxn>
              <a:cxn ang="0">
                <a:pos x="28" y="33"/>
              </a:cxn>
              <a:cxn ang="0">
                <a:pos x="17" y="23"/>
              </a:cxn>
              <a:cxn ang="0">
                <a:pos x="28" y="33"/>
              </a:cxn>
              <a:cxn ang="0">
                <a:pos x="28" y="35"/>
              </a:cxn>
              <a:cxn ang="0">
                <a:pos x="17" y="47"/>
              </a:cxn>
              <a:cxn ang="0">
                <a:pos x="28" y="59"/>
              </a:cxn>
              <a:cxn ang="0">
                <a:pos x="17" y="49"/>
              </a:cxn>
              <a:cxn ang="0">
                <a:pos x="28" y="59"/>
              </a:cxn>
              <a:cxn ang="0">
                <a:pos x="42" y="23"/>
              </a:cxn>
              <a:cxn ang="0">
                <a:pos x="31" y="33"/>
              </a:cxn>
              <a:cxn ang="0">
                <a:pos x="42" y="47"/>
              </a:cxn>
              <a:cxn ang="0">
                <a:pos x="31" y="35"/>
              </a:cxn>
              <a:cxn ang="0">
                <a:pos x="42" y="47"/>
              </a:cxn>
              <a:cxn ang="0">
                <a:pos x="42" y="49"/>
              </a:cxn>
              <a:cxn ang="0">
                <a:pos x="31" y="59"/>
              </a:cxn>
              <a:cxn ang="0">
                <a:pos x="45" y="5"/>
              </a:cxn>
              <a:cxn ang="0">
                <a:pos x="42" y="4"/>
              </a:cxn>
              <a:cxn ang="0">
                <a:pos x="41" y="16"/>
              </a:cxn>
              <a:cxn ang="0">
                <a:pos x="44" y="17"/>
              </a:cxn>
              <a:cxn ang="0">
                <a:pos x="45" y="5"/>
              </a:cxn>
              <a:cxn ang="0">
                <a:pos x="55" y="23"/>
              </a:cxn>
              <a:cxn ang="0">
                <a:pos x="44" y="33"/>
              </a:cxn>
              <a:cxn ang="0">
                <a:pos x="55" y="47"/>
              </a:cxn>
              <a:cxn ang="0">
                <a:pos x="44" y="35"/>
              </a:cxn>
              <a:cxn ang="0">
                <a:pos x="55" y="47"/>
              </a:cxn>
              <a:cxn ang="0">
                <a:pos x="55" y="49"/>
              </a:cxn>
              <a:cxn ang="0">
                <a:pos x="44" y="59"/>
              </a:cxn>
            </a:cxnLst>
            <a:rect l="0" t="0" r="r" b="b"/>
            <a:pathLst>
              <a:path w="59" h="64">
                <a:moveTo>
                  <a:pt x="59" y="59"/>
                </a:moveTo>
                <a:cubicBezTo>
                  <a:pt x="59" y="62"/>
                  <a:pt x="57" y="64"/>
                  <a:pt x="55" y="64"/>
                </a:cubicBezTo>
                <a:cubicBezTo>
                  <a:pt x="4" y="64"/>
                  <a:pt x="4" y="64"/>
                  <a:pt x="4" y="64"/>
                </a:cubicBezTo>
                <a:cubicBezTo>
                  <a:pt x="2" y="64"/>
                  <a:pt x="0" y="62"/>
                  <a:pt x="0" y="59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1"/>
                  <a:pt x="2" y="9"/>
                  <a:pt x="4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5"/>
                  <a:pt x="9" y="5"/>
                  <a:pt x="9" y="5"/>
                </a:cubicBezTo>
                <a:cubicBezTo>
                  <a:pt x="9" y="2"/>
                  <a:pt x="11" y="0"/>
                  <a:pt x="1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20" y="0"/>
                  <a:pt x="23" y="2"/>
                  <a:pt x="23" y="5"/>
                </a:cubicBezTo>
                <a:cubicBezTo>
                  <a:pt x="23" y="9"/>
                  <a:pt x="23" y="9"/>
                  <a:pt x="23" y="9"/>
                </a:cubicBezTo>
                <a:cubicBezTo>
                  <a:pt x="36" y="9"/>
                  <a:pt x="36" y="9"/>
                  <a:pt x="36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2"/>
                  <a:pt x="39" y="0"/>
                  <a:pt x="4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7" y="0"/>
                  <a:pt x="50" y="2"/>
                  <a:pt x="50" y="5"/>
                </a:cubicBezTo>
                <a:cubicBezTo>
                  <a:pt x="50" y="9"/>
                  <a:pt x="50" y="9"/>
                  <a:pt x="50" y="9"/>
                </a:cubicBezTo>
                <a:cubicBezTo>
                  <a:pt x="55" y="9"/>
                  <a:pt x="55" y="9"/>
                  <a:pt x="55" y="9"/>
                </a:cubicBezTo>
                <a:cubicBezTo>
                  <a:pt x="57" y="9"/>
                  <a:pt x="59" y="11"/>
                  <a:pt x="59" y="13"/>
                </a:cubicBezTo>
                <a:lnTo>
                  <a:pt x="59" y="59"/>
                </a:lnTo>
                <a:close/>
                <a:moveTo>
                  <a:pt x="15" y="33"/>
                </a:moveTo>
                <a:cubicBezTo>
                  <a:pt x="15" y="23"/>
                  <a:pt x="15" y="23"/>
                  <a:pt x="15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33"/>
                  <a:pt x="4" y="33"/>
                  <a:pt x="4" y="33"/>
                </a:cubicBezTo>
                <a:lnTo>
                  <a:pt x="15" y="33"/>
                </a:lnTo>
                <a:close/>
                <a:moveTo>
                  <a:pt x="15" y="47"/>
                </a:moveTo>
                <a:cubicBezTo>
                  <a:pt x="15" y="35"/>
                  <a:pt x="15" y="35"/>
                  <a:pt x="15" y="35"/>
                </a:cubicBezTo>
                <a:cubicBezTo>
                  <a:pt x="4" y="35"/>
                  <a:pt x="4" y="35"/>
                  <a:pt x="4" y="35"/>
                </a:cubicBezTo>
                <a:cubicBezTo>
                  <a:pt x="4" y="47"/>
                  <a:pt x="4" y="47"/>
                  <a:pt x="4" y="47"/>
                </a:cubicBezTo>
                <a:lnTo>
                  <a:pt x="15" y="47"/>
                </a:lnTo>
                <a:close/>
                <a:moveTo>
                  <a:pt x="15" y="59"/>
                </a:moveTo>
                <a:cubicBezTo>
                  <a:pt x="15" y="49"/>
                  <a:pt x="15" y="49"/>
                  <a:pt x="15" y="49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59"/>
                  <a:pt x="4" y="59"/>
                  <a:pt x="4" y="59"/>
                </a:cubicBezTo>
                <a:lnTo>
                  <a:pt x="15" y="59"/>
                </a:lnTo>
                <a:close/>
                <a:moveTo>
                  <a:pt x="18" y="5"/>
                </a:moveTo>
                <a:cubicBezTo>
                  <a:pt x="18" y="5"/>
                  <a:pt x="18" y="4"/>
                  <a:pt x="17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4" y="4"/>
                  <a:pt x="13" y="5"/>
                  <a:pt x="13" y="5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4" y="17"/>
                  <a:pt x="15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8" y="17"/>
                  <a:pt x="18" y="16"/>
                  <a:pt x="18" y="16"/>
                </a:cubicBezTo>
                <a:lnTo>
                  <a:pt x="18" y="5"/>
                </a:lnTo>
                <a:close/>
                <a:moveTo>
                  <a:pt x="28" y="33"/>
                </a:moveTo>
                <a:cubicBezTo>
                  <a:pt x="28" y="23"/>
                  <a:pt x="28" y="23"/>
                  <a:pt x="28" y="23"/>
                </a:cubicBezTo>
                <a:cubicBezTo>
                  <a:pt x="17" y="23"/>
                  <a:pt x="17" y="23"/>
                  <a:pt x="17" y="23"/>
                </a:cubicBezTo>
                <a:cubicBezTo>
                  <a:pt x="17" y="33"/>
                  <a:pt x="17" y="33"/>
                  <a:pt x="17" y="33"/>
                </a:cubicBezTo>
                <a:lnTo>
                  <a:pt x="28" y="33"/>
                </a:lnTo>
                <a:close/>
                <a:moveTo>
                  <a:pt x="28" y="47"/>
                </a:moveTo>
                <a:cubicBezTo>
                  <a:pt x="28" y="35"/>
                  <a:pt x="28" y="35"/>
                  <a:pt x="28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47"/>
                  <a:pt x="17" y="47"/>
                  <a:pt x="17" y="47"/>
                </a:cubicBezTo>
                <a:lnTo>
                  <a:pt x="28" y="47"/>
                </a:lnTo>
                <a:close/>
                <a:moveTo>
                  <a:pt x="28" y="59"/>
                </a:moveTo>
                <a:cubicBezTo>
                  <a:pt x="28" y="49"/>
                  <a:pt x="28" y="49"/>
                  <a:pt x="28" y="49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59"/>
                  <a:pt x="17" y="59"/>
                  <a:pt x="17" y="59"/>
                </a:cubicBezTo>
                <a:lnTo>
                  <a:pt x="28" y="59"/>
                </a:lnTo>
                <a:close/>
                <a:moveTo>
                  <a:pt x="42" y="33"/>
                </a:moveTo>
                <a:cubicBezTo>
                  <a:pt x="42" y="23"/>
                  <a:pt x="42" y="23"/>
                  <a:pt x="42" y="23"/>
                </a:cubicBezTo>
                <a:cubicBezTo>
                  <a:pt x="31" y="23"/>
                  <a:pt x="31" y="23"/>
                  <a:pt x="31" y="23"/>
                </a:cubicBezTo>
                <a:cubicBezTo>
                  <a:pt x="31" y="33"/>
                  <a:pt x="31" y="33"/>
                  <a:pt x="31" y="33"/>
                </a:cubicBezTo>
                <a:lnTo>
                  <a:pt x="42" y="33"/>
                </a:lnTo>
                <a:close/>
                <a:moveTo>
                  <a:pt x="42" y="47"/>
                </a:moveTo>
                <a:cubicBezTo>
                  <a:pt x="42" y="35"/>
                  <a:pt x="42" y="35"/>
                  <a:pt x="42" y="35"/>
                </a:cubicBezTo>
                <a:cubicBezTo>
                  <a:pt x="31" y="35"/>
                  <a:pt x="31" y="35"/>
                  <a:pt x="31" y="35"/>
                </a:cubicBezTo>
                <a:cubicBezTo>
                  <a:pt x="31" y="47"/>
                  <a:pt x="31" y="47"/>
                  <a:pt x="31" y="47"/>
                </a:cubicBezTo>
                <a:lnTo>
                  <a:pt x="42" y="47"/>
                </a:lnTo>
                <a:close/>
                <a:moveTo>
                  <a:pt x="42" y="59"/>
                </a:moveTo>
                <a:cubicBezTo>
                  <a:pt x="42" y="49"/>
                  <a:pt x="42" y="49"/>
                  <a:pt x="42" y="49"/>
                </a:cubicBezTo>
                <a:cubicBezTo>
                  <a:pt x="31" y="49"/>
                  <a:pt x="31" y="49"/>
                  <a:pt x="31" y="49"/>
                </a:cubicBezTo>
                <a:cubicBezTo>
                  <a:pt x="31" y="59"/>
                  <a:pt x="31" y="59"/>
                  <a:pt x="31" y="59"/>
                </a:cubicBezTo>
                <a:lnTo>
                  <a:pt x="42" y="59"/>
                </a:lnTo>
                <a:close/>
                <a:moveTo>
                  <a:pt x="45" y="5"/>
                </a:moveTo>
                <a:cubicBezTo>
                  <a:pt x="45" y="5"/>
                  <a:pt x="45" y="4"/>
                  <a:pt x="44" y="4"/>
                </a:cubicBezTo>
                <a:cubicBezTo>
                  <a:pt x="42" y="4"/>
                  <a:pt x="42" y="4"/>
                  <a:pt x="42" y="4"/>
                </a:cubicBezTo>
                <a:cubicBezTo>
                  <a:pt x="41" y="4"/>
                  <a:pt x="41" y="5"/>
                  <a:pt x="41" y="5"/>
                </a:cubicBezTo>
                <a:cubicBezTo>
                  <a:pt x="41" y="16"/>
                  <a:pt x="41" y="16"/>
                  <a:pt x="41" y="16"/>
                </a:cubicBezTo>
                <a:cubicBezTo>
                  <a:pt x="41" y="16"/>
                  <a:pt x="41" y="17"/>
                  <a:pt x="42" y="17"/>
                </a:cubicBezTo>
                <a:cubicBezTo>
                  <a:pt x="44" y="17"/>
                  <a:pt x="44" y="17"/>
                  <a:pt x="44" y="17"/>
                </a:cubicBezTo>
                <a:cubicBezTo>
                  <a:pt x="45" y="17"/>
                  <a:pt x="45" y="16"/>
                  <a:pt x="45" y="16"/>
                </a:cubicBezTo>
                <a:lnTo>
                  <a:pt x="45" y="5"/>
                </a:lnTo>
                <a:close/>
                <a:moveTo>
                  <a:pt x="55" y="33"/>
                </a:moveTo>
                <a:cubicBezTo>
                  <a:pt x="55" y="23"/>
                  <a:pt x="55" y="23"/>
                  <a:pt x="55" y="23"/>
                </a:cubicBezTo>
                <a:cubicBezTo>
                  <a:pt x="44" y="23"/>
                  <a:pt x="44" y="23"/>
                  <a:pt x="44" y="23"/>
                </a:cubicBezTo>
                <a:cubicBezTo>
                  <a:pt x="44" y="33"/>
                  <a:pt x="44" y="33"/>
                  <a:pt x="44" y="33"/>
                </a:cubicBezTo>
                <a:lnTo>
                  <a:pt x="55" y="33"/>
                </a:lnTo>
                <a:close/>
                <a:moveTo>
                  <a:pt x="55" y="47"/>
                </a:moveTo>
                <a:cubicBezTo>
                  <a:pt x="55" y="35"/>
                  <a:pt x="55" y="35"/>
                  <a:pt x="55" y="35"/>
                </a:cubicBezTo>
                <a:cubicBezTo>
                  <a:pt x="44" y="35"/>
                  <a:pt x="44" y="35"/>
                  <a:pt x="44" y="35"/>
                </a:cubicBezTo>
                <a:cubicBezTo>
                  <a:pt x="44" y="47"/>
                  <a:pt x="44" y="47"/>
                  <a:pt x="44" y="47"/>
                </a:cubicBezTo>
                <a:lnTo>
                  <a:pt x="55" y="47"/>
                </a:lnTo>
                <a:close/>
                <a:moveTo>
                  <a:pt x="55" y="59"/>
                </a:moveTo>
                <a:cubicBezTo>
                  <a:pt x="55" y="49"/>
                  <a:pt x="55" y="49"/>
                  <a:pt x="55" y="49"/>
                </a:cubicBezTo>
                <a:cubicBezTo>
                  <a:pt x="44" y="49"/>
                  <a:pt x="44" y="49"/>
                  <a:pt x="44" y="49"/>
                </a:cubicBezTo>
                <a:cubicBezTo>
                  <a:pt x="44" y="59"/>
                  <a:pt x="44" y="59"/>
                  <a:pt x="44" y="59"/>
                </a:cubicBezTo>
                <a:lnTo>
                  <a:pt x="55" y="5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9" name="Shape 2796"/>
          <p:cNvSpPr/>
          <p:nvPr/>
        </p:nvSpPr>
        <p:spPr>
          <a:xfrm>
            <a:off x="1307750" y="6321746"/>
            <a:ext cx="191595" cy="1742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60" y="9921"/>
                </a:moveTo>
                <a:cubicBezTo>
                  <a:pt x="12438" y="10786"/>
                  <a:pt x="11065" y="10346"/>
                  <a:pt x="10620" y="10238"/>
                </a:cubicBezTo>
                <a:lnTo>
                  <a:pt x="11011" y="8710"/>
                </a:lnTo>
                <a:cubicBezTo>
                  <a:pt x="11457" y="8818"/>
                  <a:pt x="12891" y="9019"/>
                  <a:pt x="12660" y="9921"/>
                </a:cubicBezTo>
                <a:moveTo>
                  <a:pt x="12416" y="12387"/>
                </a:moveTo>
                <a:cubicBezTo>
                  <a:pt x="12172" y="13338"/>
                  <a:pt x="10523" y="12824"/>
                  <a:pt x="9988" y="12695"/>
                </a:cubicBezTo>
                <a:lnTo>
                  <a:pt x="10421" y="11009"/>
                </a:lnTo>
                <a:cubicBezTo>
                  <a:pt x="10956" y="11139"/>
                  <a:pt x="12671" y="11395"/>
                  <a:pt x="12416" y="12387"/>
                </a:cubicBezTo>
                <a:moveTo>
                  <a:pt x="12637" y="8174"/>
                </a:moveTo>
                <a:lnTo>
                  <a:pt x="12960" y="6916"/>
                </a:lnTo>
                <a:lnTo>
                  <a:pt x="12171" y="6726"/>
                </a:lnTo>
                <a:lnTo>
                  <a:pt x="11857" y="7950"/>
                </a:lnTo>
                <a:cubicBezTo>
                  <a:pt x="11649" y="7900"/>
                  <a:pt x="11436" y="7853"/>
                  <a:pt x="11224" y="7806"/>
                </a:cubicBezTo>
                <a:lnTo>
                  <a:pt x="11541" y="6573"/>
                </a:lnTo>
                <a:lnTo>
                  <a:pt x="10753" y="6382"/>
                </a:lnTo>
                <a:lnTo>
                  <a:pt x="10429" y="7640"/>
                </a:lnTo>
                <a:cubicBezTo>
                  <a:pt x="10258" y="7602"/>
                  <a:pt x="10090" y="7565"/>
                  <a:pt x="9926" y="7525"/>
                </a:cubicBezTo>
                <a:lnTo>
                  <a:pt x="9927" y="7521"/>
                </a:lnTo>
                <a:lnTo>
                  <a:pt x="8839" y="7257"/>
                </a:lnTo>
                <a:lnTo>
                  <a:pt x="8629" y="8075"/>
                </a:lnTo>
                <a:cubicBezTo>
                  <a:pt x="8629" y="8075"/>
                  <a:pt x="9214" y="8205"/>
                  <a:pt x="9202" y="8214"/>
                </a:cubicBezTo>
                <a:cubicBezTo>
                  <a:pt x="9521" y="8291"/>
                  <a:pt x="9579" y="8496"/>
                  <a:pt x="9569" y="8658"/>
                </a:cubicBezTo>
                <a:lnTo>
                  <a:pt x="9202" y="10091"/>
                </a:lnTo>
                <a:cubicBezTo>
                  <a:pt x="9224" y="10097"/>
                  <a:pt x="9252" y="10104"/>
                  <a:pt x="9283" y="10116"/>
                </a:cubicBezTo>
                <a:cubicBezTo>
                  <a:pt x="9257" y="10110"/>
                  <a:pt x="9229" y="10103"/>
                  <a:pt x="9200" y="10097"/>
                </a:cubicBezTo>
                <a:lnTo>
                  <a:pt x="8684" y="12103"/>
                </a:lnTo>
                <a:cubicBezTo>
                  <a:pt x="8646" y="12198"/>
                  <a:pt x="8546" y="12339"/>
                  <a:pt x="8323" y="12285"/>
                </a:cubicBezTo>
                <a:cubicBezTo>
                  <a:pt x="8331" y="12297"/>
                  <a:pt x="7749" y="12147"/>
                  <a:pt x="7749" y="12147"/>
                </a:cubicBezTo>
                <a:lnTo>
                  <a:pt x="7358" y="13023"/>
                </a:lnTo>
                <a:lnTo>
                  <a:pt x="8384" y="13271"/>
                </a:lnTo>
                <a:cubicBezTo>
                  <a:pt x="8575" y="13317"/>
                  <a:pt x="8762" y="13366"/>
                  <a:pt x="8946" y="13412"/>
                </a:cubicBezTo>
                <a:lnTo>
                  <a:pt x="8621" y="14684"/>
                </a:lnTo>
                <a:lnTo>
                  <a:pt x="9408" y="14875"/>
                </a:lnTo>
                <a:lnTo>
                  <a:pt x="9731" y="13616"/>
                </a:lnTo>
                <a:cubicBezTo>
                  <a:pt x="9947" y="13673"/>
                  <a:pt x="10156" y="13725"/>
                  <a:pt x="10360" y="13775"/>
                </a:cubicBezTo>
                <a:lnTo>
                  <a:pt x="10038" y="15027"/>
                </a:lnTo>
                <a:lnTo>
                  <a:pt x="10827" y="15218"/>
                </a:lnTo>
                <a:lnTo>
                  <a:pt x="11153" y="13948"/>
                </a:lnTo>
                <a:cubicBezTo>
                  <a:pt x="12499" y="14195"/>
                  <a:pt x="13510" y="14095"/>
                  <a:pt x="13935" y="12915"/>
                </a:cubicBezTo>
                <a:cubicBezTo>
                  <a:pt x="14279" y="11964"/>
                  <a:pt x="13918" y="11416"/>
                  <a:pt x="13210" y="11058"/>
                </a:cubicBezTo>
                <a:cubicBezTo>
                  <a:pt x="13726" y="10943"/>
                  <a:pt x="14115" y="10614"/>
                  <a:pt x="14218" y="9934"/>
                </a:cubicBezTo>
                <a:cubicBezTo>
                  <a:pt x="14361" y="9006"/>
                  <a:pt x="13633" y="8507"/>
                  <a:pt x="12637" y="8174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algn="l" defTabSz="2285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431" name="TextBox 430"/>
          <p:cNvSpPr txBox="1"/>
          <p:nvPr/>
        </p:nvSpPr>
        <p:spPr>
          <a:xfrm>
            <a:off x="6509022" y="5465437"/>
            <a:ext cx="1542506" cy="1846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3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Гибкость афиши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432" name="Группа 431"/>
          <p:cNvGrpSpPr/>
          <p:nvPr/>
        </p:nvGrpSpPr>
        <p:grpSpPr>
          <a:xfrm>
            <a:off x="6024701" y="5424570"/>
            <a:ext cx="297527" cy="1127393"/>
            <a:chOff x="-1527350" y="4972565"/>
            <a:chExt cx="469021" cy="1794552"/>
          </a:xfrm>
        </p:grpSpPr>
        <p:sp>
          <p:nvSpPr>
            <p:cNvPr id="433" name="Oval 31"/>
            <p:cNvSpPr>
              <a:spLocks noChangeAspect="1"/>
            </p:cNvSpPr>
            <p:nvPr/>
          </p:nvSpPr>
          <p:spPr>
            <a:xfrm>
              <a:off x="-1527350" y="4972565"/>
              <a:ext cx="469021" cy="45559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4" name="Oval 37"/>
            <p:cNvSpPr>
              <a:spLocks noChangeAspect="1"/>
            </p:cNvSpPr>
            <p:nvPr/>
          </p:nvSpPr>
          <p:spPr>
            <a:xfrm>
              <a:off x="-1527350" y="6311523"/>
              <a:ext cx="469021" cy="45559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35" name="Group 42"/>
            <p:cNvGrpSpPr/>
            <p:nvPr/>
          </p:nvGrpSpPr>
          <p:grpSpPr>
            <a:xfrm>
              <a:off x="-1527350" y="5685743"/>
              <a:ext cx="469021" cy="455593"/>
              <a:chOff x="3425803" y="3384456"/>
              <a:chExt cx="469021" cy="455593"/>
            </a:xfrm>
          </p:grpSpPr>
          <p:sp>
            <p:nvSpPr>
              <p:cNvPr id="436" name="Oval 43"/>
              <p:cNvSpPr>
                <a:spLocks noChangeAspect="1"/>
              </p:cNvSpPr>
              <p:nvPr/>
            </p:nvSpPr>
            <p:spPr>
              <a:xfrm>
                <a:off x="3425803" y="3384456"/>
                <a:ext cx="469021" cy="45559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5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7" name="Freeform 5"/>
              <p:cNvSpPr>
                <a:spLocks noEditPoints="1"/>
              </p:cNvSpPr>
              <p:nvPr/>
            </p:nvSpPr>
            <p:spPr bwMode="auto">
              <a:xfrm>
                <a:off x="3520613" y="3471340"/>
                <a:ext cx="279400" cy="279400"/>
              </a:xfrm>
              <a:custGeom>
                <a:avLst/>
                <a:gdLst/>
                <a:ahLst/>
                <a:cxnLst>
                  <a:cxn ang="0">
                    <a:pos x="0" y="192"/>
                  </a:cxn>
                  <a:cxn ang="0">
                    <a:pos x="255" y="135"/>
                  </a:cxn>
                  <a:cxn ang="0">
                    <a:pos x="277" y="122"/>
                  </a:cxn>
                  <a:cxn ang="0">
                    <a:pos x="303" y="116"/>
                  </a:cxn>
                  <a:cxn ang="0">
                    <a:pos x="296" y="105"/>
                  </a:cxn>
                  <a:cxn ang="0">
                    <a:pos x="278" y="89"/>
                  </a:cxn>
                  <a:cxn ang="0">
                    <a:pos x="265" y="90"/>
                  </a:cxn>
                  <a:cxn ang="0">
                    <a:pos x="256" y="82"/>
                  </a:cxn>
                  <a:cxn ang="0">
                    <a:pos x="231" y="73"/>
                  </a:cxn>
                  <a:cxn ang="0">
                    <a:pos x="234" y="98"/>
                  </a:cxn>
                  <a:cxn ang="0">
                    <a:pos x="224" y="118"/>
                  </a:cxn>
                  <a:cxn ang="0">
                    <a:pos x="205" y="103"/>
                  </a:cxn>
                  <a:cxn ang="0">
                    <a:pos x="175" y="89"/>
                  </a:cxn>
                  <a:cxn ang="0">
                    <a:pos x="183" y="68"/>
                  </a:cxn>
                  <a:cxn ang="0">
                    <a:pos x="212" y="58"/>
                  </a:cxn>
                  <a:cxn ang="0">
                    <a:pos x="207" y="47"/>
                  </a:cxn>
                  <a:cxn ang="0">
                    <a:pos x="188" y="50"/>
                  </a:cxn>
                  <a:cxn ang="0">
                    <a:pos x="168" y="37"/>
                  </a:cxn>
                  <a:cxn ang="0">
                    <a:pos x="171" y="52"/>
                  </a:cxn>
                  <a:cxn ang="0">
                    <a:pos x="157" y="52"/>
                  </a:cxn>
                  <a:cxn ang="0">
                    <a:pos x="141" y="40"/>
                  </a:cxn>
                  <a:cxn ang="0">
                    <a:pos x="126" y="47"/>
                  </a:cxn>
                  <a:cxn ang="0">
                    <a:pos x="143" y="51"/>
                  </a:cxn>
                  <a:cxn ang="0">
                    <a:pos x="131" y="58"/>
                  </a:cxn>
                  <a:cxn ang="0">
                    <a:pos x="56" y="107"/>
                  </a:cxn>
                  <a:cxn ang="0">
                    <a:pos x="65" y="118"/>
                  </a:cxn>
                  <a:cxn ang="0">
                    <a:pos x="79" y="135"/>
                  </a:cxn>
                  <a:cxn ang="0">
                    <a:pos x="74" y="158"/>
                  </a:cxn>
                  <a:cxn ang="0">
                    <a:pos x="88" y="185"/>
                  </a:cxn>
                  <a:cxn ang="0">
                    <a:pos x="108" y="214"/>
                  </a:cxn>
                  <a:cxn ang="0">
                    <a:pos x="118" y="227"/>
                  </a:cxn>
                  <a:cxn ang="0">
                    <a:pos x="105" y="197"/>
                  </a:cxn>
                  <a:cxn ang="0">
                    <a:pos x="125" y="225"/>
                  </a:cxn>
                  <a:cxn ang="0">
                    <a:pos x="150" y="255"/>
                  </a:cxn>
                  <a:cxn ang="0">
                    <a:pos x="184" y="269"/>
                  </a:cxn>
                  <a:cxn ang="0">
                    <a:pos x="213" y="290"/>
                  </a:cxn>
                  <a:cxn ang="0">
                    <a:pos x="224" y="288"/>
                  </a:cxn>
                  <a:cxn ang="0">
                    <a:pos x="212" y="268"/>
                  </a:cxn>
                  <a:cxn ang="0">
                    <a:pos x="197" y="262"/>
                  </a:cxn>
                  <a:cxn ang="0">
                    <a:pos x="194" y="239"/>
                  </a:cxn>
                  <a:cxn ang="0">
                    <a:pos x="171" y="250"/>
                  </a:cxn>
                  <a:cxn ang="0">
                    <a:pos x="168" y="210"/>
                  </a:cxn>
                  <a:cxn ang="0">
                    <a:pos x="184" y="206"/>
                  </a:cxn>
                  <a:cxn ang="0">
                    <a:pos x="196" y="202"/>
                  </a:cxn>
                  <a:cxn ang="0">
                    <a:pos x="214" y="211"/>
                  </a:cxn>
                  <a:cxn ang="0">
                    <a:pos x="221" y="205"/>
                  </a:cxn>
                  <a:cxn ang="0">
                    <a:pos x="234" y="179"/>
                  </a:cxn>
                  <a:cxn ang="0">
                    <a:pos x="233" y="171"/>
                  </a:cxn>
                  <a:cxn ang="0">
                    <a:pos x="252" y="157"/>
                  </a:cxn>
                  <a:cxn ang="0">
                    <a:pos x="266" y="143"/>
                  </a:cxn>
                  <a:cxn ang="0">
                    <a:pos x="273" y="131"/>
                  </a:cxn>
                  <a:cxn ang="0">
                    <a:pos x="255" y="135"/>
                  </a:cxn>
                  <a:cxn ang="0">
                    <a:pos x="295" y="298"/>
                  </a:cxn>
                  <a:cxn ang="0">
                    <a:pos x="272" y="288"/>
                  </a:cxn>
                  <a:cxn ang="0">
                    <a:pos x="251" y="288"/>
                  </a:cxn>
                  <a:cxn ang="0">
                    <a:pos x="236" y="286"/>
                  </a:cxn>
                  <a:cxn ang="0">
                    <a:pos x="230" y="307"/>
                  </a:cxn>
                  <a:cxn ang="0">
                    <a:pos x="223" y="335"/>
                  </a:cxn>
                  <a:cxn ang="0">
                    <a:pos x="308" y="302"/>
                  </a:cxn>
                </a:cxnLst>
                <a:rect l="0" t="0" r="r" b="b"/>
                <a:pathLst>
                  <a:path w="384" h="384">
                    <a:moveTo>
                      <a:pt x="384" y="192"/>
                    </a:moveTo>
                    <a:cubicBezTo>
                      <a:pt x="384" y="298"/>
                      <a:pt x="298" y="384"/>
                      <a:pt x="192" y="384"/>
                    </a:cubicBezTo>
                    <a:cubicBezTo>
                      <a:pt x="86" y="384"/>
                      <a:pt x="0" y="298"/>
                      <a:pt x="0" y="192"/>
                    </a:cubicBezTo>
                    <a:cubicBezTo>
                      <a:pt x="0" y="86"/>
                      <a:pt x="86" y="0"/>
                      <a:pt x="192" y="0"/>
                    </a:cubicBezTo>
                    <a:cubicBezTo>
                      <a:pt x="298" y="0"/>
                      <a:pt x="384" y="86"/>
                      <a:pt x="384" y="192"/>
                    </a:cubicBezTo>
                    <a:close/>
                    <a:moveTo>
                      <a:pt x="255" y="135"/>
                    </a:moveTo>
                    <a:cubicBezTo>
                      <a:pt x="256" y="135"/>
                      <a:pt x="257" y="130"/>
                      <a:pt x="258" y="129"/>
                    </a:cubicBezTo>
                    <a:cubicBezTo>
                      <a:pt x="260" y="127"/>
                      <a:pt x="262" y="126"/>
                      <a:pt x="264" y="125"/>
                    </a:cubicBezTo>
                    <a:cubicBezTo>
                      <a:pt x="268" y="124"/>
                      <a:pt x="272" y="123"/>
                      <a:pt x="277" y="122"/>
                    </a:cubicBezTo>
                    <a:cubicBezTo>
                      <a:pt x="281" y="121"/>
                      <a:pt x="286" y="121"/>
                      <a:pt x="289" y="125"/>
                    </a:cubicBezTo>
                    <a:cubicBezTo>
                      <a:pt x="289" y="124"/>
                      <a:pt x="295" y="119"/>
                      <a:pt x="295" y="119"/>
                    </a:cubicBezTo>
                    <a:cubicBezTo>
                      <a:pt x="298" y="118"/>
                      <a:pt x="301" y="118"/>
                      <a:pt x="303" y="116"/>
                    </a:cubicBezTo>
                    <a:cubicBezTo>
                      <a:pt x="303" y="115"/>
                      <a:pt x="303" y="110"/>
                      <a:pt x="303" y="110"/>
                    </a:cubicBezTo>
                    <a:cubicBezTo>
                      <a:pt x="299" y="111"/>
                      <a:pt x="298" y="107"/>
                      <a:pt x="297" y="103"/>
                    </a:cubicBezTo>
                    <a:cubicBezTo>
                      <a:pt x="297" y="104"/>
                      <a:pt x="297" y="104"/>
                      <a:pt x="296" y="105"/>
                    </a:cubicBezTo>
                    <a:cubicBezTo>
                      <a:pt x="296" y="102"/>
                      <a:pt x="291" y="104"/>
                      <a:pt x="290" y="104"/>
                    </a:cubicBezTo>
                    <a:cubicBezTo>
                      <a:pt x="284" y="102"/>
                      <a:pt x="285" y="98"/>
                      <a:pt x="283" y="94"/>
                    </a:cubicBezTo>
                    <a:cubicBezTo>
                      <a:pt x="282" y="92"/>
                      <a:pt x="279" y="91"/>
                      <a:pt x="278" y="89"/>
                    </a:cubicBezTo>
                    <a:cubicBezTo>
                      <a:pt x="277" y="87"/>
                      <a:pt x="277" y="84"/>
                      <a:pt x="274" y="84"/>
                    </a:cubicBezTo>
                    <a:cubicBezTo>
                      <a:pt x="273" y="84"/>
                      <a:pt x="270" y="89"/>
                      <a:pt x="270" y="89"/>
                    </a:cubicBezTo>
                    <a:cubicBezTo>
                      <a:pt x="267" y="88"/>
                      <a:pt x="266" y="89"/>
                      <a:pt x="265" y="90"/>
                    </a:cubicBezTo>
                    <a:cubicBezTo>
                      <a:pt x="263" y="91"/>
                      <a:pt x="262" y="91"/>
                      <a:pt x="260" y="92"/>
                    </a:cubicBezTo>
                    <a:cubicBezTo>
                      <a:pt x="265" y="90"/>
                      <a:pt x="258" y="88"/>
                      <a:pt x="256" y="88"/>
                    </a:cubicBezTo>
                    <a:cubicBezTo>
                      <a:pt x="260" y="87"/>
                      <a:pt x="258" y="83"/>
                      <a:pt x="256" y="82"/>
                    </a:cubicBezTo>
                    <a:cubicBezTo>
                      <a:pt x="256" y="82"/>
                      <a:pt x="257" y="82"/>
                      <a:pt x="257" y="82"/>
                    </a:cubicBezTo>
                    <a:cubicBezTo>
                      <a:pt x="257" y="79"/>
                      <a:pt x="250" y="77"/>
                      <a:pt x="247" y="76"/>
                    </a:cubicBezTo>
                    <a:cubicBezTo>
                      <a:pt x="245" y="74"/>
                      <a:pt x="233" y="72"/>
                      <a:pt x="231" y="73"/>
                    </a:cubicBezTo>
                    <a:cubicBezTo>
                      <a:pt x="228" y="75"/>
                      <a:pt x="231" y="80"/>
                      <a:pt x="231" y="83"/>
                    </a:cubicBezTo>
                    <a:cubicBezTo>
                      <a:pt x="232" y="86"/>
                      <a:pt x="228" y="86"/>
                      <a:pt x="228" y="89"/>
                    </a:cubicBezTo>
                    <a:cubicBezTo>
                      <a:pt x="228" y="93"/>
                      <a:pt x="236" y="92"/>
                      <a:pt x="234" y="98"/>
                    </a:cubicBezTo>
                    <a:cubicBezTo>
                      <a:pt x="233" y="102"/>
                      <a:pt x="228" y="102"/>
                      <a:pt x="226" y="105"/>
                    </a:cubicBezTo>
                    <a:cubicBezTo>
                      <a:pt x="224" y="108"/>
                      <a:pt x="227" y="112"/>
                      <a:pt x="229" y="114"/>
                    </a:cubicBezTo>
                    <a:cubicBezTo>
                      <a:pt x="231" y="115"/>
                      <a:pt x="225" y="118"/>
                      <a:pt x="224" y="118"/>
                    </a:cubicBezTo>
                    <a:cubicBezTo>
                      <a:pt x="220" y="120"/>
                      <a:pt x="217" y="114"/>
                      <a:pt x="216" y="110"/>
                    </a:cubicBezTo>
                    <a:cubicBezTo>
                      <a:pt x="215" y="108"/>
                      <a:pt x="215" y="104"/>
                      <a:pt x="212" y="103"/>
                    </a:cubicBezTo>
                    <a:cubicBezTo>
                      <a:pt x="210" y="102"/>
                      <a:pt x="206" y="102"/>
                      <a:pt x="205" y="103"/>
                    </a:cubicBezTo>
                    <a:cubicBezTo>
                      <a:pt x="203" y="99"/>
                      <a:pt x="198" y="98"/>
                      <a:pt x="194" y="97"/>
                    </a:cubicBezTo>
                    <a:cubicBezTo>
                      <a:pt x="189" y="95"/>
                      <a:pt x="185" y="95"/>
                      <a:pt x="180" y="96"/>
                    </a:cubicBezTo>
                    <a:cubicBezTo>
                      <a:pt x="181" y="95"/>
                      <a:pt x="179" y="88"/>
                      <a:pt x="175" y="89"/>
                    </a:cubicBezTo>
                    <a:cubicBezTo>
                      <a:pt x="176" y="86"/>
                      <a:pt x="176" y="84"/>
                      <a:pt x="176" y="81"/>
                    </a:cubicBezTo>
                    <a:cubicBezTo>
                      <a:pt x="177" y="79"/>
                      <a:pt x="178" y="77"/>
                      <a:pt x="179" y="75"/>
                    </a:cubicBezTo>
                    <a:cubicBezTo>
                      <a:pt x="180" y="74"/>
                      <a:pt x="185" y="69"/>
                      <a:pt x="183" y="68"/>
                    </a:cubicBezTo>
                    <a:cubicBezTo>
                      <a:pt x="188" y="69"/>
                      <a:pt x="193" y="69"/>
                      <a:pt x="196" y="66"/>
                    </a:cubicBezTo>
                    <a:cubicBezTo>
                      <a:pt x="198" y="63"/>
                      <a:pt x="199" y="60"/>
                      <a:pt x="202" y="57"/>
                    </a:cubicBezTo>
                    <a:cubicBezTo>
                      <a:pt x="205" y="53"/>
                      <a:pt x="209" y="58"/>
                      <a:pt x="212" y="58"/>
                    </a:cubicBezTo>
                    <a:cubicBezTo>
                      <a:pt x="217" y="59"/>
                      <a:pt x="217" y="53"/>
                      <a:pt x="214" y="51"/>
                    </a:cubicBezTo>
                    <a:cubicBezTo>
                      <a:pt x="218" y="51"/>
                      <a:pt x="215" y="45"/>
                      <a:pt x="213" y="44"/>
                    </a:cubicBezTo>
                    <a:cubicBezTo>
                      <a:pt x="211" y="43"/>
                      <a:pt x="202" y="46"/>
                      <a:pt x="207" y="47"/>
                    </a:cubicBezTo>
                    <a:cubicBezTo>
                      <a:pt x="206" y="47"/>
                      <a:pt x="200" y="59"/>
                      <a:pt x="196" y="53"/>
                    </a:cubicBezTo>
                    <a:cubicBezTo>
                      <a:pt x="195" y="52"/>
                      <a:pt x="195" y="47"/>
                      <a:pt x="193" y="46"/>
                    </a:cubicBezTo>
                    <a:cubicBezTo>
                      <a:pt x="190" y="46"/>
                      <a:pt x="189" y="49"/>
                      <a:pt x="188" y="50"/>
                    </a:cubicBezTo>
                    <a:cubicBezTo>
                      <a:pt x="190" y="47"/>
                      <a:pt x="181" y="45"/>
                      <a:pt x="180" y="44"/>
                    </a:cubicBezTo>
                    <a:cubicBezTo>
                      <a:pt x="183" y="42"/>
                      <a:pt x="180" y="39"/>
                      <a:pt x="178" y="38"/>
                    </a:cubicBezTo>
                    <a:cubicBezTo>
                      <a:pt x="176" y="36"/>
                      <a:pt x="169" y="35"/>
                      <a:pt x="168" y="37"/>
                    </a:cubicBezTo>
                    <a:cubicBezTo>
                      <a:pt x="163" y="43"/>
                      <a:pt x="173" y="44"/>
                      <a:pt x="175" y="45"/>
                    </a:cubicBezTo>
                    <a:cubicBezTo>
                      <a:pt x="176" y="46"/>
                      <a:pt x="179" y="48"/>
                      <a:pt x="177" y="49"/>
                    </a:cubicBezTo>
                    <a:cubicBezTo>
                      <a:pt x="176" y="50"/>
                      <a:pt x="171" y="51"/>
                      <a:pt x="171" y="52"/>
                    </a:cubicBezTo>
                    <a:cubicBezTo>
                      <a:pt x="169" y="54"/>
                      <a:pt x="172" y="57"/>
                      <a:pt x="170" y="59"/>
                    </a:cubicBezTo>
                    <a:cubicBezTo>
                      <a:pt x="168" y="57"/>
                      <a:pt x="168" y="53"/>
                      <a:pt x="166" y="50"/>
                    </a:cubicBezTo>
                    <a:cubicBezTo>
                      <a:pt x="168" y="53"/>
                      <a:pt x="157" y="52"/>
                      <a:pt x="157" y="52"/>
                    </a:cubicBezTo>
                    <a:cubicBezTo>
                      <a:pt x="154" y="52"/>
                      <a:pt x="148" y="54"/>
                      <a:pt x="145" y="50"/>
                    </a:cubicBezTo>
                    <a:cubicBezTo>
                      <a:pt x="144" y="49"/>
                      <a:pt x="144" y="44"/>
                      <a:pt x="146" y="45"/>
                    </a:cubicBezTo>
                    <a:cubicBezTo>
                      <a:pt x="144" y="43"/>
                      <a:pt x="142" y="41"/>
                      <a:pt x="141" y="40"/>
                    </a:cubicBezTo>
                    <a:cubicBezTo>
                      <a:pt x="132" y="43"/>
                      <a:pt x="125" y="47"/>
                      <a:pt x="117" y="51"/>
                    </a:cubicBezTo>
                    <a:cubicBezTo>
                      <a:pt x="118" y="51"/>
                      <a:pt x="119" y="51"/>
                      <a:pt x="120" y="50"/>
                    </a:cubicBezTo>
                    <a:cubicBezTo>
                      <a:pt x="122" y="50"/>
                      <a:pt x="124" y="48"/>
                      <a:pt x="126" y="47"/>
                    </a:cubicBezTo>
                    <a:cubicBezTo>
                      <a:pt x="128" y="46"/>
                      <a:pt x="134" y="43"/>
                      <a:pt x="136" y="46"/>
                    </a:cubicBezTo>
                    <a:cubicBezTo>
                      <a:pt x="137" y="45"/>
                      <a:pt x="137" y="45"/>
                      <a:pt x="138" y="44"/>
                    </a:cubicBezTo>
                    <a:cubicBezTo>
                      <a:pt x="139" y="46"/>
                      <a:pt x="141" y="48"/>
                      <a:pt x="143" y="51"/>
                    </a:cubicBezTo>
                    <a:cubicBezTo>
                      <a:pt x="141" y="50"/>
                      <a:pt x="137" y="50"/>
                      <a:pt x="135" y="50"/>
                    </a:cubicBezTo>
                    <a:cubicBezTo>
                      <a:pt x="133" y="51"/>
                      <a:pt x="130" y="51"/>
                      <a:pt x="130" y="53"/>
                    </a:cubicBezTo>
                    <a:cubicBezTo>
                      <a:pt x="130" y="55"/>
                      <a:pt x="131" y="57"/>
                      <a:pt x="131" y="58"/>
                    </a:cubicBezTo>
                    <a:cubicBezTo>
                      <a:pt x="128" y="56"/>
                      <a:pt x="125" y="52"/>
                      <a:pt x="121" y="51"/>
                    </a:cubicBezTo>
                    <a:cubicBezTo>
                      <a:pt x="119" y="51"/>
                      <a:pt x="117" y="51"/>
                      <a:pt x="115" y="52"/>
                    </a:cubicBezTo>
                    <a:cubicBezTo>
                      <a:pt x="91" y="65"/>
                      <a:pt x="71" y="84"/>
                      <a:pt x="56" y="107"/>
                    </a:cubicBezTo>
                    <a:cubicBezTo>
                      <a:pt x="57" y="108"/>
                      <a:pt x="58" y="109"/>
                      <a:pt x="59" y="109"/>
                    </a:cubicBezTo>
                    <a:cubicBezTo>
                      <a:pt x="62" y="110"/>
                      <a:pt x="59" y="117"/>
                      <a:pt x="64" y="113"/>
                    </a:cubicBezTo>
                    <a:cubicBezTo>
                      <a:pt x="66" y="115"/>
                      <a:pt x="66" y="116"/>
                      <a:pt x="65" y="118"/>
                    </a:cubicBezTo>
                    <a:cubicBezTo>
                      <a:pt x="65" y="118"/>
                      <a:pt x="75" y="124"/>
                      <a:pt x="76" y="125"/>
                    </a:cubicBezTo>
                    <a:cubicBezTo>
                      <a:pt x="78" y="126"/>
                      <a:pt x="80" y="128"/>
                      <a:pt x="81" y="130"/>
                    </a:cubicBezTo>
                    <a:cubicBezTo>
                      <a:pt x="82" y="132"/>
                      <a:pt x="80" y="134"/>
                      <a:pt x="79" y="135"/>
                    </a:cubicBezTo>
                    <a:cubicBezTo>
                      <a:pt x="78" y="134"/>
                      <a:pt x="75" y="130"/>
                      <a:pt x="74" y="131"/>
                    </a:cubicBezTo>
                    <a:cubicBezTo>
                      <a:pt x="73" y="133"/>
                      <a:pt x="74" y="139"/>
                      <a:pt x="77" y="139"/>
                    </a:cubicBezTo>
                    <a:cubicBezTo>
                      <a:pt x="73" y="139"/>
                      <a:pt x="75" y="155"/>
                      <a:pt x="74" y="158"/>
                    </a:cubicBezTo>
                    <a:cubicBezTo>
                      <a:pt x="74" y="158"/>
                      <a:pt x="74" y="158"/>
                      <a:pt x="74" y="158"/>
                    </a:cubicBezTo>
                    <a:cubicBezTo>
                      <a:pt x="73" y="161"/>
                      <a:pt x="76" y="173"/>
                      <a:pt x="81" y="172"/>
                    </a:cubicBezTo>
                    <a:cubicBezTo>
                      <a:pt x="78" y="172"/>
                      <a:pt x="87" y="184"/>
                      <a:pt x="88" y="185"/>
                    </a:cubicBezTo>
                    <a:cubicBezTo>
                      <a:pt x="91" y="187"/>
                      <a:pt x="95" y="188"/>
                      <a:pt x="97" y="192"/>
                    </a:cubicBezTo>
                    <a:cubicBezTo>
                      <a:pt x="100" y="195"/>
                      <a:pt x="100" y="201"/>
                      <a:pt x="103" y="203"/>
                    </a:cubicBezTo>
                    <a:cubicBezTo>
                      <a:pt x="102" y="206"/>
                      <a:pt x="108" y="210"/>
                      <a:pt x="108" y="214"/>
                    </a:cubicBezTo>
                    <a:cubicBezTo>
                      <a:pt x="108" y="214"/>
                      <a:pt x="107" y="214"/>
                      <a:pt x="107" y="215"/>
                    </a:cubicBezTo>
                    <a:cubicBezTo>
                      <a:pt x="108" y="218"/>
                      <a:pt x="113" y="218"/>
                      <a:pt x="115" y="221"/>
                    </a:cubicBezTo>
                    <a:cubicBezTo>
                      <a:pt x="116" y="223"/>
                      <a:pt x="115" y="228"/>
                      <a:pt x="118" y="227"/>
                    </a:cubicBezTo>
                    <a:cubicBezTo>
                      <a:pt x="118" y="222"/>
                      <a:pt x="115" y="216"/>
                      <a:pt x="112" y="212"/>
                    </a:cubicBezTo>
                    <a:cubicBezTo>
                      <a:pt x="110" y="209"/>
                      <a:pt x="109" y="207"/>
                      <a:pt x="108" y="204"/>
                    </a:cubicBezTo>
                    <a:cubicBezTo>
                      <a:pt x="106" y="202"/>
                      <a:pt x="106" y="199"/>
                      <a:pt x="105" y="197"/>
                    </a:cubicBezTo>
                    <a:cubicBezTo>
                      <a:pt x="106" y="197"/>
                      <a:pt x="112" y="199"/>
                      <a:pt x="111" y="200"/>
                    </a:cubicBezTo>
                    <a:cubicBezTo>
                      <a:pt x="109" y="205"/>
                      <a:pt x="119" y="214"/>
                      <a:pt x="122" y="217"/>
                    </a:cubicBezTo>
                    <a:cubicBezTo>
                      <a:pt x="123" y="218"/>
                      <a:pt x="128" y="225"/>
                      <a:pt x="125" y="225"/>
                    </a:cubicBezTo>
                    <a:cubicBezTo>
                      <a:pt x="129" y="225"/>
                      <a:pt x="133" y="230"/>
                      <a:pt x="135" y="233"/>
                    </a:cubicBezTo>
                    <a:cubicBezTo>
                      <a:pt x="137" y="236"/>
                      <a:pt x="136" y="241"/>
                      <a:pt x="138" y="245"/>
                    </a:cubicBezTo>
                    <a:cubicBezTo>
                      <a:pt x="139" y="250"/>
                      <a:pt x="146" y="252"/>
                      <a:pt x="150" y="255"/>
                    </a:cubicBezTo>
                    <a:cubicBezTo>
                      <a:pt x="154" y="256"/>
                      <a:pt x="157" y="259"/>
                      <a:pt x="160" y="260"/>
                    </a:cubicBezTo>
                    <a:cubicBezTo>
                      <a:pt x="166" y="262"/>
                      <a:pt x="167" y="260"/>
                      <a:pt x="171" y="260"/>
                    </a:cubicBezTo>
                    <a:cubicBezTo>
                      <a:pt x="178" y="259"/>
                      <a:pt x="179" y="266"/>
                      <a:pt x="184" y="269"/>
                    </a:cubicBezTo>
                    <a:cubicBezTo>
                      <a:pt x="187" y="270"/>
                      <a:pt x="194" y="273"/>
                      <a:pt x="198" y="271"/>
                    </a:cubicBezTo>
                    <a:cubicBezTo>
                      <a:pt x="196" y="272"/>
                      <a:pt x="203" y="282"/>
                      <a:pt x="204" y="283"/>
                    </a:cubicBezTo>
                    <a:cubicBezTo>
                      <a:pt x="206" y="286"/>
                      <a:pt x="210" y="287"/>
                      <a:pt x="213" y="290"/>
                    </a:cubicBezTo>
                    <a:cubicBezTo>
                      <a:pt x="213" y="290"/>
                      <a:pt x="214" y="289"/>
                      <a:pt x="214" y="288"/>
                    </a:cubicBezTo>
                    <a:cubicBezTo>
                      <a:pt x="213" y="291"/>
                      <a:pt x="218" y="296"/>
                      <a:pt x="221" y="296"/>
                    </a:cubicBezTo>
                    <a:cubicBezTo>
                      <a:pt x="223" y="295"/>
                      <a:pt x="224" y="290"/>
                      <a:pt x="224" y="288"/>
                    </a:cubicBezTo>
                    <a:cubicBezTo>
                      <a:pt x="219" y="290"/>
                      <a:pt x="215" y="288"/>
                      <a:pt x="212" y="283"/>
                    </a:cubicBezTo>
                    <a:cubicBezTo>
                      <a:pt x="211" y="282"/>
                      <a:pt x="207" y="275"/>
                      <a:pt x="211" y="275"/>
                    </a:cubicBezTo>
                    <a:cubicBezTo>
                      <a:pt x="216" y="275"/>
                      <a:pt x="212" y="271"/>
                      <a:pt x="212" y="268"/>
                    </a:cubicBezTo>
                    <a:cubicBezTo>
                      <a:pt x="211" y="264"/>
                      <a:pt x="208" y="262"/>
                      <a:pt x="206" y="259"/>
                    </a:cubicBezTo>
                    <a:cubicBezTo>
                      <a:pt x="205" y="262"/>
                      <a:pt x="200" y="261"/>
                      <a:pt x="198" y="259"/>
                    </a:cubicBezTo>
                    <a:cubicBezTo>
                      <a:pt x="198" y="259"/>
                      <a:pt x="197" y="261"/>
                      <a:pt x="197" y="262"/>
                    </a:cubicBezTo>
                    <a:cubicBezTo>
                      <a:pt x="196" y="262"/>
                      <a:pt x="195" y="262"/>
                      <a:pt x="194" y="261"/>
                    </a:cubicBezTo>
                    <a:cubicBezTo>
                      <a:pt x="194" y="258"/>
                      <a:pt x="194" y="255"/>
                      <a:pt x="195" y="251"/>
                    </a:cubicBezTo>
                    <a:cubicBezTo>
                      <a:pt x="196" y="247"/>
                      <a:pt x="205" y="238"/>
                      <a:pt x="194" y="239"/>
                    </a:cubicBezTo>
                    <a:cubicBezTo>
                      <a:pt x="190" y="239"/>
                      <a:pt x="188" y="240"/>
                      <a:pt x="187" y="244"/>
                    </a:cubicBezTo>
                    <a:cubicBezTo>
                      <a:pt x="186" y="247"/>
                      <a:pt x="186" y="249"/>
                      <a:pt x="183" y="251"/>
                    </a:cubicBezTo>
                    <a:cubicBezTo>
                      <a:pt x="181" y="252"/>
                      <a:pt x="173" y="251"/>
                      <a:pt x="171" y="250"/>
                    </a:cubicBezTo>
                    <a:cubicBezTo>
                      <a:pt x="166" y="247"/>
                      <a:pt x="163" y="239"/>
                      <a:pt x="163" y="234"/>
                    </a:cubicBezTo>
                    <a:cubicBezTo>
                      <a:pt x="163" y="227"/>
                      <a:pt x="166" y="221"/>
                      <a:pt x="163" y="215"/>
                    </a:cubicBezTo>
                    <a:cubicBezTo>
                      <a:pt x="164" y="213"/>
                      <a:pt x="166" y="211"/>
                      <a:pt x="168" y="210"/>
                    </a:cubicBezTo>
                    <a:cubicBezTo>
                      <a:pt x="169" y="209"/>
                      <a:pt x="171" y="210"/>
                      <a:pt x="172" y="207"/>
                    </a:cubicBezTo>
                    <a:cubicBezTo>
                      <a:pt x="171" y="207"/>
                      <a:pt x="170" y="206"/>
                      <a:pt x="170" y="206"/>
                    </a:cubicBezTo>
                    <a:cubicBezTo>
                      <a:pt x="173" y="208"/>
                      <a:pt x="180" y="203"/>
                      <a:pt x="184" y="206"/>
                    </a:cubicBezTo>
                    <a:cubicBezTo>
                      <a:pt x="186" y="207"/>
                      <a:pt x="188" y="208"/>
                      <a:pt x="189" y="205"/>
                    </a:cubicBezTo>
                    <a:cubicBezTo>
                      <a:pt x="189" y="205"/>
                      <a:pt x="187" y="202"/>
                      <a:pt x="188" y="200"/>
                    </a:cubicBezTo>
                    <a:cubicBezTo>
                      <a:pt x="189" y="204"/>
                      <a:pt x="192" y="205"/>
                      <a:pt x="196" y="202"/>
                    </a:cubicBezTo>
                    <a:cubicBezTo>
                      <a:pt x="197" y="203"/>
                      <a:pt x="201" y="203"/>
                      <a:pt x="204" y="204"/>
                    </a:cubicBezTo>
                    <a:cubicBezTo>
                      <a:pt x="207" y="206"/>
                      <a:pt x="207" y="209"/>
                      <a:pt x="211" y="205"/>
                    </a:cubicBezTo>
                    <a:cubicBezTo>
                      <a:pt x="213" y="208"/>
                      <a:pt x="213" y="208"/>
                      <a:pt x="214" y="211"/>
                    </a:cubicBezTo>
                    <a:cubicBezTo>
                      <a:pt x="214" y="214"/>
                      <a:pt x="216" y="221"/>
                      <a:pt x="218" y="222"/>
                    </a:cubicBezTo>
                    <a:cubicBezTo>
                      <a:pt x="224" y="225"/>
                      <a:pt x="222" y="217"/>
                      <a:pt x="222" y="214"/>
                    </a:cubicBezTo>
                    <a:cubicBezTo>
                      <a:pt x="222" y="213"/>
                      <a:pt x="222" y="205"/>
                      <a:pt x="221" y="205"/>
                    </a:cubicBezTo>
                    <a:cubicBezTo>
                      <a:pt x="213" y="203"/>
                      <a:pt x="216" y="197"/>
                      <a:pt x="221" y="193"/>
                    </a:cubicBezTo>
                    <a:cubicBezTo>
                      <a:pt x="222" y="192"/>
                      <a:pt x="227" y="190"/>
                      <a:pt x="230" y="188"/>
                    </a:cubicBezTo>
                    <a:cubicBezTo>
                      <a:pt x="232" y="186"/>
                      <a:pt x="235" y="183"/>
                      <a:pt x="234" y="179"/>
                    </a:cubicBezTo>
                    <a:cubicBezTo>
                      <a:pt x="235" y="179"/>
                      <a:pt x="236" y="178"/>
                      <a:pt x="236" y="177"/>
                    </a:cubicBezTo>
                    <a:cubicBezTo>
                      <a:pt x="236" y="177"/>
                      <a:pt x="233" y="174"/>
                      <a:pt x="232" y="175"/>
                    </a:cubicBezTo>
                    <a:cubicBezTo>
                      <a:pt x="234" y="174"/>
                      <a:pt x="234" y="172"/>
                      <a:pt x="233" y="171"/>
                    </a:cubicBezTo>
                    <a:cubicBezTo>
                      <a:pt x="235" y="169"/>
                      <a:pt x="234" y="166"/>
                      <a:pt x="236" y="165"/>
                    </a:cubicBezTo>
                    <a:cubicBezTo>
                      <a:pt x="239" y="169"/>
                      <a:pt x="245" y="165"/>
                      <a:pt x="242" y="162"/>
                    </a:cubicBezTo>
                    <a:cubicBezTo>
                      <a:pt x="244" y="158"/>
                      <a:pt x="250" y="160"/>
                      <a:pt x="252" y="157"/>
                    </a:cubicBezTo>
                    <a:cubicBezTo>
                      <a:pt x="255" y="158"/>
                      <a:pt x="253" y="153"/>
                      <a:pt x="255" y="150"/>
                    </a:cubicBezTo>
                    <a:cubicBezTo>
                      <a:pt x="256" y="148"/>
                      <a:pt x="259" y="148"/>
                      <a:pt x="262" y="147"/>
                    </a:cubicBezTo>
                    <a:cubicBezTo>
                      <a:pt x="262" y="147"/>
                      <a:pt x="268" y="143"/>
                      <a:pt x="266" y="143"/>
                    </a:cubicBezTo>
                    <a:cubicBezTo>
                      <a:pt x="270" y="144"/>
                      <a:pt x="279" y="139"/>
                      <a:pt x="272" y="135"/>
                    </a:cubicBezTo>
                    <a:cubicBezTo>
                      <a:pt x="273" y="133"/>
                      <a:pt x="270" y="132"/>
                      <a:pt x="268" y="132"/>
                    </a:cubicBezTo>
                    <a:cubicBezTo>
                      <a:pt x="269" y="131"/>
                      <a:pt x="272" y="132"/>
                      <a:pt x="273" y="131"/>
                    </a:cubicBezTo>
                    <a:cubicBezTo>
                      <a:pt x="276" y="129"/>
                      <a:pt x="274" y="128"/>
                      <a:pt x="271" y="127"/>
                    </a:cubicBezTo>
                    <a:cubicBezTo>
                      <a:pt x="268" y="126"/>
                      <a:pt x="263" y="128"/>
                      <a:pt x="261" y="130"/>
                    </a:cubicBezTo>
                    <a:cubicBezTo>
                      <a:pt x="259" y="132"/>
                      <a:pt x="257" y="134"/>
                      <a:pt x="255" y="135"/>
                    </a:cubicBezTo>
                    <a:close/>
                    <a:moveTo>
                      <a:pt x="308" y="302"/>
                    </a:moveTo>
                    <a:cubicBezTo>
                      <a:pt x="306" y="301"/>
                      <a:pt x="303" y="301"/>
                      <a:pt x="301" y="300"/>
                    </a:cubicBezTo>
                    <a:cubicBezTo>
                      <a:pt x="299" y="300"/>
                      <a:pt x="298" y="299"/>
                      <a:pt x="295" y="298"/>
                    </a:cubicBezTo>
                    <a:cubicBezTo>
                      <a:pt x="296" y="293"/>
                      <a:pt x="290" y="292"/>
                      <a:pt x="287" y="289"/>
                    </a:cubicBezTo>
                    <a:cubicBezTo>
                      <a:pt x="284" y="287"/>
                      <a:pt x="282" y="284"/>
                      <a:pt x="277" y="285"/>
                    </a:cubicBezTo>
                    <a:cubicBezTo>
                      <a:pt x="276" y="285"/>
                      <a:pt x="271" y="287"/>
                      <a:pt x="272" y="288"/>
                    </a:cubicBezTo>
                    <a:cubicBezTo>
                      <a:pt x="269" y="285"/>
                      <a:pt x="268" y="284"/>
                      <a:pt x="263" y="282"/>
                    </a:cubicBezTo>
                    <a:cubicBezTo>
                      <a:pt x="259" y="281"/>
                      <a:pt x="257" y="276"/>
                      <a:pt x="253" y="281"/>
                    </a:cubicBezTo>
                    <a:cubicBezTo>
                      <a:pt x="251" y="283"/>
                      <a:pt x="252" y="286"/>
                      <a:pt x="251" y="288"/>
                    </a:cubicBezTo>
                    <a:cubicBezTo>
                      <a:pt x="247" y="285"/>
                      <a:pt x="254" y="282"/>
                      <a:pt x="251" y="279"/>
                    </a:cubicBezTo>
                    <a:cubicBezTo>
                      <a:pt x="248" y="275"/>
                      <a:pt x="243" y="281"/>
                      <a:pt x="240" y="282"/>
                    </a:cubicBezTo>
                    <a:cubicBezTo>
                      <a:pt x="239" y="284"/>
                      <a:pt x="237" y="284"/>
                      <a:pt x="236" y="286"/>
                    </a:cubicBezTo>
                    <a:cubicBezTo>
                      <a:pt x="235" y="287"/>
                      <a:pt x="234" y="290"/>
                      <a:pt x="233" y="291"/>
                    </a:cubicBezTo>
                    <a:cubicBezTo>
                      <a:pt x="233" y="289"/>
                      <a:pt x="228" y="290"/>
                      <a:pt x="228" y="288"/>
                    </a:cubicBezTo>
                    <a:cubicBezTo>
                      <a:pt x="229" y="294"/>
                      <a:pt x="229" y="301"/>
                      <a:pt x="230" y="307"/>
                    </a:cubicBezTo>
                    <a:cubicBezTo>
                      <a:pt x="231" y="310"/>
                      <a:pt x="230" y="316"/>
                      <a:pt x="227" y="319"/>
                    </a:cubicBezTo>
                    <a:cubicBezTo>
                      <a:pt x="224" y="321"/>
                      <a:pt x="221" y="324"/>
                      <a:pt x="220" y="329"/>
                    </a:cubicBezTo>
                    <a:cubicBezTo>
                      <a:pt x="220" y="332"/>
                      <a:pt x="220" y="334"/>
                      <a:pt x="223" y="335"/>
                    </a:cubicBezTo>
                    <a:cubicBezTo>
                      <a:pt x="223" y="339"/>
                      <a:pt x="219" y="342"/>
                      <a:pt x="219" y="346"/>
                    </a:cubicBezTo>
                    <a:cubicBezTo>
                      <a:pt x="219" y="346"/>
                      <a:pt x="220" y="348"/>
                      <a:pt x="220" y="350"/>
                    </a:cubicBezTo>
                    <a:cubicBezTo>
                      <a:pt x="254" y="344"/>
                      <a:pt x="285" y="327"/>
                      <a:pt x="308" y="30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5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438" name="TextBox 437"/>
          <p:cNvSpPr txBox="1"/>
          <p:nvPr/>
        </p:nvSpPr>
        <p:spPr>
          <a:xfrm>
            <a:off x="6506747" y="5903667"/>
            <a:ext cx="1747507" cy="1846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3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Повышение рейтинга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39" name="TextBox 438"/>
          <p:cNvSpPr txBox="1"/>
          <p:nvPr/>
        </p:nvSpPr>
        <p:spPr>
          <a:xfrm>
            <a:off x="6506748" y="6307541"/>
            <a:ext cx="1542506" cy="1846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3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Рост </a:t>
            </a:r>
            <a:r>
              <a:rPr kumimoji="0" 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прибыли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40" name="Freeform 36"/>
          <p:cNvSpPr>
            <a:spLocks noEditPoints="1"/>
          </p:cNvSpPr>
          <p:nvPr/>
        </p:nvSpPr>
        <p:spPr bwMode="auto">
          <a:xfrm>
            <a:off x="6107252" y="5497512"/>
            <a:ext cx="124521" cy="133916"/>
          </a:xfrm>
          <a:custGeom>
            <a:avLst/>
            <a:gdLst/>
            <a:ahLst/>
            <a:cxnLst>
              <a:cxn ang="0">
                <a:pos x="55" y="64"/>
              </a:cxn>
              <a:cxn ang="0">
                <a:pos x="0" y="59"/>
              </a:cxn>
              <a:cxn ang="0">
                <a:pos x="4" y="9"/>
              </a:cxn>
              <a:cxn ang="0">
                <a:pos x="9" y="5"/>
              </a:cxn>
              <a:cxn ang="0">
                <a:pos x="17" y="0"/>
              </a:cxn>
              <a:cxn ang="0">
                <a:pos x="23" y="9"/>
              </a:cxn>
              <a:cxn ang="0">
                <a:pos x="36" y="5"/>
              </a:cxn>
              <a:cxn ang="0">
                <a:pos x="44" y="0"/>
              </a:cxn>
              <a:cxn ang="0">
                <a:pos x="50" y="9"/>
              </a:cxn>
              <a:cxn ang="0">
                <a:pos x="59" y="13"/>
              </a:cxn>
              <a:cxn ang="0">
                <a:pos x="15" y="33"/>
              </a:cxn>
              <a:cxn ang="0">
                <a:pos x="4" y="23"/>
              </a:cxn>
              <a:cxn ang="0">
                <a:pos x="15" y="33"/>
              </a:cxn>
              <a:cxn ang="0">
                <a:pos x="15" y="35"/>
              </a:cxn>
              <a:cxn ang="0">
                <a:pos x="4" y="47"/>
              </a:cxn>
              <a:cxn ang="0">
                <a:pos x="15" y="59"/>
              </a:cxn>
              <a:cxn ang="0">
                <a:pos x="4" y="49"/>
              </a:cxn>
              <a:cxn ang="0">
                <a:pos x="15" y="59"/>
              </a:cxn>
              <a:cxn ang="0">
                <a:pos x="17" y="4"/>
              </a:cxn>
              <a:cxn ang="0">
                <a:pos x="13" y="5"/>
              </a:cxn>
              <a:cxn ang="0">
                <a:pos x="15" y="17"/>
              </a:cxn>
              <a:cxn ang="0">
                <a:pos x="18" y="16"/>
              </a:cxn>
              <a:cxn ang="0">
                <a:pos x="28" y="33"/>
              </a:cxn>
              <a:cxn ang="0">
                <a:pos x="17" y="23"/>
              </a:cxn>
              <a:cxn ang="0">
                <a:pos x="28" y="33"/>
              </a:cxn>
              <a:cxn ang="0">
                <a:pos x="28" y="35"/>
              </a:cxn>
              <a:cxn ang="0">
                <a:pos x="17" y="47"/>
              </a:cxn>
              <a:cxn ang="0">
                <a:pos x="28" y="59"/>
              </a:cxn>
              <a:cxn ang="0">
                <a:pos x="17" y="49"/>
              </a:cxn>
              <a:cxn ang="0">
                <a:pos x="28" y="59"/>
              </a:cxn>
              <a:cxn ang="0">
                <a:pos x="42" y="23"/>
              </a:cxn>
              <a:cxn ang="0">
                <a:pos x="31" y="33"/>
              </a:cxn>
              <a:cxn ang="0">
                <a:pos x="42" y="47"/>
              </a:cxn>
              <a:cxn ang="0">
                <a:pos x="31" y="35"/>
              </a:cxn>
              <a:cxn ang="0">
                <a:pos x="42" y="47"/>
              </a:cxn>
              <a:cxn ang="0">
                <a:pos x="42" y="49"/>
              </a:cxn>
              <a:cxn ang="0">
                <a:pos x="31" y="59"/>
              </a:cxn>
              <a:cxn ang="0">
                <a:pos x="45" y="5"/>
              </a:cxn>
              <a:cxn ang="0">
                <a:pos x="42" y="4"/>
              </a:cxn>
              <a:cxn ang="0">
                <a:pos x="41" y="16"/>
              </a:cxn>
              <a:cxn ang="0">
                <a:pos x="44" y="17"/>
              </a:cxn>
              <a:cxn ang="0">
                <a:pos x="45" y="5"/>
              </a:cxn>
              <a:cxn ang="0">
                <a:pos x="55" y="23"/>
              </a:cxn>
              <a:cxn ang="0">
                <a:pos x="44" y="33"/>
              </a:cxn>
              <a:cxn ang="0">
                <a:pos x="55" y="47"/>
              </a:cxn>
              <a:cxn ang="0">
                <a:pos x="44" y="35"/>
              </a:cxn>
              <a:cxn ang="0">
                <a:pos x="55" y="47"/>
              </a:cxn>
              <a:cxn ang="0">
                <a:pos x="55" y="49"/>
              </a:cxn>
              <a:cxn ang="0">
                <a:pos x="44" y="59"/>
              </a:cxn>
            </a:cxnLst>
            <a:rect l="0" t="0" r="r" b="b"/>
            <a:pathLst>
              <a:path w="59" h="64">
                <a:moveTo>
                  <a:pt x="59" y="59"/>
                </a:moveTo>
                <a:cubicBezTo>
                  <a:pt x="59" y="62"/>
                  <a:pt x="57" y="64"/>
                  <a:pt x="55" y="64"/>
                </a:cubicBezTo>
                <a:cubicBezTo>
                  <a:pt x="4" y="64"/>
                  <a:pt x="4" y="64"/>
                  <a:pt x="4" y="64"/>
                </a:cubicBezTo>
                <a:cubicBezTo>
                  <a:pt x="2" y="64"/>
                  <a:pt x="0" y="62"/>
                  <a:pt x="0" y="59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1"/>
                  <a:pt x="2" y="9"/>
                  <a:pt x="4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5"/>
                  <a:pt x="9" y="5"/>
                  <a:pt x="9" y="5"/>
                </a:cubicBezTo>
                <a:cubicBezTo>
                  <a:pt x="9" y="2"/>
                  <a:pt x="11" y="0"/>
                  <a:pt x="1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20" y="0"/>
                  <a:pt x="23" y="2"/>
                  <a:pt x="23" y="5"/>
                </a:cubicBezTo>
                <a:cubicBezTo>
                  <a:pt x="23" y="9"/>
                  <a:pt x="23" y="9"/>
                  <a:pt x="23" y="9"/>
                </a:cubicBezTo>
                <a:cubicBezTo>
                  <a:pt x="36" y="9"/>
                  <a:pt x="36" y="9"/>
                  <a:pt x="36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2"/>
                  <a:pt x="39" y="0"/>
                  <a:pt x="4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7" y="0"/>
                  <a:pt x="50" y="2"/>
                  <a:pt x="50" y="5"/>
                </a:cubicBezTo>
                <a:cubicBezTo>
                  <a:pt x="50" y="9"/>
                  <a:pt x="50" y="9"/>
                  <a:pt x="50" y="9"/>
                </a:cubicBezTo>
                <a:cubicBezTo>
                  <a:pt x="55" y="9"/>
                  <a:pt x="55" y="9"/>
                  <a:pt x="55" y="9"/>
                </a:cubicBezTo>
                <a:cubicBezTo>
                  <a:pt x="57" y="9"/>
                  <a:pt x="59" y="11"/>
                  <a:pt x="59" y="13"/>
                </a:cubicBezTo>
                <a:lnTo>
                  <a:pt x="59" y="59"/>
                </a:lnTo>
                <a:close/>
                <a:moveTo>
                  <a:pt x="15" y="33"/>
                </a:moveTo>
                <a:cubicBezTo>
                  <a:pt x="15" y="23"/>
                  <a:pt x="15" y="23"/>
                  <a:pt x="15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33"/>
                  <a:pt x="4" y="33"/>
                  <a:pt x="4" y="33"/>
                </a:cubicBezTo>
                <a:lnTo>
                  <a:pt x="15" y="33"/>
                </a:lnTo>
                <a:close/>
                <a:moveTo>
                  <a:pt x="15" y="47"/>
                </a:moveTo>
                <a:cubicBezTo>
                  <a:pt x="15" y="35"/>
                  <a:pt x="15" y="35"/>
                  <a:pt x="15" y="35"/>
                </a:cubicBezTo>
                <a:cubicBezTo>
                  <a:pt x="4" y="35"/>
                  <a:pt x="4" y="35"/>
                  <a:pt x="4" y="35"/>
                </a:cubicBezTo>
                <a:cubicBezTo>
                  <a:pt x="4" y="47"/>
                  <a:pt x="4" y="47"/>
                  <a:pt x="4" y="47"/>
                </a:cubicBezTo>
                <a:lnTo>
                  <a:pt x="15" y="47"/>
                </a:lnTo>
                <a:close/>
                <a:moveTo>
                  <a:pt x="15" y="59"/>
                </a:moveTo>
                <a:cubicBezTo>
                  <a:pt x="15" y="49"/>
                  <a:pt x="15" y="49"/>
                  <a:pt x="15" y="49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59"/>
                  <a:pt x="4" y="59"/>
                  <a:pt x="4" y="59"/>
                </a:cubicBezTo>
                <a:lnTo>
                  <a:pt x="15" y="59"/>
                </a:lnTo>
                <a:close/>
                <a:moveTo>
                  <a:pt x="18" y="5"/>
                </a:moveTo>
                <a:cubicBezTo>
                  <a:pt x="18" y="5"/>
                  <a:pt x="18" y="4"/>
                  <a:pt x="17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4" y="4"/>
                  <a:pt x="13" y="5"/>
                  <a:pt x="13" y="5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4" y="17"/>
                  <a:pt x="15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8" y="17"/>
                  <a:pt x="18" y="16"/>
                  <a:pt x="18" y="16"/>
                </a:cubicBezTo>
                <a:lnTo>
                  <a:pt x="18" y="5"/>
                </a:lnTo>
                <a:close/>
                <a:moveTo>
                  <a:pt x="28" y="33"/>
                </a:moveTo>
                <a:cubicBezTo>
                  <a:pt x="28" y="23"/>
                  <a:pt x="28" y="23"/>
                  <a:pt x="28" y="23"/>
                </a:cubicBezTo>
                <a:cubicBezTo>
                  <a:pt x="17" y="23"/>
                  <a:pt x="17" y="23"/>
                  <a:pt x="17" y="23"/>
                </a:cubicBezTo>
                <a:cubicBezTo>
                  <a:pt x="17" y="33"/>
                  <a:pt x="17" y="33"/>
                  <a:pt x="17" y="33"/>
                </a:cubicBezTo>
                <a:lnTo>
                  <a:pt x="28" y="33"/>
                </a:lnTo>
                <a:close/>
                <a:moveTo>
                  <a:pt x="28" y="47"/>
                </a:moveTo>
                <a:cubicBezTo>
                  <a:pt x="28" y="35"/>
                  <a:pt x="28" y="35"/>
                  <a:pt x="28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47"/>
                  <a:pt x="17" y="47"/>
                  <a:pt x="17" y="47"/>
                </a:cubicBezTo>
                <a:lnTo>
                  <a:pt x="28" y="47"/>
                </a:lnTo>
                <a:close/>
                <a:moveTo>
                  <a:pt x="28" y="59"/>
                </a:moveTo>
                <a:cubicBezTo>
                  <a:pt x="28" y="49"/>
                  <a:pt x="28" y="49"/>
                  <a:pt x="28" y="49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59"/>
                  <a:pt x="17" y="59"/>
                  <a:pt x="17" y="59"/>
                </a:cubicBezTo>
                <a:lnTo>
                  <a:pt x="28" y="59"/>
                </a:lnTo>
                <a:close/>
                <a:moveTo>
                  <a:pt x="42" y="33"/>
                </a:moveTo>
                <a:cubicBezTo>
                  <a:pt x="42" y="23"/>
                  <a:pt x="42" y="23"/>
                  <a:pt x="42" y="23"/>
                </a:cubicBezTo>
                <a:cubicBezTo>
                  <a:pt x="31" y="23"/>
                  <a:pt x="31" y="23"/>
                  <a:pt x="31" y="23"/>
                </a:cubicBezTo>
                <a:cubicBezTo>
                  <a:pt x="31" y="33"/>
                  <a:pt x="31" y="33"/>
                  <a:pt x="31" y="33"/>
                </a:cubicBezTo>
                <a:lnTo>
                  <a:pt x="42" y="33"/>
                </a:lnTo>
                <a:close/>
                <a:moveTo>
                  <a:pt x="42" y="47"/>
                </a:moveTo>
                <a:cubicBezTo>
                  <a:pt x="42" y="35"/>
                  <a:pt x="42" y="35"/>
                  <a:pt x="42" y="35"/>
                </a:cubicBezTo>
                <a:cubicBezTo>
                  <a:pt x="31" y="35"/>
                  <a:pt x="31" y="35"/>
                  <a:pt x="31" y="35"/>
                </a:cubicBezTo>
                <a:cubicBezTo>
                  <a:pt x="31" y="47"/>
                  <a:pt x="31" y="47"/>
                  <a:pt x="31" y="47"/>
                </a:cubicBezTo>
                <a:lnTo>
                  <a:pt x="42" y="47"/>
                </a:lnTo>
                <a:close/>
                <a:moveTo>
                  <a:pt x="42" y="59"/>
                </a:moveTo>
                <a:cubicBezTo>
                  <a:pt x="42" y="49"/>
                  <a:pt x="42" y="49"/>
                  <a:pt x="42" y="49"/>
                </a:cubicBezTo>
                <a:cubicBezTo>
                  <a:pt x="31" y="49"/>
                  <a:pt x="31" y="49"/>
                  <a:pt x="31" y="49"/>
                </a:cubicBezTo>
                <a:cubicBezTo>
                  <a:pt x="31" y="59"/>
                  <a:pt x="31" y="59"/>
                  <a:pt x="31" y="59"/>
                </a:cubicBezTo>
                <a:lnTo>
                  <a:pt x="42" y="59"/>
                </a:lnTo>
                <a:close/>
                <a:moveTo>
                  <a:pt x="45" y="5"/>
                </a:moveTo>
                <a:cubicBezTo>
                  <a:pt x="45" y="5"/>
                  <a:pt x="45" y="4"/>
                  <a:pt x="44" y="4"/>
                </a:cubicBezTo>
                <a:cubicBezTo>
                  <a:pt x="42" y="4"/>
                  <a:pt x="42" y="4"/>
                  <a:pt x="42" y="4"/>
                </a:cubicBezTo>
                <a:cubicBezTo>
                  <a:pt x="41" y="4"/>
                  <a:pt x="41" y="5"/>
                  <a:pt x="41" y="5"/>
                </a:cubicBezTo>
                <a:cubicBezTo>
                  <a:pt x="41" y="16"/>
                  <a:pt x="41" y="16"/>
                  <a:pt x="41" y="16"/>
                </a:cubicBezTo>
                <a:cubicBezTo>
                  <a:pt x="41" y="16"/>
                  <a:pt x="41" y="17"/>
                  <a:pt x="42" y="17"/>
                </a:cubicBezTo>
                <a:cubicBezTo>
                  <a:pt x="44" y="17"/>
                  <a:pt x="44" y="17"/>
                  <a:pt x="44" y="17"/>
                </a:cubicBezTo>
                <a:cubicBezTo>
                  <a:pt x="45" y="17"/>
                  <a:pt x="45" y="16"/>
                  <a:pt x="45" y="16"/>
                </a:cubicBezTo>
                <a:lnTo>
                  <a:pt x="45" y="5"/>
                </a:lnTo>
                <a:close/>
                <a:moveTo>
                  <a:pt x="55" y="33"/>
                </a:moveTo>
                <a:cubicBezTo>
                  <a:pt x="55" y="23"/>
                  <a:pt x="55" y="23"/>
                  <a:pt x="55" y="23"/>
                </a:cubicBezTo>
                <a:cubicBezTo>
                  <a:pt x="44" y="23"/>
                  <a:pt x="44" y="23"/>
                  <a:pt x="44" y="23"/>
                </a:cubicBezTo>
                <a:cubicBezTo>
                  <a:pt x="44" y="33"/>
                  <a:pt x="44" y="33"/>
                  <a:pt x="44" y="33"/>
                </a:cubicBezTo>
                <a:lnTo>
                  <a:pt x="55" y="33"/>
                </a:lnTo>
                <a:close/>
                <a:moveTo>
                  <a:pt x="55" y="47"/>
                </a:moveTo>
                <a:cubicBezTo>
                  <a:pt x="55" y="35"/>
                  <a:pt x="55" y="35"/>
                  <a:pt x="55" y="35"/>
                </a:cubicBezTo>
                <a:cubicBezTo>
                  <a:pt x="44" y="35"/>
                  <a:pt x="44" y="35"/>
                  <a:pt x="44" y="35"/>
                </a:cubicBezTo>
                <a:cubicBezTo>
                  <a:pt x="44" y="47"/>
                  <a:pt x="44" y="47"/>
                  <a:pt x="44" y="47"/>
                </a:cubicBezTo>
                <a:lnTo>
                  <a:pt x="55" y="47"/>
                </a:lnTo>
                <a:close/>
                <a:moveTo>
                  <a:pt x="55" y="59"/>
                </a:moveTo>
                <a:cubicBezTo>
                  <a:pt x="55" y="49"/>
                  <a:pt x="55" y="49"/>
                  <a:pt x="55" y="49"/>
                </a:cubicBezTo>
                <a:cubicBezTo>
                  <a:pt x="44" y="49"/>
                  <a:pt x="44" y="49"/>
                  <a:pt x="44" y="49"/>
                </a:cubicBezTo>
                <a:cubicBezTo>
                  <a:pt x="44" y="59"/>
                  <a:pt x="44" y="59"/>
                  <a:pt x="44" y="59"/>
                </a:cubicBezTo>
                <a:lnTo>
                  <a:pt x="55" y="5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1" name="Shape 2796"/>
          <p:cNvSpPr/>
          <p:nvPr/>
        </p:nvSpPr>
        <p:spPr>
          <a:xfrm>
            <a:off x="6073714" y="6321746"/>
            <a:ext cx="191595" cy="1742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60" y="9921"/>
                </a:moveTo>
                <a:cubicBezTo>
                  <a:pt x="12438" y="10786"/>
                  <a:pt x="11065" y="10346"/>
                  <a:pt x="10620" y="10238"/>
                </a:cubicBezTo>
                <a:lnTo>
                  <a:pt x="11011" y="8710"/>
                </a:lnTo>
                <a:cubicBezTo>
                  <a:pt x="11457" y="8818"/>
                  <a:pt x="12891" y="9019"/>
                  <a:pt x="12660" y="9921"/>
                </a:cubicBezTo>
                <a:moveTo>
                  <a:pt x="12416" y="12387"/>
                </a:moveTo>
                <a:cubicBezTo>
                  <a:pt x="12172" y="13338"/>
                  <a:pt x="10523" y="12824"/>
                  <a:pt x="9988" y="12695"/>
                </a:cubicBezTo>
                <a:lnTo>
                  <a:pt x="10421" y="11009"/>
                </a:lnTo>
                <a:cubicBezTo>
                  <a:pt x="10956" y="11139"/>
                  <a:pt x="12671" y="11395"/>
                  <a:pt x="12416" y="12387"/>
                </a:cubicBezTo>
                <a:moveTo>
                  <a:pt x="12637" y="8174"/>
                </a:moveTo>
                <a:lnTo>
                  <a:pt x="12960" y="6916"/>
                </a:lnTo>
                <a:lnTo>
                  <a:pt x="12171" y="6726"/>
                </a:lnTo>
                <a:lnTo>
                  <a:pt x="11857" y="7950"/>
                </a:lnTo>
                <a:cubicBezTo>
                  <a:pt x="11649" y="7900"/>
                  <a:pt x="11436" y="7853"/>
                  <a:pt x="11224" y="7806"/>
                </a:cubicBezTo>
                <a:lnTo>
                  <a:pt x="11541" y="6573"/>
                </a:lnTo>
                <a:lnTo>
                  <a:pt x="10753" y="6382"/>
                </a:lnTo>
                <a:lnTo>
                  <a:pt x="10429" y="7640"/>
                </a:lnTo>
                <a:cubicBezTo>
                  <a:pt x="10258" y="7602"/>
                  <a:pt x="10090" y="7565"/>
                  <a:pt x="9926" y="7525"/>
                </a:cubicBezTo>
                <a:lnTo>
                  <a:pt x="9927" y="7521"/>
                </a:lnTo>
                <a:lnTo>
                  <a:pt x="8839" y="7257"/>
                </a:lnTo>
                <a:lnTo>
                  <a:pt x="8629" y="8075"/>
                </a:lnTo>
                <a:cubicBezTo>
                  <a:pt x="8629" y="8075"/>
                  <a:pt x="9214" y="8205"/>
                  <a:pt x="9202" y="8214"/>
                </a:cubicBezTo>
                <a:cubicBezTo>
                  <a:pt x="9521" y="8291"/>
                  <a:pt x="9579" y="8496"/>
                  <a:pt x="9569" y="8658"/>
                </a:cubicBezTo>
                <a:lnTo>
                  <a:pt x="9202" y="10091"/>
                </a:lnTo>
                <a:cubicBezTo>
                  <a:pt x="9224" y="10097"/>
                  <a:pt x="9252" y="10104"/>
                  <a:pt x="9283" y="10116"/>
                </a:cubicBezTo>
                <a:cubicBezTo>
                  <a:pt x="9257" y="10110"/>
                  <a:pt x="9229" y="10103"/>
                  <a:pt x="9200" y="10097"/>
                </a:cubicBezTo>
                <a:lnTo>
                  <a:pt x="8684" y="12103"/>
                </a:lnTo>
                <a:cubicBezTo>
                  <a:pt x="8646" y="12198"/>
                  <a:pt x="8546" y="12339"/>
                  <a:pt x="8323" y="12285"/>
                </a:cubicBezTo>
                <a:cubicBezTo>
                  <a:pt x="8331" y="12297"/>
                  <a:pt x="7749" y="12147"/>
                  <a:pt x="7749" y="12147"/>
                </a:cubicBezTo>
                <a:lnTo>
                  <a:pt x="7358" y="13023"/>
                </a:lnTo>
                <a:lnTo>
                  <a:pt x="8384" y="13271"/>
                </a:lnTo>
                <a:cubicBezTo>
                  <a:pt x="8575" y="13317"/>
                  <a:pt x="8762" y="13366"/>
                  <a:pt x="8946" y="13412"/>
                </a:cubicBezTo>
                <a:lnTo>
                  <a:pt x="8621" y="14684"/>
                </a:lnTo>
                <a:lnTo>
                  <a:pt x="9408" y="14875"/>
                </a:lnTo>
                <a:lnTo>
                  <a:pt x="9731" y="13616"/>
                </a:lnTo>
                <a:cubicBezTo>
                  <a:pt x="9947" y="13673"/>
                  <a:pt x="10156" y="13725"/>
                  <a:pt x="10360" y="13775"/>
                </a:cubicBezTo>
                <a:lnTo>
                  <a:pt x="10038" y="15027"/>
                </a:lnTo>
                <a:lnTo>
                  <a:pt x="10827" y="15218"/>
                </a:lnTo>
                <a:lnTo>
                  <a:pt x="11153" y="13948"/>
                </a:lnTo>
                <a:cubicBezTo>
                  <a:pt x="12499" y="14195"/>
                  <a:pt x="13510" y="14095"/>
                  <a:pt x="13935" y="12915"/>
                </a:cubicBezTo>
                <a:cubicBezTo>
                  <a:pt x="14279" y="11964"/>
                  <a:pt x="13918" y="11416"/>
                  <a:pt x="13210" y="11058"/>
                </a:cubicBezTo>
                <a:cubicBezTo>
                  <a:pt x="13726" y="10943"/>
                  <a:pt x="14115" y="10614"/>
                  <a:pt x="14218" y="9934"/>
                </a:cubicBezTo>
                <a:cubicBezTo>
                  <a:pt x="14361" y="9006"/>
                  <a:pt x="13633" y="8507"/>
                  <a:pt x="12637" y="8174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algn="l" defTabSz="2285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grpSp>
        <p:nvGrpSpPr>
          <p:cNvPr id="442" name="Группа 441"/>
          <p:cNvGrpSpPr/>
          <p:nvPr/>
        </p:nvGrpSpPr>
        <p:grpSpPr>
          <a:xfrm>
            <a:off x="6506747" y="4741312"/>
            <a:ext cx="1844566" cy="276999"/>
            <a:chOff x="1726821" y="1216098"/>
            <a:chExt cx="2454325" cy="325004"/>
          </a:xfrm>
        </p:grpSpPr>
        <p:sp>
          <p:nvSpPr>
            <p:cNvPr id="443" name="Rounded Rectangle 51"/>
            <p:cNvSpPr/>
            <p:nvPr/>
          </p:nvSpPr>
          <p:spPr>
            <a:xfrm>
              <a:off x="1760924" y="1252956"/>
              <a:ext cx="1705981" cy="251289"/>
            </a:xfrm>
            <a:prstGeom prst="roundRect">
              <a:avLst>
                <a:gd name="adj" fmla="val 6876"/>
              </a:avLst>
            </a:prstGeom>
            <a:solidFill>
              <a:srgbClr val="134D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4" name="TextBox 443"/>
            <p:cNvSpPr txBox="1"/>
            <p:nvPr/>
          </p:nvSpPr>
          <p:spPr>
            <a:xfrm>
              <a:off x="1726821" y="1216098"/>
              <a:ext cx="2454325" cy="325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ПОСЛЕДСТВИЯ</a:t>
              </a:r>
              <a:endPara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445" name="Группа 444"/>
          <p:cNvGrpSpPr/>
          <p:nvPr/>
        </p:nvGrpSpPr>
        <p:grpSpPr>
          <a:xfrm>
            <a:off x="1838917" y="4741313"/>
            <a:ext cx="1105621" cy="276999"/>
            <a:chOff x="1939842" y="1216097"/>
            <a:chExt cx="2015774" cy="325005"/>
          </a:xfrm>
        </p:grpSpPr>
        <p:sp>
          <p:nvSpPr>
            <p:cNvPr id="446" name="Rounded Rectangle 51"/>
            <p:cNvSpPr/>
            <p:nvPr/>
          </p:nvSpPr>
          <p:spPr>
            <a:xfrm>
              <a:off x="1939842" y="1252956"/>
              <a:ext cx="1527064" cy="251289"/>
            </a:xfrm>
            <a:prstGeom prst="roundRect">
              <a:avLst>
                <a:gd name="adj" fmla="val 6876"/>
              </a:avLst>
            </a:prstGeom>
            <a:solidFill>
              <a:srgbClr val="134D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7" name="TextBox 446"/>
            <p:cNvSpPr txBox="1"/>
            <p:nvPr/>
          </p:nvSpPr>
          <p:spPr>
            <a:xfrm>
              <a:off x="1959693" y="1216097"/>
              <a:ext cx="1995923" cy="325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ЭФФЕКТ</a:t>
              </a:r>
              <a:endPara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20" name="Прямоугольник 19"/>
          <p:cNvSpPr/>
          <p:nvPr/>
        </p:nvSpPr>
        <p:spPr>
          <a:xfrm>
            <a:off x="4137002" y="2554544"/>
            <a:ext cx="128238" cy="1282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Open Sans Light"/>
            </a:endParaRPr>
          </a:p>
        </p:txBody>
      </p:sp>
      <p:sp>
        <p:nvSpPr>
          <p:cNvPr id="362" name="Прямоугольник 361"/>
          <p:cNvSpPr/>
          <p:nvPr/>
        </p:nvSpPr>
        <p:spPr>
          <a:xfrm>
            <a:off x="4137002" y="2911732"/>
            <a:ext cx="128238" cy="128238"/>
          </a:xfrm>
          <a:prstGeom prst="rect">
            <a:avLst/>
          </a:prstGeom>
          <a:solidFill>
            <a:srgbClr val="1D8E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Open Sans Ligh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412870" y="2821244"/>
            <a:ext cx="1060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3D</a:t>
            </a:r>
            <a:endParaRPr lang="ru-RU" sz="1400" dirty="0"/>
          </a:p>
        </p:txBody>
      </p:sp>
      <p:sp>
        <p:nvSpPr>
          <p:cNvPr id="363" name="TextBox 362"/>
          <p:cNvSpPr txBox="1"/>
          <p:nvPr/>
        </p:nvSpPr>
        <p:spPr>
          <a:xfrm>
            <a:off x="4412870" y="2464057"/>
            <a:ext cx="1060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Аналог</a:t>
            </a:r>
            <a:endParaRPr lang="ru-RU" sz="1400" dirty="0"/>
          </a:p>
        </p:txBody>
      </p:sp>
      <p:sp>
        <p:nvSpPr>
          <p:cNvPr id="456" name="Прямоугольник 455"/>
          <p:cNvSpPr/>
          <p:nvPr/>
        </p:nvSpPr>
        <p:spPr>
          <a:xfrm>
            <a:off x="4137002" y="3270670"/>
            <a:ext cx="128238" cy="128238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Open Sans Light"/>
            </a:endParaRPr>
          </a:p>
        </p:txBody>
      </p:sp>
      <p:sp>
        <p:nvSpPr>
          <p:cNvPr id="457" name="TextBox 456"/>
          <p:cNvSpPr txBox="1"/>
          <p:nvPr/>
        </p:nvSpPr>
        <p:spPr>
          <a:xfrm>
            <a:off x="4412870" y="3180900"/>
            <a:ext cx="1060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2D</a:t>
            </a:r>
            <a:endParaRPr lang="ru-RU" sz="1400" dirty="0"/>
          </a:p>
        </p:txBody>
      </p:sp>
      <p:sp>
        <p:nvSpPr>
          <p:cNvPr id="473" name="Прямоугольник 472"/>
          <p:cNvSpPr/>
          <p:nvPr/>
        </p:nvSpPr>
        <p:spPr>
          <a:xfrm>
            <a:off x="4137002" y="3625340"/>
            <a:ext cx="128238" cy="128238"/>
          </a:xfrm>
          <a:prstGeom prst="rect">
            <a:avLst/>
          </a:prstGeom>
          <a:solidFill>
            <a:srgbClr val="7979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Open Sans Light"/>
            </a:endParaRPr>
          </a:p>
        </p:txBody>
      </p:sp>
      <p:sp>
        <p:nvSpPr>
          <p:cNvPr id="474" name="TextBox 473"/>
          <p:cNvSpPr txBox="1"/>
          <p:nvPr/>
        </p:nvSpPr>
        <p:spPr>
          <a:xfrm>
            <a:off x="4412870" y="3535570"/>
            <a:ext cx="1060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Аналог/</a:t>
            </a:r>
            <a:r>
              <a:rPr lang="en-US" sz="1400" dirty="0" smtClean="0"/>
              <a:t>2D</a:t>
            </a:r>
            <a:endParaRPr lang="ru-RU" sz="1400" dirty="0"/>
          </a:p>
        </p:txBody>
      </p:sp>
      <p:graphicFrame>
        <p:nvGraphicFramePr>
          <p:cNvPr id="501" name="Chart 3"/>
          <p:cNvGraphicFramePr/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236351728"/>
              </p:ext>
            </p:extLst>
          </p:nvPr>
        </p:nvGraphicFramePr>
        <p:xfrm>
          <a:off x="4805363" y="2044700"/>
          <a:ext cx="2516187" cy="2249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sp>
        <p:nvSpPr>
          <p:cNvPr id="463" name="Text Placeholder 2"/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5641975" y="4279900"/>
            <a:ext cx="841375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9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407792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2pPr>
            <a:lvl3pPr marL="815583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3pPr>
            <a:lvl4pPr marL="1223377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4pPr>
            <a:lvl5pPr marL="1631167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5pPr>
            <a:lvl6pPr marL="2242855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0647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8440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6232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88265259-D52D-434D-A5A2-7A092B91165C}" type="datetime'Р''''''''''''''е''''''л''и''''''з''''''ы'''' '">
              <a:rPr lang="ru-RU" altLang="en-US" sz="1600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Релизы </a:t>
            </a:fld>
            <a:endParaRPr lang="ru-RU" sz="1600" b="1" dirty="0" smtClean="0">
              <a:solidFill>
                <a:schemeClr val="tx1">
                  <a:lumMod val="95000"/>
                  <a:lumOff val="5000"/>
                </a:schemeClr>
              </a:solidFill>
              <a:sym typeface="Open Sans Light"/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2784375" y="3060037"/>
            <a:ext cx="803474" cy="16337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Open Sans Light"/>
            </a:endParaRPr>
          </a:p>
        </p:txBody>
      </p:sp>
      <p:grpSp>
        <p:nvGrpSpPr>
          <p:cNvPr id="62" name="Группа 61"/>
          <p:cNvGrpSpPr/>
          <p:nvPr/>
        </p:nvGrpSpPr>
        <p:grpSpPr>
          <a:xfrm>
            <a:off x="8749324" y="6370858"/>
            <a:ext cx="384516" cy="287468"/>
            <a:chOff x="7808971" y="627952"/>
            <a:chExt cx="384516" cy="39600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3" name="Прямоугольник 62"/>
            <p:cNvSpPr/>
            <p:nvPr/>
          </p:nvSpPr>
          <p:spPr>
            <a:xfrm>
              <a:off x="7880971" y="630761"/>
              <a:ext cx="312516" cy="3903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dirty="0">
                  <a:solidFill>
                    <a:prstClr val="white"/>
                  </a:solidFill>
                  <a:latin typeface="Calibri"/>
                </a:rPr>
                <a:t>9</a:t>
              </a: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4" name="Равнобедренный треугольник 63"/>
            <p:cNvSpPr/>
            <p:nvPr/>
          </p:nvSpPr>
          <p:spPr>
            <a:xfrm rot="16200000">
              <a:off x="7646971" y="789952"/>
              <a:ext cx="396000" cy="720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002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Объект 9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159255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think-cell Slide" r:id="rId9" imgW="425" imgH="426" progId="TCLayout.ActiveDocument.1">
                  <p:embed/>
                </p:oleObj>
              </mc:Choice>
              <mc:Fallback>
                <p:oleObj name="think-cell Slide" r:id="rId9" imgW="425" imgH="426" progId="TCLayout.ActiveDocument.1">
                  <p:embed/>
                  <p:pic>
                    <p:nvPicPr>
                      <p:cNvPr id="94" name="Объект 93" hidden="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" name="Прямоугольник 90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91435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kumimoji="0" lang="ru-RU" sz="140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cs typeface="Arial" panose="020B0604020202020204" pitchFamily="34" charset="0"/>
              <a:sym typeface="Open Sans Light"/>
            </a:endParaRPr>
          </a:p>
        </p:txBody>
      </p:sp>
      <p:sp>
        <p:nvSpPr>
          <p:cNvPr id="95" name="Title 1"/>
          <p:cNvSpPr txBox="1">
            <a:spLocks/>
          </p:cNvSpPr>
          <p:nvPr/>
        </p:nvSpPr>
        <p:spPr>
          <a:xfrm>
            <a:off x="527050" y="555499"/>
            <a:ext cx="8381324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1800" b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Модернизация существующих кинотеатров повысит гибкость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репертуарной политики и увеличит выручку сети 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96" name="Text Placeholder 5"/>
          <p:cNvSpPr txBox="1">
            <a:spLocks/>
          </p:cNvSpPr>
          <p:nvPr/>
        </p:nvSpPr>
        <p:spPr>
          <a:xfrm>
            <a:off x="527050" y="381000"/>
            <a:ext cx="27007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050" b="1" kern="1200" baseline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6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6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6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6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6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6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EAA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МОДЕРНИЗАЦИЯ (АНАЛОГ – ЦИФРА)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4EAA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ysClr val="window" lastClr="FFFFFF">
                  <a:lumMod val="75000"/>
                </a:sys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440245" y="5976641"/>
            <a:ext cx="1086357" cy="755599"/>
            <a:chOff x="440245" y="5976641"/>
            <a:chExt cx="1086357" cy="755599"/>
          </a:xfrm>
        </p:grpSpPr>
        <p:pic>
          <p:nvPicPr>
            <p:cNvPr id="48" name="Рисунок 47"/>
            <p:cNvPicPr>
              <a:picLocks noChangeAspect="1"/>
            </p:cNvPicPr>
            <p:nvPr/>
          </p:nvPicPr>
          <p:blipFill>
            <a:blip r:embed="rId11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245" y="5976641"/>
              <a:ext cx="935072" cy="631312"/>
            </a:xfrm>
            <a:prstGeom prst="rect">
              <a:avLst/>
            </a:prstGeom>
          </p:spPr>
        </p:pic>
        <p:sp>
          <p:nvSpPr>
            <p:cNvPr id="49" name="Shape 1724"/>
            <p:cNvSpPr txBox="1">
              <a:spLocks/>
            </p:cNvSpPr>
            <p:nvPr/>
          </p:nvSpPr>
          <p:spPr>
            <a:xfrm>
              <a:off x="693520" y="6565849"/>
              <a:ext cx="833082" cy="16639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21431" tIns="21431" rIns="21431" bIns="21431" anchor="ctr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lang="uk-UA" sz="2200" b="0" i="0" u="none" strike="noStrike" cap="all" spc="0" normalizeH="0" baseline="0">
                  <a:ln>
                    <a:noFill/>
                  </a:ln>
                  <a:solidFill>
                    <a:srgbClr val="9C9790"/>
                  </a:solidFill>
                  <a:effectLst/>
                  <a:uFillTx/>
                  <a:latin typeface="Montserrat-Bold"/>
                  <a:ea typeface="Montserrat-Bold"/>
                  <a:cs typeface="Montserrat-Bold"/>
                  <a:sym typeface="Montserrat-Bold"/>
                </a:defRPr>
              </a:lvl1pPr>
              <a:lvl2pPr marL="0" marR="0" indent="2286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400" b="0" i="0" u="none" strike="noStrike" cap="all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Montserrat-Regular"/>
                </a:defRPr>
              </a:lvl2pPr>
              <a:lvl3pPr marL="0" marR="0" indent="4572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400" b="0" i="0" u="none" strike="noStrike" cap="all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Montserrat-Regular"/>
                </a:defRPr>
              </a:lvl3pPr>
              <a:lvl4pPr marL="0" marR="0" indent="6858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400" b="0" i="0" u="none" strike="noStrike" cap="all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Montserrat-Regular"/>
                </a:defRPr>
              </a:lvl4pPr>
              <a:lvl5pPr marL="0" marR="0" indent="9144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400" b="0" i="0" u="none" strike="noStrike" cap="all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Montserrat-Regular"/>
                </a:defRPr>
              </a:lvl5pPr>
              <a:lvl6pPr marL="0" marR="0" indent="11430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400" b="0" i="0" u="none" strike="noStrike" cap="all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Montserrat-Regular"/>
                </a:defRPr>
              </a:lvl6pPr>
              <a:lvl7pPr marL="0" marR="0" indent="13716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400" b="0" i="0" u="none" strike="noStrike" cap="all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Montserrat-Regular"/>
                </a:defRPr>
              </a:lvl7pPr>
              <a:lvl8pPr marL="0" marR="0" indent="16002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400" b="0" i="0" u="none" strike="noStrike" cap="all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Montserrat-Regular"/>
                </a:defRPr>
              </a:lvl8pPr>
              <a:lvl9pPr marL="0" marR="0" indent="18288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400" b="0" i="0" u="none" strike="noStrike" cap="all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Montserrat-Regular"/>
                </a:defRPr>
              </a:lvl9pPr>
            </a:lstStyle>
            <a:p>
              <a:pPr marL="0" marR="0" lvl="0" indent="0" algn="ctr" defTabSz="348232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all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  <a:sym typeface="Montserrat-Bold"/>
                </a:rPr>
                <a:t>L </a:t>
              </a:r>
              <a:r>
                <a:rPr kumimoji="0" lang="ru-RU" sz="800" b="0" i="0" u="none" strike="noStrike" kern="0" cap="all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  <a:sym typeface="Montserrat-Bold"/>
                </a:rPr>
                <a:t> </a:t>
              </a:r>
              <a:r>
                <a:rPr kumimoji="0" lang="en-US" sz="800" b="0" i="0" u="none" strike="noStrike" kern="0" cap="all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  <a:sym typeface="Montserrat-Bold"/>
                </a:rPr>
                <a:t> I </a:t>
              </a:r>
              <a:r>
                <a:rPr kumimoji="0" lang="ru-RU" sz="800" b="0" i="0" u="none" strike="noStrike" kern="0" cap="all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  <a:sym typeface="Montserrat-Bold"/>
                </a:rPr>
                <a:t> </a:t>
              </a:r>
              <a:r>
                <a:rPr kumimoji="0" lang="en-US" sz="800" b="0" i="0" u="none" strike="noStrike" kern="0" cap="all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  <a:sym typeface="Montserrat-Bold"/>
                </a:rPr>
                <a:t> M</a:t>
              </a:r>
              <a:r>
                <a:rPr kumimoji="0" lang="ru-RU" sz="800" b="0" i="0" u="none" strike="noStrike" kern="0" cap="all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  <a:sym typeface="Montserrat-Bold"/>
                </a:rPr>
                <a:t> </a:t>
              </a:r>
              <a:r>
                <a:rPr kumimoji="0" lang="en-US" sz="800" b="0" i="0" u="none" strike="noStrike" kern="0" cap="all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  <a:sym typeface="Montserrat-Bold"/>
                </a:rPr>
                <a:t>  A</a:t>
              </a:r>
              <a:endParaRPr kumimoji="0" lang="ru-RU" sz="800" b="0" i="0" u="none" strike="noStrike" kern="0" cap="all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Montserrat-Bold"/>
              </a:endParaRPr>
            </a:p>
          </p:txBody>
        </p:sp>
      </p:grpSp>
      <p:cxnSp>
        <p:nvCxnSpPr>
          <p:cNvPr id="559" name="Elbow Connector 39"/>
          <p:cNvCxnSpPr>
            <a:stCxn id="578" idx="6"/>
          </p:cNvCxnSpPr>
          <p:nvPr/>
        </p:nvCxnSpPr>
        <p:spPr>
          <a:xfrm>
            <a:off x="8557505" y="9034696"/>
            <a:ext cx="2208039" cy="1102905"/>
          </a:xfrm>
          <a:prstGeom prst="bentConnector3">
            <a:avLst>
              <a:gd name="adj1" fmla="val 15490"/>
            </a:avLst>
          </a:prstGeom>
          <a:ln w="19050" cmpd="sng">
            <a:solidFill>
              <a:schemeClr val="accent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TextBox 559"/>
          <p:cNvSpPr txBox="1"/>
          <p:nvPr/>
        </p:nvSpPr>
        <p:spPr>
          <a:xfrm>
            <a:off x="8907682" y="9377637"/>
            <a:ext cx="19586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3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EAA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Title Goes Here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4EAA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r" defTabSz="9143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There are many variations of passages of Lorem Ipsum available but the.</a:t>
            </a:r>
          </a:p>
        </p:txBody>
      </p:sp>
      <p:sp>
        <p:nvSpPr>
          <p:cNvPr id="561" name="Text Placeholder 3"/>
          <p:cNvSpPr txBox="1">
            <a:spLocks/>
          </p:cNvSpPr>
          <p:nvPr/>
        </p:nvSpPr>
        <p:spPr>
          <a:xfrm>
            <a:off x="9842214" y="10184135"/>
            <a:ext cx="923330" cy="553998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EAA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50%</a:t>
            </a:r>
          </a:p>
        </p:txBody>
      </p:sp>
      <p:cxnSp>
        <p:nvCxnSpPr>
          <p:cNvPr id="562" name="Elbow Connector 42"/>
          <p:cNvCxnSpPr>
            <a:endCxn id="181" idx="3"/>
          </p:cNvCxnSpPr>
          <p:nvPr/>
        </p:nvCxnSpPr>
        <p:spPr>
          <a:xfrm rot="10800000" flipV="1">
            <a:off x="2725263" y="4742604"/>
            <a:ext cx="2520915" cy="975304"/>
          </a:xfrm>
          <a:prstGeom prst="bentConnector3">
            <a:avLst>
              <a:gd name="adj1" fmla="val 50000"/>
            </a:avLst>
          </a:prstGeom>
          <a:ln w="19050" cmpd="sng">
            <a:solidFill>
              <a:schemeClr val="accent2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TextBox 562"/>
          <p:cNvSpPr txBox="1"/>
          <p:nvPr/>
        </p:nvSpPr>
        <p:spPr>
          <a:xfrm>
            <a:off x="3806443" y="7895490"/>
            <a:ext cx="21557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971B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Title Goes Here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1971B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3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There are many variations of passages  of Lorem Ipsum available, but the.</a:t>
            </a:r>
          </a:p>
        </p:txBody>
      </p:sp>
      <p:sp>
        <p:nvSpPr>
          <p:cNvPr id="564" name="Text Placeholder 3"/>
          <p:cNvSpPr txBox="1">
            <a:spLocks/>
          </p:cNvSpPr>
          <p:nvPr/>
        </p:nvSpPr>
        <p:spPr>
          <a:xfrm>
            <a:off x="4211074" y="7209761"/>
            <a:ext cx="923330" cy="553998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971B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70%</a:t>
            </a:r>
          </a:p>
        </p:txBody>
      </p:sp>
      <p:grpSp>
        <p:nvGrpSpPr>
          <p:cNvPr id="571" name="Group 47"/>
          <p:cNvGrpSpPr/>
          <p:nvPr/>
        </p:nvGrpSpPr>
        <p:grpSpPr>
          <a:xfrm>
            <a:off x="6110241" y="8374386"/>
            <a:ext cx="493370" cy="479245"/>
            <a:chOff x="3821284" y="2086962"/>
            <a:chExt cx="493370" cy="479245"/>
          </a:xfrm>
        </p:grpSpPr>
        <p:sp>
          <p:nvSpPr>
            <p:cNvPr id="572" name="Oval 26"/>
            <p:cNvSpPr/>
            <p:nvPr/>
          </p:nvSpPr>
          <p:spPr>
            <a:xfrm>
              <a:off x="3821284" y="2086962"/>
              <a:ext cx="493370" cy="47924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ntAwesome" pitchFamily="2" charset="0"/>
                <a:ea typeface="+mn-ea"/>
                <a:cs typeface="+mn-cs"/>
              </a:endParaRPr>
            </a:p>
          </p:txBody>
        </p:sp>
        <p:sp>
          <p:nvSpPr>
            <p:cNvPr id="573" name="Freeform 145"/>
            <p:cNvSpPr>
              <a:spLocks/>
            </p:cNvSpPr>
            <p:nvPr/>
          </p:nvSpPr>
          <p:spPr bwMode="auto">
            <a:xfrm>
              <a:off x="3960076" y="2209495"/>
              <a:ext cx="219075" cy="188913"/>
            </a:xfrm>
            <a:custGeom>
              <a:avLst/>
              <a:gdLst/>
              <a:ahLst/>
              <a:cxnLst>
                <a:cxn ang="0">
                  <a:pos x="64" y="51"/>
                </a:cxn>
                <a:cxn ang="0">
                  <a:pos x="60" y="55"/>
                </a:cxn>
                <a:cxn ang="0">
                  <a:pos x="49" y="55"/>
                </a:cxn>
                <a:cxn ang="0">
                  <a:pos x="45" y="51"/>
                </a:cxn>
                <a:cxn ang="0">
                  <a:pos x="45" y="40"/>
                </a:cxn>
                <a:cxn ang="0">
                  <a:pos x="49" y="36"/>
                </a:cxn>
                <a:cxn ang="0">
                  <a:pos x="52" y="36"/>
                </a:cxn>
                <a:cxn ang="0">
                  <a:pos x="52" y="30"/>
                </a:cxn>
                <a:cxn ang="0">
                  <a:pos x="34" y="30"/>
                </a:cxn>
                <a:cxn ang="0">
                  <a:pos x="34" y="36"/>
                </a:cxn>
                <a:cxn ang="0">
                  <a:pos x="37" y="36"/>
                </a:cxn>
                <a:cxn ang="0">
                  <a:pos x="41" y="40"/>
                </a:cxn>
                <a:cxn ang="0">
                  <a:pos x="41" y="51"/>
                </a:cxn>
                <a:cxn ang="0">
                  <a:pos x="37" y="55"/>
                </a:cxn>
                <a:cxn ang="0">
                  <a:pos x="26" y="55"/>
                </a:cxn>
                <a:cxn ang="0">
                  <a:pos x="23" y="51"/>
                </a:cxn>
                <a:cxn ang="0">
                  <a:pos x="23" y="40"/>
                </a:cxn>
                <a:cxn ang="0">
                  <a:pos x="26" y="36"/>
                </a:cxn>
                <a:cxn ang="0">
                  <a:pos x="29" y="36"/>
                </a:cxn>
                <a:cxn ang="0">
                  <a:pos x="29" y="30"/>
                </a:cxn>
                <a:cxn ang="0">
                  <a:pos x="11" y="30"/>
                </a:cxn>
                <a:cxn ang="0">
                  <a:pos x="11" y="36"/>
                </a:cxn>
                <a:cxn ang="0">
                  <a:pos x="15" y="36"/>
                </a:cxn>
                <a:cxn ang="0">
                  <a:pos x="18" y="40"/>
                </a:cxn>
                <a:cxn ang="0">
                  <a:pos x="18" y="51"/>
                </a:cxn>
                <a:cxn ang="0">
                  <a:pos x="15" y="55"/>
                </a:cxn>
                <a:cxn ang="0">
                  <a:pos x="3" y="55"/>
                </a:cxn>
                <a:cxn ang="0">
                  <a:pos x="0" y="51"/>
                </a:cxn>
                <a:cxn ang="0">
                  <a:pos x="0" y="40"/>
                </a:cxn>
                <a:cxn ang="0">
                  <a:pos x="3" y="36"/>
                </a:cxn>
                <a:cxn ang="0">
                  <a:pos x="7" y="36"/>
                </a:cxn>
                <a:cxn ang="0">
                  <a:pos x="7" y="30"/>
                </a:cxn>
                <a:cxn ang="0">
                  <a:pos x="11" y="25"/>
                </a:cxn>
                <a:cxn ang="0">
                  <a:pos x="29" y="25"/>
                </a:cxn>
                <a:cxn ang="0">
                  <a:pos x="29" y="18"/>
                </a:cxn>
                <a:cxn ang="0">
                  <a:pos x="26" y="18"/>
                </a:cxn>
                <a:cxn ang="0">
                  <a:pos x="23" y="15"/>
                </a:cxn>
                <a:cxn ang="0">
                  <a:pos x="23" y="3"/>
                </a:cxn>
                <a:cxn ang="0">
                  <a:pos x="26" y="0"/>
                </a:cxn>
                <a:cxn ang="0">
                  <a:pos x="37" y="0"/>
                </a:cxn>
                <a:cxn ang="0">
                  <a:pos x="41" y="3"/>
                </a:cxn>
                <a:cxn ang="0">
                  <a:pos x="41" y="15"/>
                </a:cxn>
                <a:cxn ang="0">
                  <a:pos x="37" y="18"/>
                </a:cxn>
                <a:cxn ang="0">
                  <a:pos x="34" y="18"/>
                </a:cxn>
                <a:cxn ang="0">
                  <a:pos x="34" y="25"/>
                </a:cxn>
                <a:cxn ang="0">
                  <a:pos x="52" y="25"/>
                </a:cxn>
                <a:cxn ang="0">
                  <a:pos x="57" y="30"/>
                </a:cxn>
                <a:cxn ang="0">
                  <a:pos x="57" y="36"/>
                </a:cxn>
                <a:cxn ang="0">
                  <a:pos x="60" y="36"/>
                </a:cxn>
                <a:cxn ang="0">
                  <a:pos x="64" y="40"/>
                </a:cxn>
                <a:cxn ang="0">
                  <a:pos x="64" y="51"/>
                </a:cxn>
              </a:cxnLst>
              <a:rect l="0" t="0" r="r" b="b"/>
              <a:pathLst>
                <a:path w="64" h="55">
                  <a:moveTo>
                    <a:pt x="64" y="51"/>
                  </a:moveTo>
                  <a:cubicBezTo>
                    <a:pt x="64" y="53"/>
                    <a:pt x="62" y="55"/>
                    <a:pt x="60" y="55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7" y="55"/>
                    <a:pt x="45" y="53"/>
                    <a:pt x="45" y="51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5" y="38"/>
                    <a:pt x="47" y="36"/>
                    <a:pt x="49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9" y="36"/>
                    <a:pt x="41" y="38"/>
                    <a:pt x="41" y="40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3"/>
                    <a:pt x="39" y="55"/>
                    <a:pt x="37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4" y="55"/>
                    <a:pt x="23" y="53"/>
                    <a:pt x="23" y="51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38"/>
                    <a:pt x="24" y="36"/>
                    <a:pt x="26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7" y="36"/>
                    <a:pt x="18" y="38"/>
                    <a:pt x="18" y="40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3"/>
                    <a:pt x="17" y="55"/>
                    <a:pt x="15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55"/>
                    <a:pt x="0" y="53"/>
                    <a:pt x="0" y="5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38"/>
                    <a:pt x="1" y="36"/>
                    <a:pt x="3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27"/>
                    <a:pt x="9" y="25"/>
                    <a:pt x="11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4" y="18"/>
                    <a:pt x="23" y="17"/>
                    <a:pt x="23" y="15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1"/>
                    <a:pt x="24" y="0"/>
                    <a:pt x="26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9" y="0"/>
                    <a:pt x="41" y="1"/>
                    <a:pt x="41" y="3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1" y="17"/>
                    <a:pt x="39" y="18"/>
                    <a:pt x="37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55" y="25"/>
                    <a:pt x="57" y="27"/>
                    <a:pt x="57" y="30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2" y="36"/>
                    <a:pt x="64" y="38"/>
                    <a:pt x="64" y="40"/>
                  </a:cubicBezTo>
                  <a:lnTo>
                    <a:pt x="64" y="5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77" name="Group 51"/>
          <p:cNvGrpSpPr/>
          <p:nvPr/>
        </p:nvGrpSpPr>
        <p:grpSpPr>
          <a:xfrm>
            <a:off x="8064135" y="8795073"/>
            <a:ext cx="493370" cy="479245"/>
            <a:chOff x="5775178" y="2507649"/>
            <a:chExt cx="493370" cy="479245"/>
          </a:xfrm>
        </p:grpSpPr>
        <p:sp>
          <p:nvSpPr>
            <p:cNvPr id="578" name="Oval 28"/>
            <p:cNvSpPr/>
            <p:nvPr/>
          </p:nvSpPr>
          <p:spPr>
            <a:xfrm>
              <a:off x="5775178" y="2507649"/>
              <a:ext cx="493370" cy="47924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91440" rtlCol="0" anchor="ctr"/>
            <a:lstStyle/>
            <a:p>
              <a:pPr marL="0" marR="0" lvl="0" indent="0" algn="ctr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ntAwesome" pitchFamily="2" charset="0"/>
                <a:ea typeface="+mn-ea"/>
                <a:cs typeface="+mn-cs"/>
              </a:endParaRPr>
            </a:p>
          </p:txBody>
        </p:sp>
        <p:sp>
          <p:nvSpPr>
            <p:cNvPr id="579" name="Freeform 37"/>
            <p:cNvSpPr>
              <a:spLocks noEditPoints="1"/>
            </p:cNvSpPr>
            <p:nvPr/>
          </p:nvSpPr>
          <p:spPr bwMode="auto">
            <a:xfrm>
              <a:off x="5914071" y="2630424"/>
              <a:ext cx="233363" cy="203200"/>
            </a:xfrm>
            <a:custGeom>
              <a:avLst/>
              <a:gdLst/>
              <a:ahLst/>
              <a:cxnLst>
                <a:cxn ang="0">
                  <a:pos x="68" y="18"/>
                </a:cxn>
                <a:cxn ang="0">
                  <a:pos x="68" y="50"/>
                </a:cxn>
                <a:cxn ang="0">
                  <a:pos x="59" y="59"/>
                </a:cxn>
                <a:cxn ang="0">
                  <a:pos x="9" y="59"/>
                </a:cxn>
                <a:cxn ang="0">
                  <a:pos x="0" y="50"/>
                </a:cxn>
                <a:cxn ang="0">
                  <a:pos x="0" y="18"/>
                </a:cxn>
                <a:cxn ang="0">
                  <a:pos x="9" y="9"/>
                </a:cxn>
                <a:cxn ang="0">
                  <a:pos x="17" y="9"/>
                </a:cxn>
                <a:cxn ang="0">
                  <a:pos x="19" y="4"/>
                </a:cxn>
                <a:cxn ang="0">
                  <a:pos x="25" y="0"/>
                </a:cxn>
                <a:cxn ang="0">
                  <a:pos x="43" y="0"/>
                </a:cxn>
                <a:cxn ang="0">
                  <a:pos x="49" y="4"/>
                </a:cxn>
                <a:cxn ang="0">
                  <a:pos x="51" y="9"/>
                </a:cxn>
                <a:cxn ang="0">
                  <a:pos x="59" y="9"/>
                </a:cxn>
                <a:cxn ang="0">
                  <a:pos x="68" y="18"/>
                </a:cxn>
                <a:cxn ang="0">
                  <a:pos x="50" y="34"/>
                </a:cxn>
                <a:cxn ang="0">
                  <a:pos x="34" y="18"/>
                </a:cxn>
                <a:cxn ang="0">
                  <a:pos x="18" y="34"/>
                </a:cxn>
                <a:cxn ang="0">
                  <a:pos x="34" y="50"/>
                </a:cxn>
                <a:cxn ang="0">
                  <a:pos x="50" y="34"/>
                </a:cxn>
                <a:cxn ang="0">
                  <a:pos x="44" y="34"/>
                </a:cxn>
                <a:cxn ang="0">
                  <a:pos x="34" y="44"/>
                </a:cxn>
                <a:cxn ang="0">
                  <a:pos x="24" y="34"/>
                </a:cxn>
                <a:cxn ang="0">
                  <a:pos x="34" y="24"/>
                </a:cxn>
                <a:cxn ang="0">
                  <a:pos x="44" y="34"/>
                </a:cxn>
              </a:cxnLst>
              <a:rect l="0" t="0" r="r" b="b"/>
              <a:pathLst>
                <a:path w="68" h="59">
                  <a:moveTo>
                    <a:pt x="68" y="18"/>
                  </a:moveTo>
                  <a:cubicBezTo>
                    <a:pt x="68" y="50"/>
                    <a:pt x="68" y="50"/>
                    <a:pt x="68" y="50"/>
                  </a:cubicBezTo>
                  <a:cubicBezTo>
                    <a:pt x="68" y="55"/>
                    <a:pt x="64" y="59"/>
                    <a:pt x="59" y="59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4" y="59"/>
                    <a:pt x="0" y="55"/>
                    <a:pt x="0" y="5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3"/>
                    <a:pt x="4" y="9"/>
                    <a:pt x="9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20" y="2"/>
                    <a:pt x="22" y="0"/>
                    <a:pt x="2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6" y="0"/>
                    <a:pt x="48" y="2"/>
                    <a:pt x="49" y="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64" y="9"/>
                    <a:pt x="68" y="13"/>
                    <a:pt x="68" y="18"/>
                  </a:cubicBezTo>
                  <a:close/>
                  <a:moveTo>
                    <a:pt x="50" y="34"/>
                  </a:moveTo>
                  <a:cubicBezTo>
                    <a:pt x="50" y="25"/>
                    <a:pt x="43" y="18"/>
                    <a:pt x="34" y="18"/>
                  </a:cubicBezTo>
                  <a:cubicBezTo>
                    <a:pt x="25" y="18"/>
                    <a:pt x="18" y="25"/>
                    <a:pt x="18" y="34"/>
                  </a:cubicBezTo>
                  <a:cubicBezTo>
                    <a:pt x="18" y="43"/>
                    <a:pt x="25" y="50"/>
                    <a:pt x="34" y="50"/>
                  </a:cubicBezTo>
                  <a:cubicBezTo>
                    <a:pt x="43" y="50"/>
                    <a:pt x="50" y="43"/>
                    <a:pt x="50" y="34"/>
                  </a:cubicBezTo>
                  <a:close/>
                  <a:moveTo>
                    <a:pt x="44" y="34"/>
                  </a:moveTo>
                  <a:cubicBezTo>
                    <a:pt x="44" y="40"/>
                    <a:pt x="40" y="44"/>
                    <a:pt x="34" y="44"/>
                  </a:cubicBezTo>
                  <a:cubicBezTo>
                    <a:pt x="28" y="44"/>
                    <a:pt x="24" y="40"/>
                    <a:pt x="24" y="34"/>
                  </a:cubicBezTo>
                  <a:cubicBezTo>
                    <a:pt x="24" y="28"/>
                    <a:pt x="28" y="24"/>
                    <a:pt x="34" y="24"/>
                  </a:cubicBezTo>
                  <a:cubicBezTo>
                    <a:pt x="40" y="24"/>
                    <a:pt x="44" y="28"/>
                    <a:pt x="44" y="34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79" name="Group 29"/>
          <p:cNvGrpSpPr/>
          <p:nvPr/>
        </p:nvGrpSpPr>
        <p:grpSpPr>
          <a:xfrm>
            <a:off x="-1489221" y="-108264"/>
            <a:ext cx="738188" cy="1246188"/>
            <a:chOff x="2772569" y="3168986"/>
            <a:chExt cx="738188" cy="1246188"/>
          </a:xfrm>
        </p:grpSpPr>
        <p:sp>
          <p:nvSpPr>
            <p:cNvPr id="480" name="Freeform 5"/>
            <p:cNvSpPr>
              <a:spLocks/>
            </p:cNvSpPr>
            <p:nvPr/>
          </p:nvSpPr>
          <p:spPr bwMode="auto">
            <a:xfrm>
              <a:off x="2774157" y="3383299"/>
              <a:ext cx="368300" cy="1031875"/>
            </a:xfrm>
            <a:custGeom>
              <a:avLst/>
              <a:gdLst/>
              <a:ahLst/>
              <a:cxnLst>
                <a:cxn ang="0">
                  <a:pos x="0" y="516"/>
                </a:cxn>
                <a:cxn ang="0">
                  <a:pos x="0" y="516"/>
                </a:cxn>
                <a:cxn ang="0">
                  <a:pos x="232" y="650"/>
                </a:cxn>
                <a:cxn ang="0">
                  <a:pos x="232" y="650"/>
                </a:cxn>
                <a:cxn ang="0">
                  <a:pos x="232" y="13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516"/>
                </a:cxn>
              </a:cxnLst>
              <a:rect l="0" t="0" r="r" b="b"/>
              <a:pathLst>
                <a:path w="232" h="650">
                  <a:moveTo>
                    <a:pt x="0" y="516"/>
                  </a:moveTo>
                  <a:lnTo>
                    <a:pt x="0" y="516"/>
                  </a:lnTo>
                  <a:lnTo>
                    <a:pt x="232" y="650"/>
                  </a:lnTo>
                  <a:lnTo>
                    <a:pt x="232" y="650"/>
                  </a:lnTo>
                  <a:lnTo>
                    <a:pt x="232" y="13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1" name="Freeform 6"/>
            <p:cNvSpPr>
              <a:spLocks/>
            </p:cNvSpPr>
            <p:nvPr/>
          </p:nvSpPr>
          <p:spPr bwMode="auto">
            <a:xfrm>
              <a:off x="3140869" y="3380124"/>
              <a:ext cx="369888" cy="1033463"/>
            </a:xfrm>
            <a:custGeom>
              <a:avLst/>
              <a:gdLst/>
              <a:ahLst/>
              <a:cxnLst>
                <a:cxn ang="0">
                  <a:pos x="0" y="651"/>
                </a:cxn>
                <a:cxn ang="0">
                  <a:pos x="0" y="651"/>
                </a:cxn>
                <a:cxn ang="0">
                  <a:pos x="233" y="517"/>
                </a:cxn>
                <a:cxn ang="0">
                  <a:pos x="233" y="517"/>
                </a:cxn>
                <a:cxn ang="0">
                  <a:pos x="233" y="517"/>
                </a:cxn>
                <a:cxn ang="0">
                  <a:pos x="233" y="0"/>
                </a:cxn>
                <a:cxn ang="0">
                  <a:pos x="233" y="0"/>
                </a:cxn>
                <a:cxn ang="0">
                  <a:pos x="0" y="135"/>
                </a:cxn>
                <a:cxn ang="0">
                  <a:pos x="0" y="651"/>
                </a:cxn>
              </a:cxnLst>
              <a:rect l="0" t="0" r="r" b="b"/>
              <a:pathLst>
                <a:path w="233" h="651">
                  <a:moveTo>
                    <a:pt x="0" y="651"/>
                  </a:moveTo>
                  <a:lnTo>
                    <a:pt x="0" y="651"/>
                  </a:lnTo>
                  <a:lnTo>
                    <a:pt x="233" y="517"/>
                  </a:lnTo>
                  <a:lnTo>
                    <a:pt x="233" y="517"/>
                  </a:lnTo>
                  <a:lnTo>
                    <a:pt x="233" y="517"/>
                  </a:lnTo>
                  <a:lnTo>
                    <a:pt x="233" y="0"/>
                  </a:lnTo>
                  <a:lnTo>
                    <a:pt x="233" y="0"/>
                  </a:lnTo>
                  <a:lnTo>
                    <a:pt x="0" y="135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3" name="Freeform 7"/>
            <p:cNvSpPr>
              <a:spLocks/>
            </p:cNvSpPr>
            <p:nvPr/>
          </p:nvSpPr>
          <p:spPr bwMode="auto">
            <a:xfrm>
              <a:off x="2772569" y="3168986"/>
              <a:ext cx="736600" cy="425450"/>
            </a:xfrm>
            <a:custGeom>
              <a:avLst/>
              <a:gdLst/>
              <a:ahLst/>
              <a:cxnLst>
                <a:cxn ang="0">
                  <a:pos x="0" y="134"/>
                </a:cxn>
                <a:cxn ang="0">
                  <a:pos x="232" y="268"/>
                </a:cxn>
                <a:cxn ang="0">
                  <a:pos x="464" y="134"/>
                </a:cxn>
                <a:cxn ang="0">
                  <a:pos x="233" y="0"/>
                </a:cxn>
                <a:cxn ang="0">
                  <a:pos x="0" y="134"/>
                </a:cxn>
              </a:cxnLst>
              <a:rect l="0" t="0" r="r" b="b"/>
              <a:pathLst>
                <a:path w="464" h="268">
                  <a:moveTo>
                    <a:pt x="0" y="134"/>
                  </a:moveTo>
                  <a:lnTo>
                    <a:pt x="232" y="268"/>
                  </a:lnTo>
                  <a:lnTo>
                    <a:pt x="464" y="134"/>
                  </a:lnTo>
                  <a:lnTo>
                    <a:pt x="233" y="0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52" name="Group 32"/>
          <p:cNvGrpSpPr/>
          <p:nvPr/>
        </p:nvGrpSpPr>
        <p:grpSpPr>
          <a:xfrm>
            <a:off x="2633998" y="7356174"/>
            <a:ext cx="593807" cy="1332039"/>
            <a:chOff x="5633244" y="2324436"/>
            <a:chExt cx="738188" cy="2090738"/>
          </a:xfrm>
        </p:grpSpPr>
        <p:sp>
          <p:nvSpPr>
            <p:cNvPr id="553" name="Freeform 14"/>
            <p:cNvSpPr>
              <a:spLocks/>
            </p:cNvSpPr>
            <p:nvPr/>
          </p:nvSpPr>
          <p:spPr bwMode="auto">
            <a:xfrm>
              <a:off x="5634832" y="2537161"/>
              <a:ext cx="368300" cy="1878013"/>
            </a:xfrm>
            <a:custGeom>
              <a:avLst/>
              <a:gdLst/>
              <a:ahLst/>
              <a:cxnLst>
                <a:cxn ang="0">
                  <a:pos x="0" y="1049"/>
                </a:cxn>
                <a:cxn ang="0">
                  <a:pos x="0" y="1049"/>
                </a:cxn>
                <a:cxn ang="0">
                  <a:pos x="232" y="1183"/>
                </a:cxn>
                <a:cxn ang="0">
                  <a:pos x="232" y="1183"/>
                </a:cxn>
                <a:cxn ang="0">
                  <a:pos x="232" y="13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049"/>
                </a:cxn>
              </a:cxnLst>
              <a:rect l="0" t="0" r="r" b="b"/>
              <a:pathLst>
                <a:path w="232" h="1183">
                  <a:moveTo>
                    <a:pt x="0" y="1049"/>
                  </a:moveTo>
                  <a:lnTo>
                    <a:pt x="0" y="1049"/>
                  </a:lnTo>
                  <a:lnTo>
                    <a:pt x="232" y="1183"/>
                  </a:lnTo>
                  <a:lnTo>
                    <a:pt x="232" y="1183"/>
                  </a:lnTo>
                  <a:lnTo>
                    <a:pt x="232" y="13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049"/>
                  </a:lnTo>
                  <a:close/>
                </a:path>
              </a:pathLst>
            </a:custGeom>
            <a:solidFill>
              <a:srgbClr val="1D8EE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4" name="Freeform 15"/>
            <p:cNvSpPr>
              <a:spLocks/>
            </p:cNvSpPr>
            <p:nvPr/>
          </p:nvSpPr>
          <p:spPr bwMode="auto">
            <a:xfrm>
              <a:off x="6001544" y="2537161"/>
              <a:ext cx="369888" cy="1876425"/>
            </a:xfrm>
            <a:custGeom>
              <a:avLst/>
              <a:gdLst/>
              <a:ahLst/>
              <a:cxnLst>
                <a:cxn ang="0">
                  <a:pos x="0" y="1182"/>
                </a:cxn>
                <a:cxn ang="0">
                  <a:pos x="0" y="1182"/>
                </a:cxn>
                <a:cxn ang="0">
                  <a:pos x="233" y="1048"/>
                </a:cxn>
                <a:cxn ang="0">
                  <a:pos x="233" y="1048"/>
                </a:cxn>
                <a:cxn ang="0">
                  <a:pos x="233" y="1048"/>
                </a:cxn>
                <a:cxn ang="0">
                  <a:pos x="233" y="0"/>
                </a:cxn>
                <a:cxn ang="0">
                  <a:pos x="233" y="0"/>
                </a:cxn>
                <a:cxn ang="0">
                  <a:pos x="0" y="134"/>
                </a:cxn>
                <a:cxn ang="0">
                  <a:pos x="0" y="1182"/>
                </a:cxn>
              </a:cxnLst>
              <a:rect l="0" t="0" r="r" b="b"/>
              <a:pathLst>
                <a:path w="233" h="1182">
                  <a:moveTo>
                    <a:pt x="0" y="1182"/>
                  </a:moveTo>
                  <a:lnTo>
                    <a:pt x="0" y="1182"/>
                  </a:lnTo>
                  <a:lnTo>
                    <a:pt x="233" y="1048"/>
                  </a:lnTo>
                  <a:lnTo>
                    <a:pt x="233" y="1048"/>
                  </a:lnTo>
                  <a:lnTo>
                    <a:pt x="233" y="1048"/>
                  </a:lnTo>
                  <a:lnTo>
                    <a:pt x="233" y="0"/>
                  </a:lnTo>
                  <a:lnTo>
                    <a:pt x="233" y="0"/>
                  </a:lnTo>
                  <a:lnTo>
                    <a:pt x="0" y="134"/>
                  </a:lnTo>
                  <a:lnTo>
                    <a:pt x="0" y="1182"/>
                  </a:lnTo>
                  <a:close/>
                </a:path>
              </a:pathLst>
            </a:custGeom>
            <a:solidFill>
              <a:srgbClr val="116BB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5" name="Freeform 16"/>
            <p:cNvSpPr>
              <a:spLocks/>
            </p:cNvSpPr>
            <p:nvPr/>
          </p:nvSpPr>
          <p:spPr bwMode="auto">
            <a:xfrm>
              <a:off x="5633244" y="2324436"/>
              <a:ext cx="736600" cy="425450"/>
            </a:xfrm>
            <a:custGeom>
              <a:avLst/>
              <a:gdLst/>
              <a:ahLst/>
              <a:cxnLst>
                <a:cxn ang="0">
                  <a:pos x="0" y="134"/>
                </a:cxn>
                <a:cxn ang="0">
                  <a:pos x="232" y="268"/>
                </a:cxn>
                <a:cxn ang="0">
                  <a:pos x="464" y="134"/>
                </a:cxn>
                <a:cxn ang="0">
                  <a:pos x="233" y="0"/>
                </a:cxn>
                <a:cxn ang="0">
                  <a:pos x="0" y="134"/>
                </a:cxn>
              </a:cxnLst>
              <a:rect l="0" t="0" r="r" b="b"/>
              <a:pathLst>
                <a:path w="464" h="268">
                  <a:moveTo>
                    <a:pt x="0" y="134"/>
                  </a:moveTo>
                  <a:lnTo>
                    <a:pt x="232" y="268"/>
                  </a:lnTo>
                  <a:lnTo>
                    <a:pt x="464" y="134"/>
                  </a:lnTo>
                  <a:lnTo>
                    <a:pt x="233" y="0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48" name="Group 31"/>
          <p:cNvGrpSpPr/>
          <p:nvPr/>
        </p:nvGrpSpPr>
        <p:grpSpPr>
          <a:xfrm>
            <a:off x="5889575" y="1800645"/>
            <a:ext cx="542558" cy="1868361"/>
            <a:chOff x="4647407" y="1154449"/>
            <a:chExt cx="738188" cy="3260725"/>
          </a:xfrm>
        </p:grpSpPr>
        <p:sp>
          <p:nvSpPr>
            <p:cNvPr id="549" name="Freeform 11"/>
            <p:cNvSpPr>
              <a:spLocks/>
            </p:cNvSpPr>
            <p:nvPr/>
          </p:nvSpPr>
          <p:spPr bwMode="auto">
            <a:xfrm>
              <a:off x="4648994" y="1368761"/>
              <a:ext cx="368300" cy="3046413"/>
            </a:xfrm>
            <a:custGeom>
              <a:avLst/>
              <a:gdLst/>
              <a:ahLst/>
              <a:cxnLst>
                <a:cxn ang="0">
                  <a:pos x="0" y="1785"/>
                </a:cxn>
                <a:cxn ang="0">
                  <a:pos x="0" y="1785"/>
                </a:cxn>
                <a:cxn ang="0">
                  <a:pos x="232" y="1919"/>
                </a:cxn>
                <a:cxn ang="0">
                  <a:pos x="232" y="1919"/>
                </a:cxn>
                <a:cxn ang="0">
                  <a:pos x="232" y="13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785"/>
                </a:cxn>
              </a:cxnLst>
              <a:rect l="0" t="0" r="r" b="b"/>
              <a:pathLst>
                <a:path w="232" h="1919">
                  <a:moveTo>
                    <a:pt x="0" y="1785"/>
                  </a:moveTo>
                  <a:lnTo>
                    <a:pt x="0" y="1785"/>
                  </a:lnTo>
                  <a:lnTo>
                    <a:pt x="232" y="1919"/>
                  </a:lnTo>
                  <a:lnTo>
                    <a:pt x="232" y="1919"/>
                  </a:lnTo>
                  <a:lnTo>
                    <a:pt x="232" y="13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785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0" name="Freeform 12"/>
            <p:cNvSpPr>
              <a:spLocks/>
            </p:cNvSpPr>
            <p:nvPr/>
          </p:nvSpPr>
          <p:spPr bwMode="auto">
            <a:xfrm>
              <a:off x="5017294" y="1367174"/>
              <a:ext cx="368300" cy="3046413"/>
            </a:xfrm>
            <a:custGeom>
              <a:avLst/>
              <a:gdLst/>
              <a:ahLst/>
              <a:cxnLst>
                <a:cxn ang="0">
                  <a:pos x="0" y="1919"/>
                </a:cxn>
                <a:cxn ang="0">
                  <a:pos x="0" y="1919"/>
                </a:cxn>
                <a:cxn ang="0">
                  <a:pos x="232" y="1785"/>
                </a:cxn>
                <a:cxn ang="0">
                  <a:pos x="232" y="1785"/>
                </a:cxn>
                <a:cxn ang="0">
                  <a:pos x="232" y="1785"/>
                </a:cxn>
                <a:cxn ang="0">
                  <a:pos x="232" y="0"/>
                </a:cxn>
                <a:cxn ang="0">
                  <a:pos x="232" y="0"/>
                </a:cxn>
                <a:cxn ang="0">
                  <a:pos x="0" y="134"/>
                </a:cxn>
                <a:cxn ang="0">
                  <a:pos x="0" y="1919"/>
                </a:cxn>
              </a:cxnLst>
              <a:rect l="0" t="0" r="r" b="b"/>
              <a:pathLst>
                <a:path w="232" h="1919">
                  <a:moveTo>
                    <a:pt x="0" y="1919"/>
                  </a:moveTo>
                  <a:lnTo>
                    <a:pt x="0" y="1919"/>
                  </a:lnTo>
                  <a:lnTo>
                    <a:pt x="232" y="1785"/>
                  </a:lnTo>
                  <a:lnTo>
                    <a:pt x="232" y="1785"/>
                  </a:lnTo>
                  <a:lnTo>
                    <a:pt x="232" y="1785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0" y="134"/>
                  </a:lnTo>
                  <a:lnTo>
                    <a:pt x="0" y="191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1" name="Freeform 13"/>
            <p:cNvSpPr>
              <a:spLocks/>
            </p:cNvSpPr>
            <p:nvPr/>
          </p:nvSpPr>
          <p:spPr bwMode="auto">
            <a:xfrm>
              <a:off x="4647407" y="1154449"/>
              <a:ext cx="738188" cy="425450"/>
            </a:xfrm>
            <a:custGeom>
              <a:avLst/>
              <a:gdLst/>
              <a:ahLst/>
              <a:cxnLst>
                <a:cxn ang="0">
                  <a:pos x="0" y="134"/>
                </a:cxn>
                <a:cxn ang="0">
                  <a:pos x="233" y="268"/>
                </a:cxn>
                <a:cxn ang="0">
                  <a:pos x="465" y="134"/>
                </a:cxn>
                <a:cxn ang="0">
                  <a:pos x="233" y="0"/>
                </a:cxn>
                <a:cxn ang="0">
                  <a:pos x="0" y="134"/>
                </a:cxn>
              </a:cxnLst>
              <a:rect l="0" t="0" r="r" b="b"/>
              <a:pathLst>
                <a:path w="465" h="268">
                  <a:moveTo>
                    <a:pt x="0" y="134"/>
                  </a:moveTo>
                  <a:lnTo>
                    <a:pt x="233" y="268"/>
                  </a:lnTo>
                  <a:lnTo>
                    <a:pt x="465" y="134"/>
                  </a:lnTo>
                  <a:lnTo>
                    <a:pt x="233" y="0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65" name="TextBox 564"/>
          <p:cNvSpPr txBox="1"/>
          <p:nvPr/>
        </p:nvSpPr>
        <p:spPr>
          <a:xfrm>
            <a:off x="5626283" y="1916962"/>
            <a:ext cx="1893166" cy="369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3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8EE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Цифра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rgbClr val="1D8EEA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r" defTabSz="9143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6" name="Text Placeholder 3"/>
          <p:cNvSpPr txBox="1">
            <a:spLocks/>
          </p:cNvSpPr>
          <p:nvPr/>
        </p:nvSpPr>
        <p:spPr>
          <a:xfrm>
            <a:off x="6897884" y="1592610"/>
            <a:ext cx="621565" cy="290632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8EE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8EE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0%</a:t>
            </a:r>
          </a:p>
        </p:txBody>
      </p:sp>
      <p:cxnSp>
        <p:nvCxnSpPr>
          <p:cNvPr id="567" name="Straight Connector 62"/>
          <p:cNvCxnSpPr/>
          <p:nvPr/>
        </p:nvCxnSpPr>
        <p:spPr>
          <a:xfrm>
            <a:off x="6187020" y="1910208"/>
            <a:ext cx="1332429" cy="0"/>
          </a:xfrm>
          <a:prstGeom prst="line">
            <a:avLst/>
          </a:prstGeom>
          <a:ln w="19050">
            <a:solidFill>
              <a:schemeClr val="accent3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Группа 15"/>
          <p:cNvGrpSpPr/>
          <p:nvPr/>
        </p:nvGrpSpPr>
        <p:grpSpPr>
          <a:xfrm>
            <a:off x="194063" y="1757508"/>
            <a:ext cx="4335657" cy="1911975"/>
            <a:chOff x="-775106" y="2078524"/>
            <a:chExt cx="6438635" cy="3082900"/>
          </a:xfrm>
        </p:grpSpPr>
        <p:cxnSp>
          <p:nvCxnSpPr>
            <p:cNvPr id="556" name="Elbow Connector 33"/>
            <p:cNvCxnSpPr/>
            <p:nvPr/>
          </p:nvCxnSpPr>
          <p:spPr>
            <a:xfrm rot="10800000">
              <a:off x="-219381" y="3514037"/>
              <a:ext cx="2448715" cy="570502"/>
            </a:xfrm>
            <a:prstGeom prst="bentConnector3">
              <a:avLst>
                <a:gd name="adj1" fmla="val 50000"/>
              </a:avLst>
            </a:prstGeom>
            <a:ln w="19050" cmpd="sng">
              <a:solidFill>
                <a:schemeClr val="accent1"/>
              </a:solidFill>
              <a:prstDash val="sysDot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7" name="TextBox 556"/>
            <p:cNvSpPr txBox="1"/>
            <p:nvPr/>
          </p:nvSpPr>
          <p:spPr>
            <a:xfrm>
              <a:off x="-775106" y="3467350"/>
              <a:ext cx="2155729" cy="663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4D7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Аналог </a:t>
              </a:r>
            </a:p>
            <a:p>
              <a:pPr marL="0" marR="0" lvl="0" indent="0" algn="ctr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4D7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(36 залов)</a:t>
              </a:r>
              <a:endPara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34D7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8" name="Text Placeholder 3"/>
            <p:cNvSpPr txBox="1">
              <a:spLocks/>
            </p:cNvSpPr>
            <p:nvPr/>
          </p:nvSpPr>
          <p:spPr>
            <a:xfrm>
              <a:off x="29221" y="3045418"/>
              <a:ext cx="715309" cy="468620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ru-RU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4D7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45</a:t>
              </a:r>
              <a:r>
                <a:rPr kumimoji="0" 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4D7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%</a:t>
              </a:r>
            </a:p>
          </p:txBody>
        </p:sp>
        <p:grpSp>
          <p:nvGrpSpPr>
            <p:cNvPr id="485" name="Group 30"/>
            <p:cNvGrpSpPr/>
            <p:nvPr/>
          </p:nvGrpSpPr>
          <p:grpSpPr>
            <a:xfrm>
              <a:off x="2308793" y="3698150"/>
              <a:ext cx="588940" cy="1463274"/>
              <a:chOff x="3699669" y="1903749"/>
              <a:chExt cx="736600" cy="2511425"/>
            </a:xfrm>
          </p:grpSpPr>
          <p:sp>
            <p:nvSpPr>
              <p:cNvPr id="487" name="Freeform 8"/>
              <p:cNvSpPr>
                <a:spLocks/>
              </p:cNvSpPr>
              <p:nvPr/>
            </p:nvSpPr>
            <p:spPr bwMode="auto">
              <a:xfrm>
                <a:off x="3699669" y="2118061"/>
                <a:ext cx="368300" cy="2297113"/>
              </a:xfrm>
              <a:custGeom>
                <a:avLst/>
                <a:gdLst/>
                <a:ahLst/>
                <a:cxnLst>
                  <a:cxn ang="0">
                    <a:pos x="0" y="1313"/>
                  </a:cxn>
                  <a:cxn ang="0">
                    <a:pos x="0" y="1313"/>
                  </a:cxn>
                  <a:cxn ang="0">
                    <a:pos x="232" y="1447"/>
                  </a:cxn>
                  <a:cxn ang="0">
                    <a:pos x="232" y="1447"/>
                  </a:cxn>
                  <a:cxn ang="0">
                    <a:pos x="232" y="134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313"/>
                  </a:cxn>
                </a:cxnLst>
                <a:rect l="0" t="0" r="r" b="b"/>
                <a:pathLst>
                  <a:path w="232" h="1447">
                    <a:moveTo>
                      <a:pt x="0" y="1313"/>
                    </a:moveTo>
                    <a:lnTo>
                      <a:pt x="0" y="1313"/>
                    </a:lnTo>
                    <a:lnTo>
                      <a:pt x="232" y="1447"/>
                    </a:lnTo>
                    <a:lnTo>
                      <a:pt x="232" y="1447"/>
                    </a:lnTo>
                    <a:lnTo>
                      <a:pt x="232" y="13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31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5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42" name="Freeform 9"/>
              <p:cNvSpPr>
                <a:spLocks/>
              </p:cNvSpPr>
              <p:nvPr/>
            </p:nvSpPr>
            <p:spPr bwMode="auto">
              <a:xfrm>
                <a:off x="4067969" y="2116474"/>
                <a:ext cx="368300" cy="2297113"/>
              </a:xfrm>
              <a:custGeom>
                <a:avLst/>
                <a:gdLst/>
                <a:ahLst/>
                <a:cxnLst>
                  <a:cxn ang="0">
                    <a:pos x="0" y="1447"/>
                  </a:cxn>
                  <a:cxn ang="0">
                    <a:pos x="0" y="1447"/>
                  </a:cxn>
                  <a:cxn ang="0">
                    <a:pos x="232" y="1313"/>
                  </a:cxn>
                  <a:cxn ang="0">
                    <a:pos x="232" y="1313"/>
                  </a:cxn>
                  <a:cxn ang="0">
                    <a:pos x="232" y="1313"/>
                  </a:cxn>
                  <a:cxn ang="0">
                    <a:pos x="232" y="0"/>
                  </a:cxn>
                  <a:cxn ang="0">
                    <a:pos x="232" y="0"/>
                  </a:cxn>
                  <a:cxn ang="0">
                    <a:pos x="0" y="134"/>
                  </a:cxn>
                  <a:cxn ang="0">
                    <a:pos x="0" y="1447"/>
                  </a:cxn>
                </a:cxnLst>
                <a:rect l="0" t="0" r="r" b="b"/>
                <a:pathLst>
                  <a:path w="232" h="1447">
                    <a:moveTo>
                      <a:pt x="0" y="1447"/>
                    </a:moveTo>
                    <a:lnTo>
                      <a:pt x="0" y="1447"/>
                    </a:lnTo>
                    <a:lnTo>
                      <a:pt x="232" y="1313"/>
                    </a:lnTo>
                    <a:lnTo>
                      <a:pt x="232" y="1313"/>
                    </a:lnTo>
                    <a:lnTo>
                      <a:pt x="232" y="1313"/>
                    </a:lnTo>
                    <a:lnTo>
                      <a:pt x="232" y="0"/>
                    </a:lnTo>
                    <a:lnTo>
                      <a:pt x="232" y="0"/>
                    </a:lnTo>
                    <a:lnTo>
                      <a:pt x="0" y="134"/>
                    </a:lnTo>
                    <a:lnTo>
                      <a:pt x="0" y="1447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5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43" name="Freeform 10"/>
              <p:cNvSpPr>
                <a:spLocks/>
              </p:cNvSpPr>
              <p:nvPr/>
            </p:nvSpPr>
            <p:spPr bwMode="auto">
              <a:xfrm>
                <a:off x="3699669" y="1903749"/>
                <a:ext cx="736600" cy="425450"/>
              </a:xfrm>
              <a:custGeom>
                <a:avLst/>
                <a:gdLst/>
                <a:ahLst/>
                <a:cxnLst>
                  <a:cxn ang="0">
                    <a:pos x="0" y="134"/>
                  </a:cxn>
                  <a:cxn ang="0">
                    <a:pos x="232" y="268"/>
                  </a:cxn>
                  <a:cxn ang="0">
                    <a:pos x="464" y="134"/>
                  </a:cxn>
                  <a:cxn ang="0">
                    <a:pos x="232" y="0"/>
                  </a:cxn>
                  <a:cxn ang="0">
                    <a:pos x="0" y="134"/>
                  </a:cxn>
                </a:cxnLst>
                <a:rect l="0" t="0" r="r" b="b"/>
                <a:pathLst>
                  <a:path w="464" h="268">
                    <a:moveTo>
                      <a:pt x="0" y="134"/>
                    </a:moveTo>
                    <a:lnTo>
                      <a:pt x="232" y="268"/>
                    </a:lnTo>
                    <a:lnTo>
                      <a:pt x="464" y="134"/>
                    </a:lnTo>
                    <a:lnTo>
                      <a:pt x="232" y="0"/>
                    </a:lnTo>
                    <a:lnTo>
                      <a:pt x="0" y="134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5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74" name="Elbow Connector 39"/>
            <p:cNvCxnSpPr/>
            <p:nvPr/>
          </p:nvCxnSpPr>
          <p:spPr>
            <a:xfrm rot="10800000" flipV="1">
              <a:off x="3018850" y="2575872"/>
              <a:ext cx="2243137" cy="386868"/>
            </a:xfrm>
            <a:prstGeom prst="bentConnector3">
              <a:avLst>
                <a:gd name="adj1" fmla="val 50000"/>
              </a:avLst>
            </a:prstGeom>
            <a:ln w="19050" cmpd="sng">
              <a:solidFill>
                <a:schemeClr val="accent4"/>
              </a:solidFill>
              <a:prstDash val="sysDot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3704892" y="2492048"/>
              <a:ext cx="1958637" cy="663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EAA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Цифра </a:t>
              </a:r>
            </a:p>
            <a:p>
              <a:pPr marL="0" marR="0" lvl="0" indent="0" algn="ctr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EAA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(45 залов)</a:t>
              </a:r>
              <a:endPara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EAA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6" name="Text Placeholder 3"/>
            <p:cNvSpPr txBox="1">
              <a:spLocks/>
            </p:cNvSpPr>
            <p:nvPr/>
          </p:nvSpPr>
          <p:spPr>
            <a:xfrm>
              <a:off x="4432267" y="2078524"/>
              <a:ext cx="715311" cy="468620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EAA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5</a:t>
              </a:r>
              <a:r>
                <a:rPr kumimoji="0" lang="ru-RU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EAA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5</a:t>
              </a:r>
              <a:r>
                <a:rPr kumimoji="0" 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EAA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%</a:t>
              </a:r>
            </a:p>
          </p:txBody>
        </p:sp>
        <p:grpSp>
          <p:nvGrpSpPr>
            <p:cNvPr id="88" name="Group 30"/>
            <p:cNvGrpSpPr/>
            <p:nvPr/>
          </p:nvGrpSpPr>
          <p:grpSpPr>
            <a:xfrm>
              <a:off x="2308793" y="2296986"/>
              <a:ext cx="588940" cy="1491029"/>
              <a:chOff x="3699669" y="1903749"/>
              <a:chExt cx="736600" cy="2511425"/>
            </a:xfrm>
          </p:grpSpPr>
          <p:sp>
            <p:nvSpPr>
              <p:cNvPr id="89" name="Freeform 8"/>
              <p:cNvSpPr>
                <a:spLocks/>
              </p:cNvSpPr>
              <p:nvPr/>
            </p:nvSpPr>
            <p:spPr bwMode="auto">
              <a:xfrm>
                <a:off x="3699669" y="2118061"/>
                <a:ext cx="368300" cy="2297113"/>
              </a:xfrm>
              <a:custGeom>
                <a:avLst/>
                <a:gdLst/>
                <a:ahLst/>
                <a:cxnLst>
                  <a:cxn ang="0">
                    <a:pos x="0" y="1313"/>
                  </a:cxn>
                  <a:cxn ang="0">
                    <a:pos x="0" y="1313"/>
                  </a:cxn>
                  <a:cxn ang="0">
                    <a:pos x="232" y="1447"/>
                  </a:cxn>
                  <a:cxn ang="0">
                    <a:pos x="232" y="1447"/>
                  </a:cxn>
                  <a:cxn ang="0">
                    <a:pos x="232" y="134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313"/>
                  </a:cxn>
                </a:cxnLst>
                <a:rect l="0" t="0" r="r" b="b"/>
                <a:pathLst>
                  <a:path w="232" h="1447">
                    <a:moveTo>
                      <a:pt x="0" y="1313"/>
                    </a:moveTo>
                    <a:lnTo>
                      <a:pt x="0" y="1313"/>
                    </a:lnTo>
                    <a:lnTo>
                      <a:pt x="232" y="1447"/>
                    </a:lnTo>
                    <a:lnTo>
                      <a:pt x="232" y="1447"/>
                    </a:lnTo>
                    <a:lnTo>
                      <a:pt x="232" y="13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313"/>
                    </a:lnTo>
                    <a:close/>
                  </a:path>
                </a:pathLst>
              </a:custGeom>
              <a:solidFill>
                <a:srgbClr val="1D8EE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5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0" name="Freeform 9"/>
              <p:cNvSpPr>
                <a:spLocks/>
              </p:cNvSpPr>
              <p:nvPr/>
            </p:nvSpPr>
            <p:spPr bwMode="auto">
              <a:xfrm>
                <a:off x="4067969" y="2116474"/>
                <a:ext cx="368300" cy="2297113"/>
              </a:xfrm>
              <a:custGeom>
                <a:avLst/>
                <a:gdLst/>
                <a:ahLst/>
                <a:cxnLst>
                  <a:cxn ang="0">
                    <a:pos x="0" y="1447"/>
                  </a:cxn>
                  <a:cxn ang="0">
                    <a:pos x="0" y="1447"/>
                  </a:cxn>
                  <a:cxn ang="0">
                    <a:pos x="232" y="1313"/>
                  </a:cxn>
                  <a:cxn ang="0">
                    <a:pos x="232" y="1313"/>
                  </a:cxn>
                  <a:cxn ang="0">
                    <a:pos x="232" y="1313"/>
                  </a:cxn>
                  <a:cxn ang="0">
                    <a:pos x="232" y="0"/>
                  </a:cxn>
                  <a:cxn ang="0">
                    <a:pos x="232" y="0"/>
                  </a:cxn>
                  <a:cxn ang="0">
                    <a:pos x="0" y="134"/>
                  </a:cxn>
                  <a:cxn ang="0">
                    <a:pos x="0" y="1447"/>
                  </a:cxn>
                </a:cxnLst>
                <a:rect l="0" t="0" r="r" b="b"/>
                <a:pathLst>
                  <a:path w="232" h="1447">
                    <a:moveTo>
                      <a:pt x="0" y="1447"/>
                    </a:moveTo>
                    <a:lnTo>
                      <a:pt x="0" y="1447"/>
                    </a:lnTo>
                    <a:lnTo>
                      <a:pt x="232" y="1313"/>
                    </a:lnTo>
                    <a:lnTo>
                      <a:pt x="232" y="1313"/>
                    </a:lnTo>
                    <a:lnTo>
                      <a:pt x="232" y="1313"/>
                    </a:lnTo>
                    <a:lnTo>
                      <a:pt x="232" y="0"/>
                    </a:lnTo>
                    <a:lnTo>
                      <a:pt x="232" y="0"/>
                    </a:lnTo>
                    <a:lnTo>
                      <a:pt x="0" y="134"/>
                    </a:lnTo>
                    <a:lnTo>
                      <a:pt x="0" y="1447"/>
                    </a:lnTo>
                    <a:close/>
                  </a:path>
                </a:pathLst>
              </a:custGeom>
              <a:solidFill>
                <a:srgbClr val="116BB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5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2" name="Freeform 10"/>
              <p:cNvSpPr>
                <a:spLocks/>
              </p:cNvSpPr>
              <p:nvPr/>
            </p:nvSpPr>
            <p:spPr bwMode="auto">
              <a:xfrm>
                <a:off x="3699669" y="1903749"/>
                <a:ext cx="736600" cy="425450"/>
              </a:xfrm>
              <a:custGeom>
                <a:avLst/>
                <a:gdLst/>
                <a:ahLst/>
                <a:cxnLst>
                  <a:cxn ang="0">
                    <a:pos x="0" y="134"/>
                  </a:cxn>
                  <a:cxn ang="0">
                    <a:pos x="232" y="268"/>
                  </a:cxn>
                  <a:cxn ang="0">
                    <a:pos x="464" y="134"/>
                  </a:cxn>
                  <a:cxn ang="0">
                    <a:pos x="232" y="0"/>
                  </a:cxn>
                  <a:cxn ang="0">
                    <a:pos x="0" y="134"/>
                  </a:cxn>
                </a:cxnLst>
                <a:rect l="0" t="0" r="r" b="b"/>
                <a:pathLst>
                  <a:path w="464" h="268">
                    <a:moveTo>
                      <a:pt x="0" y="134"/>
                    </a:moveTo>
                    <a:lnTo>
                      <a:pt x="232" y="268"/>
                    </a:lnTo>
                    <a:lnTo>
                      <a:pt x="464" y="134"/>
                    </a:lnTo>
                    <a:lnTo>
                      <a:pt x="232" y="0"/>
                    </a:lnTo>
                    <a:lnTo>
                      <a:pt x="0" y="134"/>
                    </a:lnTo>
                    <a:close/>
                  </a:path>
                </a:pathLst>
              </a:custGeom>
              <a:solidFill>
                <a:srgbClr val="B8DD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5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100" name="Straight Connector 67"/>
          <p:cNvCxnSpPr/>
          <p:nvPr/>
        </p:nvCxnSpPr>
        <p:spPr>
          <a:xfrm flipH="1">
            <a:off x="9248459" y="2273917"/>
            <a:ext cx="6655335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62"/>
          <p:cNvCxnSpPr/>
          <p:nvPr/>
        </p:nvCxnSpPr>
        <p:spPr>
          <a:xfrm>
            <a:off x="-654309" y="3835651"/>
            <a:ext cx="11525697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Группа 25"/>
          <p:cNvGrpSpPr/>
          <p:nvPr/>
        </p:nvGrpSpPr>
        <p:grpSpPr>
          <a:xfrm>
            <a:off x="5570304" y="1284076"/>
            <a:ext cx="1044000" cy="313320"/>
            <a:chOff x="5477508" y="1255000"/>
            <a:chExt cx="1564558" cy="335000"/>
          </a:xfrm>
        </p:grpSpPr>
        <p:sp>
          <p:nvSpPr>
            <p:cNvPr id="103" name="Rounded Rectangle 51"/>
            <p:cNvSpPr/>
            <p:nvPr/>
          </p:nvSpPr>
          <p:spPr>
            <a:xfrm>
              <a:off x="5477508" y="1257464"/>
              <a:ext cx="1347011" cy="332536"/>
            </a:xfrm>
            <a:prstGeom prst="roundRect">
              <a:avLst>
                <a:gd name="adj" fmla="val 6876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720638" y="1255000"/>
              <a:ext cx="1321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ПЛАН</a:t>
              </a:r>
              <a:endPara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2019589" y="1309875"/>
            <a:ext cx="991632" cy="283440"/>
            <a:chOff x="1939842" y="1230110"/>
            <a:chExt cx="1462652" cy="355382"/>
          </a:xfrm>
        </p:grpSpPr>
        <p:sp>
          <p:nvSpPr>
            <p:cNvPr id="134" name="Rounded Rectangle 51"/>
            <p:cNvSpPr/>
            <p:nvPr/>
          </p:nvSpPr>
          <p:spPr>
            <a:xfrm>
              <a:off x="1939842" y="1252956"/>
              <a:ext cx="1347011" cy="332536"/>
            </a:xfrm>
            <a:prstGeom prst="roundRect">
              <a:avLst>
                <a:gd name="adj" fmla="val 6876"/>
              </a:avLst>
            </a:prstGeom>
            <a:solidFill>
              <a:srgbClr val="134D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081067" y="1230110"/>
              <a:ext cx="13214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ФАКТ</a:t>
              </a:r>
              <a:endPara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cxnSp>
        <p:nvCxnSpPr>
          <p:cNvPr id="138" name="Straight Connector 62"/>
          <p:cNvCxnSpPr/>
          <p:nvPr/>
        </p:nvCxnSpPr>
        <p:spPr>
          <a:xfrm>
            <a:off x="-813305" y="1082706"/>
            <a:ext cx="11525697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Группа 138"/>
          <p:cNvGrpSpPr/>
          <p:nvPr/>
        </p:nvGrpSpPr>
        <p:grpSpPr>
          <a:xfrm>
            <a:off x="5570304" y="3996832"/>
            <a:ext cx="2378703" cy="370800"/>
            <a:chOff x="5469072" y="1257464"/>
            <a:chExt cx="3320053" cy="357226"/>
          </a:xfrm>
          <a:solidFill>
            <a:srgbClr val="134D7E"/>
          </a:solidFill>
        </p:grpSpPr>
        <p:sp>
          <p:nvSpPr>
            <p:cNvPr id="140" name="Rounded Rectangle 51"/>
            <p:cNvSpPr/>
            <p:nvPr/>
          </p:nvSpPr>
          <p:spPr>
            <a:xfrm>
              <a:off x="5477508" y="1257464"/>
              <a:ext cx="2105881" cy="357226"/>
            </a:xfrm>
            <a:prstGeom prst="roundRect">
              <a:avLst>
                <a:gd name="adj" fmla="val 6876"/>
              </a:avLst>
            </a:prstGeom>
            <a:solidFill>
              <a:srgbClr val="116B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5469072" y="1289157"/>
              <a:ext cx="3320053" cy="296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ВЫРУЧКА, %</a:t>
              </a:r>
              <a:endPara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42" name="Группа 141"/>
          <p:cNvGrpSpPr/>
          <p:nvPr/>
        </p:nvGrpSpPr>
        <p:grpSpPr>
          <a:xfrm>
            <a:off x="1772744" y="4015454"/>
            <a:ext cx="1506357" cy="332536"/>
            <a:chOff x="1792138" y="1246587"/>
            <a:chExt cx="1519373" cy="332536"/>
          </a:xfrm>
        </p:grpSpPr>
        <p:sp>
          <p:nvSpPr>
            <p:cNvPr id="143" name="Rounded Rectangle 51"/>
            <p:cNvSpPr/>
            <p:nvPr/>
          </p:nvSpPr>
          <p:spPr>
            <a:xfrm>
              <a:off x="1792138" y="1246587"/>
              <a:ext cx="1347011" cy="332536"/>
            </a:xfrm>
            <a:prstGeom prst="roundRect">
              <a:avLst>
                <a:gd name="adj" fmla="val 6876"/>
              </a:avLst>
            </a:prstGeom>
            <a:solidFill>
              <a:srgbClr val="1D8E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990083" y="1266768"/>
              <a:ext cx="1321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ЭФФЕКТ</a:t>
              </a:r>
              <a:endPara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48" name="Group 18"/>
          <p:cNvGrpSpPr/>
          <p:nvPr/>
        </p:nvGrpSpPr>
        <p:grpSpPr>
          <a:xfrm>
            <a:off x="-2447083" y="8709254"/>
            <a:ext cx="1542507" cy="500843"/>
            <a:chOff x="6978976" y="3155872"/>
            <a:chExt cx="1542507" cy="500843"/>
          </a:xfrm>
        </p:grpSpPr>
        <p:sp>
          <p:nvSpPr>
            <p:cNvPr id="149" name="TextBox 148"/>
            <p:cNvSpPr txBox="1"/>
            <p:nvPr/>
          </p:nvSpPr>
          <p:spPr>
            <a:xfrm>
              <a:off x="6978977" y="3155872"/>
              <a:ext cx="1542506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l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Global Access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6978976" y="3348938"/>
              <a:ext cx="1542507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There are many variations  passages lorem available</a:t>
              </a:r>
            </a:p>
          </p:txBody>
        </p:sp>
      </p:grpSp>
      <p:grpSp>
        <p:nvGrpSpPr>
          <p:cNvPr id="151" name="Group 21"/>
          <p:cNvGrpSpPr/>
          <p:nvPr/>
        </p:nvGrpSpPr>
        <p:grpSpPr>
          <a:xfrm>
            <a:off x="-2426353" y="9335035"/>
            <a:ext cx="1542507" cy="500843"/>
            <a:chOff x="4597685" y="3914331"/>
            <a:chExt cx="1542507" cy="500843"/>
          </a:xfrm>
        </p:grpSpPr>
        <p:sp>
          <p:nvSpPr>
            <p:cNvPr id="152" name="TextBox 151"/>
            <p:cNvSpPr txBox="1"/>
            <p:nvPr/>
          </p:nvSpPr>
          <p:spPr>
            <a:xfrm>
              <a:off x="4597686" y="3914331"/>
              <a:ext cx="1542506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l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Calendar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4597685" y="4107397"/>
              <a:ext cx="1542507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There are many variations  passages lorem available</a:t>
              </a:r>
            </a:p>
          </p:txBody>
        </p:sp>
      </p:grpSp>
      <p:grpSp>
        <p:nvGrpSpPr>
          <p:cNvPr id="154" name="Group 24"/>
          <p:cNvGrpSpPr/>
          <p:nvPr/>
        </p:nvGrpSpPr>
        <p:grpSpPr>
          <a:xfrm>
            <a:off x="-2442500" y="9983276"/>
            <a:ext cx="1542507" cy="500843"/>
            <a:chOff x="6978976" y="3914331"/>
            <a:chExt cx="1542507" cy="500843"/>
          </a:xfrm>
        </p:grpSpPr>
        <p:sp>
          <p:nvSpPr>
            <p:cNvPr id="155" name="TextBox 154"/>
            <p:cNvSpPr txBox="1"/>
            <p:nvPr/>
          </p:nvSpPr>
          <p:spPr>
            <a:xfrm>
              <a:off x="6978977" y="3914331"/>
              <a:ext cx="1542506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l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Smart Touch</a:t>
              </a: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6978976" y="4107397"/>
              <a:ext cx="1542507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There are many variations passages lorem available</a:t>
              </a:r>
            </a:p>
          </p:txBody>
        </p:sp>
      </p:grpSp>
      <p:grpSp>
        <p:nvGrpSpPr>
          <p:cNvPr id="157" name="Group 27"/>
          <p:cNvGrpSpPr/>
          <p:nvPr/>
        </p:nvGrpSpPr>
        <p:grpSpPr>
          <a:xfrm>
            <a:off x="-2426353" y="10721225"/>
            <a:ext cx="1542507" cy="500843"/>
            <a:chOff x="4597685" y="3914331"/>
            <a:chExt cx="1542507" cy="500843"/>
          </a:xfrm>
        </p:grpSpPr>
        <p:sp>
          <p:nvSpPr>
            <p:cNvPr id="158" name="TextBox 157"/>
            <p:cNvSpPr txBox="1"/>
            <p:nvPr/>
          </p:nvSpPr>
          <p:spPr>
            <a:xfrm>
              <a:off x="4597686" y="3914331"/>
              <a:ext cx="1542506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l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GPS Services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4597685" y="4107397"/>
              <a:ext cx="1542507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There are many variations  passages lorem available</a:t>
              </a:r>
            </a:p>
          </p:txBody>
        </p:sp>
      </p:grpSp>
      <p:grpSp>
        <p:nvGrpSpPr>
          <p:cNvPr id="163" name="Group 33"/>
          <p:cNvGrpSpPr/>
          <p:nvPr/>
        </p:nvGrpSpPr>
        <p:grpSpPr>
          <a:xfrm>
            <a:off x="-2994575" y="10743850"/>
            <a:ext cx="469021" cy="455593"/>
            <a:chOff x="3428938" y="4190009"/>
            <a:chExt cx="469021" cy="455593"/>
          </a:xfrm>
        </p:grpSpPr>
        <p:sp>
          <p:nvSpPr>
            <p:cNvPr id="164" name="Oval 34"/>
            <p:cNvSpPr>
              <a:spLocks noChangeAspect="1"/>
            </p:cNvSpPr>
            <p:nvPr/>
          </p:nvSpPr>
          <p:spPr>
            <a:xfrm>
              <a:off x="3428938" y="4190009"/>
              <a:ext cx="469021" cy="45559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5" name="Freeform 83"/>
            <p:cNvSpPr>
              <a:spLocks noEditPoints="1"/>
            </p:cNvSpPr>
            <p:nvPr/>
          </p:nvSpPr>
          <p:spPr bwMode="auto">
            <a:xfrm>
              <a:off x="3571129" y="4279327"/>
              <a:ext cx="184638" cy="276957"/>
            </a:xfrm>
            <a:custGeom>
              <a:avLst/>
              <a:gdLst/>
              <a:ahLst/>
              <a:cxnLst>
                <a:cxn ang="0">
                  <a:pos x="38" y="26"/>
                </a:cxn>
                <a:cxn ang="0">
                  <a:pos x="24" y="55"/>
                </a:cxn>
                <a:cxn ang="0">
                  <a:pos x="20" y="58"/>
                </a:cxn>
                <a:cxn ang="0">
                  <a:pos x="16" y="55"/>
                </a:cxn>
                <a:cxn ang="0">
                  <a:pos x="2" y="26"/>
                </a:cxn>
                <a:cxn ang="0">
                  <a:pos x="0" y="19"/>
                </a:cxn>
                <a:cxn ang="0">
                  <a:pos x="20" y="0"/>
                </a:cxn>
                <a:cxn ang="0">
                  <a:pos x="39" y="19"/>
                </a:cxn>
                <a:cxn ang="0">
                  <a:pos x="38" y="26"/>
                </a:cxn>
                <a:cxn ang="0">
                  <a:pos x="20" y="9"/>
                </a:cxn>
                <a:cxn ang="0">
                  <a:pos x="10" y="19"/>
                </a:cxn>
                <a:cxn ang="0">
                  <a:pos x="20" y="29"/>
                </a:cxn>
                <a:cxn ang="0">
                  <a:pos x="30" y="19"/>
                </a:cxn>
                <a:cxn ang="0">
                  <a:pos x="20" y="9"/>
                </a:cxn>
              </a:cxnLst>
              <a:rect l="0" t="0" r="r" b="b"/>
              <a:pathLst>
                <a:path w="39" h="58">
                  <a:moveTo>
                    <a:pt x="38" y="26"/>
                  </a:moveTo>
                  <a:cubicBezTo>
                    <a:pt x="24" y="55"/>
                    <a:pt x="24" y="55"/>
                    <a:pt x="24" y="55"/>
                  </a:cubicBezTo>
                  <a:cubicBezTo>
                    <a:pt x="23" y="57"/>
                    <a:pt x="22" y="58"/>
                    <a:pt x="20" y="58"/>
                  </a:cubicBezTo>
                  <a:cubicBezTo>
                    <a:pt x="18" y="58"/>
                    <a:pt x="16" y="57"/>
                    <a:pt x="16" y="55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1" y="24"/>
                    <a:pt x="0" y="21"/>
                    <a:pt x="0" y="19"/>
                  </a:cubicBezTo>
                  <a:cubicBezTo>
                    <a:pt x="0" y="8"/>
                    <a:pt x="9" y="0"/>
                    <a:pt x="20" y="0"/>
                  </a:cubicBezTo>
                  <a:cubicBezTo>
                    <a:pt x="31" y="0"/>
                    <a:pt x="39" y="8"/>
                    <a:pt x="39" y="19"/>
                  </a:cubicBezTo>
                  <a:cubicBezTo>
                    <a:pt x="39" y="21"/>
                    <a:pt x="39" y="24"/>
                    <a:pt x="38" y="26"/>
                  </a:cubicBezTo>
                  <a:close/>
                  <a:moveTo>
                    <a:pt x="20" y="9"/>
                  </a:moveTo>
                  <a:cubicBezTo>
                    <a:pt x="15" y="9"/>
                    <a:pt x="10" y="14"/>
                    <a:pt x="10" y="19"/>
                  </a:cubicBezTo>
                  <a:cubicBezTo>
                    <a:pt x="10" y="24"/>
                    <a:pt x="15" y="29"/>
                    <a:pt x="20" y="29"/>
                  </a:cubicBezTo>
                  <a:cubicBezTo>
                    <a:pt x="25" y="29"/>
                    <a:pt x="30" y="24"/>
                    <a:pt x="30" y="19"/>
                  </a:cubicBezTo>
                  <a:cubicBezTo>
                    <a:pt x="30" y="14"/>
                    <a:pt x="25" y="9"/>
                    <a:pt x="20" y="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175" name="Chart 99"/>
          <p:cNvGraphicFramePr/>
          <p:nvPr>
            <p:extLst>
              <p:ext uri="{D42A27DB-BD31-4B8C-83A1-F6EECF244321}">
                <p14:modId xmlns:p14="http://schemas.microsoft.com/office/powerpoint/2010/main" val="2538257514"/>
              </p:ext>
            </p:extLst>
          </p:nvPr>
        </p:nvGraphicFramePr>
        <p:xfrm>
          <a:off x="-4475611" y="3493795"/>
          <a:ext cx="2986390" cy="10365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pSp>
        <p:nvGrpSpPr>
          <p:cNvPr id="28" name="Группа 27"/>
          <p:cNvGrpSpPr/>
          <p:nvPr/>
        </p:nvGrpSpPr>
        <p:grpSpPr>
          <a:xfrm>
            <a:off x="700709" y="4742604"/>
            <a:ext cx="2229553" cy="1127393"/>
            <a:chOff x="864381" y="4615240"/>
            <a:chExt cx="2229553" cy="966407"/>
          </a:xfrm>
        </p:grpSpPr>
        <p:sp>
          <p:nvSpPr>
            <p:cNvPr id="146" name="TextBox 145"/>
            <p:cNvSpPr txBox="1"/>
            <p:nvPr/>
          </p:nvSpPr>
          <p:spPr>
            <a:xfrm>
              <a:off x="1348702" y="4650271"/>
              <a:ext cx="1542506" cy="15829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l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Гибкость афиши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27" name="Группа 26"/>
            <p:cNvGrpSpPr/>
            <p:nvPr/>
          </p:nvGrpSpPr>
          <p:grpSpPr>
            <a:xfrm>
              <a:off x="864381" y="4615240"/>
              <a:ext cx="297527" cy="966407"/>
              <a:chOff x="-1527350" y="4972565"/>
              <a:chExt cx="469021" cy="1794552"/>
            </a:xfrm>
          </p:grpSpPr>
          <p:sp>
            <p:nvSpPr>
              <p:cNvPr id="161" name="Oval 31"/>
              <p:cNvSpPr>
                <a:spLocks noChangeAspect="1"/>
              </p:cNvSpPr>
              <p:nvPr/>
            </p:nvSpPr>
            <p:spPr>
              <a:xfrm>
                <a:off x="-1527350" y="4972565"/>
                <a:ext cx="469021" cy="45559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5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7" name="Oval 37"/>
              <p:cNvSpPr>
                <a:spLocks noChangeAspect="1"/>
              </p:cNvSpPr>
              <p:nvPr/>
            </p:nvSpPr>
            <p:spPr>
              <a:xfrm>
                <a:off x="-1527350" y="6311523"/>
                <a:ext cx="469021" cy="455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5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72" name="Group 42"/>
              <p:cNvGrpSpPr/>
              <p:nvPr/>
            </p:nvGrpSpPr>
            <p:grpSpPr>
              <a:xfrm>
                <a:off x="-1527350" y="5685743"/>
                <a:ext cx="469021" cy="455593"/>
                <a:chOff x="3425803" y="3384456"/>
                <a:chExt cx="469021" cy="455593"/>
              </a:xfrm>
            </p:grpSpPr>
            <p:sp>
              <p:nvSpPr>
                <p:cNvPr id="173" name="Oval 43"/>
                <p:cNvSpPr>
                  <a:spLocks noChangeAspect="1"/>
                </p:cNvSpPr>
                <p:nvPr/>
              </p:nvSpPr>
              <p:spPr>
                <a:xfrm>
                  <a:off x="3425803" y="3384456"/>
                  <a:ext cx="469021" cy="45559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35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4" name="Freeform 5"/>
                <p:cNvSpPr>
                  <a:spLocks noEditPoints="1"/>
                </p:cNvSpPr>
                <p:nvPr/>
              </p:nvSpPr>
              <p:spPr bwMode="auto">
                <a:xfrm>
                  <a:off x="3520613" y="3471340"/>
                  <a:ext cx="279400" cy="279400"/>
                </a:xfrm>
                <a:custGeom>
                  <a:avLst/>
                  <a:gdLst/>
                  <a:ahLst/>
                  <a:cxnLst>
                    <a:cxn ang="0">
                      <a:pos x="0" y="192"/>
                    </a:cxn>
                    <a:cxn ang="0">
                      <a:pos x="255" y="135"/>
                    </a:cxn>
                    <a:cxn ang="0">
                      <a:pos x="277" y="122"/>
                    </a:cxn>
                    <a:cxn ang="0">
                      <a:pos x="303" y="116"/>
                    </a:cxn>
                    <a:cxn ang="0">
                      <a:pos x="296" y="105"/>
                    </a:cxn>
                    <a:cxn ang="0">
                      <a:pos x="278" y="89"/>
                    </a:cxn>
                    <a:cxn ang="0">
                      <a:pos x="265" y="90"/>
                    </a:cxn>
                    <a:cxn ang="0">
                      <a:pos x="256" y="82"/>
                    </a:cxn>
                    <a:cxn ang="0">
                      <a:pos x="231" y="73"/>
                    </a:cxn>
                    <a:cxn ang="0">
                      <a:pos x="234" y="98"/>
                    </a:cxn>
                    <a:cxn ang="0">
                      <a:pos x="224" y="118"/>
                    </a:cxn>
                    <a:cxn ang="0">
                      <a:pos x="205" y="103"/>
                    </a:cxn>
                    <a:cxn ang="0">
                      <a:pos x="175" y="89"/>
                    </a:cxn>
                    <a:cxn ang="0">
                      <a:pos x="183" y="68"/>
                    </a:cxn>
                    <a:cxn ang="0">
                      <a:pos x="212" y="58"/>
                    </a:cxn>
                    <a:cxn ang="0">
                      <a:pos x="207" y="47"/>
                    </a:cxn>
                    <a:cxn ang="0">
                      <a:pos x="188" y="50"/>
                    </a:cxn>
                    <a:cxn ang="0">
                      <a:pos x="168" y="37"/>
                    </a:cxn>
                    <a:cxn ang="0">
                      <a:pos x="171" y="52"/>
                    </a:cxn>
                    <a:cxn ang="0">
                      <a:pos x="157" y="52"/>
                    </a:cxn>
                    <a:cxn ang="0">
                      <a:pos x="141" y="40"/>
                    </a:cxn>
                    <a:cxn ang="0">
                      <a:pos x="126" y="47"/>
                    </a:cxn>
                    <a:cxn ang="0">
                      <a:pos x="143" y="51"/>
                    </a:cxn>
                    <a:cxn ang="0">
                      <a:pos x="131" y="58"/>
                    </a:cxn>
                    <a:cxn ang="0">
                      <a:pos x="56" y="107"/>
                    </a:cxn>
                    <a:cxn ang="0">
                      <a:pos x="65" y="118"/>
                    </a:cxn>
                    <a:cxn ang="0">
                      <a:pos x="79" y="135"/>
                    </a:cxn>
                    <a:cxn ang="0">
                      <a:pos x="74" y="158"/>
                    </a:cxn>
                    <a:cxn ang="0">
                      <a:pos x="88" y="185"/>
                    </a:cxn>
                    <a:cxn ang="0">
                      <a:pos x="108" y="214"/>
                    </a:cxn>
                    <a:cxn ang="0">
                      <a:pos x="118" y="227"/>
                    </a:cxn>
                    <a:cxn ang="0">
                      <a:pos x="105" y="197"/>
                    </a:cxn>
                    <a:cxn ang="0">
                      <a:pos x="125" y="225"/>
                    </a:cxn>
                    <a:cxn ang="0">
                      <a:pos x="150" y="255"/>
                    </a:cxn>
                    <a:cxn ang="0">
                      <a:pos x="184" y="269"/>
                    </a:cxn>
                    <a:cxn ang="0">
                      <a:pos x="213" y="290"/>
                    </a:cxn>
                    <a:cxn ang="0">
                      <a:pos x="224" y="288"/>
                    </a:cxn>
                    <a:cxn ang="0">
                      <a:pos x="212" y="268"/>
                    </a:cxn>
                    <a:cxn ang="0">
                      <a:pos x="197" y="262"/>
                    </a:cxn>
                    <a:cxn ang="0">
                      <a:pos x="194" y="239"/>
                    </a:cxn>
                    <a:cxn ang="0">
                      <a:pos x="171" y="250"/>
                    </a:cxn>
                    <a:cxn ang="0">
                      <a:pos x="168" y="210"/>
                    </a:cxn>
                    <a:cxn ang="0">
                      <a:pos x="184" y="206"/>
                    </a:cxn>
                    <a:cxn ang="0">
                      <a:pos x="196" y="202"/>
                    </a:cxn>
                    <a:cxn ang="0">
                      <a:pos x="214" y="211"/>
                    </a:cxn>
                    <a:cxn ang="0">
                      <a:pos x="221" y="205"/>
                    </a:cxn>
                    <a:cxn ang="0">
                      <a:pos x="234" y="179"/>
                    </a:cxn>
                    <a:cxn ang="0">
                      <a:pos x="233" y="171"/>
                    </a:cxn>
                    <a:cxn ang="0">
                      <a:pos x="252" y="157"/>
                    </a:cxn>
                    <a:cxn ang="0">
                      <a:pos x="266" y="143"/>
                    </a:cxn>
                    <a:cxn ang="0">
                      <a:pos x="273" y="131"/>
                    </a:cxn>
                    <a:cxn ang="0">
                      <a:pos x="255" y="135"/>
                    </a:cxn>
                    <a:cxn ang="0">
                      <a:pos x="295" y="298"/>
                    </a:cxn>
                    <a:cxn ang="0">
                      <a:pos x="272" y="288"/>
                    </a:cxn>
                    <a:cxn ang="0">
                      <a:pos x="251" y="288"/>
                    </a:cxn>
                    <a:cxn ang="0">
                      <a:pos x="236" y="286"/>
                    </a:cxn>
                    <a:cxn ang="0">
                      <a:pos x="230" y="307"/>
                    </a:cxn>
                    <a:cxn ang="0">
                      <a:pos x="223" y="335"/>
                    </a:cxn>
                    <a:cxn ang="0">
                      <a:pos x="308" y="302"/>
                    </a:cxn>
                  </a:cxnLst>
                  <a:rect l="0" t="0" r="r" b="b"/>
                  <a:pathLst>
                    <a:path w="384" h="384">
                      <a:moveTo>
                        <a:pt x="384" y="192"/>
                      </a:moveTo>
                      <a:cubicBezTo>
                        <a:pt x="384" y="298"/>
                        <a:pt x="298" y="384"/>
                        <a:pt x="192" y="384"/>
                      </a:cubicBezTo>
                      <a:cubicBezTo>
                        <a:pt x="86" y="384"/>
                        <a:pt x="0" y="298"/>
                        <a:pt x="0" y="192"/>
                      </a:cubicBezTo>
                      <a:cubicBezTo>
                        <a:pt x="0" y="86"/>
                        <a:pt x="86" y="0"/>
                        <a:pt x="192" y="0"/>
                      </a:cubicBezTo>
                      <a:cubicBezTo>
                        <a:pt x="298" y="0"/>
                        <a:pt x="384" y="86"/>
                        <a:pt x="384" y="192"/>
                      </a:cubicBezTo>
                      <a:close/>
                      <a:moveTo>
                        <a:pt x="255" y="135"/>
                      </a:moveTo>
                      <a:cubicBezTo>
                        <a:pt x="256" y="135"/>
                        <a:pt x="257" y="130"/>
                        <a:pt x="258" y="129"/>
                      </a:cubicBezTo>
                      <a:cubicBezTo>
                        <a:pt x="260" y="127"/>
                        <a:pt x="262" y="126"/>
                        <a:pt x="264" y="125"/>
                      </a:cubicBezTo>
                      <a:cubicBezTo>
                        <a:pt x="268" y="124"/>
                        <a:pt x="272" y="123"/>
                        <a:pt x="277" y="122"/>
                      </a:cubicBezTo>
                      <a:cubicBezTo>
                        <a:pt x="281" y="121"/>
                        <a:pt x="286" y="121"/>
                        <a:pt x="289" y="125"/>
                      </a:cubicBezTo>
                      <a:cubicBezTo>
                        <a:pt x="289" y="124"/>
                        <a:pt x="295" y="119"/>
                        <a:pt x="295" y="119"/>
                      </a:cubicBezTo>
                      <a:cubicBezTo>
                        <a:pt x="298" y="118"/>
                        <a:pt x="301" y="118"/>
                        <a:pt x="303" y="116"/>
                      </a:cubicBezTo>
                      <a:cubicBezTo>
                        <a:pt x="303" y="115"/>
                        <a:pt x="303" y="110"/>
                        <a:pt x="303" y="110"/>
                      </a:cubicBezTo>
                      <a:cubicBezTo>
                        <a:pt x="299" y="111"/>
                        <a:pt x="298" y="107"/>
                        <a:pt x="297" y="103"/>
                      </a:cubicBezTo>
                      <a:cubicBezTo>
                        <a:pt x="297" y="104"/>
                        <a:pt x="297" y="104"/>
                        <a:pt x="296" y="105"/>
                      </a:cubicBezTo>
                      <a:cubicBezTo>
                        <a:pt x="296" y="102"/>
                        <a:pt x="291" y="104"/>
                        <a:pt x="290" y="104"/>
                      </a:cubicBezTo>
                      <a:cubicBezTo>
                        <a:pt x="284" y="102"/>
                        <a:pt x="285" y="98"/>
                        <a:pt x="283" y="94"/>
                      </a:cubicBezTo>
                      <a:cubicBezTo>
                        <a:pt x="282" y="92"/>
                        <a:pt x="279" y="91"/>
                        <a:pt x="278" y="89"/>
                      </a:cubicBezTo>
                      <a:cubicBezTo>
                        <a:pt x="277" y="87"/>
                        <a:pt x="277" y="84"/>
                        <a:pt x="274" y="84"/>
                      </a:cubicBezTo>
                      <a:cubicBezTo>
                        <a:pt x="273" y="84"/>
                        <a:pt x="270" y="89"/>
                        <a:pt x="270" y="89"/>
                      </a:cubicBezTo>
                      <a:cubicBezTo>
                        <a:pt x="267" y="88"/>
                        <a:pt x="266" y="89"/>
                        <a:pt x="265" y="90"/>
                      </a:cubicBezTo>
                      <a:cubicBezTo>
                        <a:pt x="263" y="91"/>
                        <a:pt x="262" y="91"/>
                        <a:pt x="260" y="92"/>
                      </a:cubicBezTo>
                      <a:cubicBezTo>
                        <a:pt x="265" y="90"/>
                        <a:pt x="258" y="88"/>
                        <a:pt x="256" y="88"/>
                      </a:cubicBezTo>
                      <a:cubicBezTo>
                        <a:pt x="260" y="87"/>
                        <a:pt x="258" y="83"/>
                        <a:pt x="256" y="82"/>
                      </a:cubicBezTo>
                      <a:cubicBezTo>
                        <a:pt x="256" y="82"/>
                        <a:pt x="257" y="82"/>
                        <a:pt x="257" y="82"/>
                      </a:cubicBezTo>
                      <a:cubicBezTo>
                        <a:pt x="257" y="79"/>
                        <a:pt x="250" y="77"/>
                        <a:pt x="247" y="76"/>
                      </a:cubicBezTo>
                      <a:cubicBezTo>
                        <a:pt x="245" y="74"/>
                        <a:pt x="233" y="72"/>
                        <a:pt x="231" y="73"/>
                      </a:cubicBezTo>
                      <a:cubicBezTo>
                        <a:pt x="228" y="75"/>
                        <a:pt x="231" y="80"/>
                        <a:pt x="231" y="83"/>
                      </a:cubicBezTo>
                      <a:cubicBezTo>
                        <a:pt x="232" y="86"/>
                        <a:pt x="228" y="86"/>
                        <a:pt x="228" y="89"/>
                      </a:cubicBezTo>
                      <a:cubicBezTo>
                        <a:pt x="228" y="93"/>
                        <a:pt x="236" y="92"/>
                        <a:pt x="234" y="98"/>
                      </a:cubicBezTo>
                      <a:cubicBezTo>
                        <a:pt x="233" y="102"/>
                        <a:pt x="228" y="102"/>
                        <a:pt x="226" y="105"/>
                      </a:cubicBezTo>
                      <a:cubicBezTo>
                        <a:pt x="224" y="108"/>
                        <a:pt x="227" y="112"/>
                        <a:pt x="229" y="114"/>
                      </a:cubicBezTo>
                      <a:cubicBezTo>
                        <a:pt x="231" y="115"/>
                        <a:pt x="225" y="118"/>
                        <a:pt x="224" y="118"/>
                      </a:cubicBezTo>
                      <a:cubicBezTo>
                        <a:pt x="220" y="120"/>
                        <a:pt x="217" y="114"/>
                        <a:pt x="216" y="110"/>
                      </a:cubicBezTo>
                      <a:cubicBezTo>
                        <a:pt x="215" y="108"/>
                        <a:pt x="215" y="104"/>
                        <a:pt x="212" y="103"/>
                      </a:cubicBezTo>
                      <a:cubicBezTo>
                        <a:pt x="210" y="102"/>
                        <a:pt x="206" y="102"/>
                        <a:pt x="205" y="103"/>
                      </a:cubicBezTo>
                      <a:cubicBezTo>
                        <a:pt x="203" y="99"/>
                        <a:pt x="198" y="98"/>
                        <a:pt x="194" y="97"/>
                      </a:cubicBezTo>
                      <a:cubicBezTo>
                        <a:pt x="189" y="95"/>
                        <a:pt x="185" y="95"/>
                        <a:pt x="180" y="96"/>
                      </a:cubicBezTo>
                      <a:cubicBezTo>
                        <a:pt x="181" y="95"/>
                        <a:pt x="179" y="88"/>
                        <a:pt x="175" y="89"/>
                      </a:cubicBezTo>
                      <a:cubicBezTo>
                        <a:pt x="176" y="86"/>
                        <a:pt x="176" y="84"/>
                        <a:pt x="176" y="81"/>
                      </a:cubicBezTo>
                      <a:cubicBezTo>
                        <a:pt x="177" y="79"/>
                        <a:pt x="178" y="77"/>
                        <a:pt x="179" y="75"/>
                      </a:cubicBezTo>
                      <a:cubicBezTo>
                        <a:pt x="180" y="74"/>
                        <a:pt x="185" y="69"/>
                        <a:pt x="183" y="68"/>
                      </a:cubicBezTo>
                      <a:cubicBezTo>
                        <a:pt x="188" y="69"/>
                        <a:pt x="193" y="69"/>
                        <a:pt x="196" y="66"/>
                      </a:cubicBezTo>
                      <a:cubicBezTo>
                        <a:pt x="198" y="63"/>
                        <a:pt x="199" y="60"/>
                        <a:pt x="202" y="57"/>
                      </a:cubicBezTo>
                      <a:cubicBezTo>
                        <a:pt x="205" y="53"/>
                        <a:pt x="209" y="58"/>
                        <a:pt x="212" y="58"/>
                      </a:cubicBezTo>
                      <a:cubicBezTo>
                        <a:pt x="217" y="59"/>
                        <a:pt x="217" y="53"/>
                        <a:pt x="214" y="51"/>
                      </a:cubicBezTo>
                      <a:cubicBezTo>
                        <a:pt x="218" y="51"/>
                        <a:pt x="215" y="45"/>
                        <a:pt x="213" y="44"/>
                      </a:cubicBezTo>
                      <a:cubicBezTo>
                        <a:pt x="211" y="43"/>
                        <a:pt x="202" y="46"/>
                        <a:pt x="207" y="47"/>
                      </a:cubicBezTo>
                      <a:cubicBezTo>
                        <a:pt x="206" y="47"/>
                        <a:pt x="200" y="59"/>
                        <a:pt x="196" y="53"/>
                      </a:cubicBezTo>
                      <a:cubicBezTo>
                        <a:pt x="195" y="52"/>
                        <a:pt x="195" y="47"/>
                        <a:pt x="193" y="46"/>
                      </a:cubicBezTo>
                      <a:cubicBezTo>
                        <a:pt x="190" y="46"/>
                        <a:pt x="189" y="49"/>
                        <a:pt x="188" y="50"/>
                      </a:cubicBezTo>
                      <a:cubicBezTo>
                        <a:pt x="190" y="47"/>
                        <a:pt x="181" y="45"/>
                        <a:pt x="180" y="44"/>
                      </a:cubicBezTo>
                      <a:cubicBezTo>
                        <a:pt x="183" y="42"/>
                        <a:pt x="180" y="39"/>
                        <a:pt x="178" y="38"/>
                      </a:cubicBezTo>
                      <a:cubicBezTo>
                        <a:pt x="176" y="36"/>
                        <a:pt x="169" y="35"/>
                        <a:pt x="168" y="37"/>
                      </a:cubicBezTo>
                      <a:cubicBezTo>
                        <a:pt x="163" y="43"/>
                        <a:pt x="173" y="44"/>
                        <a:pt x="175" y="45"/>
                      </a:cubicBezTo>
                      <a:cubicBezTo>
                        <a:pt x="176" y="46"/>
                        <a:pt x="179" y="48"/>
                        <a:pt x="177" y="49"/>
                      </a:cubicBezTo>
                      <a:cubicBezTo>
                        <a:pt x="176" y="50"/>
                        <a:pt x="171" y="51"/>
                        <a:pt x="171" y="52"/>
                      </a:cubicBezTo>
                      <a:cubicBezTo>
                        <a:pt x="169" y="54"/>
                        <a:pt x="172" y="57"/>
                        <a:pt x="170" y="59"/>
                      </a:cubicBezTo>
                      <a:cubicBezTo>
                        <a:pt x="168" y="57"/>
                        <a:pt x="168" y="53"/>
                        <a:pt x="166" y="50"/>
                      </a:cubicBezTo>
                      <a:cubicBezTo>
                        <a:pt x="168" y="53"/>
                        <a:pt x="157" y="52"/>
                        <a:pt x="157" y="52"/>
                      </a:cubicBezTo>
                      <a:cubicBezTo>
                        <a:pt x="154" y="52"/>
                        <a:pt x="148" y="54"/>
                        <a:pt x="145" y="50"/>
                      </a:cubicBezTo>
                      <a:cubicBezTo>
                        <a:pt x="144" y="49"/>
                        <a:pt x="144" y="44"/>
                        <a:pt x="146" y="45"/>
                      </a:cubicBezTo>
                      <a:cubicBezTo>
                        <a:pt x="144" y="43"/>
                        <a:pt x="142" y="41"/>
                        <a:pt x="141" y="40"/>
                      </a:cubicBezTo>
                      <a:cubicBezTo>
                        <a:pt x="132" y="43"/>
                        <a:pt x="125" y="47"/>
                        <a:pt x="117" y="51"/>
                      </a:cubicBezTo>
                      <a:cubicBezTo>
                        <a:pt x="118" y="51"/>
                        <a:pt x="119" y="51"/>
                        <a:pt x="120" y="50"/>
                      </a:cubicBezTo>
                      <a:cubicBezTo>
                        <a:pt x="122" y="50"/>
                        <a:pt x="124" y="48"/>
                        <a:pt x="126" y="47"/>
                      </a:cubicBezTo>
                      <a:cubicBezTo>
                        <a:pt x="128" y="46"/>
                        <a:pt x="134" y="43"/>
                        <a:pt x="136" y="46"/>
                      </a:cubicBezTo>
                      <a:cubicBezTo>
                        <a:pt x="137" y="45"/>
                        <a:pt x="137" y="45"/>
                        <a:pt x="138" y="44"/>
                      </a:cubicBezTo>
                      <a:cubicBezTo>
                        <a:pt x="139" y="46"/>
                        <a:pt x="141" y="48"/>
                        <a:pt x="143" y="51"/>
                      </a:cubicBezTo>
                      <a:cubicBezTo>
                        <a:pt x="141" y="50"/>
                        <a:pt x="137" y="50"/>
                        <a:pt x="135" y="50"/>
                      </a:cubicBezTo>
                      <a:cubicBezTo>
                        <a:pt x="133" y="51"/>
                        <a:pt x="130" y="51"/>
                        <a:pt x="130" y="53"/>
                      </a:cubicBezTo>
                      <a:cubicBezTo>
                        <a:pt x="130" y="55"/>
                        <a:pt x="131" y="57"/>
                        <a:pt x="131" y="58"/>
                      </a:cubicBezTo>
                      <a:cubicBezTo>
                        <a:pt x="128" y="56"/>
                        <a:pt x="125" y="52"/>
                        <a:pt x="121" y="51"/>
                      </a:cubicBezTo>
                      <a:cubicBezTo>
                        <a:pt x="119" y="51"/>
                        <a:pt x="117" y="51"/>
                        <a:pt x="115" y="52"/>
                      </a:cubicBezTo>
                      <a:cubicBezTo>
                        <a:pt x="91" y="65"/>
                        <a:pt x="71" y="84"/>
                        <a:pt x="56" y="107"/>
                      </a:cubicBezTo>
                      <a:cubicBezTo>
                        <a:pt x="57" y="108"/>
                        <a:pt x="58" y="109"/>
                        <a:pt x="59" y="109"/>
                      </a:cubicBezTo>
                      <a:cubicBezTo>
                        <a:pt x="62" y="110"/>
                        <a:pt x="59" y="117"/>
                        <a:pt x="64" y="113"/>
                      </a:cubicBezTo>
                      <a:cubicBezTo>
                        <a:pt x="66" y="115"/>
                        <a:pt x="66" y="116"/>
                        <a:pt x="65" y="118"/>
                      </a:cubicBezTo>
                      <a:cubicBezTo>
                        <a:pt x="65" y="118"/>
                        <a:pt x="75" y="124"/>
                        <a:pt x="76" y="125"/>
                      </a:cubicBezTo>
                      <a:cubicBezTo>
                        <a:pt x="78" y="126"/>
                        <a:pt x="80" y="128"/>
                        <a:pt x="81" y="130"/>
                      </a:cubicBezTo>
                      <a:cubicBezTo>
                        <a:pt x="82" y="132"/>
                        <a:pt x="80" y="134"/>
                        <a:pt x="79" y="135"/>
                      </a:cubicBezTo>
                      <a:cubicBezTo>
                        <a:pt x="78" y="134"/>
                        <a:pt x="75" y="130"/>
                        <a:pt x="74" y="131"/>
                      </a:cubicBezTo>
                      <a:cubicBezTo>
                        <a:pt x="73" y="133"/>
                        <a:pt x="74" y="139"/>
                        <a:pt x="77" y="139"/>
                      </a:cubicBezTo>
                      <a:cubicBezTo>
                        <a:pt x="73" y="139"/>
                        <a:pt x="75" y="155"/>
                        <a:pt x="74" y="158"/>
                      </a:cubicBezTo>
                      <a:cubicBezTo>
                        <a:pt x="74" y="158"/>
                        <a:pt x="74" y="158"/>
                        <a:pt x="74" y="158"/>
                      </a:cubicBezTo>
                      <a:cubicBezTo>
                        <a:pt x="73" y="161"/>
                        <a:pt x="76" y="173"/>
                        <a:pt x="81" y="172"/>
                      </a:cubicBezTo>
                      <a:cubicBezTo>
                        <a:pt x="78" y="172"/>
                        <a:pt x="87" y="184"/>
                        <a:pt x="88" y="185"/>
                      </a:cubicBezTo>
                      <a:cubicBezTo>
                        <a:pt x="91" y="187"/>
                        <a:pt x="95" y="188"/>
                        <a:pt x="97" y="192"/>
                      </a:cubicBezTo>
                      <a:cubicBezTo>
                        <a:pt x="100" y="195"/>
                        <a:pt x="100" y="201"/>
                        <a:pt x="103" y="203"/>
                      </a:cubicBezTo>
                      <a:cubicBezTo>
                        <a:pt x="102" y="206"/>
                        <a:pt x="108" y="210"/>
                        <a:pt x="108" y="214"/>
                      </a:cubicBezTo>
                      <a:cubicBezTo>
                        <a:pt x="108" y="214"/>
                        <a:pt x="107" y="214"/>
                        <a:pt x="107" y="215"/>
                      </a:cubicBezTo>
                      <a:cubicBezTo>
                        <a:pt x="108" y="218"/>
                        <a:pt x="113" y="218"/>
                        <a:pt x="115" y="221"/>
                      </a:cubicBezTo>
                      <a:cubicBezTo>
                        <a:pt x="116" y="223"/>
                        <a:pt x="115" y="228"/>
                        <a:pt x="118" y="227"/>
                      </a:cubicBezTo>
                      <a:cubicBezTo>
                        <a:pt x="118" y="222"/>
                        <a:pt x="115" y="216"/>
                        <a:pt x="112" y="212"/>
                      </a:cubicBezTo>
                      <a:cubicBezTo>
                        <a:pt x="110" y="209"/>
                        <a:pt x="109" y="207"/>
                        <a:pt x="108" y="204"/>
                      </a:cubicBezTo>
                      <a:cubicBezTo>
                        <a:pt x="106" y="202"/>
                        <a:pt x="106" y="199"/>
                        <a:pt x="105" y="197"/>
                      </a:cubicBezTo>
                      <a:cubicBezTo>
                        <a:pt x="106" y="197"/>
                        <a:pt x="112" y="199"/>
                        <a:pt x="111" y="200"/>
                      </a:cubicBezTo>
                      <a:cubicBezTo>
                        <a:pt x="109" y="205"/>
                        <a:pt x="119" y="214"/>
                        <a:pt x="122" y="217"/>
                      </a:cubicBezTo>
                      <a:cubicBezTo>
                        <a:pt x="123" y="218"/>
                        <a:pt x="128" y="225"/>
                        <a:pt x="125" y="225"/>
                      </a:cubicBezTo>
                      <a:cubicBezTo>
                        <a:pt x="129" y="225"/>
                        <a:pt x="133" y="230"/>
                        <a:pt x="135" y="233"/>
                      </a:cubicBezTo>
                      <a:cubicBezTo>
                        <a:pt x="137" y="236"/>
                        <a:pt x="136" y="241"/>
                        <a:pt x="138" y="245"/>
                      </a:cubicBezTo>
                      <a:cubicBezTo>
                        <a:pt x="139" y="250"/>
                        <a:pt x="146" y="252"/>
                        <a:pt x="150" y="255"/>
                      </a:cubicBezTo>
                      <a:cubicBezTo>
                        <a:pt x="154" y="256"/>
                        <a:pt x="157" y="259"/>
                        <a:pt x="160" y="260"/>
                      </a:cubicBezTo>
                      <a:cubicBezTo>
                        <a:pt x="166" y="262"/>
                        <a:pt x="167" y="260"/>
                        <a:pt x="171" y="260"/>
                      </a:cubicBezTo>
                      <a:cubicBezTo>
                        <a:pt x="178" y="259"/>
                        <a:pt x="179" y="266"/>
                        <a:pt x="184" y="269"/>
                      </a:cubicBezTo>
                      <a:cubicBezTo>
                        <a:pt x="187" y="270"/>
                        <a:pt x="194" y="273"/>
                        <a:pt x="198" y="271"/>
                      </a:cubicBezTo>
                      <a:cubicBezTo>
                        <a:pt x="196" y="272"/>
                        <a:pt x="203" y="282"/>
                        <a:pt x="204" y="283"/>
                      </a:cubicBezTo>
                      <a:cubicBezTo>
                        <a:pt x="206" y="286"/>
                        <a:pt x="210" y="287"/>
                        <a:pt x="213" y="290"/>
                      </a:cubicBezTo>
                      <a:cubicBezTo>
                        <a:pt x="213" y="290"/>
                        <a:pt x="214" y="289"/>
                        <a:pt x="214" y="288"/>
                      </a:cubicBezTo>
                      <a:cubicBezTo>
                        <a:pt x="213" y="291"/>
                        <a:pt x="218" y="296"/>
                        <a:pt x="221" y="296"/>
                      </a:cubicBezTo>
                      <a:cubicBezTo>
                        <a:pt x="223" y="295"/>
                        <a:pt x="224" y="290"/>
                        <a:pt x="224" y="288"/>
                      </a:cubicBezTo>
                      <a:cubicBezTo>
                        <a:pt x="219" y="290"/>
                        <a:pt x="215" y="288"/>
                        <a:pt x="212" y="283"/>
                      </a:cubicBezTo>
                      <a:cubicBezTo>
                        <a:pt x="211" y="282"/>
                        <a:pt x="207" y="275"/>
                        <a:pt x="211" y="275"/>
                      </a:cubicBezTo>
                      <a:cubicBezTo>
                        <a:pt x="216" y="275"/>
                        <a:pt x="212" y="271"/>
                        <a:pt x="212" y="268"/>
                      </a:cubicBezTo>
                      <a:cubicBezTo>
                        <a:pt x="211" y="264"/>
                        <a:pt x="208" y="262"/>
                        <a:pt x="206" y="259"/>
                      </a:cubicBezTo>
                      <a:cubicBezTo>
                        <a:pt x="205" y="262"/>
                        <a:pt x="200" y="261"/>
                        <a:pt x="198" y="259"/>
                      </a:cubicBezTo>
                      <a:cubicBezTo>
                        <a:pt x="198" y="259"/>
                        <a:pt x="197" y="261"/>
                        <a:pt x="197" y="262"/>
                      </a:cubicBezTo>
                      <a:cubicBezTo>
                        <a:pt x="196" y="262"/>
                        <a:pt x="195" y="262"/>
                        <a:pt x="194" y="261"/>
                      </a:cubicBezTo>
                      <a:cubicBezTo>
                        <a:pt x="194" y="258"/>
                        <a:pt x="194" y="255"/>
                        <a:pt x="195" y="251"/>
                      </a:cubicBezTo>
                      <a:cubicBezTo>
                        <a:pt x="196" y="247"/>
                        <a:pt x="205" y="238"/>
                        <a:pt x="194" y="239"/>
                      </a:cubicBezTo>
                      <a:cubicBezTo>
                        <a:pt x="190" y="239"/>
                        <a:pt x="188" y="240"/>
                        <a:pt x="187" y="244"/>
                      </a:cubicBezTo>
                      <a:cubicBezTo>
                        <a:pt x="186" y="247"/>
                        <a:pt x="186" y="249"/>
                        <a:pt x="183" y="251"/>
                      </a:cubicBezTo>
                      <a:cubicBezTo>
                        <a:pt x="181" y="252"/>
                        <a:pt x="173" y="251"/>
                        <a:pt x="171" y="250"/>
                      </a:cubicBezTo>
                      <a:cubicBezTo>
                        <a:pt x="166" y="247"/>
                        <a:pt x="163" y="239"/>
                        <a:pt x="163" y="234"/>
                      </a:cubicBezTo>
                      <a:cubicBezTo>
                        <a:pt x="163" y="227"/>
                        <a:pt x="166" y="221"/>
                        <a:pt x="163" y="215"/>
                      </a:cubicBezTo>
                      <a:cubicBezTo>
                        <a:pt x="164" y="213"/>
                        <a:pt x="166" y="211"/>
                        <a:pt x="168" y="210"/>
                      </a:cubicBezTo>
                      <a:cubicBezTo>
                        <a:pt x="169" y="209"/>
                        <a:pt x="171" y="210"/>
                        <a:pt x="172" y="207"/>
                      </a:cubicBezTo>
                      <a:cubicBezTo>
                        <a:pt x="171" y="207"/>
                        <a:pt x="170" y="206"/>
                        <a:pt x="170" y="206"/>
                      </a:cubicBezTo>
                      <a:cubicBezTo>
                        <a:pt x="173" y="208"/>
                        <a:pt x="180" y="203"/>
                        <a:pt x="184" y="206"/>
                      </a:cubicBezTo>
                      <a:cubicBezTo>
                        <a:pt x="186" y="207"/>
                        <a:pt x="188" y="208"/>
                        <a:pt x="189" y="205"/>
                      </a:cubicBezTo>
                      <a:cubicBezTo>
                        <a:pt x="189" y="205"/>
                        <a:pt x="187" y="202"/>
                        <a:pt x="188" y="200"/>
                      </a:cubicBezTo>
                      <a:cubicBezTo>
                        <a:pt x="189" y="204"/>
                        <a:pt x="192" y="205"/>
                        <a:pt x="196" y="202"/>
                      </a:cubicBezTo>
                      <a:cubicBezTo>
                        <a:pt x="197" y="203"/>
                        <a:pt x="201" y="203"/>
                        <a:pt x="204" y="204"/>
                      </a:cubicBezTo>
                      <a:cubicBezTo>
                        <a:pt x="207" y="206"/>
                        <a:pt x="207" y="209"/>
                        <a:pt x="211" y="205"/>
                      </a:cubicBezTo>
                      <a:cubicBezTo>
                        <a:pt x="213" y="208"/>
                        <a:pt x="213" y="208"/>
                        <a:pt x="214" y="211"/>
                      </a:cubicBezTo>
                      <a:cubicBezTo>
                        <a:pt x="214" y="214"/>
                        <a:pt x="216" y="221"/>
                        <a:pt x="218" y="222"/>
                      </a:cubicBezTo>
                      <a:cubicBezTo>
                        <a:pt x="224" y="225"/>
                        <a:pt x="222" y="217"/>
                        <a:pt x="222" y="214"/>
                      </a:cubicBezTo>
                      <a:cubicBezTo>
                        <a:pt x="222" y="213"/>
                        <a:pt x="222" y="205"/>
                        <a:pt x="221" y="205"/>
                      </a:cubicBezTo>
                      <a:cubicBezTo>
                        <a:pt x="213" y="203"/>
                        <a:pt x="216" y="197"/>
                        <a:pt x="221" y="193"/>
                      </a:cubicBezTo>
                      <a:cubicBezTo>
                        <a:pt x="222" y="192"/>
                        <a:pt x="227" y="190"/>
                        <a:pt x="230" y="188"/>
                      </a:cubicBezTo>
                      <a:cubicBezTo>
                        <a:pt x="232" y="186"/>
                        <a:pt x="235" y="183"/>
                        <a:pt x="234" y="179"/>
                      </a:cubicBezTo>
                      <a:cubicBezTo>
                        <a:pt x="235" y="179"/>
                        <a:pt x="236" y="178"/>
                        <a:pt x="236" y="177"/>
                      </a:cubicBezTo>
                      <a:cubicBezTo>
                        <a:pt x="236" y="177"/>
                        <a:pt x="233" y="174"/>
                        <a:pt x="232" y="175"/>
                      </a:cubicBezTo>
                      <a:cubicBezTo>
                        <a:pt x="234" y="174"/>
                        <a:pt x="234" y="172"/>
                        <a:pt x="233" y="171"/>
                      </a:cubicBezTo>
                      <a:cubicBezTo>
                        <a:pt x="235" y="169"/>
                        <a:pt x="234" y="166"/>
                        <a:pt x="236" y="165"/>
                      </a:cubicBezTo>
                      <a:cubicBezTo>
                        <a:pt x="239" y="169"/>
                        <a:pt x="245" y="165"/>
                        <a:pt x="242" y="162"/>
                      </a:cubicBezTo>
                      <a:cubicBezTo>
                        <a:pt x="244" y="158"/>
                        <a:pt x="250" y="160"/>
                        <a:pt x="252" y="157"/>
                      </a:cubicBezTo>
                      <a:cubicBezTo>
                        <a:pt x="255" y="158"/>
                        <a:pt x="253" y="153"/>
                        <a:pt x="255" y="150"/>
                      </a:cubicBezTo>
                      <a:cubicBezTo>
                        <a:pt x="256" y="148"/>
                        <a:pt x="259" y="148"/>
                        <a:pt x="262" y="147"/>
                      </a:cubicBezTo>
                      <a:cubicBezTo>
                        <a:pt x="262" y="147"/>
                        <a:pt x="268" y="143"/>
                        <a:pt x="266" y="143"/>
                      </a:cubicBezTo>
                      <a:cubicBezTo>
                        <a:pt x="270" y="144"/>
                        <a:pt x="279" y="139"/>
                        <a:pt x="272" y="135"/>
                      </a:cubicBezTo>
                      <a:cubicBezTo>
                        <a:pt x="273" y="133"/>
                        <a:pt x="270" y="132"/>
                        <a:pt x="268" y="132"/>
                      </a:cubicBezTo>
                      <a:cubicBezTo>
                        <a:pt x="269" y="131"/>
                        <a:pt x="272" y="132"/>
                        <a:pt x="273" y="131"/>
                      </a:cubicBezTo>
                      <a:cubicBezTo>
                        <a:pt x="276" y="129"/>
                        <a:pt x="274" y="128"/>
                        <a:pt x="271" y="127"/>
                      </a:cubicBezTo>
                      <a:cubicBezTo>
                        <a:pt x="268" y="126"/>
                        <a:pt x="263" y="128"/>
                        <a:pt x="261" y="130"/>
                      </a:cubicBezTo>
                      <a:cubicBezTo>
                        <a:pt x="259" y="132"/>
                        <a:pt x="257" y="134"/>
                        <a:pt x="255" y="135"/>
                      </a:cubicBezTo>
                      <a:close/>
                      <a:moveTo>
                        <a:pt x="308" y="302"/>
                      </a:moveTo>
                      <a:cubicBezTo>
                        <a:pt x="306" y="301"/>
                        <a:pt x="303" y="301"/>
                        <a:pt x="301" y="300"/>
                      </a:cubicBezTo>
                      <a:cubicBezTo>
                        <a:pt x="299" y="300"/>
                        <a:pt x="298" y="299"/>
                        <a:pt x="295" y="298"/>
                      </a:cubicBezTo>
                      <a:cubicBezTo>
                        <a:pt x="296" y="293"/>
                        <a:pt x="290" y="292"/>
                        <a:pt x="287" y="289"/>
                      </a:cubicBezTo>
                      <a:cubicBezTo>
                        <a:pt x="284" y="287"/>
                        <a:pt x="282" y="284"/>
                        <a:pt x="277" y="285"/>
                      </a:cubicBezTo>
                      <a:cubicBezTo>
                        <a:pt x="276" y="285"/>
                        <a:pt x="271" y="287"/>
                        <a:pt x="272" y="288"/>
                      </a:cubicBezTo>
                      <a:cubicBezTo>
                        <a:pt x="269" y="285"/>
                        <a:pt x="268" y="284"/>
                        <a:pt x="263" y="282"/>
                      </a:cubicBezTo>
                      <a:cubicBezTo>
                        <a:pt x="259" y="281"/>
                        <a:pt x="257" y="276"/>
                        <a:pt x="253" y="281"/>
                      </a:cubicBezTo>
                      <a:cubicBezTo>
                        <a:pt x="251" y="283"/>
                        <a:pt x="252" y="286"/>
                        <a:pt x="251" y="288"/>
                      </a:cubicBezTo>
                      <a:cubicBezTo>
                        <a:pt x="247" y="285"/>
                        <a:pt x="254" y="282"/>
                        <a:pt x="251" y="279"/>
                      </a:cubicBezTo>
                      <a:cubicBezTo>
                        <a:pt x="248" y="275"/>
                        <a:pt x="243" y="281"/>
                        <a:pt x="240" y="282"/>
                      </a:cubicBezTo>
                      <a:cubicBezTo>
                        <a:pt x="239" y="284"/>
                        <a:pt x="237" y="284"/>
                        <a:pt x="236" y="286"/>
                      </a:cubicBezTo>
                      <a:cubicBezTo>
                        <a:pt x="235" y="287"/>
                        <a:pt x="234" y="290"/>
                        <a:pt x="233" y="291"/>
                      </a:cubicBezTo>
                      <a:cubicBezTo>
                        <a:pt x="233" y="289"/>
                        <a:pt x="228" y="290"/>
                        <a:pt x="228" y="288"/>
                      </a:cubicBezTo>
                      <a:cubicBezTo>
                        <a:pt x="229" y="294"/>
                        <a:pt x="229" y="301"/>
                        <a:pt x="230" y="307"/>
                      </a:cubicBezTo>
                      <a:cubicBezTo>
                        <a:pt x="231" y="310"/>
                        <a:pt x="230" y="316"/>
                        <a:pt x="227" y="319"/>
                      </a:cubicBezTo>
                      <a:cubicBezTo>
                        <a:pt x="224" y="321"/>
                        <a:pt x="221" y="324"/>
                        <a:pt x="220" y="329"/>
                      </a:cubicBezTo>
                      <a:cubicBezTo>
                        <a:pt x="220" y="332"/>
                        <a:pt x="220" y="334"/>
                        <a:pt x="223" y="335"/>
                      </a:cubicBezTo>
                      <a:cubicBezTo>
                        <a:pt x="223" y="339"/>
                        <a:pt x="219" y="342"/>
                        <a:pt x="219" y="346"/>
                      </a:cubicBezTo>
                      <a:cubicBezTo>
                        <a:pt x="219" y="346"/>
                        <a:pt x="220" y="348"/>
                        <a:pt x="220" y="350"/>
                      </a:cubicBezTo>
                      <a:cubicBezTo>
                        <a:pt x="254" y="344"/>
                        <a:pt x="285" y="327"/>
                        <a:pt x="308" y="30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5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78" name="TextBox 177"/>
            <p:cNvSpPr txBox="1"/>
            <p:nvPr/>
          </p:nvSpPr>
          <p:spPr>
            <a:xfrm>
              <a:off x="1346427" y="5025924"/>
              <a:ext cx="1747507" cy="15829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l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Повышение рейтинга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346428" y="5372127"/>
              <a:ext cx="1542506" cy="15829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l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Рост </a:t>
              </a:r>
              <a:r>
                <a:rPr lang="ru-RU" sz="12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выручки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39" name="Группа 38"/>
          <p:cNvGrpSpPr/>
          <p:nvPr/>
        </p:nvGrpSpPr>
        <p:grpSpPr>
          <a:xfrm>
            <a:off x="9982000" y="3308093"/>
            <a:ext cx="2999586" cy="1882551"/>
            <a:chOff x="4438994" y="4882126"/>
            <a:chExt cx="2999586" cy="1882551"/>
          </a:xfrm>
        </p:grpSpPr>
        <p:grpSp>
          <p:nvGrpSpPr>
            <p:cNvPr id="188" name="Group 56"/>
            <p:cNvGrpSpPr/>
            <p:nvPr/>
          </p:nvGrpSpPr>
          <p:grpSpPr>
            <a:xfrm flipH="1">
              <a:off x="5001380" y="4882126"/>
              <a:ext cx="495104" cy="1360717"/>
              <a:chOff x="5795747" y="1144699"/>
              <a:chExt cx="812800" cy="2201863"/>
            </a:xfrm>
          </p:grpSpPr>
          <p:sp>
            <p:nvSpPr>
              <p:cNvPr id="230" name="Freeform 5"/>
              <p:cNvSpPr>
                <a:spLocks/>
              </p:cNvSpPr>
              <p:nvPr/>
            </p:nvSpPr>
            <p:spPr bwMode="auto">
              <a:xfrm>
                <a:off x="6179922" y="1417750"/>
                <a:ext cx="428625" cy="1928812"/>
              </a:xfrm>
              <a:custGeom>
                <a:avLst/>
                <a:gdLst/>
                <a:ahLst/>
                <a:cxnLst>
                  <a:cxn ang="0">
                    <a:pos x="0" y="152"/>
                  </a:cxn>
                  <a:cxn ang="0">
                    <a:pos x="270" y="0"/>
                  </a:cxn>
                  <a:cxn ang="0">
                    <a:pos x="270" y="1061"/>
                  </a:cxn>
                  <a:cxn ang="0">
                    <a:pos x="0" y="1215"/>
                  </a:cxn>
                  <a:cxn ang="0">
                    <a:pos x="0" y="1215"/>
                  </a:cxn>
                  <a:cxn ang="0">
                    <a:pos x="0" y="152"/>
                  </a:cxn>
                </a:cxnLst>
                <a:rect l="0" t="0" r="r" b="b"/>
                <a:pathLst>
                  <a:path w="270" h="1215">
                    <a:moveTo>
                      <a:pt x="0" y="152"/>
                    </a:moveTo>
                    <a:lnTo>
                      <a:pt x="270" y="0"/>
                    </a:lnTo>
                    <a:lnTo>
                      <a:pt x="270" y="1061"/>
                    </a:lnTo>
                    <a:lnTo>
                      <a:pt x="0" y="1215"/>
                    </a:lnTo>
                    <a:lnTo>
                      <a:pt x="0" y="1215"/>
                    </a:lnTo>
                    <a:lnTo>
                      <a:pt x="0" y="152"/>
                    </a:lnTo>
                    <a:close/>
                  </a:path>
                </a:pathLst>
              </a:custGeom>
              <a:solidFill>
                <a:srgbClr val="1D8EE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5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31" name="Freeform 6"/>
              <p:cNvSpPr>
                <a:spLocks/>
              </p:cNvSpPr>
              <p:nvPr/>
            </p:nvSpPr>
            <p:spPr bwMode="auto">
              <a:xfrm>
                <a:off x="5795747" y="1144699"/>
                <a:ext cx="812800" cy="514350"/>
              </a:xfrm>
              <a:custGeom>
                <a:avLst/>
                <a:gdLst/>
                <a:ahLst/>
                <a:cxnLst>
                  <a:cxn ang="0">
                    <a:pos x="242" y="324"/>
                  </a:cxn>
                  <a:cxn ang="0">
                    <a:pos x="0" y="151"/>
                  </a:cxn>
                  <a:cxn ang="0">
                    <a:pos x="271" y="0"/>
                  </a:cxn>
                  <a:cxn ang="0">
                    <a:pos x="512" y="172"/>
                  </a:cxn>
                  <a:cxn ang="0">
                    <a:pos x="242" y="324"/>
                  </a:cxn>
                </a:cxnLst>
                <a:rect l="0" t="0" r="r" b="b"/>
                <a:pathLst>
                  <a:path w="512" h="324">
                    <a:moveTo>
                      <a:pt x="242" y="324"/>
                    </a:moveTo>
                    <a:lnTo>
                      <a:pt x="0" y="151"/>
                    </a:lnTo>
                    <a:lnTo>
                      <a:pt x="271" y="0"/>
                    </a:lnTo>
                    <a:lnTo>
                      <a:pt x="512" y="172"/>
                    </a:lnTo>
                    <a:lnTo>
                      <a:pt x="242" y="324"/>
                    </a:lnTo>
                    <a:close/>
                  </a:path>
                </a:pathLst>
              </a:custGeom>
              <a:solidFill>
                <a:srgbClr val="A5D2F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5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32" name="Freeform 7"/>
              <p:cNvSpPr>
                <a:spLocks/>
              </p:cNvSpPr>
              <p:nvPr/>
            </p:nvSpPr>
            <p:spPr bwMode="auto">
              <a:xfrm>
                <a:off x="5795747" y="1384412"/>
                <a:ext cx="384175" cy="1962150"/>
              </a:xfrm>
              <a:custGeom>
                <a:avLst/>
                <a:gdLst/>
                <a:ahLst/>
                <a:cxnLst>
                  <a:cxn ang="0">
                    <a:pos x="0" y="1062"/>
                  </a:cxn>
                  <a:cxn ang="0">
                    <a:pos x="0" y="0"/>
                  </a:cxn>
                  <a:cxn ang="0">
                    <a:pos x="242" y="173"/>
                  </a:cxn>
                  <a:cxn ang="0">
                    <a:pos x="242" y="1236"/>
                  </a:cxn>
                  <a:cxn ang="0">
                    <a:pos x="0" y="1062"/>
                  </a:cxn>
                </a:cxnLst>
                <a:rect l="0" t="0" r="r" b="b"/>
                <a:pathLst>
                  <a:path w="242" h="1236">
                    <a:moveTo>
                      <a:pt x="0" y="1062"/>
                    </a:moveTo>
                    <a:lnTo>
                      <a:pt x="0" y="0"/>
                    </a:lnTo>
                    <a:lnTo>
                      <a:pt x="242" y="173"/>
                    </a:lnTo>
                    <a:lnTo>
                      <a:pt x="242" y="1236"/>
                    </a:lnTo>
                    <a:lnTo>
                      <a:pt x="0" y="1062"/>
                    </a:lnTo>
                    <a:close/>
                  </a:path>
                </a:pathLst>
              </a:custGeom>
              <a:solidFill>
                <a:srgbClr val="116BB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5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89" name="Freeform 24"/>
            <p:cNvSpPr>
              <a:spLocks/>
            </p:cNvSpPr>
            <p:nvPr/>
          </p:nvSpPr>
          <p:spPr bwMode="auto">
            <a:xfrm flipH="1">
              <a:off x="5634949" y="6071529"/>
              <a:ext cx="1185543" cy="170703"/>
            </a:xfrm>
            <a:custGeom>
              <a:avLst/>
              <a:gdLst/>
              <a:ahLst/>
              <a:cxnLst>
                <a:cxn ang="0">
                  <a:pos x="1226" y="174"/>
                </a:cxn>
                <a:cxn ang="0">
                  <a:pos x="0" y="174"/>
                </a:cxn>
                <a:cxn ang="0">
                  <a:pos x="0" y="0"/>
                </a:cxn>
                <a:cxn ang="0">
                  <a:pos x="983" y="0"/>
                </a:cxn>
                <a:cxn ang="0">
                  <a:pos x="1226" y="174"/>
                </a:cxn>
              </a:cxnLst>
              <a:rect l="0" t="0" r="r" b="b"/>
              <a:pathLst>
                <a:path w="1226" h="174">
                  <a:moveTo>
                    <a:pt x="1226" y="174"/>
                  </a:moveTo>
                  <a:lnTo>
                    <a:pt x="0" y="174"/>
                  </a:lnTo>
                  <a:lnTo>
                    <a:pt x="0" y="0"/>
                  </a:lnTo>
                  <a:lnTo>
                    <a:pt x="983" y="0"/>
                  </a:lnTo>
                  <a:lnTo>
                    <a:pt x="1226" y="174"/>
                  </a:lnTo>
                  <a:close/>
                </a:path>
              </a:pathLst>
            </a:custGeom>
            <a:solidFill>
              <a:srgbClr val="116BB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90" name="Group 75"/>
            <p:cNvGrpSpPr/>
            <p:nvPr/>
          </p:nvGrpSpPr>
          <p:grpSpPr>
            <a:xfrm flipH="1">
              <a:off x="4438994" y="5877016"/>
              <a:ext cx="398519" cy="887661"/>
              <a:chOff x="6244792" y="1782253"/>
              <a:chExt cx="811213" cy="1862138"/>
            </a:xfrm>
          </p:grpSpPr>
          <p:sp>
            <p:nvSpPr>
              <p:cNvPr id="227" name="Freeform 8"/>
              <p:cNvSpPr>
                <a:spLocks/>
              </p:cNvSpPr>
              <p:nvPr/>
            </p:nvSpPr>
            <p:spPr bwMode="auto">
              <a:xfrm>
                <a:off x="6244792" y="1782253"/>
                <a:ext cx="811213" cy="517525"/>
              </a:xfrm>
              <a:custGeom>
                <a:avLst/>
                <a:gdLst/>
                <a:ahLst/>
                <a:cxnLst>
                  <a:cxn ang="0">
                    <a:pos x="270" y="0"/>
                  </a:cxn>
                  <a:cxn ang="0">
                    <a:pos x="511" y="172"/>
                  </a:cxn>
                  <a:cxn ang="0">
                    <a:pos x="241" y="326"/>
                  </a:cxn>
                  <a:cxn ang="0">
                    <a:pos x="0" y="151"/>
                  </a:cxn>
                  <a:cxn ang="0">
                    <a:pos x="270" y="0"/>
                  </a:cxn>
                </a:cxnLst>
                <a:rect l="0" t="0" r="r" b="b"/>
                <a:pathLst>
                  <a:path w="511" h="326">
                    <a:moveTo>
                      <a:pt x="270" y="0"/>
                    </a:moveTo>
                    <a:lnTo>
                      <a:pt x="511" y="172"/>
                    </a:lnTo>
                    <a:lnTo>
                      <a:pt x="241" y="326"/>
                    </a:lnTo>
                    <a:lnTo>
                      <a:pt x="0" y="151"/>
                    </a:lnTo>
                    <a:lnTo>
                      <a:pt x="27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5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8" name="Freeform 9"/>
              <p:cNvSpPr>
                <a:spLocks/>
              </p:cNvSpPr>
              <p:nvPr/>
            </p:nvSpPr>
            <p:spPr bwMode="auto">
              <a:xfrm>
                <a:off x="6627379" y="2055303"/>
                <a:ext cx="428625" cy="1589088"/>
              </a:xfrm>
              <a:custGeom>
                <a:avLst/>
                <a:gdLst/>
                <a:ahLst/>
                <a:cxnLst>
                  <a:cxn ang="0">
                    <a:pos x="0" y="154"/>
                  </a:cxn>
                  <a:cxn ang="0">
                    <a:pos x="270" y="0"/>
                  </a:cxn>
                  <a:cxn ang="0">
                    <a:pos x="270" y="848"/>
                  </a:cxn>
                  <a:cxn ang="0">
                    <a:pos x="1" y="1001"/>
                  </a:cxn>
                  <a:cxn ang="0">
                    <a:pos x="0" y="1001"/>
                  </a:cxn>
                  <a:cxn ang="0">
                    <a:pos x="0" y="154"/>
                  </a:cxn>
                </a:cxnLst>
                <a:rect l="0" t="0" r="r" b="b"/>
                <a:pathLst>
                  <a:path w="270" h="1001">
                    <a:moveTo>
                      <a:pt x="0" y="154"/>
                    </a:moveTo>
                    <a:lnTo>
                      <a:pt x="270" y="0"/>
                    </a:lnTo>
                    <a:lnTo>
                      <a:pt x="270" y="848"/>
                    </a:lnTo>
                    <a:lnTo>
                      <a:pt x="1" y="1001"/>
                    </a:lnTo>
                    <a:lnTo>
                      <a:pt x="0" y="1001"/>
                    </a:lnTo>
                    <a:lnTo>
                      <a:pt x="0" y="154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5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9" name="Freeform 10"/>
              <p:cNvSpPr>
                <a:spLocks/>
              </p:cNvSpPr>
              <p:nvPr/>
            </p:nvSpPr>
            <p:spPr bwMode="auto">
              <a:xfrm>
                <a:off x="6244792" y="2021966"/>
                <a:ext cx="382588" cy="16224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1" y="175"/>
                  </a:cxn>
                  <a:cxn ang="0">
                    <a:pos x="241" y="1022"/>
                  </a:cxn>
                  <a:cxn ang="0">
                    <a:pos x="0" y="848"/>
                  </a:cxn>
                  <a:cxn ang="0">
                    <a:pos x="0" y="0"/>
                  </a:cxn>
                </a:cxnLst>
                <a:rect l="0" t="0" r="r" b="b"/>
                <a:pathLst>
                  <a:path w="241" h="1022">
                    <a:moveTo>
                      <a:pt x="0" y="0"/>
                    </a:moveTo>
                    <a:lnTo>
                      <a:pt x="241" y="175"/>
                    </a:lnTo>
                    <a:lnTo>
                      <a:pt x="241" y="1022"/>
                    </a:lnTo>
                    <a:lnTo>
                      <a:pt x="0" y="8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5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215" name="Freeform 145"/>
            <p:cNvSpPr>
              <a:spLocks/>
            </p:cNvSpPr>
            <p:nvPr/>
          </p:nvSpPr>
          <p:spPr bwMode="auto">
            <a:xfrm flipH="1">
              <a:off x="4576138" y="5751696"/>
              <a:ext cx="133446" cy="116745"/>
            </a:xfrm>
            <a:custGeom>
              <a:avLst/>
              <a:gdLst/>
              <a:ahLst/>
              <a:cxnLst>
                <a:cxn ang="0">
                  <a:pos x="64" y="51"/>
                </a:cxn>
                <a:cxn ang="0">
                  <a:pos x="60" y="55"/>
                </a:cxn>
                <a:cxn ang="0">
                  <a:pos x="49" y="55"/>
                </a:cxn>
                <a:cxn ang="0">
                  <a:pos x="45" y="51"/>
                </a:cxn>
                <a:cxn ang="0">
                  <a:pos x="45" y="40"/>
                </a:cxn>
                <a:cxn ang="0">
                  <a:pos x="49" y="36"/>
                </a:cxn>
                <a:cxn ang="0">
                  <a:pos x="52" y="36"/>
                </a:cxn>
                <a:cxn ang="0">
                  <a:pos x="52" y="30"/>
                </a:cxn>
                <a:cxn ang="0">
                  <a:pos x="34" y="30"/>
                </a:cxn>
                <a:cxn ang="0">
                  <a:pos x="34" y="36"/>
                </a:cxn>
                <a:cxn ang="0">
                  <a:pos x="37" y="36"/>
                </a:cxn>
                <a:cxn ang="0">
                  <a:pos x="41" y="40"/>
                </a:cxn>
                <a:cxn ang="0">
                  <a:pos x="41" y="51"/>
                </a:cxn>
                <a:cxn ang="0">
                  <a:pos x="37" y="55"/>
                </a:cxn>
                <a:cxn ang="0">
                  <a:pos x="26" y="55"/>
                </a:cxn>
                <a:cxn ang="0">
                  <a:pos x="23" y="51"/>
                </a:cxn>
                <a:cxn ang="0">
                  <a:pos x="23" y="40"/>
                </a:cxn>
                <a:cxn ang="0">
                  <a:pos x="26" y="36"/>
                </a:cxn>
                <a:cxn ang="0">
                  <a:pos x="29" y="36"/>
                </a:cxn>
                <a:cxn ang="0">
                  <a:pos x="29" y="30"/>
                </a:cxn>
                <a:cxn ang="0">
                  <a:pos x="11" y="30"/>
                </a:cxn>
                <a:cxn ang="0">
                  <a:pos x="11" y="36"/>
                </a:cxn>
                <a:cxn ang="0">
                  <a:pos x="15" y="36"/>
                </a:cxn>
                <a:cxn ang="0">
                  <a:pos x="18" y="40"/>
                </a:cxn>
                <a:cxn ang="0">
                  <a:pos x="18" y="51"/>
                </a:cxn>
                <a:cxn ang="0">
                  <a:pos x="15" y="55"/>
                </a:cxn>
                <a:cxn ang="0">
                  <a:pos x="3" y="55"/>
                </a:cxn>
                <a:cxn ang="0">
                  <a:pos x="0" y="51"/>
                </a:cxn>
                <a:cxn ang="0">
                  <a:pos x="0" y="40"/>
                </a:cxn>
                <a:cxn ang="0">
                  <a:pos x="3" y="36"/>
                </a:cxn>
                <a:cxn ang="0">
                  <a:pos x="7" y="36"/>
                </a:cxn>
                <a:cxn ang="0">
                  <a:pos x="7" y="30"/>
                </a:cxn>
                <a:cxn ang="0">
                  <a:pos x="11" y="25"/>
                </a:cxn>
                <a:cxn ang="0">
                  <a:pos x="29" y="25"/>
                </a:cxn>
                <a:cxn ang="0">
                  <a:pos x="29" y="18"/>
                </a:cxn>
                <a:cxn ang="0">
                  <a:pos x="26" y="18"/>
                </a:cxn>
                <a:cxn ang="0">
                  <a:pos x="23" y="15"/>
                </a:cxn>
                <a:cxn ang="0">
                  <a:pos x="23" y="3"/>
                </a:cxn>
                <a:cxn ang="0">
                  <a:pos x="26" y="0"/>
                </a:cxn>
                <a:cxn ang="0">
                  <a:pos x="37" y="0"/>
                </a:cxn>
                <a:cxn ang="0">
                  <a:pos x="41" y="3"/>
                </a:cxn>
                <a:cxn ang="0">
                  <a:pos x="41" y="15"/>
                </a:cxn>
                <a:cxn ang="0">
                  <a:pos x="37" y="18"/>
                </a:cxn>
                <a:cxn ang="0">
                  <a:pos x="34" y="18"/>
                </a:cxn>
                <a:cxn ang="0">
                  <a:pos x="34" y="25"/>
                </a:cxn>
                <a:cxn ang="0">
                  <a:pos x="52" y="25"/>
                </a:cxn>
                <a:cxn ang="0">
                  <a:pos x="57" y="30"/>
                </a:cxn>
                <a:cxn ang="0">
                  <a:pos x="57" y="36"/>
                </a:cxn>
                <a:cxn ang="0">
                  <a:pos x="60" y="36"/>
                </a:cxn>
                <a:cxn ang="0">
                  <a:pos x="64" y="40"/>
                </a:cxn>
                <a:cxn ang="0">
                  <a:pos x="64" y="51"/>
                </a:cxn>
              </a:cxnLst>
              <a:rect l="0" t="0" r="r" b="b"/>
              <a:pathLst>
                <a:path w="64" h="55">
                  <a:moveTo>
                    <a:pt x="64" y="51"/>
                  </a:moveTo>
                  <a:cubicBezTo>
                    <a:pt x="64" y="53"/>
                    <a:pt x="62" y="55"/>
                    <a:pt x="60" y="55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7" y="55"/>
                    <a:pt x="45" y="53"/>
                    <a:pt x="45" y="51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5" y="38"/>
                    <a:pt x="47" y="36"/>
                    <a:pt x="49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9" y="36"/>
                    <a:pt x="41" y="38"/>
                    <a:pt x="41" y="40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3"/>
                    <a:pt x="39" y="55"/>
                    <a:pt x="37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4" y="55"/>
                    <a:pt x="23" y="53"/>
                    <a:pt x="23" y="51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38"/>
                    <a:pt x="24" y="36"/>
                    <a:pt x="26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7" y="36"/>
                    <a:pt x="18" y="38"/>
                    <a:pt x="18" y="40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3"/>
                    <a:pt x="17" y="55"/>
                    <a:pt x="15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55"/>
                    <a:pt x="0" y="53"/>
                    <a:pt x="0" y="5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38"/>
                    <a:pt x="1" y="36"/>
                    <a:pt x="3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27"/>
                    <a:pt x="9" y="25"/>
                    <a:pt x="11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4" y="18"/>
                    <a:pt x="23" y="17"/>
                    <a:pt x="23" y="15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1"/>
                    <a:pt x="24" y="0"/>
                    <a:pt x="26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9" y="0"/>
                    <a:pt x="41" y="1"/>
                    <a:pt x="41" y="3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1" y="17"/>
                    <a:pt x="39" y="18"/>
                    <a:pt x="37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55" y="25"/>
                    <a:pt x="57" y="27"/>
                    <a:pt x="57" y="30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2" y="36"/>
                    <a:pt x="64" y="38"/>
                    <a:pt x="64" y="40"/>
                  </a:cubicBezTo>
                  <a:lnTo>
                    <a:pt x="64" y="5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3" name="Text Placeholder 3"/>
            <p:cNvSpPr txBox="1">
              <a:spLocks/>
            </p:cNvSpPr>
            <p:nvPr/>
          </p:nvSpPr>
          <p:spPr>
            <a:xfrm flipH="1">
              <a:off x="6934866" y="6020833"/>
              <a:ext cx="503714" cy="240037"/>
            </a:xfrm>
            <a:prstGeom prst="rect">
              <a:avLst/>
            </a:prstGeom>
          </p:spPr>
          <p:txBody>
            <a:bodyPr wrap="squar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4D7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90%</a:t>
              </a:r>
            </a:p>
          </p:txBody>
        </p:sp>
      </p:grpSp>
      <p:sp>
        <p:nvSpPr>
          <p:cNvPr id="300" name="Freeform 36"/>
          <p:cNvSpPr>
            <a:spLocks noEditPoints="1"/>
          </p:cNvSpPr>
          <p:nvPr/>
        </p:nvSpPr>
        <p:spPr bwMode="auto">
          <a:xfrm>
            <a:off x="783260" y="4815546"/>
            <a:ext cx="124521" cy="133916"/>
          </a:xfrm>
          <a:custGeom>
            <a:avLst/>
            <a:gdLst/>
            <a:ahLst/>
            <a:cxnLst>
              <a:cxn ang="0">
                <a:pos x="55" y="64"/>
              </a:cxn>
              <a:cxn ang="0">
                <a:pos x="0" y="59"/>
              </a:cxn>
              <a:cxn ang="0">
                <a:pos x="4" y="9"/>
              </a:cxn>
              <a:cxn ang="0">
                <a:pos x="9" y="5"/>
              </a:cxn>
              <a:cxn ang="0">
                <a:pos x="17" y="0"/>
              </a:cxn>
              <a:cxn ang="0">
                <a:pos x="23" y="9"/>
              </a:cxn>
              <a:cxn ang="0">
                <a:pos x="36" y="5"/>
              </a:cxn>
              <a:cxn ang="0">
                <a:pos x="44" y="0"/>
              </a:cxn>
              <a:cxn ang="0">
                <a:pos x="50" y="9"/>
              </a:cxn>
              <a:cxn ang="0">
                <a:pos x="59" y="13"/>
              </a:cxn>
              <a:cxn ang="0">
                <a:pos x="15" y="33"/>
              </a:cxn>
              <a:cxn ang="0">
                <a:pos x="4" y="23"/>
              </a:cxn>
              <a:cxn ang="0">
                <a:pos x="15" y="33"/>
              </a:cxn>
              <a:cxn ang="0">
                <a:pos x="15" y="35"/>
              </a:cxn>
              <a:cxn ang="0">
                <a:pos x="4" y="47"/>
              </a:cxn>
              <a:cxn ang="0">
                <a:pos x="15" y="59"/>
              </a:cxn>
              <a:cxn ang="0">
                <a:pos x="4" y="49"/>
              </a:cxn>
              <a:cxn ang="0">
                <a:pos x="15" y="59"/>
              </a:cxn>
              <a:cxn ang="0">
                <a:pos x="17" y="4"/>
              </a:cxn>
              <a:cxn ang="0">
                <a:pos x="13" y="5"/>
              </a:cxn>
              <a:cxn ang="0">
                <a:pos x="15" y="17"/>
              </a:cxn>
              <a:cxn ang="0">
                <a:pos x="18" y="16"/>
              </a:cxn>
              <a:cxn ang="0">
                <a:pos x="28" y="33"/>
              </a:cxn>
              <a:cxn ang="0">
                <a:pos x="17" y="23"/>
              </a:cxn>
              <a:cxn ang="0">
                <a:pos x="28" y="33"/>
              </a:cxn>
              <a:cxn ang="0">
                <a:pos x="28" y="35"/>
              </a:cxn>
              <a:cxn ang="0">
                <a:pos x="17" y="47"/>
              </a:cxn>
              <a:cxn ang="0">
                <a:pos x="28" y="59"/>
              </a:cxn>
              <a:cxn ang="0">
                <a:pos x="17" y="49"/>
              </a:cxn>
              <a:cxn ang="0">
                <a:pos x="28" y="59"/>
              </a:cxn>
              <a:cxn ang="0">
                <a:pos x="42" y="23"/>
              </a:cxn>
              <a:cxn ang="0">
                <a:pos x="31" y="33"/>
              </a:cxn>
              <a:cxn ang="0">
                <a:pos x="42" y="47"/>
              </a:cxn>
              <a:cxn ang="0">
                <a:pos x="31" y="35"/>
              </a:cxn>
              <a:cxn ang="0">
                <a:pos x="42" y="47"/>
              </a:cxn>
              <a:cxn ang="0">
                <a:pos x="42" y="49"/>
              </a:cxn>
              <a:cxn ang="0">
                <a:pos x="31" y="59"/>
              </a:cxn>
              <a:cxn ang="0">
                <a:pos x="45" y="5"/>
              </a:cxn>
              <a:cxn ang="0">
                <a:pos x="42" y="4"/>
              </a:cxn>
              <a:cxn ang="0">
                <a:pos x="41" y="16"/>
              </a:cxn>
              <a:cxn ang="0">
                <a:pos x="44" y="17"/>
              </a:cxn>
              <a:cxn ang="0">
                <a:pos x="45" y="5"/>
              </a:cxn>
              <a:cxn ang="0">
                <a:pos x="55" y="23"/>
              </a:cxn>
              <a:cxn ang="0">
                <a:pos x="44" y="33"/>
              </a:cxn>
              <a:cxn ang="0">
                <a:pos x="55" y="47"/>
              </a:cxn>
              <a:cxn ang="0">
                <a:pos x="44" y="35"/>
              </a:cxn>
              <a:cxn ang="0">
                <a:pos x="55" y="47"/>
              </a:cxn>
              <a:cxn ang="0">
                <a:pos x="55" y="49"/>
              </a:cxn>
              <a:cxn ang="0">
                <a:pos x="44" y="59"/>
              </a:cxn>
            </a:cxnLst>
            <a:rect l="0" t="0" r="r" b="b"/>
            <a:pathLst>
              <a:path w="59" h="64">
                <a:moveTo>
                  <a:pt x="59" y="59"/>
                </a:moveTo>
                <a:cubicBezTo>
                  <a:pt x="59" y="62"/>
                  <a:pt x="57" y="64"/>
                  <a:pt x="55" y="64"/>
                </a:cubicBezTo>
                <a:cubicBezTo>
                  <a:pt x="4" y="64"/>
                  <a:pt x="4" y="64"/>
                  <a:pt x="4" y="64"/>
                </a:cubicBezTo>
                <a:cubicBezTo>
                  <a:pt x="2" y="64"/>
                  <a:pt x="0" y="62"/>
                  <a:pt x="0" y="59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1"/>
                  <a:pt x="2" y="9"/>
                  <a:pt x="4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5"/>
                  <a:pt x="9" y="5"/>
                  <a:pt x="9" y="5"/>
                </a:cubicBezTo>
                <a:cubicBezTo>
                  <a:pt x="9" y="2"/>
                  <a:pt x="11" y="0"/>
                  <a:pt x="1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20" y="0"/>
                  <a:pt x="23" y="2"/>
                  <a:pt x="23" y="5"/>
                </a:cubicBezTo>
                <a:cubicBezTo>
                  <a:pt x="23" y="9"/>
                  <a:pt x="23" y="9"/>
                  <a:pt x="23" y="9"/>
                </a:cubicBezTo>
                <a:cubicBezTo>
                  <a:pt x="36" y="9"/>
                  <a:pt x="36" y="9"/>
                  <a:pt x="36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2"/>
                  <a:pt x="39" y="0"/>
                  <a:pt x="4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7" y="0"/>
                  <a:pt x="50" y="2"/>
                  <a:pt x="50" y="5"/>
                </a:cubicBezTo>
                <a:cubicBezTo>
                  <a:pt x="50" y="9"/>
                  <a:pt x="50" y="9"/>
                  <a:pt x="50" y="9"/>
                </a:cubicBezTo>
                <a:cubicBezTo>
                  <a:pt x="55" y="9"/>
                  <a:pt x="55" y="9"/>
                  <a:pt x="55" y="9"/>
                </a:cubicBezTo>
                <a:cubicBezTo>
                  <a:pt x="57" y="9"/>
                  <a:pt x="59" y="11"/>
                  <a:pt x="59" y="13"/>
                </a:cubicBezTo>
                <a:lnTo>
                  <a:pt x="59" y="59"/>
                </a:lnTo>
                <a:close/>
                <a:moveTo>
                  <a:pt x="15" y="33"/>
                </a:moveTo>
                <a:cubicBezTo>
                  <a:pt x="15" y="23"/>
                  <a:pt x="15" y="23"/>
                  <a:pt x="15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33"/>
                  <a:pt x="4" y="33"/>
                  <a:pt x="4" y="33"/>
                </a:cubicBezTo>
                <a:lnTo>
                  <a:pt x="15" y="33"/>
                </a:lnTo>
                <a:close/>
                <a:moveTo>
                  <a:pt x="15" y="47"/>
                </a:moveTo>
                <a:cubicBezTo>
                  <a:pt x="15" y="35"/>
                  <a:pt x="15" y="35"/>
                  <a:pt x="15" y="35"/>
                </a:cubicBezTo>
                <a:cubicBezTo>
                  <a:pt x="4" y="35"/>
                  <a:pt x="4" y="35"/>
                  <a:pt x="4" y="35"/>
                </a:cubicBezTo>
                <a:cubicBezTo>
                  <a:pt x="4" y="47"/>
                  <a:pt x="4" y="47"/>
                  <a:pt x="4" y="47"/>
                </a:cubicBezTo>
                <a:lnTo>
                  <a:pt x="15" y="47"/>
                </a:lnTo>
                <a:close/>
                <a:moveTo>
                  <a:pt x="15" y="59"/>
                </a:moveTo>
                <a:cubicBezTo>
                  <a:pt x="15" y="49"/>
                  <a:pt x="15" y="49"/>
                  <a:pt x="15" y="49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59"/>
                  <a:pt x="4" y="59"/>
                  <a:pt x="4" y="59"/>
                </a:cubicBezTo>
                <a:lnTo>
                  <a:pt x="15" y="59"/>
                </a:lnTo>
                <a:close/>
                <a:moveTo>
                  <a:pt x="18" y="5"/>
                </a:moveTo>
                <a:cubicBezTo>
                  <a:pt x="18" y="5"/>
                  <a:pt x="18" y="4"/>
                  <a:pt x="17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4" y="4"/>
                  <a:pt x="13" y="5"/>
                  <a:pt x="13" y="5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4" y="17"/>
                  <a:pt x="15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8" y="17"/>
                  <a:pt x="18" y="16"/>
                  <a:pt x="18" y="16"/>
                </a:cubicBezTo>
                <a:lnTo>
                  <a:pt x="18" y="5"/>
                </a:lnTo>
                <a:close/>
                <a:moveTo>
                  <a:pt x="28" y="33"/>
                </a:moveTo>
                <a:cubicBezTo>
                  <a:pt x="28" y="23"/>
                  <a:pt x="28" y="23"/>
                  <a:pt x="28" y="23"/>
                </a:cubicBezTo>
                <a:cubicBezTo>
                  <a:pt x="17" y="23"/>
                  <a:pt x="17" y="23"/>
                  <a:pt x="17" y="23"/>
                </a:cubicBezTo>
                <a:cubicBezTo>
                  <a:pt x="17" y="33"/>
                  <a:pt x="17" y="33"/>
                  <a:pt x="17" y="33"/>
                </a:cubicBezTo>
                <a:lnTo>
                  <a:pt x="28" y="33"/>
                </a:lnTo>
                <a:close/>
                <a:moveTo>
                  <a:pt x="28" y="47"/>
                </a:moveTo>
                <a:cubicBezTo>
                  <a:pt x="28" y="35"/>
                  <a:pt x="28" y="35"/>
                  <a:pt x="28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47"/>
                  <a:pt x="17" y="47"/>
                  <a:pt x="17" y="47"/>
                </a:cubicBezTo>
                <a:lnTo>
                  <a:pt x="28" y="47"/>
                </a:lnTo>
                <a:close/>
                <a:moveTo>
                  <a:pt x="28" y="59"/>
                </a:moveTo>
                <a:cubicBezTo>
                  <a:pt x="28" y="49"/>
                  <a:pt x="28" y="49"/>
                  <a:pt x="28" y="49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59"/>
                  <a:pt x="17" y="59"/>
                  <a:pt x="17" y="59"/>
                </a:cubicBezTo>
                <a:lnTo>
                  <a:pt x="28" y="59"/>
                </a:lnTo>
                <a:close/>
                <a:moveTo>
                  <a:pt x="42" y="33"/>
                </a:moveTo>
                <a:cubicBezTo>
                  <a:pt x="42" y="23"/>
                  <a:pt x="42" y="23"/>
                  <a:pt x="42" y="23"/>
                </a:cubicBezTo>
                <a:cubicBezTo>
                  <a:pt x="31" y="23"/>
                  <a:pt x="31" y="23"/>
                  <a:pt x="31" y="23"/>
                </a:cubicBezTo>
                <a:cubicBezTo>
                  <a:pt x="31" y="33"/>
                  <a:pt x="31" y="33"/>
                  <a:pt x="31" y="33"/>
                </a:cubicBezTo>
                <a:lnTo>
                  <a:pt x="42" y="33"/>
                </a:lnTo>
                <a:close/>
                <a:moveTo>
                  <a:pt x="42" y="47"/>
                </a:moveTo>
                <a:cubicBezTo>
                  <a:pt x="42" y="35"/>
                  <a:pt x="42" y="35"/>
                  <a:pt x="42" y="35"/>
                </a:cubicBezTo>
                <a:cubicBezTo>
                  <a:pt x="31" y="35"/>
                  <a:pt x="31" y="35"/>
                  <a:pt x="31" y="35"/>
                </a:cubicBezTo>
                <a:cubicBezTo>
                  <a:pt x="31" y="47"/>
                  <a:pt x="31" y="47"/>
                  <a:pt x="31" y="47"/>
                </a:cubicBezTo>
                <a:lnTo>
                  <a:pt x="42" y="47"/>
                </a:lnTo>
                <a:close/>
                <a:moveTo>
                  <a:pt x="42" y="59"/>
                </a:moveTo>
                <a:cubicBezTo>
                  <a:pt x="42" y="49"/>
                  <a:pt x="42" y="49"/>
                  <a:pt x="42" y="49"/>
                </a:cubicBezTo>
                <a:cubicBezTo>
                  <a:pt x="31" y="49"/>
                  <a:pt x="31" y="49"/>
                  <a:pt x="31" y="49"/>
                </a:cubicBezTo>
                <a:cubicBezTo>
                  <a:pt x="31" y="59"/>
                  <a:pt x="31" y="59"/>
                  <a:pt x="31" y="59"/>
                </a:cubicBezTo>
                <a:lnTo>
                  <a:pt x="42" y="59"/>
                </a:lnTo>
                <a:close/>
                <a:moveTo>
                  <a:pt x="45" y="5"/>
                </a:moveTo>
                <a:cubicBezTo>
                  <a:pt x="45" y="5"/>
                  <a:pt x="45" y="4"/>
                  <a:pt x="44" y="4"/>
                </a:cubicBezTo>
                <a:cubicBezTo>
                  <a:pt x="42" y="4"/>
                  <a:pt x="42" y="4"/>
                  <a:pt x="42" y="4"/>
                </a:cubicBezTo>
                <a:cubicBezTo>
                  <a:pt x="41" y="4"/>
                  <a:pt x="41" y="5"/>
                  <a:pt x="41" y="5"/>
                </a:cubicBezTo>
                <a:cubicBezTo>
                  <a:pt x="41" y="16"/>
                  <a:pt x="41" y="16"/>
                  <a:pt x="41" y="16"/>
                </a:cubicBezTo>
                <a:cubicBezTo>
                  <a:pt x="41" y="16"/>
                  <a:pt x="41" y="17"/>
                  <a:pt x="42" y="17"/>
                </a:cubicBezTo>
                <a:cubicBezTo>
                  <a:pt x="44" y="17"/>
                  <a:pt x="44" y="17"/>
                  <a:pt x="44" y="17"/>
                </a:cubicBezTo>
                <a:cubicBezTo>
                  <a:pt x="45" y="17"/>
                  <a:pt x="45" y="16"/>
                  <a:pt x="45" y="16"/>
                </a:cubicBezTo>
                <a:lnTo>
                  <a:pt x="45" y="5"/>
                </a:lnTo>
                <a:close/>
                <a:moveTo>
                  <a:pt x="55" y="33"/>
                </a:moveTo>
                <a:cubicBezTo>
                  <a:pt x="55" y="23"/>
                  <a:pt x="55" y="23"/>
                  <a:pt x="55" y="23"/>
                </a:cubicBezTo>
                <a:cubicBezTo>
                  <a:pt x="44" y="23"/>
                  <a:pt x="44" y="23"/>
                  <a:pt x="44" y="23"/>
                </a:cubicBezTo>
                <a:cubicBezTo>
                  <a:pt x="44" y="33"/>
                  <a:pt x="44" y="33"/>
                  <a:pt x="44" y="33"/>
                </a:cubicBezTo>
                <a:lnTo>
                  <a:pt x="55" y="33"/>
                </a:lnTo>
                <a:close/>
                <a:moveTo>
                  <a:pt x="55" y="47"/>
                </a:moveTo>
                <a:cubicBezTo>
                  <a:pt x="55" y="35"/>
                  <a:pt x="55" y="35"/>
                  <a:pt x="55" y="35"/>
                </a:cubicBezTo>
                <a:cubicBezTo>
                  <a:pt x="44" y="35"/>
                  <a:pt x="44" y="35"/>
                  <a:pt x="44" y="35"/>
                </a:cubicBezTo>
                <a:cubicBezTo>
                  <a:pt x="44" y="47"/>
                  <a:pt x="44" y="47"/>
                  <a:pt x="44" y="47"/>
                </a:cubicBezTo>
                <a:lnTo>
                  <a:pt x="55" y="47"/>
                </a:lnTo>
                <a:close/>
                <a:moveTo>
                  <a:pt x="55" y="59"/>
                </a:moveTo>
                <a:cubicBezTo>
                  <a:pt x="55" y="49"/>
                  <a:pt x="55" y="49"/>
                  <a:pt x="55" y="49"/>
                </a:cubicBezTo>
                <a:cubicBezTo>
                  <a:pt x="44" y="49"/>
                  <a:pt x="44" y="49"/>
                  <a:pt x="44" y="49"/>
                </a:cubicBezTo>
                <a:cubicBezTo>
                  <a:pt x="44" y="59"/>
                  <a:pt x="44" y="59"/>
                  <a:pt x="44" y="59"/>
                </a:cubicBezTo>
                <a:lnTo>
                  <a:pt x="55" y="5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1" name="Shape 2796"/>
          <p:cNvSpPr/>
          <p:nvPr/>
        </p:nvSpPr>
        <p:spPr>
          <a:xfrm>
            <a:off x="749722" y="5639780"/>
            <a:ext cx="191595" cy="1742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60" y="9921"/>
                </a:moveTo>
                <a:cubicBezTo>
                  <a:pt x="12438" y="10786"/>
                  <a:pt x="11065" y="10346"/>
                  <a:pt x="10620" y="10238"/>
                </a:cubicBezTo>
                <a:lnTo>
                  <a:pt x="11011" y="8710"/>
                </a:lnTo>
                <a:cubicBezTo>
                  <a:pt x="11457" y="8818"/>
                  <a:pt x="12891" y="9019"/>
                  <a:pt x="12660" y="9921"/>
                </a:cubicBezTo>
                <a:moveTo>
                  <a:pt x="12416" y="12387"/>
                </a:moveTo>
                <a:cubicBezTo>
                  <a:pt x="12172" y="13338"/>
                  <a:pt x="10523" y="12824"/>
                  <a:pt x="9988" y="12695"/>
                </a:cubicBezTo>
                <a:lnTo>
                  <a:pt x="10421" y="11009"/>
                </a:lnTo>
                <a:cubicBezTo>
                  <a:pt x="10956" y="11139"/>
                  <a:pt x="12671" y="11395"/>
                  <a:pt x="12416" y="12387"/>
                </a:cubicBezTo>
                <a:moveTo>
                  <a:pt x="12637" y="8174"/>
                </a:moveTo>
                <a:lnTo>
                  <a:pt x="12960" y="6916"/>
                </a:lnTo>
                <a:lnTo>
                  <a:pt x="12171" y="6726"/>
                </a:lnTo>
                <a:lnTo>
                  <a:pt x="11857" y="7950"/>
                </a:lnTo>
                <a:cubicBezTo>
                  <a:pt x="11649" y="7900"/>
                  <a:pt x="11436" y="7853"/>
                  <a:pt x="11224" y="7806"/>
                </a:cubicBezTo>
                <a:lnTo>
                  <a:pt x="11541" y="6573"/>
                </a:lnTo>
                <a:lnTo>
                  <a:pt x="10753" y="6382"/>
                </a:lnTo>
                <a:lnTo>
                  <a:pt x="10429" y="7640"/>
                </a:lnTo>
                <a:cubicBezTo>
                  <a:pt x="10258" y="7602"/>
                  <a:pt x="10090" y="7565"/>
                  <a:pt x="9926" y="7525"/>
                </a:cubicBezTo>
                <a:lnTo>
                  <a:pt x="9927" y="7521"/>
                </a:lnTo>
                <a:lnTo>
                  <a:pt x="8839" y="7257"/>
                </a:lnTo>
                <a:lnTo>
                  <a:pt x="8629" y="8075"/>
                </a:lnTo>
                <a:cubicBezTo>
                  <a:pt x="8629" y="8075"/>
                  <a:pt x="9214" y="8205"/>
                  <a:pt x="9202" y="8214"/>
                </a:cubicBezTo>
                <a:cubicBezTo>
                  <a:pt x="9521" y="8291"/>
                  <a:pt x="9579" y="8496"/>
                  <a:pt x="9569" y="8658"/>
                </a:cubicBezTo>
                <a:lnTo>
                  <a:pt x="9202" y="10091"/>
                </a:lnTo>
                <a:cubicBezTo>
                  <a:pt x="9224" y="10097"/>
                  <a:pt x="9252" y="10104"/>
                  <a:pt x="9283" y="10116"/>
                </a:cubicBezTo>
                <a:cubicBezTo>
                  <a:pt x="9257" y="10110"/>
                  <a:pt x="9229" y="10103"/>
                  <a:pt x="9200" y="10097"/>
                </a:cubicBezTo>
                <a:lnTo>
                  <a:pt x="8684" y="12103"/>
                </a:lnTo>
                <a:cubicBezTo>
                  <a:pt x="8646" y="12198"/>
                  <a:pt x="8546" y="12339"/>
                  <a:pt x="8323" y="12285"/>
                </a:cubicBezTo>
                <a:cubicBezTo>
                  <a:pt x="8331" y="12297"/>
                  <a:pt x="7749" y="12147"/>
                  <a:pt x="7749" y="12147"/>
                </a:cubicBezTo>
                <a:lnTo>
                  <a:pt x="7358" y="13023"/>
                </a:lnTo>
                <a:lnTo>
                  <a:pt x="8384" y="13271"/>
                </a:lnTo>
                <a:cubicBezTo>
                  <a:pt x="8575" y="13317"/>
                  <a:pt x="8762" y="13366"/>
                  <a:pt x="8946" y="13412"/>
                </a:cubicBezTo>
                <a:lnTo>
                  <a:pt x="8621" y="14684"/>
                </a:lnTo>
                <a:lnTo>
                  <a:pt x="9408" y="14875"/>
                </a:lnTo>
                <a:lnTo>
                  <a:pt x="9731" y="13616"/>
                </a:lnTo>
                <a:cubicBezTo>
                  <a:pt x="9947" y="13673"/>
                  <a:pt x="10156" y="13725"/>
                  <a:pt x="10360" y="13775"/>
                </a:cubicBezTo>
                <a:lnTo>
                  <a:pt x="10038" y="15027"/>
                </a:lnTo>
                <a:lnTo>
                  <a:pt x="10827" y="15218"/>
                </a:lnTo>
                <a:lnTo>
                  <a:pt x="11153" y="13948"/>
                </a:lnTo>
                <a:cubicBezTo>
                  <a:pt x="12499" y="14195"/>
                  <a:pt x="13510" y="14095"/>
                  <a:pt x="13935" y="12915"/>
                </a:cubicBezTo>
                <a:cubicBezTo>
                  <a:pt x="14279" y="11964"/>
                  <a:pt x="13918" y="11416"/>
                  <a:pt x="13210" y="11058"/>
                </a:cubicBezTo>
                <a:cubicBezTo>
                  <a:pt x="13726" y="10943"/>
                  <a:pt x="14115" y="10614"/>
                  <a:pt x="14218" y="9934"/>
                </a:cubicBezTo>
                <a:cubicBezTo>
                  <a:pt x="14361" y="9006"/>
                  <a:pt x="13633" y="8507"/>
                  <a:pt x="12637" y="8174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algn="l" defTabSz="2285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cxnSp>
        <p:nvCxnSpPr>
          <p:cNvPr id="369" name="Прямая соединительная линия 368"/>
          <p:cNvCxnSpPr/>
          <p:nvPr>
            <p:custDataLst>
              <p:tags r:id="rId4"/>
            </p:custDataLst>
          </p:nvPr>
        </p:nvCxnSpPr>
        <p:spPr bwMode="auto">
          <a:xfrm>
            <a:off x="6313488" y="4664075"/>
            <a:ext cx="428625" cy="0"/>
          </a:xfrm>
          <a:prstGeom prst="line">
            <a:avLst/>
          </a:prstGeom>
          <a:ln w="3175">
            <a:solidFill>
              <a:schemeClr val="tx1"/>
            </a:solidFill>
            <a:prstDash val="lgDash"/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6" name="Chart 3"/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78334630"/>
              </p:ext>
            </p:extLst>
          </p:nvPr>
        </p:nvGraphicFramePr>
        <p:xfrm>
          <a:off x="5421313" y="4346575"/>
          <a:ext cx="2214562" cy="1971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sp>
        <p:nvSpPr>
          <p:cNvPr id="372" name="Text Placeholder 2"/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5705475" y="6286500"/>
            <a:ext cx="677863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0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9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407792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2pPr>
            <a:lvl3pPr marL="815583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3pPr>
            <a:lvl4pPr marL="1223377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4pPr>
            <a:lvl5pPr marL="1631167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5pPr>
            <a:lvl6pPr marL="2242855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0647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8440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6232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07792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ru-RU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Open Sans Light"/>
                <a:ea typeface="+mn-ea"/>
              </a:rPr>
              <a:t>Выручка 2013</a:t>
            </a:r>
            <a:endParaRPr kumimoji="0" lang="ru-RU" sz="1200" b="1" i="0" u="none" strike="noStrike" kern="1200" cap="none" spc="0" normalizeH="0" baseline="0" noProof="0" dirty="0" smtClean="0">
              <a:ln>
                <a:noFill/>
              </a:ln>
              <a:solidFill>
                <a:srgbClr val="797979"/>
              </a:solidFill>
              <a:effectLst/>
              <a:uLnTx/>
              <a:uFillTx/>
              <a:latin typeface="Open Sans Light"/>
              <a:ea typeface="+mn-ea"/>
              <a:sym typeface="Open Sans Light"/>
            </a:endParaRPr>
          </a:p>
        </p:txBody>
      </p:sp>
      <p:sp>
        <p:nvSpPr>
          <p:cNvPr id="371" name="Text Placeholder 2"/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6683374" y="6286500"/>
            <a:ext cx="65405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9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407792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2pPr>
            <a:lvl3pPr marL="815583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3pPr>
            <a:lvl4pPr marL="1223377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4pPr>
            <a:lvl5pPr marL="1631167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5pPr>
            <a:lvl6pPr marL="2242855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0647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8440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6232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07792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ru-RU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Open Sans Light"/>
                <a:ea typeface="+mn-ea"/>
              </a:rPr>
              <a:t>Прирост</a:t>
            </a:r>
            <a:endParaRPr kumimoji="0" lang="ru-RU" sz="1200" b="1" i="0" u="none" strike="noStrike" kern="1200" cap="none" spc="0" normalizeH="0" baseline="0" noProof="0" dirty="0" smtClean="0">
              <a:ln>
                <a:noFill/>
              </a:ln>
              <a:solidFill>
                <a:srgbClr val="797979"/>
              </a:solidFill>
              <a:effectLst/>
              <a:uLnTx/>
              <a:uFillTx/>
              <a:latin typeface="Open Sans Light"/>
              <a:ea typeface="+mn-ea"/>
              <a:sym typeface="Open Sans Light"/>
            </a:endParaRPr>
          </a:p>
        </p:txBody>
      </p:sp>
      <p:grpSp>
        <p:nvGrpSpPr>
          <p:cNvPr id="117" name="Группа 116"/>
          <p:cNvGrpSpPr/>
          <p:nvPr/>
        </p:nvGrpSpPr>
        <p:grpSpPr>
          <a:xfrm>
            <a:off x="8749324" y="6370858"/>
            <a:ext cx="394676" cy="287468"/>
            <a:chOff x="7808971" y="627952"/>
            <a:chExt cx="394676" cy="39600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18" name="Прямоугольник 117"/>
            <p:cNvSpPr/>
            <p:nvPr/>
          </p:nvSpPr>
          <p:spPr>
            <a:xfrm>
              <a:off x="7880971" y="627952"/>
              <a:ext cx="322676" cy="3931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10</a:t>
              </a:r>
              <a:endPara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9" name="Равнобедренный треугольник 118"/>
            <p:cNvSpPr/>
            <p:nvPr/>
          </p:nvSpPr>
          <p:spPr>
            <a:xfrm rot="16200000">
              <a:off x="7646971" y="789952"/>
              <a:ext cx="396000" cy="720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79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Объект 9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273405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think-cell Slide" r:id="rId17" imgW="425" imgH="426" progId="TCLayout.ActiveDocument.1">
                  <p:embed/>
                </p:oleObj>
              </mc:Choice>
              <mc:Fallback>
                <p:oleObj name="think-cell Slide" r:id="rId17" imgW="425" imgH="426" progId="TCLayout.ActiveDocument.1">
                  <p:embed/>
                  <p:pic>
                    <p:nvPicPr>
                      <p:cNvPr id="94" name="Объект 93" hidden="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" name="Прямоугольник 90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91435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0" lang="ru-RU" sz="140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cs typeface="Arial" panose="020B0604020202020204" pitchFamily="34" charset="0"/>
              <a:sym typeface="Open Sans Light"/>
            </a:endParaRPr>
          </a:p>
        </p:txBody>
      </p:sp>
      <p:sp>
        <p:nvSpPr>
          <p:cNvPr id="95" name="Title 1"/>
          <p:cNvSpPr txBox="1">
            <a:spLocks/>
          </p:cNvSpPr>
          <p:nvPr/>
        </p:nvSpPr>
        <p:spPr>
          <a:xfrm>
            <a:off x="527050" y="555499"/>
            <a:ext cx="8381324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1800" b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Модернизация существующих кинотеатров повысит гибкость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репертуарной политики и увеличит выручку сети 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96" name="Text Placeholder 5"/>
          <p:cNvSpPr txBox="1">
            <a:spLocks/>
          </p:cNvSpPr>
          <p:nvPr/>
        </p:nvSpPr>
        <p:spPr>
          <a:xfrm>
            <a:off x="527050" y="381000"/>
            <a:ext cx="27007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050" b="1" kern="1200" baseline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6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6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6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6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6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6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EAA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МОДЕРНИЗАЦИЯ (2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EAA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 – 3D)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4EAA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75000"/>
                  </a:sys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ysClr val="window" lastClr="FFFFFF">
                  <a:lumMod val="75000"/>
                </a:sys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559" name="Elbow Connector 39"/>
          <p:cNvCxnSpPr>
            <a:stCxn id="578" idx="6"/>
          </p:cNvCxnSpPr>
          <p:nvPr/>
        </p:nvCxnSpPr>
        <p:spPr>
          <a:xfrm>
            <a:off x="8557505" y="9034696"/>
            <a:ext cx="2208039" cy="1102905"/>
          </a:xfrm>
          <a:prstGeom prst="bentConnector3">
            <a:avLst>
              <a:gd name="adj1" fmla="val 15490"/>
            </a:avLst>
          </a:prstGeom>
          <a:ln w="19050" cmpd="sng">
            <a:solidFill>
              <a:schemeClr val="accent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TextBox 559"/>
          <p:cNvSpPr txBox="1"/>
          <p:nvPr/>
        </p:nvSpPr>
        <p:spPr>
          <a:xfrm>
            <a:off x="8907682" y="9377637"/>
            <a:ext cx="19586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3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EAA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Title Goes Here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4EAA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r" defTabSz="9143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There are many variations of passages of Lorem Ipsum available but the.</a:t>
            </a:r>
          </a:p>
        </p:txBody>
      </p:sp>
      <p:sp>
        <p:nvSpPr>
          <p:cNvPr id="561" name="Text Placeholder 3"/>
          <p:cNvSpPr txBox="1">
            <a:spLocks/>
          </p:cNvSpPr>
          <p:nvPr/>
        </p:nvSpPr>
        <p:spPr>
          <a:xfrm>
            <a:off x="9842214" y="10184135"/>
            <a:ext cx="923330" cy="553998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EAA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50%</a:t>
            </a:r>
          </a:p>
        </p:txBody>
      </p:sp>
      <p:cxnSp>
        <p:nvCxnSpPr>
          <p:cNvPr id="562" name="Elbow Connector 42"/>
          <p:cNvCxnSpPr>
            <a:endCxn id="181" idx="3"/>
          </p:cNvCxnSpPr>
          <p:nvPr/>
        </p:nvCxnSpPr>
        <p:spPr>
          <a:xfrm rot="10800000" flipV="1">
            <a:off x="2725263" y="4742604"/>
            <a:ext cx="2520915" cy="975304"/>
          </a:xfrm>
          <a:prstGeom prst="bentConnector3">
            <a:avLst>
              <a:gd name="adj1" fmla="val 50000"/>
            </a:avLst>
          </a:prstGeom>
          <a:ln w="19050" cmpd="sng">
            <a:solidFill>
              <a:schemeClr val="accent2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TextBox 562"/>
          <p:cNvSpPr txBox="1"/>
          <p:nvPr/>
        </p:nvSpPr>
        <p:spPr>
          <a:xfrm>
            <a:off x="3806443" y="7895490"/>
            <a:ext cx="21557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971B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Title Goes Here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1971B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3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There are many variations of passages  of Lorem Ipsum available, but the.</a:t>
            </a:r>
          </a:p>
        </p:txBody>
      </p:sp>
      <p:sp>
        <p:nvSpPr>
          <p:cNvPr id="564" name="Text Placeholder 3"/>
          <p:cNvSpPr txBox="1">
            <a:spLocks/>
          </p:cNvSpPr>
          <p:nvPr/>
        </p:nvSpPr>
        <p:spPr>
          <a:xfrm>
            <a:off x="4211074" y="7209761"/>
            <a:ext cx="923330" cy="553998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971B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70%</a:t>
            </a:r>
          </a:p>
        </p:txBody>
      </p:sp>
      <p:grpSp>
        <p:nvGrpSpPr>
          <p:cNvPr id="571" name="Group 47"/>
          <p:cNvGrpSpPr/>
          <p:nvPr/>
        </p:nvGrpSpPr>
        <p:grpSpPr>
          <a:xfrm>
            <a:off x="6110241" y="8374386"/>
            <a:ext cx="493370" cy="479245"/>
            <a:chOff x="3821284" y="2086962"/>
            <a:chExt cx="493370" cy="479245"/>
          </a:xfrm>
        </p:grpSpPr>
        <p:sp>
          <p:nvSpPr>
            <p:cNvPr id="572" name="Oval 26"/>
            <p:cNvSpPr/>
            <p:nvPr/>
          </p:nvSpPr>
          <p:spPr>
            <a:xfrm>
              <a:off x="3821284" y="2086962"/>
              <a:ext cx="493370" cy="47924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ntAwesome" pitchFamily="2" charset="0"/>
                <a:ea typeface="+mn-ea"/>
                <a:cs typeface="+mn-cs"/>
              </a:endParaRPr>
            </a:p>
          </p:txBody>
        </p:sp>
        <p:sp>
          <p:nvSpPr>
            <p:cNvPr id="573" name="Freeform 145"/>
            <p:cNvSpPr>
              <a:spLocks/>
            </p:cNvSpPr>
            <p:nvPr/>
          </p:nvSpPr>
          <p:spPr bwMode="auto">
            <a:xfrm>
              <a:off x="3960076" y="2209495"/>
              <a:ext cx="219075" cy="188913"/>
            </a:xfrm>
            <a:custGeom>
              <a:avLst/>
              <a:gdLst/>
              <a:ahLst/>
              <a:cxnLst>
                <a:cxn ang="0">
                  <a:pos x="64" y="51"/>
                </a:cxn>
                <a:cxn ang="0">
                  <a:pos x="60" y="55"/>
                </a:cxn>
                <a:cxn ang="0">
                  <a:pos x="49" y="55"/>
                </a:cxn>
                <a:cxn ang="0">
                  <a:pos x="45" y="51"/>
                </a:cxn>
                <a:cxn ang="0">
                  <a:pos x="45" y="40"/>
                </a:cxn>
                <a:cxn ang="0">
                  <a:pos x="49" y="36"/>
                </a:cxn>
                <a:cxn ang="0">
                  <a:pos x="52" y="36"/>
                </a:cxn>
                <a:cxn ang="0">
                  <a:pos x="52" y="30"/>
                </a:cxn>
                <a:cxn ang="0">
                  <a:pos x="34" y="30"/>
                </a:cxn>
                <a:cxn ang="0">
                  <a:pos x="34" y="36"/>
                </a:cxn>
                <a:cxn ang="0">
                  <a:pos x="37" y="36"/>
                </a:cxn>
                <a:cxn ang="0">
                  <a:pos x="41" y="40"/>
                </a:cxn>
                <a:cxn ang="0">
                  <a:pos x="41" y="51"/>
                </a:cxn>
                <a:cxn ang="0">
                  <a:pos x="37" y="55"/>
                </a:cxn>
                <a:cxn ang="0">
                  <a:pos x="26" y="55"/>
                </a:cxn>
                <a:cxn ang="0">
                  <a:pos x="23" y="51"/>
                </a:cxn>
                <a:cxn ang="0">
                  <a:pos x="23" y="40"/>
                </a:cxn>
                <a:cxn ang="0">
                  <a:pos x="26" y="36"/>
                </a:cxn>
                <a:cxn ang="0">
                  <a:pos x="29" y="36"/>
                </a:cxn>
                <a:cxn ang="0">
                  <a:pos x="29" y="30"/>
                </a:cxn>
                <a:cxn ang="0">
                  <a:pos x="11" y="30"/>
                </a:cxn>
                <a:cxn ang="0">
                  <a:pos x="11" y="36"/>
                </a:cxn>
                <a:cxn ang="0">
                  <a:pos x="15" y="36"/>
                </a:cxn>
                <a:cxn ang="0">
                  <a:pos x="18" y="40"/>
                </a:cxn>
                <a:cxn ang="0">
                  <a:pos x="18" y="51"/>
                </a:cxn>
                <a:cxn ang="0">
                  <a:pos x="15" y="55"/>
                </a:cxn>
                <a:cxn ang="0">
                  <a:pos x="3" y="55"/>
                </a:cxn>
                <a:cxn ang="0">
                  <a:pos x="0" y="51"/>
                </a:cxn>
                <a:cxn ang="0">
                  <a:pos x="0" y="40"/>
                </a:cxn>
                <a:cxn ang="0">
                  <a:pos x="3" y="36"/>
                </a:cxn>
                <a:cxn ang="0">
                  <a:pos x="7" y="36"/>
                </a:cxn>
                <a:cxn ang="0">
                  <a:pos x="7" y="30"/>
                </a:cxn>
                <a:cxn ang="0">
                  <a:pos x="11" y="25"/>
                </a:cxn>
                <a:cxn ang="0">
                  <a:pos x="29" y="25"/>
                </a:cxn>
                <a:cxn ang="0">
                  <a:pos x="29" y="18"/>
                </a:cxn>
                <a:cxn ang="0">
                  <a:pos x="26" y="18"/>
                </a:cxn>
                <a:cxn ang="0">
                  <a:pos x="23" y="15"/>
                </a:cxn>
                <a:cxn ang="0">
                  <a:pos x="23" y="3"/>
                </a:cxn>
                <a:cxn ang="0">
                  <a:pos x="26" y="0"/>
                </a:cxn>
                <a:cxn ang="0">
                  <a:pos x="37" y="0"/>
                </a:cxn>
                <a:cxn ang="0">
                  <a:pos x="41" y="3"/>
                </a:cxn>
                <a:cxn ang="0">
                  <a:pos x="41" y="15"/>
                </a:cxn>
                <a:cxn ang="0">
                  <a:pos x="37" y="18"/>
                </a:cxn>
                <a:cxn ang="0">
                  <a:pos x="34" y="18"/>
                </a:cxn>
                <a:cxn ang="0">
                  <a:pos x="34" y="25"/>
                </a:cxn>
                <a:cxn ang="0">
                  <a:pos x="52" y="25"/>
                </a:cxn>
                <a:cxn ang="0">
                  <a:pos x="57" y="30"/>
                </a:cxn>
                <a:cxn ang="0">
                  <a:pos x="57" y="36"/>
                </a:cxn>
                <a:cxn ang="0">
                  <a:pos x="60" y="36"/>
                </a:cxn>
                <a:cxn ang="0">
                  <a:pos x="64" y="40"/>
                </a:cxn>
                <a:cxn ang="0">
                  <a:pos x="64" y="51"/>
                </a:cxn>
              </a:cxnLst>
              <a:rect l="0" t="0" r="r" b="b"/>
              <a:pathLst>
                <a:path w="64" h="55">
                  <a:moveTo>
                    <a:pt x="64" y="51"/>
                  </a:moveTo>
                  <a:cubicBezTo>
                    <a:pt x="64" y="53"/>
                    <a:pt x="62" y="55"/>
                    <a:pt x="60" y="55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7" y="55"/>
                    <a:pt x="45" y="53"/>
                    <a:pt x="45" y="51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5" y="38"/>
                    <a:pt x="47" y="36"/>
                    <a:pt x="49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9" y="36"/>
                    <a:pt x="41" y="38"/>
                    <a:pt x="41" y="40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3"/>
                    <a:pt x="39" y="55"/>
                    <a:pt x="37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4" y="55"/>
                    <a:pt x="23" y="53"/>
                    <a:pt x="23" y="51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38"/>
                    <a:pt x="24" y="36"/>
                    <a:pt x="26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7" y="36"/>
                    <a:pt x="18" y="38"/>
                    <a:pt x="18" y="40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3"/>
                    <a:pt x="17" y="55"/>
                    <a:pt x="15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55"/>
                    <a:pt x="0" y="53"/>
                    <a:pt x="0" y="5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38"/>
                    <a:pt x="1" y="36"/>
                    <a:pt x="3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27"/>
                    <a:pt x="9" y="25"/>
                    <a:pt x="11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4" y="18"/>
                    <a:pt x="23" y="17"/>
                    <a:pt x="23" y="15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1"/>
                    <a:pt x="24" y="0"/>
                    <a:pt x="26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9" y="0"/>
                    <a:pt x="41" y="1"/>
                    <a:pt x="41" y="3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1" y="17"/>
                    <a:pt x="39" y="18"/>
                    <a:pt x="37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55" y="25"/>
                    <a:pt x="57" y="27"/>
                    <a:pt x="57" y="30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2" y="36"/>
                    <a:pt x="64" y="38"/>
                    <a:pt x="64" y="40"/>
                  </a:cubicBezTo>
                  <a:lnTo>
                    <a:pt x="64" y="5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77" name="Group 51"/>
          <p:cNvGrpSpPr/>
          <p:nvPr/>
        </p:nvGrpSpPr>
        <p:grpSpPr>
          <a:xfrm>
            <a:off x="8064135" y="8795073"/>
            <a:ext cx="493370" cy="479245"/>
            <a:chOff x="5775178" y="2507649"/>
            <a:chExt cx="493370" cy="479245"/>
          </a:xfrm>
        </p:grpSpPr>
        <p:sp>
          <p:nvSpPr>
            <p:cNvPr id="578" name="Oval 28"/>
            <p:cNvSpPr/>
            <p:nvPr/>
          </p:nvSpPr>
          <p:spPr>
            <a:xfrm>
              <a:off x="5775178" y="2507649"/>
              <a:ext cx="493370" cy="47924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91440" rtlCol="0" anchor="ctr"/>
            <a:lstStyle/>
            <a:p>
              <a:pPr marL="0" marR="0" lvl="0" indent="0" algn="ctr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ntAwesome" pitchFamily="2" charset="0"/>
                <a:ea typeface="+mn-ea"/>
                <a:cs typeface="+mn-cs"/>
              </a:endParaRPr>
            </a:p>
          </p:txBody>
        </p:sp>
        <p:sp>
          <p:nvSpPr>
            <p:cNvPr id="579" name="Freeform 37"/>
            <p:cNvSpPr>
              <a:spLocks noEditPoints="1"/>
            </p:cNvSpPr>
            <p:nvPr/>
          </p:nvSpPr>
          <p:spPr bwMode="auto">
            <a:xfrm>
              <a:off x="5914071" y="2630424"/>
              <a:ext cx="233363" cy="203200"/>
            </a:xfrm>
            <a:custGeom>
              <a:avLst/>
              <a:gdLst/>
              <a:ahLst/>
              <a:cxnLst>
                <a:cxn ang="0">
                  <a:pos x="68" y="18"/>
                </a:cxn>
                <a:cxn ang="0">
                  <a:pos x="68" y="50"/>
                </a:cxn>
                <a:cxn ang="0">
                  <a:pos x="59" y="59"/>
                </a:cxn>
                <a:cxn ang="0">
                  <a:pos x="9" y="59"/>
                </a:cxn>
                <a:cxn ang="0">
                  <a:pos x="0" y="50"/>
                </a:cxn>
                <a:cxn ang="0">
                  <a:pos x="0" y="18"/>
                </a:cxn>
                <a:cxn ang="0">
                  <a:pos x="9" y="9"/>
                </a:cxn>
                <a:cxn ang="0">
                  <a:pos x="17" y="9"/>
                </a:cxn>
                <a:cxn ang="0">
                  <a:pos x="19" y="4"/>
                </a:cxn>
                <a:cxn ang="0">
                  <a:pos x="25" y="0"/>
                </a:cxn>
                <a:cxn ang="0">
                  <a:pos x="43" y="0"/>
                </a:cxn>
                <a:cxn ang="0">
                  <a:pos x="49" y="4"/>
                </a:cxn>
                <a:cxn ang="0">
                  <a:pos x="51" y="9"/>
                </a:cxn>
                <a:cxn ang="0">
                  <a:pos x="59" y="9"/>
                </a:cxn>
                <a:cxn ang="0">
                  <a:pos x="68" y="18"/>
                </a:cxn>
                <a:cxn ang="0">
                  <a:pos x="50" y="34"/>
                </a:cxn>
                <a:cxn ang="0">
                  <a:pos x="34" y="18"/>
                </a:cxn>
                <a:cxn ang="0">
                  <a:pos x="18" y="34"/>
                </a:cxn>
                <a:cxn ang="0">
                  <a:pos x="34" y="50"/>
                </a:cxn>
                <a:cxn ang="0">
                  <a:pos x="50" y="34"/>
                </a:cxn>
                <a:cxn ang="0">
                  <a:pos x="44" y="34"/>
                </a:cxn>
                <a:cxn ang="0">
                  <a:pos x="34" y="44"/>
                </a:cxn>
                <a:cxn ang="0">
                  <a:pos x="24" y="34"/>
                </a:cxn>
                <a:cxn ang="0">
                  <a:pos x="34" y="24"/>
                </a:cxn>
                <a:cxn ang="0">
                  <a:pos x="44" y="34"/>
                </a:cxn>
              </a:cxnLst>
              <a:rect l="0" t="0" r="r" b="b"/>
              <a:pathLst>
                <a:path w="68" h="59">
                  <a:moveTo>
                    <a:pt x="68" y="18"/>
                  </a:moveTo>
                  <a:cubicBezTo>
                    <a:pt x="68" y="50"/>
                    <a:pt x="68" y="50"/>
                    <a:pt x="68" y="50"/>
                  </a:cubicBezTo>
                  <a:cubicBezTo>
                    <a:pt x="68" y="55"/>
                    <a:pt x="64" y="59"/>
                    <a:pt x="59" y="59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4" y="59"/>
                    <a:pt x="0" y="55"/>
                    <a:pt x="0" y="5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3"/>
                    <a:pt x="4" y="9"/>
                    <a:pt x="9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20" y="2"/>
                    <a:pt x="22" y="0"/>
                    <a:pt x="2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6" y="0"/>
                    <a:pt x="48" y="2"/>
                    <a:pt x="49" y="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64" y="9"/>
                    <a:pt x="68" y="13"/>
                    <a:pt x="68" y="18"/>
                  </a:cubicBezTo>
                  <a:close/>
                  <a:moveTo>
                    <a:pt x="50" y="34"/>
                  </a:moveTo>
                  <a:cubicBezTo>
                    <a:pt x="50" y="25"/>
                    <a:pt x="43" y="18"/>
                    <a:pt x="34" y="18"/>
                  </a:cubicBezTo>
                  <a:cubicBezTo>
                    <a:pt x="25" y="18"/>
                    <a:pt x="18" y="25"/>
                    <a:pt x="18" y="34"/>
                  </a:cubicBezTo>
                  <a:cubicBezTo>
                    <a:pt x="18" y="43"/>
                    <a:pt x="25" y="50"/>
                    <a:pt x="34" y="50"/>
                  </a:cubicBezTo>
                  <a:cubicBezTo>
                    <a:pt x="43" y="50"/>
                    <a:pt x="50" y="43"/>
                    <a:pt x="50" y="34"/>
                  </a:cubicBezTo>
                  <a:close/>
                  <a:moveTo>
                    <a:pt x="44" y="34"/>
                  </a:moveTo>
                  <a:cubicBezTo>
                    <a:pt x="44" y="40"/>
                    <a:pt x="40" y="44"/>
                    <a:pt x="34" y="44"/>
                  </a:cubicBezTo>
                  <a:cubicBezTo>
                    <a:pt x="28" y="44"/>
                    <a:pt x="24" y="40"/>
                    <a:pt x="24" y="34"/>
                  </a:cubicBezTo>
                  <a:cubicBezTo>
                    <a:pt x="24" y="28"/>
                    <a:pt x="28" y="24"/>
                    <a:pt x="34" y="24"/>
                  </a:cubicBezTo>
                  <a:cubicBezTo>
                    <a:pt x="40" y="24"/>
                    <a:pt x="44" y="28"/>
                    <a:pt x="44" y="34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79" name="Group 29"/>
          <p:cNvGrpSpPr/>
          <p:nvPr/>
        </p:nvGrpSpPr>
        <p:grpSpPr>
          <a:xfrm>
            <a:off x="-1489221" y="-108264"/>
            <a:ext cx="738188" cy="1246188"/>
            <a:chOff x="2772569" y="3168986"/>
            <a:chExt cx="738188" cy="1246188"/>
          </a:xfrm>
        </p:grpSpPr>
        <p:sp>
          <p:nvSpPr>
            <p:cNvPr id="480" name="Freeform 5"/>
            <p:cNvSpPr>
              <a:spLocks/>
            </p:cNvSpPr>
            <p:nvPr/>
          </p:nvSpPr>
          <p:spPr bwMode="auto">
            <a:xfrm>
              <a:off x="2774157" y="3383299"/>
              <a:ext cx="368300" cy="1031875"/>
            </a:xfrm>
            <a:custGeom>
              <a:avLst/>
              <a:gdLst/>
              <a:ahLst/>
              <a:cxnLst>
                <a:cxn ang="0">
                  <a:pos x="0" y="516"/>
                </a:cxn>
                <a:cxn ang="0">
                  <a:pos x="0" y="516"/>
                </a:cxn>
                <a:cxn ang="0">
                  <a:pos x="232" y="650"/>
                </a:cxn>
                <a:cxn ang="0">
                  <a:pos x="232" y="650"/>
                </a:cxn>
                <a:cxn ang="0">
                  <a:pos x="232" y="13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516"/>
                </a:cxn>
              </a:cxnLst>
              <a:rect l="0" t="0" r="r" b="b"/>
              <a:pathLst>
                <a:path w="232" h="650">
                  <a:moveTo>
                    <a:pt x="0" y="516"/>
                  </a:moveTo>
                  <a:lnTo>
                    <a:pt x="0" y="516"/>
                  </a:lnTo>
                  <a:lnTo>
                    <a:pt x="232" y="650"/>
                  </a:lnTo>
                  <a:lnTo>
                    <a:pt x="232" y="650"/>
                  </a:lnTo>
                  <a:lnTo>
                    <a:pt x="232" y="13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1" name="Freeform 6"/>
            <p:cNvSpPr>
              <a:spLocks/>
            </p:cNvSpPr>
            <p:nvPr/>
          </p:nvSpPr>
          <p:spPr bwMode="auto">
            <a:xfrm>
              <a:off x="3140869" y="3380124"/>
              <a:ext cx="369888" cy="1033463"/>
            </a:xfrm>
            <a:custGeom>
              <a:avLst/>
              <a:gdLst/>
              <a:ahLst/>
              <a:cxnLst>
                <a:cxn ang="0">
                  <a:pos x="0" y="651"/>
                </a:cxn>
                <a:cxn ang="0">
                  <a:pos x="0" y="651"/>
                </a:cxn>
                <a:cxn ang="0">
                  <a:pos x="233" y="517"/>
                </a:cxn>
                <a:cxn ang="0">
                  <a:pos x="233" y="517"/>
                </a:cxn>
                <a:cxn ang="0">
                  <a:pos x="233" y="517"/>
                </a:cxn>
                <a:cxn ang="0">
                  <a:pos x="233" y="0"/>
                </a:cxn>
                <a:cxn ang="0">
                  <a:pos x="233" y="0"/>
                </a:cxn>
                <a:cxn ang="0">
                  <a:pos x="0" y="135"/>
                </a:cxn>
                <a:cxn ang="0">
                  <a:pos x="0" y="651"/>
                </a:cxn>
              </a:cxnLst>
              <a:rect l="0" t="0" r="r" b="b"/>
              <a:pathLst>
                <a:path w="233" h="651">
                  <a:moveTo>
                    <a:pt x="0" y="651"/>
                  </a:moveTo>
                  <a:lnTo>
                    <a:pt x="0" y="651"/>
                  </a:lnTo>
                  <a:lnTo>
                    <a:pt x="233" y="517"/>
                  </a:lnTo>
                  <a:lnTo>
                    <a:pt x="233" y="517"/>
                  </a:lnTo>
                  <a:lnTo>
                    <a:pt x="233" y="517"/>
                  </a:lnTo>
                  <a:lnTo>
                    <a:pt x="233" y="0"/>
                  </a:lnTo>
                  <a:lnTo>
                    <a:pt x="233" y="0"/>
                  </a:lnTo>
                  <a:lnTo>
                    <a:pt x="0" y="135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3" name="Freeform 7"/>
            <p:cNvSpPr>
              <a:spLocks/>
            </p:cNvSpPr>
            <p:nvPr/>
          </p:nvSpPr>
          <p:spPr bwMode="auto">
            <a:xfrm>
              <a:off x="2772569" y="3168986"/>
              <a:ext cx="736600" cy="425450"/>
            </a:xfrm>
            <a:custGeom>
              <a:avLst/>
              <a:gdLst/>
              <a:ahLst/>
              <a:cxnLst>
                <a:cxn ang="0">
                  <a:pos x="0" y="134"/>
                </a:cxn>
                <a:cxn ang="0">
                  <a:pos x="232" y="268"/>
                </a:cxn>
                <a:cxn ang="0">
                  <a:pos x="464" y="134"/>
                </a:cxn>
                <a:cxn ang="0">
                  <a:pos x="233" y="0"/>
                </a:cxn>
                <a:cxn ang="0">
                  <a:pos x="0" y="134"/>
                </a:cxn>
              </a:cxnLst>
              <a:rect l="0" t="0" r="r" b="b"/>
              <a:pathLst>
                <a:path w="464" h="268">
                  <a:moveTo>
                    <a:pt x="0" y="134"/>
                  </a:moveTo>
                  <a:lnTo>
                    <a:pt x="232" y="268"/>
                  </a:lnTo>
                  <a:lnTo>
                    <a:pt x="464" y="134"/>
                  </a:lnTo>
                  <a:lnTo>
                    <a:pt x="233" y="0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52" name="Group 32"/>
          <p:cNvGrpSpPr/>
          <p:nvPr/>
        </p:nvGrpSpPr>
        <p:grpSpPr>
          <a:xfrm>
            <a:off x="2633998" y="7356174"/>
            <a:ext cx="593807" cy="1332039"/>
            <a:chOff x="5633244" y="2324436"/>
            <a:chExt cx="738188" cy="2090738"/>
          </a:xfrm>
        </p:grpSpPr>
        <p:sp>
          <p:nvSpPr>
            <p:cNvPr id="553" name="Freeform 14"/>
            <p:cNvSpPr>
              <a:spLocks/>
            </p:cNvSpPr>
            <p:nvPr/>
          </p:nvSpPr>
          <p:spPr bwMode="auto">
            <a:xfrm>
              <a:off x="5634832" y="2537161"/>
              <a:ext cx="368300" cy="1878013"/>
            </a:xfrm>
            <a:custGeom>
              <a:avLst/>
              <a:gdLst/>
              <a:ahLst/>
              <a:cxnLst>
                <a:cxn ang="0">
                  <a:pos x="0" y="1049"/>
                </a:cxn>
                <a:cxn ang="0">
                  <a:pos x="0" y="1049"/>
                </a:cxn>
                <a:cxn ang="0">
                  <a:pos x="232" y="1183"/>
                </a:cxn>
                <a:cxn ang="0">
                  <a:pos x="232" y="1183"/>
                </a:cxn>
                <a:cxn ang="0">
                  <a:pos x="232" y="13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049"/>
                </a:cxn>
              </a:cxnLst>
              <a:rect l="0" t="0" r="r" b="b"/>
              <a:pathLst>
                <a:path w="232" h="1183">
                  <a:moveTo>
                    <a:pt x="0" y="1049"/>
                  </a:moveTo>
                  <a:lnTo>
                    <a:pt x="0" y="1049"/>
                  </a:lnTo>
                  <a:lnTo>
                    <a:pt x="232" y="1183"/>
                  </a:lnTo>
                  <a:lnTo>
                    <a:pt x="232" y="1183"/>
                  </a:lnTo>
                  <a:lnTo>
                    <a:pt x="232" y="13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049"/>
                  </a:lnTo>
                  <a:close/>
                </a:path>
              </a:pathLst>
            </a:custGeom>
            <a:solidFill>
              <a:srgbClr val="1D8EE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4" name="Freeform 15"/>
            <p:cNvSpPr>
              <a:spLocks/>
            </p:cNvSpPr>
            <p:nvPr/>
          </p:nvSpPr>
          <p:spPr bwMode="auto">
            <a:xfrm>
              <a:off x="6001544" y="2537161"/>
              <a:ext cx="369888" cy="1876425"/>
            </a:xfrm>
            <a:custGeom>
              <a:avLst/>
              <a:gdLst/>
              <a:ahLst/>
              <a:cxnLst>
                <a:cxn ang="0">
                  <a:pos x="0" y="1182"/>
                </a:cxn>
                <a:cxn ang="0">
                  <a:pos x="0" y="1182"/>
                </a:cxn>
                <a:cxn ang="0">
                  <a:pos x="233" y="1048"/>
                </a:cxn>
                <a:cxn ang="0">
                  <a:pos x="233" y="1048"/>
                </a:cxn>
                <a:cxn ang="0">
                  <a:pos x="233" y="1048"/>
                </a:cxn>
                <a:cxn ang="0">
                  <a:pos x="233" y="0"/>
                </a:cxn>
                <a:cxn ang="0">
                  <a:pos x="233" y="0"/>
                </a:cxn>
                <a:cxn ang="0">
                  <a:pos x="0" y="134"/>
                </a:cxn>
                <a:cxn ang="0">
                  <a:pos x="0" y="1182"/>
                </a:cxn>
              </a:cxnLst>
              <a:rect l="0" t="0" r="r" b="b"/>
              <a:pathLst>
                <a:path w="233" h="1182">
                  <a:moveTo>
                    <a:pt x="0" y="1182"/>
                  </a:moveTo>
                  <a:lnTo>
                    <a:pt x="0" y="1182"/>
                  </a:lnTo>
                  <a:lnTo>
                    <a:pt x="233" y="1048"/>
                  </a:lnTo>
                  <a:lnTo>
                    <a:pt x="233" y="1048"/>
                  </a:lnTo>
                  <a:lnTo>
                    <a:pt x="233" y="1048"/>
                  </a:lnTo>
                  <a:lnTo>
                    <a:pt x="233" y="0"/>
                  </a:lnTo>
                  <a:lnTo>
                    <a:pt x="233" y="0"/>
                  </a:lnTo>
                  <a:lnTo>
                    <a:pt x="0" y="134"/>
                  </a:lnTo>
                  <a:lnTo>
                    <a:pt x="0" y="1182"/>
                  </a:lnTo>
                  <a:close/>
                </a:path>
              </a:pathLst>
            </a:custGeom>
            <a:solidFill>
              <a:srgbClr val="116BB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5" name="Freeform 16"/>
            <p:cNvSpPr>
              <a:spLocks/>
            </p:cNvSpPr>
            <p:nvPr/>
          </p:nvSpPr>
          <p:spPr bwMode="auto">
            <a:xfrm>
              <a:off x="5633244" y="2324436"/>
              <a:ext cx="736600" cy="425450"/>
            </a:xfrm>
            <a:custGeom>
              <a:avLst/>
              <a:gdLst/>
              <a:ahLst/>
              <a:cxnLst>
                <a:cxn ang="0">
                  <a:pos x="0" y="134"/>
                </a:cxn>
                <a:cxn ang="0">
                  <a:pos x="232" y="268"/>
                </a:cxn>
                <a:cxn ang="0">
                  <a:pos x="464" y="134"/>
                </a:cxn>
                <a:cxn ang="0">
                  <a:pos x="233" y="0"/>
                </a:cxn>
                <a:cxn ang="0">
                  <a:pos x="0" y="134"/>
                </a:cxn>
              </a:cxnLst>
              <a:rect l="0" t="0" r="r" b="b"/>
              <a:pathLst>
                <a:path w="464" h="268">
                  <a:moveTo>
                    <a:pt x="0" y="134"/>
                  </a:moveTo>
                  <a:lnTo>
                    <a:pt x="232" y="268"/>
                  </a:lnTo>
                  <a:lnTo>
                    <a:pt x="464" y="134"/>
                  </a:lnTo>
                  <a:lnTo>
                    <a:pt x="233" y="0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100" name="Straight Connector 67"/>
          <p:cNvCxnSpPr/>
          <p:nvPr/>
        </p:nvCxnSpPr>
        <p:spPr>
          <a:xfrm flipH="1">
            <a:off x="9248459" y="2273917"/>
            <a:ext cx="6655335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62"/>
          <p:cNvCxnSpPr/>
          <p:nvPr/>
        </p:nvCxnSpPr>
        <p:spPr>
          <a:xfrm>
            <a:off x="-654309" y="3835651"/>
            <a:ext cx="11525697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62"/>
          <p:cNvCxnSpPr/>
          <p:nvPr/>
        </p:nvCxnSpPr>
        <p:spPr>
          <a:xfrm>
            <a:off x="-813305" y="1082706"/>
            <a:ext cx="11525697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Группа 138"/>
          <p:cNvGrpSpPr/>
          <p:nvPr/>
        </p:nvGrpSpPr>
        <p:grpSpPr>
          <a:xfrm>
            <a:off x="5824325" y="3896493"/>
            <a:ext cx="2378703" cy="370800"/>
            <a:chOff x="5469072" y="1257464"/>
            <a:chExt cx="3320053" cy="357226"/>
          </a:xfrm>
          <a:solidFill>
            <a:srgbClr val="134D7E"/>
          </a:solidFill>
        </p:grpSpPr>
        <p:sp>
          <p:nvSpPr>
            <p:cNvPr id="140" name="Rounded Rectangle 51"/>
            <p:cNvSpPr/>
            <p:nvPr/>
          </p:nvSpPr>
          <p:spPr>
            <a:xfrm>
              <a:off x="5477508" y="1257464"/>
              <a:ext cx="2105881" cy="357226"/>
            </a:xfrm>
            <a:prstGeom prst="roundRect">
              <a:avLst>
                <a:gd name="adj" fmla="val 6876"/>
              </a:avLst>
            </a:prstGeom>
            <a:solidFill>
              <a:srgbClr val="116B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5469072" y="1289157"/>
              <a:ext cx="3320053" cy="296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ВЫРУЧКА, %</a:t>
              </a:r>
              <a:endPara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42" name="Группа 141"/>
          <p:cNvGrpSpPr/>
          <p:nvPr/>
        </p:nvGrpSpPr>
        <p:grpSpPr>
          <a:xfrm>
            <a:off x="1766238" y="3883730"/>
            <a:ext cx="1404000" cy="369332"/>
            <a:chOff x="1792138" y="1243224"/>
            <a:chExt cx="1416132" cy="369332"/>
          </a:xfrm>
        </p:grpSpPr>
        <p:sp>
          <p:nvSpPr>
            <p:cNvPr id="143" name="Rounded Rectangle 51"/>
            <p:cNvSpPr/>
            <p:nvPr/>
          </p:nvSpPr>
          <p:spPr>
            <a:xfrm>
              <a:off x="1792138" y="1246587"/>
              <a:ext cx="1347011" cy="332536"/>
            </a:xfrm>
            <a:prstGeom prst="roundRect">
              <a:avLst>
                <a:gd name="adj" fmla="val 6876"/>
              </a:avLst>
            </a:prstGeom>
            <a:solidFill>
              <a:srgbClr val="1D8E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886842" y="1243224"/>
              <a:ext cx="13214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ЭФФЕКТ</a:t>
              </a:r>
              <a:endPara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48" name="Group 18"/>
          <p:cNvGrpSpPr/>
          <p:nvPr/>
        </p:nvGrpSpPr>
        <p:grpSpPr>
          <a:xfrm>
            <a:off x="-2447083" y="8709254"/>
            <a:ext cx="1542507" cy="500843"/>
            <a:chOff x="6978976" y="3155872"/>
            <a:chExt cx="1542507" cy="500843"/>
          </a:xfrm>
        </p:grpSpPr>
        <p:sp>
          <p:nvSpPr>
            <p:cNvPr id="149" name="TextBox 148"/>
            <p:cNvSpPr txBox="1"/>
            <p:nvPr/>
          </p:nvSpPr>
          <p:spPr>
            <a:xfrm>
              <a:off x="6978977" y="3155872"/>
              <a:ext cx="1542506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l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Global Access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6978976" y="3348938"/>
              <a:ext cx="1542507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There are many variations  passages lorem available</a:t>
              </a:r>
            </a:p>
          </p:txBody>
        </p:sp>
      </p:grpSp>
      <p:grpSp>
        <p:nvGrpSpPr>
          <p:cNvPr id="151" name="Group 21"/>
          <p:cNvGrpSpPr/>
          <p:nvPr/>
        </p:nvGrpSpPr>
        <p:grpSpPr>
          <a:xfrm>
            <a:off x="-2426353" y="9335035"/>
            <a:ext cx="1542507" cy="500843"/>
            <a:chOff x="4597685" y="3914331"/>
            <a:chExt cx="1542507" cy="500843"/>
          </a:xfrm>
        </p:grpSpPr>
        <p:sp>
          <p:nvSpPr>
            <p:cNvPr id="152" name="TextBox 151"/>
            <p:cNvSpPr txBox="1"/>
            <p:nvPr/>
          </p:nvSpPr>
          <p:spPr>
            <a:xfrm>
              <a:off x="4597686" y="3914331"/>
              <a:ext cx="1542506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l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Calendar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4597685" y="4107397"/>
              <a:ext cx="1542507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There are many variations  passages lorem available</a:t>
              </a:r>
            </a:p>
          </p:txBody>
        </p:sp>
      </p:grpSp>
      <p:grpSp>
        <p:nvGrpSpPr>
          <p:cNvPr id="154" name="Group 24"/>
          <p:cNvGrpSpPr/>
          <p:nvPr/>
        </p:nvGrpSpPr>
        <p:grpSpPr>
          <a:xfrm>
            <a:off x="-2442500" y="9983276"/>
            <a:ext cx="1542507" cy="500843"/>
            <a:chOff x="6978976" y="3914331"/>
            <a:chExt cx="1542507" cy="500843"/>
          </a:xfrm>
        </p:grpSpPr>
        <p:sp>
          <p:nvSpPr>
            <p:cNvPr id="155" name="TextBox 154"/>
            <p:cNvSpPr txBox="1"/>
            <p:nvPr/>
          </p:nvSpPr>
          <p:spPr>
            <a:xfrm>
              <a:off x="6978977" y="3914331"/>
              <a:ext cx="1542506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l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Smart Touch</a:t>
              </a: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6978976" y="4107397"/>
              <a:ext cx="1542507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There are many variations passages lorem available</a:t>
              </a:r>
            </a:p>
          </p:txBody>
        </p:sp>
      </p:grpSp>
      <p:grpSp>
        <p:nvGrpSpPr>
          <p:cNvPr id="157" name="Group 27"/>
          <p:cNvGrpSpPr/>
          <p:nvPr/>
        </p:nvGrpSpPr>
        <p:grpSpPr>
          <a:xfrm>
            <a:off x="-2426353" y="10721225"/>
            <a:ext cx="1542507" cy="500843"/>
            <a:chOff x="4597685" y="3914331"/>
            <a:chExt cx="1542507" cy="500843"/>
          </a:xfrm>
        </p:grpSpPr>
        <p:sp>
          <p:nvSpPr>
            <p:cNvPr id="158" name="TextBox 157"/>
            <p:cNvSpPr txBox="1"/>
            <p:nvPr/>
          </p:nvSpPr>
          <p:spPr>
            <a:xfrm>
              <a:off x="4597686" y="3914331"/>
              <a:ext cx="1542506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l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GPS Services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4597685" y="4107397"/>
              <a:ext cx="1542507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There are many variations  passages lorem available</a:t>
              </a:r>
            </a:p>
          </p:txBody>
        </p:sp>
      </p:grpSp>
      <p:grpSp>
        <p:nvGrpSpPr>
          <p:cNvPr id="163" name="Group 33"/>
          <p:cNvGrpSpPr/>
          <p:nvPr/>
        </p:nvGrpSpPr>
        <p:grpSpPr>
          <a:xfrm>
            <a:off x="-2994575" y="10743850"/>
            <a:ext cx="469021" cy="455593"/>
            <a:chOff x="3428938" y="4190009"/>
            <a:chExt cx="469021" cy="455593"/>
          </a:xfrm>
        </p:grpSpPr>
        <p:sp>
          <p:nvSpPr>
            <p:cNvPr id="164" name="Oval 34"/>
            <p:cNvSpPr>
              <a:spLocks noChangeAspect="1"/>
            </p:cNvSpPr>
            <p:nvPr/>
          </p:nvSpPr>
          <p:spPr>
            <a:xfrm>
              <a:off x="3428938" y="4190009"/>
              <a:ext cx="469021" cy="45559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5" name="Freeform 83"/>
            <p:cNvSpPr>
              <a:spLocks noEditPoints="1"/>
            </p:cNvSpPr>
            <p:nvPr/>
          </p:nvSpPr>
          <p:spPr bwMode="auto">
            <a:xfrm>
              <a:off x="3571129" y="4279327"/>
              <a:ext cx="184638" cy="276957"/>
            </a:xfrm>
            <a:custGeom>
              <a:avLst/>
              <a:gdLst/>
              <a:ahLst/>
              <a:cxnLst>
                <a:cxn ang="0">
                  <a:pos x="38" y="26"/>
                </a:cxn>
                <a:cxn ang="0">
                  <a:pos x="24" y="55"/>
                </a:cxn>
                <a:cxn ang="0">
                  <a:pos x="20" y="58"/>
                </a:cxn>
                <a:cxn ang="0">
                  <a:pos x="16" y="55"/>
                </a:cxn>
                <a:cxn ang="0">
                  <a:pos x="2" y="26"/>
                </a:cxn>
                <a:cxn ang="0">
                  <a:pos x="0" y="19"/>
                </a:cxn>
                <a:cxn ang="0">
                  <a:pos x="20" y="0"/>
                </a:cxn>
                <a:cxn ang="0">
                  <a:pos x="39" y="19"/>
                </a:cxn>
                <a:cxn ang="0">
                  <a:pos x="38" y="26"/>
                </a:cxn>
                <a:cxn ang="0">
                  <a:pos x="20" y="9"/>
                </a:cxn>
                <a:cxn ang="0">
                  <a:pos x="10" y="19"/>
                </a:cxn>
                <a:cxn ang="0">
                  <a:pos x="20" y="29"/>
                </a:cxn>
                <a:cxn ang="0">
                  <a:pos x="30" y="19"/>
                </a:cxn>
                <a:cxn ang="0">
                  <a:pos x="20" y="9"/>
                </a:cxn>
              </a:cxnLst>
              <a:rect l="0" t="0" r="r" b="b"/>
              <a:pathLst>
                <a:path w="39" h="58">
                  <a:moveTo>
                    <a:pt x="38" y="26"/>
                  </a:moveTo>
                  <a:cubicBezTo>
                    <a:pt x="24" y="55"/>
                    <a:pt x="24" y="55"/>
                    <a:pt x="24" y="55"/>
                  </a:cubicBezTo>
                  <a:cubicBezTo>
                    <a:pt x="23" y="57"/>
                    <a:pt x="22" y="58"/>
                    <a:pt x="20" y="58"/>
                  </a:cubicBezTo>
                  <a:cubicBezTo>
                    <a:pt x="18" y="58"/>
                    <a:pt x="16" y="57"/>
                    <a:pt x="16" y="55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1" y="24"/>
                    <a:pt x="0" y="21"/>
                    <a:pt x="0" y="19"/>
                  </a:cubicBezTo>
                  <a:cubicBezTo>
                    <a:pt x="0" y="8"/>
                    <a:pt x="9" y="0"/>
                    <a:pt x="20" y="0"/>
                  </a:cubicBezTo>
                  <a:cubicBezTo>
                    <a:pt x="31" y="0"/>
                    <a:pt x="39" y="8"/>
                    <a:pt x="39" y="19"/>
                  </a:cubicBezTo>
                  <a:cubicBezTo>
                    <a:pt x="39" y="21"/>
                    <a:pt x="39" y="24"/>
                    <a:pt x="38" y="26"/>
                  </a:cubicBezTo>
                  <a:close/>
                  <a:moveTo>
                    <a:pt x="20" y="9"/>
                  </a:moveTo>
                  <a:cubicBezTo>
                    <a:pt x="15" y="9"/>
                    <a:pt x="10" y="14"/>
                    <a:pt x="10" y="19"/>
                  </a:cubicBezTo>
                  <a:cubicBezTo>
                    <a:pt x="10" y="24"/>
                    <a:pt x="15" y="29"/>
                    <a:pt x="20" y="29"/>
                  </a:cubicBezTo>
                  <a:cubicBezTo>
                    <a:pt x="25" y="29"/>
                    <a:pt x="30" y="24"/>
                    <a:pt x="30" y="19"/>
                  </a:cubicBezTo>
                  <a:cubicBezTo>
                    <a:pt x="30" y="14"/>
                    <a:pt x="25" y="9"/>
                    <a:pt x="20" y="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175" name="Chart 99"/>
          <p:cNvGraphicFramePr/>
          <p:nvPr>
            <p:extLst>
              <p:ext uri="{D42A27DB-BD31-4B8C-83A1-F6EECF244321}">
                <p14:modId xmlns:p14="http://schemas.microsoft.com/office/powerpoint/2010/main" val="2430101884"/>
              </p:ext>
            </p:extLst>
          </p:nvPr>
        </p:nvGraphicFramePr>
        <p:xfrm>
          <a:off x="-4475611" y="3493795"/>
          <a:ext cx="2986390" cy="10365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grpSp>
        <p:nvGrpSpPr>
          <p:cNvPr id="28" name="Группа 27"/>
          <p:cNvGrpSpPr/>
          <p:nvPr/>
        </p:nvGrpSpPr>
        <p:grpSpPr>
          <a:xfrm>
            <a:off x="700709" y="4742604"/>
            <a:ext cx="2229553" cy="1127393"/>
            <a:chOff x="864381" y="4615240"/>
            <a:chExt cx="2229553" cy="966407"/>
          </a:xfrm>
        </p:grpSpPr>
        <p:sp>
          <p:nvSpPr>
            <p:cNvPr id="146" name="TextBox 145"/>
            <p:cNvSpPr txBox="1"/>
            <p:nvPr/>
          </p:nvSpPr>
          <p:spPr>
            <a:xfrm>
              <a:off x="1348702" y="4650271"/>
              <a:ext cx="1542506" cy="15829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l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Гибкость афиши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27" name="Группа 26"/>
            <p:cNvGrpSpPr/>
            <p:nvPr/>
          </p:nvGrpSpPr>
          <p:grpSpPr>
            <a:xfrm>
              <a:off x="864381" y="4615240"/>
              <a:ext cx="297527" cy="966407"/>
              <a:chOff x="-1527350" y="4972565"/>
              <a:chExt cx="469021" cy="1794552"/>
            </a:xfrm>
          </p:grpSpPr>
          <p:sp>
            <p:nvSpPr>
              <p:cNvPr id="161" name="Oval 31"/>
              <p:cNvSpPr>
                <a:spLocks noChangeAspect="1"/>
              </p:cNvSpPr>
              <p:nvPr/>
            </p:nvSpPr>
            <p:spPr>
              <a:xfrm>
                <a:off x="-1527350" y="4972565"/>
                <a:ext cx="469021" cy="45559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5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7" name="Oval 37"/>
              <p:cNvSpPr>
                <a:spLocks noChangeAspect="1"/>
              </p:cNvSpPr>
              <p:nvPr/>
            </p:nvSpPr>
            <p:spPr>
              <a:xfrm>
                <a:off x="-1527350" y="6311523"/>
                <a:ext cx="469021" cy="455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5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72" name="Group 42"/>
              <p:cNvGrpSpPr/>
              <p:nvPr/>
            </p:nvGrpSpPr>
            <p:grpSpPr>
              <a:xfrm>
                <a:off x="-1527350" y="5685743"/>
                <a:ext cx="469021" cy="455593"/>
                <a:chOff x="3425803" y="3384456"/>
                <a:chExt cx="469021" cy="455593"/>
              </a:xfrm>
            </p:grpSpPr>
            <p:sp>
              <p:nvSpPr>
                <p:cNvPr id="173" name="Oval 43"/>
                <p:cNvSpPr>
                  <a:spLocks noChangeAspect="1"/>
                </p:cNvSpPr>
                <p:nvPr/>
              </p:nvSpPr>
              <p:spPr>
                <a:xfrm>
                  <a:off x="3425803" y="3384456"/>
                  <a:ext cx="469021" cy="45559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35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4" name="Freeform 5"/>
                <p:cNvSpPr>
                  <a:spLocks noEditPoints="1"/>
                </p:cNvSpPr>
                <p:nvPr/>
              </p:nvSpPr>
              <p:spPr bwMode="auto">
                <a:xfrm>
                  <a:off x="3520613" y="3471340"/>
                  <a:ext cx="279400" cy="279400"/>
                </a:xfrm>
                <a:custGeom>
                  <a:avLst/>
                  <a:gdLst/>
                  <a:ahLst/>
                  <a:cxnLst>
                    <a:cxn ang="0">
                      <a:pos x="0" y="192"/>
                    </a:cxn>
                    <a:cxn ang="0">
                      <a:pos x="255" y="135"/>
                    </a:cxn>
                    <a:cxn ang="0">
                      <a:pos x="277" y="122"/>
                    </a:cxn>
                    <a:cxn ang="0">
                      <a:pos x="303" y="116"/>
                    </a:cxn>
                    <a:cxn ang="0">
                      <a:pos x="296" y="105"/>
                    </a:cxn>
                    <a:cxn ang="0">
                      <a:pos x="278" y="89"/>
                    </a:cxn>
                    <a:cxn ang="0">
                      <a:pos x="265" y="90"/>
                    </a:cxn>
                    <a:cxn ang="0">
                      <a:pos x="256" y="82"/>
                    </a:cxn>
                    <a:cxn ang="0">
                      <a:pos x="231" y="73"/>
                    </a:cxn>
                    <a:cxn ang="0">
                      <a:pos x="234" y="98"/>
                    </a:cxn>
                    <a:cxn ang="0">
                      <a:pos x="224" y="118"/>
                    </a:cxn>
                    <a:cxn ang="0">
                      <a:pos x="205" y="103"/>
                    </a:cxn>
                    <a:cxn ang="0">
                      <a:pos x="175" y="89"/>
                    </a:cxn>
                    <a:cxn ang="0">
                      <a:pos x="183" y="68"/>
                    </a:cxn>
                    <a:cxn ang="0">
                      <a:pos x="212" y="58"/>
                    </a:cxn>
                    <a:cxn ang="0">
                      <a:pos x="207" y="47"/>
                    </a:cxn>
                    <a:cxn ang="0">
                      <a:pos x="188" y="50"/>
                    </a:cxn>
                    <a:cxn ang="0">
                      <a:pos x="168" y="37"/>
                    </a:cxn>
                    <a:cxn ang="0">
                      <a:pos x="171" y="52"/>
                    </a:cxn>
                    <a:cxn ang="0">
                      <a:pos x="157" y="52"/>
                    </a:cxn>
                    <a:cxn ang="0">
                      <a:pos x="141" y="40"/>
                    </a:cxn>
                    <a:cxn ang="0">
                      <a:pos x="126" y="47"/>
                    </a:cxn>
                    <a:cxn ang="0">
                      <a:pos x="143" y="51"/>
                    </a:cxn>
                    <a:cxn ang="0">
                      <a:pos x="131" y="58"/>
                    </a:cxn>
                    <a:cxn ang="0">
                      <a:pos x="56" y="107"/>
                    </a:cxn>
                    <a:cxn ang="0">
                      <a:pos x="65" y="118"/>
                    </a:cxn>
                    <a:cxn ang="0">
                      <a:pos x="79" y="135"/>
                    </a:cxn>
                    <a:cxn ang="0">
                      <a:pos x="74" y="158"/>
                    </a:cxn>
                    <a:cxn ang="0">
                      <a:pos x="88" y="185"/>
                    </a:cxn>
                    <a:cxn ang="0">
                      <a:pos x="108" y="214"/>
                    </a:cxn>
                    <a:cxn ang="0">
                      <a:pos x="118" y="227"/>
                    </a:cxn>
                    <a:cxn ang="0">
                      <a:pos x="105" y="197"/>
                    </a:cxn>
                    <a:cxn ang="0">
                      <a:pos x="125" y="225"/>
                    </a:cxn>
                    <a:cxn ang="0">
                      <a:pos x="150" y="255"/>
                    </a:cxn>
                    <a:cxn ang="0">
                      <a:pos x="184" y="269"/>
                    </a:cxn>
                    <a:cxn ang="0">
                      <a:pos x="213" y="290"/>
                    </a:cxn>
                    <a:cxn ang="0">
                      <a:pos x="224" y="288"/>
                    </a:cxn>
                    <a:cxn ang="0">
                      <a:pos x="212" y="268"/>
                    </a:cxn>
                    <a:cxn ang="0">
                      <a:pos x="197" y="262"/>
                    </a:cxn>
                    <a:cxn ang="0">
                      <a:pos x="194" y="239"/>
                    </a:cxn>
                    <a:cxn ang="0">
                      <a:pos x="171" y="250"/>
                    </a:cxn>
                    <a:cxn ang="0">
                      <a:pos x="168" y="210"/>
                    </a:cxn>
                    <a:cxn ang="0">
                      <a:pos x="184" y="206"/>
                    </a:cxn>
                    <a:cxn ang="0">
                      <a:pos x="196" y="202"/>
                    </a:cxn>
                    <a:cxn ang="0">
                      <a:pos x="214" y="211"/>
                    </a:cxn>
                    <a:cxn ang="0">
                      <a:pos x="221" y="205"/>
                    </a:cxn>
                    <a:cxn ang="0">
                      <a:pos x="234" y="179"/>
                    </a:cxn>
                    <a:cxn ang="0">
                      <a:pos x="233" y="171"/>
                    </a:cxn>
                    <a:cxn ang="0">
                      <a:pos x="252" y="157"/>
                    </a:cxn>
                    <a:cxn ang="0">
                      <a:pos x="266" y="143"/>
                    </a:cxn>
                    <a:cxn ang="0">
                      <a:pos x="273" y="131"/>
                    </a:cxn>
                    <a:cxn ang="0">
                      <a:pos x="255" y="135"/>
                    </a:cxn>
                    <a:cxn ang="0">
                      <a:pos x="295" y="298"/>
                    </a:cxn>
                    <a:cxn ang="0">
                      <a:pos x="272" y="288"/>
                    </a:cxn>
                    <a:cxn ang="0">
                      <a:pos x="251" y="288"/>
                    </a:cxn>
                    <a:cxn ang="0">
                      <a:pos x="236" y="286"/>
                    </a:cxn>
                    <a:cxn ang="0">
                      <a:pos x="230" y="307"/>
                    </a:cxn>
                    <a:cxn ang="0">
                      <a:pos x="223" y="335"/>
                    </a:cxn>
                    <a:cxn ang="0">
                      <a:pos x="308" y="302"/>
                    </a:cxn>
                  </a:cxnLst>
                  <a:rect l="0" t="0" r="r" b="b"/>
                  <a:pathLst>
                    <a:path w="384" h="384">
                      <a:moveTo>
                        <a:pt x="384" y="192"/>
                      </a:moveTo>
                      <a:cubicBezTo>
                        <a:pt x="384" y="298"/>
                        <a:pt x="298" y="384"/>
                        <a:pt x="192" y="384"/>
                      </a:cubicBezTo>
                      <a:cubicBezTo>
                        <a:pt x="86" y="384"/>
                        <a:pt x="0" y="298"/>
                        <a:pt x="0" y="192"/>
                      </a:cubicBezTo>
                      <a:cubicBezTo>
                        <a:pt x="0" y="86"/>
                        <a:pt x="86" y="0"/>
                        <a:pt x="192" y="0"/>
                      </a:cubicBezTo>
                      <a:cubicBezTo>
                        <a:pt x="298" y="0"/>
                        <a:pt x="384" y="86"/>
                        <a:pt x="384" y="192"/>
                      </a:cubicBezTo>
                      <a:close/>
                      <a:moveTo>
                        <a:pt x="255" y="135"/>
                      </a:moveTo>
                      <a:cubicBezTo>
                        <a:pt x="256" y="135"/>
                        <a:pt x="257" y="130"/>
                        <a:pt x="258" y="129"/>
                      </a:cubicBezTo>
                      <a:cubicBezTo>
                        <a:pt x="260" y="127"/>
                        <a:pt x="262" y="126"/>
                        <a:pt x="264" y="125"/>
                      </a:cubicBezTo>
                      <a:cubicBezTo>
                        <a:pt x="268" y="124"/>
                        <a:pt x="272" y="123"/>
                        <a:pt x="277" y="122"/>
                      </a:cubicBezTo>
                      <a:cubicBezTo>
                        <a:pt x="281" y="121"/>
                        <a:pt x="286" y="121"/>
                        <a:pt x="289" y="125"/>
                      </a:cubicBezTo>
                      <a:cubicBezTo>
                        <a:pt x="289" y="124"/>
                        <a:pt x="295" y="119"/>
                        <a:pt x="295" y="119"/>
                      </a:cubicBezTo>
                      <a:cubicBezTo>
                        <a:pt x="298" y="118"/>
                        <a:pt x="301" y="118"/>
                        <a:pt x="303" y="116"/>
                      </a:cubicBezTo>
                      <a:cubicBezTo>
                        <a:pt x="303" y="115"/>
                        <a:pt x="303" y="110"/>
                        <a:pt x="303" y="110"/>
                      </a:cubicBezTo>
                      <a:cubicBezTo>
                        <a:pt x="299" y="111"/>
                        <a:pt x="298" y="107"/>
                        <a:pt x="297" y="103"/>
                      </a:cubicBezTo>
                      <a:cubicBezTo>
                        <a:pt x="297" y="104"/>
                        <a:pt x="297" y="104"/>
                        <a:pt x="296" y="105"/>
                      </a:cubicBezTo>
                      <a:cubicBezTo>
                        <a:pt x="296" y="102"/>
                        <a:pt x="291" y="104"/>
                        <a:pt x="290" y="104"/>
                      </a:cubicBezTo>
                      <a:cubicBezTo>
                        <a:pt x="284" y="102"/>
                        <a:pt x="285" y="98"/>
                        <a:pt x="283" y="94"/>
                      </a:cubicBezTo>
                      <a:cubicBezTo>
                        <a:pt x="282" y="92"/>
                        <a:pt x="279" y="91"/>
                        <a:pt x="278" y="89"/>
                      </a:cubicBezTo>
                      <a:cubicBezTo>
                        <a:pt x="277" y="87"/>
                        <a:pt x="277" y="84"/>
                        <a:pt x="274" y="84"/>
                      </a:cubicBezTo>
                      <a:cubicBezTo>
                        <a:pt x="273" y="84"/>
                        <a:pt x="270" y="89"/>
                        <a:pt x="270" y="89"/>
                      </a:cubicBezTo>
                      <a:cubicBezTo>
                        <a:pt x="267" y="88"/>
                        <a:pt x="266" y="89"/>
                        <a:pt x="265" y="90"/>
                      </a:cubicBezTo>
                      <a:cubicBezTo>
                        <a:pt x="263" y="91"/>
                        <a:pt x="262" y="91"/>
                        <a:pt x="260" y="92"/>
                      </a:cubicBezTo>
                      <a:cubicBezTo>
                        <a:pt x="265" y="90"/>
                        <a:pt x="258" y="88"/>
                        <a:pt x="256" y="88"/>
                      </a:cubicBezTo>
                      <a:cubicBezTo>
                        <a:pt x="260" y="87"/>
                        <a:pt x="258" y="83"/>
                        <a:pt x="256" y="82"/>
                      </a:cubicBezTo>
                      <a:cubicBezTo>
                        <a:pt x="256" y="82"/>
                        <a:pt x="257" y="82"/>
                        <a:pt x="257" y="82"/>
                      </a:cubicBezTo>
                      <a:cubicBezTo>
                        <a:pt x="257" y="79"/>
                        <a:pt x="250" y="77"/>
                        <a:pt x="247" y="76"/>
                      </a:cubicBezTo>
                      <a:cubicBezTo>
                        <a:pt x="245" y="74"/>
                        <a:pt x="233" y="72"/>
                        <a:pt x="231" y="73"/>
                      </a:cubicBezTo>
                      <a:cubicBezTo>
                        <a:pt x="228" y="75"/>
                        <a:pt x="231" y="80"/>
                        <a:pt x="231" y="83"/>
                      </a:cubicBezTo>
                      <a:cubicBezTo>
                        <a:pt x="232" y="86"/>
                        <a:pt x="228" y="86"/>
                        <a:pt x="228" y="89"/>
                      </a:cubicBezTo>
                      <a:cubicBezTo>
                        <a:pt x="228" y="93"/>
                        <a:pt x="236" y="92"/>
                        <a:pt x="234" y="98"/>
                      </a:cubicBezTo>
                      <a:cubicBezTo>
                        <a:pt x="233" y="102"/>
                        <a:pt x="228" y="102"/>
                        <a:pt x="226" y="105"/>
                      </a:cubicBezTo>
                      <a:cubicBezTo>
                        <a:pt x="224" y="108"/>
                        <a:pt x="227" y="112"/>
                        <a:pt x="229" y="114"/>
                      </a:cubicBezTo>
                      <a:cubicBezTo>
                        <a:pt x="231" y="115"/>
                        <a:pt x="225" y="118"/>
                        <a:pt x="224" y="118"/>
                      </a:cubicBezTo>
                      <a:cubicBezTo>
                        <a:pt x="220" y="120"/>
                        <a:pt x="217" y="114"/>
                        <a:pt x="216" y="110"/>
                      </a:cubicBezTo>
                      <a:cubicBezTo>
                        <a:pt x="215" y="108"/>
                        <a:pt x="215" y="104"/>
                        <a:pt x="212" y="103"/>
                      </a:cubicBezTo>
                      <a:cubicBezTo>
                        <a:pt x="210" y="102"/>
                        <a:pt x="206" y="102"/>
                        <a:pt x="205" y="103"/>
                      </a:cubicBezTo>
                      <a:cubicBezTo>
                        <a:pt x="203" y="99"/>
                        <a:pt x="198" y="98"/>
                        <a:pt x="194" y="97"/>
                      </a:cubicBezTo>
                      <a:cubicBezTo>
                        <a:pt x="189" y="95"/>
                        <a:pt x="185" y="95"/>
                        <a:pt x="180" y="96"/>
                      </a:cubicBezTo>
                      <a:cubicBezTo>
                        <a:pt x="181" y="95"/>
                        <a:pt x="179" y="88"/>
                        <a:pt x="175" y="89"/>
                      </a:cubicBezTo>
                      <a:cubicBezTo>
                        <a:pt x="176" y="86"/>
                        <a:pt x="176" y="84"/>
                        <a:pt x="176" y="81"/>
                      </a:cubicBezTo>
                      <a:cubicBezTo>
                        <a:pt x="177" y="79"/>
                        <a:pt x="178" y="77"/>
                        <a:pt x="179" y="75"/>
                      </a:cubicBezTo>
                      <a:cubicBezTo>
                        <a:pt x="180" y="74"/>
                        <a:pt x="185" y="69"/>
                        <a:pt x="183" y="68"/>
                      </a:cubicBezTo>
                      <a:cubicBezTo>
                        <a:pt x="188" y="69"/>
                        <a:pt x="193" y="69"/>
                        <a:pt x="196" y="66"/>
                      </a:cubicBezTo>
                      <a:cubicBezTo>
                        <a:pt x="198" y="63"/>
                        <a:pt x="199" y="60"/>
                        <a:pt x="202" y="57"/>
                      </a:cubicBezTo>
                      <a:cubicBezTo>
                        <a:pt x="205" y="53"/>
                        <a:pt x="209" y="58"/>
                        <a:pt x="212" y="58"/>
                      </a:cubicBezTo>
                      <a:cubicBezTo>
                        <a:pt x="217" y="59"/>
                        <a:pt x="217" y="53"/>
                        <a:pt x="214" y="51"/>
                      </a:cubicBezTo>
                      <a:cubicBezTo>
                        <a:pt x="218" y="51"/>
                        <a:pt x="215" y="45"/>
                        <a:pt x="213" y="44"/>
                      </a:cubicBezTo>
                      <a:cubicBezTo>
                        <a:pt x="211" y="43"/>
                        <a:pt x="202" y="46"/>
                        <a:pt x="207" y="47"/>
                      </a:cubicBezTo>
                      <a:cubicBezTo>
                        <a:pt x="206" y="47"/>
                        <a:pt x="200" y="59"/>
                        <a:pt x="196" y="53"/>
                      </a:cubicBezTo>
                      <a:cubicBezTo>
                        <a:pt x="195" y="52"/>
                        <a:pt x="195" y="47"/>
                        <a:pt x="193" y="46"/>
                      </a:cubicBezTo>
                      <a:cubicBezTo>
                        <a:pt x="190" y="46"/>
                        <a:pt x="189" y="49"/>
                        <a:pt x="188" y="50"/>
                      </a:cubicBezTo>
                      <a:cubicBezTo>
                        <a:pt x="190" y="47"/>
                        <a:pt x="181" y="45"/>
                        <a:pt x="180" y="44"/>
                      </a:cubicBezTo>
                      <a:cubicBezTo>
                        <a:pt x="183" y="42"/>
                        <a:pt x="180" y="39"/>
                        <a:pt x="178" y="38"/>
                      </a:cubicBezTo>
                      <a:cubicBezTo>
                        <a:pt x="176" y="36"/>
                        <a:pt x="169" y="35"/>
                        <a:pt x="168" y="37"/>
                      </a:cubicBezTo>
                      <a:cubicBezTo>
                        <a:pt x="163" y="43"/>
                        <a:pt x="173" y="44"/>
                        <a:pt x="175" y="45"/>
                      </a:cubicBezTo>
                      <a:cubicBezTo>
                        <a:pt x="176" y="46"/>
                        <a:pt x="179" y="48"/>
                        <a:pt x="177" y="49"/>
                      </a:cubicBezTo>
                      <a:cubicBezTo>
                        <a:pt x="176" y="50"/>
                        <a:pt x="171" y="51"/>
                        <a:pt x="171" y="52"/>
                      </a:cubicBezTo>
                      <a:cubicBezTo>
                        <a:pt x="169" y="54"/>
                        <a:pt x="172" y="57"/>
                        <a:pt x="170" y="59"/>
                      </a:cubicBezTo>
                      <a:cubicBezTo>
                        <a:pt x="168" y="57"/>
                        <a:pt x="168" y="53"/>
                        <a:pt x="166" y="50"/>
                      </a:cubicBezTo>
                      <a:cubicBezTo>
                        <a:pt x="168" y="53"/>
                        <a:pt x="157" y="52"/>
                        <a:pt x="157" y="52"/>
                      </a:cubicBezTo>
                      <a:cubicBezTo>
                        <a:pt x="154" y="52"/>
                        <a:pt x="148" y="54"/>
                        <a:pt x="145" y="50"/>
                      </a:cubicBezTo>
                      <a:cubicBezTo>
                        <a:pt x="144" y="49"/>
                        <a:pt x="144" y="44"/>
                        <a:pt x="146" y="45"/>
                      </a:cubicBezTo>
                      <a:cubicBezTo>
                        <a:pt x="144" y="43"/>
                        <a:pt x="142" y="41"/>
                        <a:pt x="141" y="40"/>
                      </a:cubicBezTo>
                      <a:cubicBezTo>
                        <a:pt x="132" y="43"/>
                        <a:pt x="125" y="47"/>
                        <a:pt x="117" y="51"/>
                      </a:cubicBezTo>
                      <a:cubicBezTo>
                        <a:pt x="118" y="51"/>
                        <a:pt x="119" y="51"/>
                        <a:pt x="120" y="50"/>
                      </a:cubicBezTo>
                      <a:cubicBezTo>
                        <a:pt x="122" y="50"/>
                        <a:pt x="124" y="48"/>
                        <a:pt x="126" y="47"/>
                      </a:cubicBezTo>
                      <a:cubicBezTo>
                        <a:pt x="128" y="46"/>
                        <a:pt x="134" y="43"/>
                        <a:pt x="136" y="46"/>
                      </a:cubicBezTo>
                      <a:cubicBezTo>
                        <a:pt x="137" y="45"/>
                        <a:pt x="137" y="45"/>
                        <a:pt x="138" y="44"/>
                      </a:cubicBezTo>
                      <a:cubicBezTo>
                        <a:pt x="139" y="46"/>
                        <a:pt x="141" y="48"/>
                        <a:pt x="143" y="51"/>
                      </a:cubicBezTo>
                      <a:cubicBezTo>
                        <a:pt x="141" y="50"/>
                        <a:pt x="137" y="50"/>
                        <a:pt x="135" y="50"/>
                      </a:cubicBezTo>
                      <a:cubicBezTo>
                        <a:pt x="133" y="51"/>
                        <a:pt x="130" y="51"/>
                        <a:pt x="130" y="53"/>
                      </a:cubicBezTo>
                      <a:cubicBezTo>
                        <a:pt x="130" y="55"/>
                        <a:pt x="131" y="57"/>
                        <a:pt x="131" y="58"/>
                      </a:cubicBezTo>
                      <a:cubicBezTo>
                        <a:pt x="128" y="56"/>
                        <a:pt x="125" y="52"/>
                        <a:pt x="121" y="51"/>
                      </a:cubicBezTo>
                      <a:cubicBezTo>
                        <a:pt x="119" y="51"/>
                        <a:pt x="117" y="51"/>
                        <a:pt x="115" y="52"/>
                      </a:cubicBezTo>
                      <a:cubicBezTo>
                        <a:pt x="91" y="65"/>
                        <a:pt x="71" y="84"/>
                        <a:pt x="56" y="107"/>
                      </a:cubicBezTo>
                      <a:cubicBezTo>
                        <a:pt x="57" y="108"/>
                        <a:pt x="58" y="109"/>
                        <a:pt x="59" y="109"/>
                      </a:cubicBezTo>
                      <a:cubicBezTo>
                        <a:pt x="62" y="110"/>
                        <a:pt x="59" y="117"/>
                        <a:pt x="64" y="113"/>
                      </a:cubicBezTo>
                      <a:cubicBezTo>
                        <a:pt x="66" y="115"/>
                        <a:pt x="66" y="116"/>
                        <a:pt x="65" y="118"/>
                      </a:cubicBezTo>
                      <a:cubicBezTo>
                        <a:pt x="65" y="118"/>
                        <a:pt x="75" y="124"/>
                        <a:pt x="76" y="125"/>
                      </a:cubicBezTo>
                      <a:cubicBezTo>
                        <a:pt x="78" y="126"/>
                        <a:pt x="80" y="128"/>
                        <a:pt x="81" y="130"/>
                      </a:cubicBezTo>
                      <a:cubicBezTo>
                        <a:pt x="82" y="132"/>
                        <a:pt x="80" y="134"/>
                        <a:pt x="79" y="135"/>
                      </a:cubicBezTo>
                      <a:cubicBezTo>
                        <a:pt x="78" y="134"/>
                        <a:pt x="75" y="130"/>
                        <a:pt x="74" y="131"/>
                      </a:cubicBezTo>
                      <a:cubicBezTo>
                        <a:pt x="73" y="133"/>
                        <a:pt x="74" y="139"/>
                        <a:pt x="77" y="139"/>
                      </a:cubicBezTo>
                      <a:cubicBezTo>
                        <a:pt x="73" y="139"/>
                        <a:pt x="75" y="155"/>
                        <a:pt x="74" y="158"/>
                      </a:cubicBezTo>
                      <a:cubicBezTo>
                        <a:pt x="74" y="158"/>
                        <a:pt x="74" y="158"/>
                        <a:pt x="74" y="158"/>
                      </a:cubicBezTo>
                      <a:cubicBezTo>
                        <a:pt x="73" y="161"/>
                        <a:pt x="76" y="173"/>
                        <a:pt x="81" y="172"/>
                      </a:cubicBezTo>
                      <a:cubicBezTo>
                        <a:pt x="78" y="172"/>
                        <a:pt x="87" y="184"/>
                        <a:pt x="88" y="185"/>
                      </a:cubicBezTo>
                      <a:cubicBezTo>
                        <a:pt x="91" y="187"/>
                        <a:pt x="95" y="188"/>
                        <a:pt x="97" y="192"/>
                      </a:cubicBezTo>
                      <a:cubicBezTo>
                        <a:pt x="100" y="195"/>
                        <a:pt x="100" y="201"/>
                        <a:pt x="103" y="203"/>
                      </a:cubicBezTo>
                      <a:cubicBezTo>
                        <a:pt x="102" y="206"/>
                        <a:pt x="108" y="210"/>
                        <a:pt x="108" y="214"/>
                      </a:cubicBezTo>
                      <a:cubicBezTo>
                        <a:pt x="108" y="214"/>
                        <a:pt x="107" y="214"/>
                        <a:pt x="107" y="215"/>
                      </a:cubicBezTo>
                      <a:cubicBezTo>
                        <a:pt x="108" y="218"/>
                        <a:pt x="113" y="218"/>
                        <a:pt x="115" y="221"/>
                      </a:cubicBezTo>
                      <a:cubicBezTo>
                        <a:pt x="116" y="223"/>
                        <a:pt x="115" y="228"/>
                        <a:pt x="118" y="227"/>
                      </a:cubicBezTo>
                      <a:cubicBezTo>
                        <a:pt x="118" y="222"/>
                        <a:pt x="115" y="216"/>
                        <a:pt x="112" y="212"/>
                      </a:cubicBezTo>
                      <a:cubicBezTo>
                        <a:pt x="110" y="209"/>
                        <a:pt x="109" y="207"/>
                        <a:pt x="108" y="204"/>
                      </a:cubicBezTo>
                      <a:cubicBezTo>
                        <a:pt x="106" y="202"/>
                        <a:pt x="106" y="199"/>
                        <a:pt x="105" y="197"/>
                      </a:cubicBezTo>
                      <a:cubicBezTo>
                        <a:pt x="106" y="197"/>
                        <a:pt x="112" y="199"/>
                        <a:pt x="111" y="200"/>
                      </a:cubicBezTo>
                      <a:cubicBezTo>
                        <a:pt x="109" y="205"/>
                        <a:pt x="119" y="214"/>
                        <a:pt x="122" y="217"/>
                      </a:cubicBezTo>
                      <a:cubicBezTo>
                        <a:pt x="123" y="218"/>
                        <a:pt x="128" y="225"/>
                        <a:pt x="125" y="225"/>
                      </a:cubicBezTo>
                      <a:cubicBezTo>
                        <a:pt x="129" y="225"/>
                        <a:pt x="133" y="230"/>
                        <a:pt x="135" y="233"/>
                      </a:cubicBezTo>
                      <a:cubicBezTo>
                        <a:pt x="137" y="236"/>
                        <a:pt x="136" y="241"/>
                        <a:pt x="138" y="245"/>
                      </a:cubicBezTo>
                      <a:cubicBezTo>
                        <a:pt x="139" y="250"/>
                        <a:pt x="146" y="252"/>
                        <a:pt x="150" y="255"/>
                      </a:cubicBezTo>
                      <a:cubicBezTo>
                        <a:pt x="154" y="256"/>
                        <a:pt x="157" y="259"/>
                        <a:pt x="160" y="260"/>
                      </a:cubicBezTo>
                      <a:cubicBezTo>
                        <a:pt x="166" y="262"/>
                        <a:pt x="167" y="260"/>
                        <a:pt x="171" y="260"/>
                      </a:cubicBezTo>
                      <a:cubicBezTo>
                        <a:pt x="178" y="259"/>
                        <a:pt x="179" y="266"/>
                        <a:pt x="184" y="269"/>
                      </a:cubicBezTo>
                      <a:cubicBezTo>
                        <a:pt x="187" y="270"/>
                        <a:pt x="194" y="273"/>
                        <a:pt x="198" y="271"/>
                      </a:cubicBezTo>
                      <a:cubicBezTo>
                        <a:pt x="196" y="272"/>
                        <a:pt x="203" y="282"/>
                        <a:pt x="204" y="283"/>
                      </a:cubicBezTo>
                      <a:cubicBezTo>
                        <a:pt x="206" y="286"/>
                        <a:pt x="210" y="287"/>
                        <a:pt x="213" y="290"/>
                      </a:cubicBezTo>
                      <a:cubicBezTo>
                        <a:pt x="213" y="290"/>
                        <a:pt x="214" y="289"/>
                        <a:pt x="214" y="288"/>
                      </a:cubicBezTo>
                      <a:cubicBezTo>
                        <a:pt x="213" y="291"/>
                        <a:pt x="218" y="296"/>
                        <a:pt x="221" y="296"/>
                      </a:cubicBezTo>
                      <a:cubicBezTo>
                        <a:pt x="223" y="295"/>
                        <a:pt x="224" y="290"/>
                        <a:pt x="224" y="288"/>
                      </a:cubicBezTo>
                      <a:cubicBezTo>
                        <a:pt x="219" y="290"/>
                        <a:pt x="215" y="288"/>
                        <a:pt x="212" y="283"/>
                      </a:cubicBezTo>
                      <a:cubicBezTo>
                        <a:pt x="211" y="282"/>
                        <a:pt x="207" y="275"/>
                        <a:pt x="211" y="275"/>
                      </a:cubicBezTo>
                      <a:cubicBezTo>
                        <a:pt x="216" y="275"/>
                        <a:pt x="212" y="271"/>
                        <a:pt x="212" y="268"/>
                      </a:cubicBezTo>
                      <a:cubicBezTo>
                        <a:pt x="211" y="264"/>
                        <a:pt x="208" y="262"/>
                        <a:pt x="206" y="259"/>
                      </a:cubicBezTo>
                      <a:cubicBezTo>
                        <a:pt x="205" y="262"/>
                        <a:pt x="200" y="261"/>
                        <a:pt x="198" y="259"/>
                      </a:cubicBezTo>
                      <a:cubicBezTo>
                        <a:pt x="198" y="259"/>
                        <a:pt x="197" y="261"/>
                        <a:pt x="197" y="262"/>
                      </a:cubicBezTo>
                      <a:cubicBezTo>
                        <a:pt x="196" y="262"/>
                        <a:pt x="195" y="262"/>
                        <a:pt x="194" y="261"/>
                      </a:cubicBezTo>
                      <a:cubicBezTo>
                        <a:pt x="194" y="258"/>
                        <a:pt x="194" y="255"/>
                        <a:pt x="195" y="251"/>
                      </a:cubicBezTo>
                      <a:cubicBezTo>
                        <a:pt x="196" y="247"/>
                        <a:pt x="205" y="238"/>
                        <a:pt x="194" y="239"/>
                      </a:cubicBezTo>
                      <a:cubicBezTo>
                        <a:pt x="190" y="239"/>
                        <a:pt x="188" y="240"/>
                        <a:pt x="187" y="244"/>
                      </a:cubicBezTo>
                      <a:cubicBezTo>
                        <a:pt x="186" y="247"/>
                        <a:pt x="186" y="249"/>
                        <a:pt x="183" y="251"/>
                      </a:cubicBezTo>
                      <a:cubicBezTo>
                        <a:pt x="181" y="252"/>
                        <a:pt x="173" y="251"/>
                        <a:pt x="171" y="250"/>
                      </a:cubicBezTo>
                      <a:cubicBezTo>
                        <a:pt x="166" y="247"/>
                        <a:pt x="163" y="239"/>
                        <a:pt x="163" y="234"/>
                      </a:cubicBezTo>
                      <a:cubicBezTo>
                        <a:pt x="163" y="227"/>
                        <a:pt x="166" y="221"/>
                        <a:pt x="163" y="215"/>
                      </a:cubicBezTo>
                      <a:cubicBezTo>
                        <a:pt x="164" y="213"/>
                        <a:pt x="166" y="211"/>
                        <a:pt x="168" y="210"/>
                      </a:cubicBezTo>
                      <a:cubicBezTo>
                        <a:pt x="169" y="209"/>
                        <a:pt x="171" y="210"/>
                        <a:pt x="172" y="207"/>
                      </a:cubicBezTo>
                      <a:cubicBezTo>
                        <a:pt x="171" y="207"/>
                        <a:pt x="170" y="206"/>
                        <a:pt x="170" y="206"/>
                      </a:cubicBezTo>
                      <a:cubicBezTo>
                        <a:pt x="173" y="208"/>
                        <a:pt x="180" y="203"/>
                        <a:pt x="184" y="206"/>
                      </a:cubicBezTo>
                      <a:cubicBezTo>
                        <a:pt x="186" y="207"/>
                        <a:pt x="188" y="208"/>
                        <a:pt x="189" y="205"/>
                      </a:cubicBezTo>
                      <a:cubicBezTo>
                        <a:pt x="189" y="205"/>
                        <a:pt x="187" y="202"/>
                        <a:pt x="188" y="200"/>
                      </a:cubicBezTo>
                      <a:cubicBezTo>
                        <a:pt x="189" y="204"/>
                        <a:pt x="192" y="205"/>
                        <a:pt x="196" y="202"/>
                      </a:cubicBezTo>
                      <a:cubicBezTo>
                        <a:pt x="197" y="203"/>
                        <a:pt x="201" y="203"/>
                        <a:pt x="204" y="204"/>
                      </a:cubicBezTo>
                      <a:cubicBezTo>
                        <a:pt x="207" y="206"/>
                        <a:pt x="207" y="209"/>
                        <a:pt x="211" y="205"/>
                      </a:cubicBezTo>
                      <a:cubicBezTo>
                        <a:pt x="213" y="208"/>
                        <a:pt x="213" y="208"/>
                        <a:pt x="214" y="211"/>
                      </a:cubicBezTo>
                      <a:cubicBezTo>
                        <a:pt x="214" y="214"/>
                        <a:pt x="216" y="221"/>
                        <a:pt x="218" y="222"/>
                      </a:cubicBezTo>
                      <a:cubicBezTo>
                        <a:pt x="224" y="225"/>
                        <a:pt x="222" y="217"/>
                        <a:pt x="222" y="214"/>
                      </a:cubicBezTo>
                      <a:cubicBezTo>
                        <a:pt x="222" y="213"/>
                        <a:pt x="222" y="205"/>
                        <a:pt x="221" y="205"/>
                      </a:cubicBezTo>
                      <a:cubicBezTo>
                        <a:pt x="213" y="203"/>
                        <a:pt x="216" y="197"/>
                        <a:pt x="221" y="193"/>
                      </a:cubicBezTo>
                      <a:cubicBezTo>
                        <a:pt x="222" y="192"/>
                        <a:pt x="227" y="190"/>
                        <a:pt x="230" y="188"/>
                      </a:cubicBezTo>
                      <a:cubicBezTo>
                        <a:pt x="232" y="186"/>
                        <a:pt x="235" y="183"/>
                        <a:pt x="234" y="179"/>
                      </a:cubicBezTo>
                      <a:cubicBezTo>
                        <a:pt x="235" y="179"/>
                        <a:pt x="236" y="178"/>
                        <a:pt x="236" y="177"/>
                      </a:cubicBezTo>
                      <a:cubicBezTo>
                        <a:pt x="236" y="177"/>
                        <a:pt x="233" y="174"/>
                        <a:pt x="232" y="175"/>
                      </a:cubicBezTo>
                      <a:cubicBezTo>
                        <a:pt x="234" y="174"/>
                        <a:pt x="234" y="172"/>
                        <a:pt x="233" y="171"/>
                      </a:cubicBezTo>
                      <a:cubicBezTo>
                        <a:pt x="235" y="169"/>
                        <a:pt x="234" y="166"/>
                        <a:pt x="236" y="165"/>
                      </a:cubicBezTo>
                      <a:cubicBezTo>
                        <a:pt x="239" y="169"/>
                        <a:pt x="245" y="165"/>
                        <a:pt x="242" y="162"/>
                      </a:cubicBezTo>
                      <a:cubicBezTo>
                        <a:pt x="244" y="158"/>
                        <a:pt x="250" y="160"/>
                        <a:pt x="252" y="157"/>
                      </a:cubicBezTo>
                      <a:cubicBezTo>
                        <a:pt x="255" y="158"/>
                        <a:pt x="253" y="153"/>
                        <a:pt x="255" y="150"/>
                      </a:cubicBezTo>
                      <a:cubicBezTo>
                        <a:pt x="256" y="148"/>
                        <a:pt x="259" y="148"/>
                        <a:pt x="262" y="147"/>
                      </a:cubicBezTo>
                      <a:cubicBezTo>
                        <a:pt x="262" y="147"/>
                        <a:pt x="268" y="143"/>
                        <a:pt x="266" y="143"/>
                      </a:cubicBezTo>
                      <a:cubicBezTo>
                        <a:pt x="270" y="144"/>
                        <a:pt x="279" y="139"/>
                        <a:pt x="272" y="135"/>
                      </a:cubicBezTo>
                      <a:cubicBezTo>
                        <a:pt x="273" y="133"/>
                        <a:pt x="270" y="132"/>
                        <a:pt x="268" y="132"/>
                      </a:cubicBezTo>
                      <a:cubicBezTo>
                        <a:pt x="269" y="131"/>
                        <a:pt x="272" y="132"/>
                        <a:pt x="273" y="131"/>
                      </a:cubicBezTo>
                      <a:cubicBezTo>
                        <a:pt x="276" y="129"/>
                        <a:pt x="274" y="128"/>
                        <a:pt x="271" y="127"/>
                      </a:cubicBezTo>
                      <a:cubicBezTo>
                        <a:pt x="268" y="126"/>
                        <a:pt x="263" y="128"/>
                        <a:pt x="261" y="130"/>
                      </a:cubicBezTo>
                      <a:cubicBezTo>
                        <a:pt x="259" y="132"/>
                        <a:pt x="257" y="134"/>
                        <a:pt x="255" y="135"/>
                      </a:cubicBezTo>
                      <a:close/>
                      <a:moveTo>
                        <a:pt x="308" y="302"/>
                      </a:moveTo>
                      <a:cubicBezTo>
                        <a:pt x="306" y="301"/>
                        <a:pt x="303" y="301"/>
                        <a:pt x="301" y="300"/>
                      </a:cubicBezTo>
                      <a:cubicBezTo>
                        <a:pt x="299" y="300"/>
                        <a:pt x="298" y="299"/>
                        <a:pt x="295" y="298"/>
                      </a:cubicBezTo>
                      <a:cubicBezTo>
                        <a:pt x="296" y="293"/>
                        <a:pt x="290" y="292"/>
                        <a:pt x="287" y="289"/>
                      </a:cubicBezTo>
                      <a:cubicBezTo>
                        <a:pt x="284" y="287"/>
                        <a:pt x="282" y="284"/>
                        <a:pt x="277" y="285"/>
                      </a:cubicBezTo>
                      <a:cubicBezTo>
                        <a:pt x="276" y="285"/>
                        <a:pt x="271" y="287"/>
                        <a:pt x="272" y="288"/>
                      </a:cubicBezTo>
                      <a:cubicBezTo>
                        <a:pt x="269" y="285"/>
                        <a:pt x="268" y="284"/>
                        <a:pt x="263" y="282"/>
                      </a:cubicBezTo>
                      <a:cubicBezTo>
                        <a:pt x="259" y="281"/>
                        <a:pt x="257" y="276"/>
                        <a:pt x="253" y="281"/>
                      </a:cubicBezTo>
                      <a:cubicBezTo>
                        <a:pt x="251" y="283"/>
                        <a:pt x="252" y="286"/>
                        <a:pt x="251" y="288"/>
                      </a:cubicBezTo>
                      <a:cubicBezTo>
                        <a:pt x="247" y="285"/>
                        <a:pt x="254" y="282"/>
                        <a:pt x="251" y="279"/>
                      </a:cubicBezTo>
                      <a:cubicBezTo>
                        <a:pt x="248" y="275"/>
                        <a:pt x="243" y="281"/>
                        <a:pt x="240" y="282"/>
                      </a:cubicBezTo>
                      <a:cubicBezTo>
                        <a:pt x="239" y="284"/>
                        <a:pt x="237" y="284"/>
                        <a:pt x="236" y="286"/>
                      </a:cubicBezTo>
                      <a:cubicBezTo>
                        <a:pt x="235" y="287"/>
                        <a:pt x="234" y="290"/>
                        <a:pt x="233" y="291"/>
                      </a:cubicBezTo>
                      <a:cubicBezTo>
                        <a:pt x="233" y="289"/>
                        <a:pt x="228" y="290"/>
                        <a:pt x="228" y="288"/>
                      </a:cubicBezTo>
                      <a:cubicBezTo>
                        <a:pt x="229" y="294"/>
                        <a:pt x="229" y="301"/>
                        <a:pt x="230" y="307"/>
                      </a:cubicBezTo>
                      <a:cubicBezTo>
                        <a:pt x="231" y="310"/>
                        <a:pt x="230" y="316"/>
                        <a:pt x="227" y="319"/>
                      </a:cubicBezTo>
                      <a:cubicBezTo>
                        <a:pt x="224" y="321"/>
                        <a:pt x="221" y="324"/>
                        <a:pt x="220" y="329"/>
                      </a:cubicBezTo>
                      <a:cubicBezTo>
                        <a:pt x="220" y="332"/>
                        <a:pt x="220" y="334"/>
                        <a:pt x="223" y="335"/>
                      </a:cubicBezTo>
                      <a:cubicBezTo>
                        <a:pt x="223" y="339"/>
                        <a:pt x="219" y="342"/>
                        <a:pt x="219" y="346"/>
                      </a:cubicBezTo>
                      <a:cubicBezTo>
                        <a:pt x="219" y="346"/>
                        <a:pt x="220" y="348"/>
                        <a:pt x="220" y="350"/>
                      </a:cubicBezTo>
                      <a:cubicBezTo>
                        <a:pt x="254" y="344"/>
                        <a:pt x="285" y="327"/>
                        <a:pt x="308" y="30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5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78" name="TextBox 177"/>
            <p:cNvSpPr txBox="1"/>
            <p:nvPr/>
          </p:nvSpPr>
          <p:spPr>
            <a:xfrm>
              <a:off x="1346427" y="5025924"/>
              <a:ext cx="1747507" cy="15829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l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Повышение рейтинга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346428" y="5372127"/>
              <a:ext cx="1542506" cy="15829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l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Рост </a:t>
              </a:r>
              <a:r>
                <a:rPr kumimoji="0" lang="ru-RU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выручки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39" name="Группа 38"/>
          <p:cNvGrpSpPr/>
          <p:nvPr/>
        </p:nvGrpSpPr>
        <p:grpSpPr>
          <a:xfrm>
            <a:off x="9982000" y="3308093"/>
            <a:ext cx="2999586" cy="1882551"/>
            <a:chOff x="4438994" y="4882126"/>
            <a:chExt cx="2999586" cy="1882551"/>
          </a:xfrm>
        </p:grpSpPr>
        <p:grpSp>
          <p:nvGrpSpPr>
            <p:cNvPr id="188" name="Group 56"/>
            <p:cNvGrpSpPr/>
            <p:nvPr/>
          </p:nvGrpSpPr>
          <p:grpSpPr>
            <a:xfrm flipH="1">
              <a:off x="5001380" y="4882126"/>
              <a:ext cx="495104" cy="1360717"/>
              <a:chOff x="5795747" y="1144699"/>
              <a:chExt cx="812800" cy="2201863"/>
            </a:xfrm>
          </p:grpSpPr>
          <p:sp>
            <p:nvSpPr>
              <p:cNvPr id="230" name="Freeform 5"/>
              <p:cNvSpPr>
                <a:spLocks/>
              </p:cNvSpPr>
              <p:nvPr/>
            </p:nvSpPr>
            <p:spPr bwMode="auto">
              <a:xfrm>
                <a:off x="6179922" y="1417750"/>
                <a:ext cx="428625" cy="1928812"/>
              </a:xfrm>
              <a:custGeom>
                <a:avLst/>
                <a:gdLst/>
                <a:ahLst/>
                <a:cxnLst>
                  <a:cxn ang="0">
                    <a:pos x="0" y="152"/>
                  </a:cxn>
                  <a:cxn ang="0">
                    <a:pos x="270" y="0"/>
                  </a:cxn>
                  <a:cxn ang="0">
                    <a:pos x="270" y="1061"/>
                  </a:cxn>
                  <a:cxn ang="0">
                    <a:pos x="0" y="1215"/>
                  </a:cxn>
                  <a:cxn ang="0">
                    <a:pos x="0" y="1215"/>
                  </a:cxn>
                  <a:cxn ang="0">
                    <a:pos x="0" y="152"/>
                  </a:cxn>
                </a:cxnLst>
                <a:rect l="0" t="0" r="r" b="b"/>
                <a:pathLst>
                  <a:path w="270" h="1215">
                    <a:moveTo>
                      <a:pt x="0" y="152"/>
                    </a:moveTo>
                    <a:lnTo>
                      <a:pt x="270" y="0"/>
                    </a:lnTo>
                    <a:lnTo>
                      <a:pt x="270" y="1061"/>
                    </a:lnTo>
                    <a:lnTo>
                      <a:pt x="0" y="1215"/>
                    </a:lnTo>
                    <a:lnTo>
                      <a:pt x="0" y="1215"/>
                    </a:lnTo>
                    <a:lnTo>
                      <a:pt x="0" y="152"/>
                    </a:lnTo>
                    <a:close/>
                  </a:path>
                </a:pathLst>
              </a:custGeom>
              <a:solidFill>
                <a:srgbClr val="1D8EE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5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31" name="Freeform 6"/>
              <p:cNvSpPr>
                <a:spLocks/>
              </p:cNvSpPr>
              <p:nvPr/>
            </p:nvSpPr>
            <p:spPr bwMode="auto">
              <a:xfrm>
                <a:off x="5795747" y="1144699"/>
                <a:ext cx="812800" cy="514350"/>
              </a:xfrm>
              <a:custGeom>
                <a:avLst/>
                <a:gdLst/>
                <a:ahLst/>
                <a:cxnLst>
                  <a:cxn ang="0">
                    <a:pos x="242" y="324"/>
                  </a:cxn>
                  <a:cxn ang="0">
                    <a:pos x="0" y="151"/>
                  </a:cxn>
                  <a:cxn ang="0">
                    <a:pos x="271" y="0"/>
                  </a:cxn>
                  <a:cxn ang="0">
                    <a:pos x="512" y="172"/>
                  </a:cxn>
                  <a:cxn ang="0">
                    <a:pos x="242" y="324"/>
                  </a:cxn>
                </a:cxnLst>
                <a:rect l="0" t="0" r="r" b="b"/>
                <a:pathLst>
                  <a:path w="512" h="324">
                    <a:moveTo>
                      <a:pt x="242" y="324"/>
                    </a:moveTo>
                    <a:lnTo>
                      <a:pt x="0" y="151"/>
                    </a:lnTo>
                    <a:lnTo>
                      <a:pt x="271" y="0"/>
                    </a:lnTo>
                    <a:lnTo>
                      <a:pt x="512" y="172"/>
                    </a:lnTo>
                    <a:lnTo>
                      <a:pt x="242" y="324"/>
                    </a:lnTo>
                    <a:close/>
                  </a:path>
                </a:pathLst>
              </a:custGeom>
              <a:solidFill>
                <a:srgbClr val="A5D2F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5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32" name="Freeform 7"/>
              <p:cNvSpPr>
                <a:spLocks/>
              </p:cNvSpPr>
              <p:nvPr/>
            </p:nvSpPr>
            <p:spPr bwMode="auto">
              <a:xfrm>
                <a:off x="5795747" y="1384412"/>
                <a:ext cx="384175" cy="1962150"/>
              </a:xfrm>
              <a:custGeom>
                <a:avLst/>
                <a:gdLst/>
                <a:ahLst/>
                <a:cxnLst>
                  <a:cxn ang="0">
                    <a:pos x="0" y="1062"/>
                  </a:cxn>
                  <a:cxn ang="0">
                    <a:pos x="0" y="0"/>
                  </a:cxn>
                  <a:cxn ang="0">
                    <a:pos x="242" y="173"/>
                  </a:cxn>
                  <a:cxn ang="0">
                    <a:pos x="242" y="1236"/>
                  </a:cxn>
                  <a:cxn ang="0">
                    <a:pos x="0" y="1062"/>
                  </a:cxn>
                </a:cxnLst>
                <a:rect l="0" t="0" r="r" b="b"/>
                <a:pathLst>
                  <a:path w="242" h="1236">
                    <a:moveTo>
                      <a:pt x="0" y="1062"/>
                    </a:moveTo>
                    <a:lnTo>
                      <a:pt x="0" y="0"/>
                    </a:lnTo>
                    <a:lnTo>
                      <a:pt x="242" y="173"/>
                    </a:lnTo>
                    <a:lnTo>
                      <a:pt x="242" y="1236"/>
                    </a:lnTo>
                    <a:lnTo>
                      <a:pt x="0" y="1062"/>
                    </a:lnTo>
                    <a:close/>
                  </a:path>
                </a:pathLst>
              </a:custGeom>
              <a:solidFill>
                <a:srgbClr val="116BB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5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89" name="Freeform 24"/>
            <p:cNvSpPr>
              <a:spLocks/>
            </p:cNvSpPr>
            <p:nvPr/>
          </p:nvSpPr>
          <p:spPr bwMode="auto">
            <a:xfrm flipH="1">
              <a:off x="5634949" y="6071529"/>
              <a:ext cx="1185543" cy="170703"/>
            </a:xfrm>
            <a:custGeom>
              <a:avLst/>
              <a:gdLst/>
              <a:ahLst/>
              <a:cxnLst>
                <a:cxn ang="0">
                  <a:pos x="1226" y="174"/>
                </a:cxn>
                <a:cxn ang="0">
                  <a:pos x="0" y="174"/>
                </a:cxn>
                <a:cxn ang="0">
                  <a:pos x="0" y="0"/>
                </a:cxn>
                <a:cxn ang="0">
                  <a:pos x="983" y="0"/>
                </a:cxn>
                <a:cxn ang="0">
                  <a:pos x="1226" y="174"/>
                </a:cxn>
              </a:cxnLst>
              <a:rect l="0" t="0" r="r" b="b"/>
              <a:pathLst>
                <a:path w="1226" h="174">
                  <a:moveTo>
                    <a:pt x="1226" y="174"/>
                  </a:moveTo>
                  <a:lnTo>
                    <a:pt x="0" y="174"/>
                  </a:lnTo>
                  <a:lnTo>
                    <a:pt x="0" y="0"/>
                  </a:lnTo>
                  <a:lnTo>
                    <a:pt x="983" y="0"/>
                  </a:lnTo>
                  <a:lnTo>
                    <a:pt x="1226" y="174"/>
                  </a:lnTo>
                  <a:close/>
                </a:path>
              </a:pathLst>
            </a:custGeom>
            <a:solidFill>
              <a:srgbClr val="116BB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90" name="Group 75"/>
            <p:cNvGrpSpPr/>
            <p:nvPr/>
          </p:nvGrpSpPr>
          <p:grpSpPr>
            <a:xfrm flipH="1">
              <a:off x="4438994" y="5877016"/>
              <a:ext cx="398519" cy="887661"/>
              <a:chOff x="6244792" y="1782253"/>
              <a:chExt cx="811213" cy="1862138"/>
            </a:xfrm>
          </p:grpSpPr>
          <p:sp>
            <p:nvSpPr>
              <p:cNvPr id="227" name="Freeform 8"/>
              <p:cNvSpPr>
                <a:spLocks/>
              </p:cNvSpPr>
              <p:nvPr/>
            </p:nvSpPr>
            <p:spPr bwMode="auto">
              <a:xfrm>
                <a:off x="6244792" y="1782253"/>
                <a:ext cx="811213" cy="517525"/>
              </a:xfrm>
              <a:custGeom>
                <a:avLst/>
                <a:gdLst/>
                <a:ahLst/>
                <a:cxnLst>
                  <a:cxn ang="0">
                    <a:pos x="270" y="0"/>
                  </a:cxn>
                  <a:cxn ang="0">
                    <a:pos x="511" y="172"/>
                  </a:cxn>
                  <a:cxn ang="0">
                    <a:pos x="241" y="326"/>
                  </a:cxn>
                  <a:cxn ang="0">
                    <a:pos x="0" y="151"/>
                  </a:cxn>
                  <a:cxn ang="0">
                    <a:pos x="270" y="0"/>
                  </a:cxn>
                </a:cxnLst>
                <a:rect l="0" t="0" r="r" b="b"/>
                <a:pathLst>
                  <a:path w="511" h="326">
                    <a:moveTo>
                      <a:pt x="270" y="0"/>
                    </a:moveTo>
                    <a:lnTo>
                      <a:pt x="511" y="172"/>
                    </a:lnTo>
                    <a:lnTo>
                      <a:pt x="241" y="326"/>
                    </a:lnTo>
                    <a:lnTo>
                      <a:pt x="0" y="151"/>
                    </a:lnTo>
                    <a:lnTo>
                      <a:pt x="27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5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8" name="Freeform 9"/>
              <p:cNvSpPr>
                <a:spLocks/>
              </p:cNvSpPr>
              <p:nvPr/>
            </p:nvSpPr>
            <p:spPr bwMode="auto">
              <a:xfrm>
                <a:off x="6627379" y="2055303"/>
                <a:ext cx="428625" cy="1589088"/>
              </a:xfrm>
              <a:custGeom>
                <a:avLst/>
                <a:gdLst/>
                <a:ahLst/>
                <a:cxnLst>
                  <a:cxn ang="0">
                    <a:pos x="0" y="154"/>
                  </a:cxn>
                  <a:cxn ang="0">
                    <a:pos x="270" y="0"/>
                  </a:cxn>
                  <a:cxn ang="0">
                    <a:pos x="270" y="848"/>
                  </a:cxn>
                  <a:cxn ang="0">
                    <a:pos x="1" y="1001"/>
                  </a:cxn>
                  <a:cxn ang="0">
                    <a:pos x="0" y="1001"/>
                  </a:cxn>
                  <a:cxn ang="0">
                    <a:pos x="0" y="154"/>
                  </a:cxn>
                </a:cxnLst>
                <a:rect l="0" t="0" r="r" b="b"/>
                <a:pathLst>
                  <a:path w="270" h="1001">
                    <a:moveTo>
                      <a:pt x="0" y="154"/>
                    </a:moveTo>
                    <a:lnTo>
                      <a:pt x="270" y="0"/>
                    </a:lnTo>
                    <a:lnTo>
                      <a:pt x="270" y="848"/>
                    </a:lnTo>
                    <a:lnTo>
                      <a:pt x="1" y="1001"/>
                    </a:lnTo>
                    <a:lnTo>
                      <a:pt x="0" y="1001"/>
                    </a:lnTo>
                    <a:lnTo>
                      <a:pt x="0" y="154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5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9" name="Freeform 10"/>
              <p:cNvSpPr>
                <a:spLocks/>
              </p:cNvSpPr>
              <p:nvPr/>
            </p:nvSpPr>
            <p:spPr bwMode="auto">
              <a:xfrm>
                <a:off x="6244792" y="2021966"/>
                <a:ext cx="382588" cy="16224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1" y="175"/>
                  </a:cxn>
                  <a:cxn ang="0">
                    <a:pos x="241" y="1022"/>
                  </a:cxn>
                  <a:cxn ang="0">
                    <a:pos x="0" y="848"/>
                  </a:cxn>
                  <a:cxn ang="0">
                    <a:pos x="0" y="0"/>
                  </a:cxn>
                </a:cxnLst>
                <a:rect l="0" t="0" r="r" b="b"/>
                <a:pathLst>
                  <a:path w="241" h="1022">
                    <a:moveTo>
                      <a:pt x="0" y="0"/>
                    </a:moveTo>
                    <a:lnTo>
                      <a:pt x="241" y="175"/>
                    </a:lnTo>
                    <a:lnTo>
                      <a:pt x="241" y="1022"/>
                    </a:lnTo>
                    <a:lnTo>
                      <a:pt x="0" y="8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5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215" name="Freeform 145"/>
            <p:cNvSpPr>
              <a:spLocks/>
            </p:cNvSpPr>
            <p:nvPr/>
          </p:nvSpPr>
          <p:spPr bwMode="auto">
            <a:xfrm flipH="1">
              <a:off x="4576138" y="5751696"/>
              <a:ext cx="133446" cy="116745"/>
            </a:xfrm>
            <a:custGeom>
              <a:avLst/>
              <a:gdLst/>
              <a:ahLst/>
              <a:cxnLst>
                <a:cxn ang="0">
                  <a:pos x="64" y="51"/>
                </a:cxn>
                <a:cxn ang="0">
                  <a:pos x="60" y="55"/>
                </a:cxn>
                <a:cxn ang="0">
                  <a:pos x="49" y="55"/>
                </a:cxn>
                <a:cxn ang="0">
                  <a:pos x="45" y="51"/>
                </a:cxn>
                <a:cxn ang="0">
                  <a:pos x="45" y="40"/>
                </a:cxn>
                <a:cxn ang="0">
                  <a:pos x="49" y="36"/>
                </a:cxn>
                <a:cxn ang="0">
                  <a:pos x="52" y="36"/>
                </a:cxn>
                <a:cxn ang="0">
                  <a:pos x="52" y="30"/>
                </a:cxn>
                <a:cxn ang="0">
                  <a:pos x="34" y="30"/>
                </a:cxn>
                <a:cxn ang="0">
                  <a:pos x="34" y="36"/>
                </a:cxn>
                <a:cxn ang="0">
                  <a:pos x="37" y="36"/>
                </a:cxn>
                <a:cxn ang="0">
                  <a:pos x="41" y="40"/>
                </a:cxn>
                <a:cxn ang="0">
                  <a:pos x="41" y="51"/>
                </a:cxn>
                <a:cxn ang="0">
                  <a:pos x="37" y="55"/>
                </a:cxn>
                <a:cxn ang="0">
                  <a:pos x="26" y="55"/>
                </a:cxn>
                <a:cxn ang="0">
                  <a:pos x="23" y="51"/>
                </a:cxn>
                <a:cxn ang="0">
                  <a:pos x="23" y="40"/>
                </a:cxn>
                <a:cxn ang="0">
                  <a:pos x="26" y="36"/>
                </a:cxn>
                <a:cxn ang="0">
                  <a:pos x="29" y="36"/>
                </a:cxn>
                <a:cxn ang="0">
                  <a:pos x="29" y="30"/>
                </a:cxn>
                <a:cxn ang="0">
                  <a:pos x="11" y="30"/>
                </a:cxn>
                <a:cxn ang="0">
                  <a:pos x="11" y="36"/>
                </a:cxn>
                <a:cxn ang="0">
                  <a:pos x="15" y="36"/>
                </a:cxn>
                <a:cxn ang="0">
                  <a:pos x="18" y="40"/>
                </a:cxn>
                <a:cxn ang="0">
                  <a:pos x="18" y="51"/>
                </a:cxn>
                <a:cxn ang="0">
                  <a:pos x="15" y="55"/>
                </a:cxn>
                <a:cxn ang="0">
                  <a:pos x="3" y="55"/>
                </a:cxn>
                <a:cxn ang="0">
                  <a:pos x="0" y="51"/>
                </a:cxn>
                <a:cxn ang="0">
                  <a:pos x="0" y="40"/>
                </a:cxn>
                <a:cxn ang="0">
                  <a:pos x="3" y="36"/>
                </a:cxn>
                <a:cxn ang="0">
                  <a:pos x="7" y="36"/>
                </a:cxn>
                <a:cxn ang="0">
                  <a:pos x="7" y="30"/>
                </a:cxn>
                <a:cxn ang="0">
                  <a:pos x="11" y="25"/>
                </a:cxn>
                <a:cxn ang="0">
                  <a:pos x="29" y="25"/>
                </a:cxn>
                <a:cxn ang="0">
                  <a:pos x="29" y="18"/>
                </a:cxn>
                <a:cxn ang="0">
                  <a:pos x="26" y="18"/>
                </a:cxn>
                <a:cxn ang="0">
                  <a:pos x="23" y="15"/>
                </a:cxn>
                <a:cxn ang="0">
                  <a:pos x="23" y="3"/>
                </a:cxn>
                <a:cxn ang="0">
                  <a:pos x="26" y="0"/>
                </a:cxn>
                <a:cxn ang="0">
                  <a:pos x="37" y="0"/>
                </a:cxn>
                <a:cxn ang="0">
                  <a:pos x="41" y="3"/>
                </a:cxn>
                <a:cxn ang="0">
                  <a:pos x="41" y="15"/>
                </a:cxn>
                <a:cxn ang="0">
                  <a:pos x="37" y="18"/>
                </a:cxn>
                <a:cxn ang="0">
                  <a:pos x="34" y="18"/>
                </a:cxn>
                <a:cxn ang="0">
                  <a:pos x="34" y="25"/>
                </a:cxn>
                <a:cxn ang="0">
                  <a:pos x="52" y="25"/>
                </a:cxn>
                <a:cxn ang="0">
                  <a:pos x="57" y="30"/>
                </a:cxn>
                <a:cxn ang="0">
                  <a:pos x="57" y="36"/>
                </a:cxn>
                <a:cxn ang="0">
                  <a:pos x="60" y="36"/>
                </a:cxn>
                <a:cxn ang="0">
                  <a:pos x="64" y="40"/>
                </a:cxn>
                <a:cxn ang="0">
                  <a:pos x="64" y="51"/>
                </a:cxn>
              </a:cxnLst>
              <a:rect l="0" t="0" r="r" b="b"/>
              <a:pathLst>
                <a:path w="64" h="55">
                  <a:moveTo>
                    <a:pt x="64" y="51"/>
                  </a:moveTo>
                  <a:cubicBezTo>
                    <a:pt x="64" y="53"/>
                    <a:pt x="62" y="55"/>
                    <a:pt x="60" y="55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7" y="55"/>
                    <a:pt x="45" y="53"/>
                    <a:pt x="45" y="51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5" y="38"/>
                    <a:pt x="47" y="36"/>
                    <a:pt x="49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9" y="36"/>
                    <a:pt x="41" y="38"/>
                    <a:pt x="41" y="40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3"/>
                    <a:pt x="39" y="55"/>
                    <a:pt x="37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4" y="55"/>
                    <a:pt x="23" y="53"/>
                    <a:pt x="23" y="51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38"/>
                    <a:pt x="24" y="36"/>
                    <a:pt x="26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7" y="36"/>
                    <a:pt x="18" y="38"/>
                    <a:pt x="18" y="40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3"/>
                    <a:pt x="17" y="55"/>
                    <a:pt x="15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55"/>
                    <a:pt x="0" y="53"/>
                    <a:pt x="0" y="5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38"/>
                    <a:pt x="1" y="36"/>
                    <a:pt x="3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27"/>
                    <a:pt x="9" y="25"/>
                    <a:pt x="11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4" y="18"/>
                    <a:pt x="23" y="17"/>
                    <a:pt x="23" y="15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1"/>
                    <a:pt x="24" y="0"/>
                    <a:pt x="26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9" y="0"/>
                    <a:pt x="41" y="1"/>
                    <a:pt x="41" y="3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1" y="17"/>
                    <a:pt x="39" y="18"/>
                    <a:pt x="37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55" y="25"/>
                    <a:pt x="57" y="27"/>
                    <a:pt x="57" y="30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2" y="36"/>
                    <a:pt x="64" y="38"/>
                    <a:pt x="64" y="40"/>
                  </a:cubicBezTo>
                  <a:lnTo>
                    <a:pt x="64" y="5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3" name="Text Placeholder 3"/>
            <p:cNvSpPr txBox="1">
              <a:spLocks/>
            </p:cNvSpPr>
            <p:nvPr/>
          </p:nvSpPr>
          <p:spPr>
            <a:xfrm flipH="1">
              <a:off x="6934866" y="6020833"/>
              <a:ext cx="503714" cy="240037"/>
            </a:xfrm>
            <a:prstGeom prst="rect">
              <a:avLst/>
            </a:prstGeom>
          </p:spPr>
          <p:txBody>
            <a:bodyPr wrap="squar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4D7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90%</a:t>
              </a:r>
            </a:p>
          </p:txBody>
        </p:sp>
      </p:grpSp>
      <p:sp>
        <p:nvSpPr>
          <p:cNvPr id="300" name="Freeform 36"/>
          <p:cNvSpPr>
            <a:spLocks noEditPoints="1"/>
          </p:cNvSpPr>
          <p:nvPr/>
        </p:nvSpPr>
        <p:spPr bwMode="auto">
          <a:xfrm>
            <a:off x="783260" y="4815546"/>
            <a:ext cx="124521" cy="133916"/>
          </a:xfrm>
          <a:custGeom>
            <a:avLst/>
            <a:gdLst/>
            <a:ahLst/>
            <a:cxnLst>
              <a:cxn ang="0">
                <a:pos x="55" y="64"/>
              </a:cxn>
              <a:cxn ang="0">
                <a:pos x="0" y="59"/>
              </a:cxn>
              <a:cxn ang="0">
                <a:pos x="4" y="9"/>
              </a:cxn>
              <a:cxn ang="0">
                <a:pos x="9" y="5"/>
              </a:cxn>
              <a:cxn ang="0">
                <a:pos x="17" y="0"/>
              </a:cxn>
              <a:cxn ang="0">
                <a:pos x="23" y="9"/>
              </a:cxn>
              <a:cxn ang="0">
                <a:pos x="36" y="5"/>
              </a:cxn>
              <a:cxn ang="0">
                <a:pos x="44" y="0"/>
              </a:cxn>
              <a:cxn ang="0">
                <a:pos x="50" y="9"/>
              </a:cxn>
              <a:cxn ang="0">
                <a:pos x="59" y="13"/>
              </a:cxn>
              <a:cxn ang="0">
                <a:pos x="15" y="33"/>
              </a:cxn>
              <a:cxn ang="0">
                <a:pos x="4" y="23"/>
              </a:cxn>
              <a:cxn ang="0">
                <a:pos x="15" y="33"/>
              </a:cxn>
              <a:cxn ang="0">
                <a:pos x="15" y="35"/>
              </a:cxn>
              <a:cxn ang="0">
                <a:pos x="4" y="47"/>
              </a:cxn>
              <a:cxn ang="0">
                <a:pos x="15" y="59"/>
              </a:cxn>
              <a:cxn ang="0">
                <a:pos x="4" y="49"/>
              </a:cxn>
              <a:cxn ang="0">
                <a:pos x="15" y="59"/>
              </a:cxn>
              <a:cxn ang="0">
                <a:pos x="17" y="4"/>
              </a:cxn>
              <a:cxn ang="0">
                <a:pos x="13" y="5"/>
              </a:cxn>
              <a:cxn ang="0">
                <a:pos x="15" y="17"/>
              </a:cxn>
              <a:cxn ang="0">
                <a:pos x="18" y="16"/>
              </a:cxn>
              <a:cxn ang="0">
                <a:pos x="28" y="33"/>
              </a:cxn>
              <a:cxn ang="0">
                <a:pos x="17" y="23"/>
              </a:cxn>
              <a:cxn ang="0">
                <a:pos x="28" y="33"/>
              </a:cxn>
              <a:cxn ang="0">
                <a:pos x="28" y="35"/>
              </a:cxn>
              <a:cxn ang="0">
                <a:pos x="17" y="47"/>
              </a:cxn>
              <a:cxn ang="0">
                <a:pos x="28" y="59"/>
              </a:cxn>
              <a:cxn ang="0">
                <a:pos x="17" y="49"/>
              </a:cxn>
              <a:cxn ang="0">
                <a:pos x="28" y="59"/>
              </a:cxn>
              <a:cxn ang="0">
                <a:pos x="42" y="23"/>
              </a:cxn>
              <a:cxn ang="0">
                <a:pos x="31" y="33"/>
              </a:cxn>
              <a:cxn ang="0">
                <a:pos x="42" y="47"/>
              </a:cxn>
              <a:cxn ang="0">
                <a:pos x="31" y="35"/>
              </a:cxn>
              <a:cxn ang="0">
                <a:pos x="42" y="47"/>
              </a:cxn>
              <a:cxn ang="0">
                <a:pos x="42" y="49"/>
              </a:cxn>
              <a:cxn ang="0">
                <a:pos x="31" y="59"/>
              </a:cxn>
              <a:cxn ang="0">
                <a:pos x="45" y="5"/>
              </a:cxn>
              <a:cxn ang="0">
                <a:pos x="42" y="4"/>
              </a:cxn>
              <a:cxn ang="0">
                <a:pos x="41" y="16"/>
              </a:cxn>
              <a:cxn ang="0">
                <a:pos x="44" y="17"/>
              </a:cxn>
              <a:cxn ang="0">
                <a:pos x="45" y="5"/>
              </a:cxn>
              <a:cxn ang="0">
                <a:pos x="55" y="23"/>
              </a:cxn>
              <a:cxn ang="0">
                <a:pos x="44" y="33"/>
              </a:cxn>
              <a:cxn ang="0">
                <a:pos x="55" y="47"/>
              </a:cxn>
              <a:cxn ang="0">
                <a:pos x="44" y="35"/>
              </a:cxn>
              <a:cxn ang="0">
                <a:pos x="55" y="47"/>
              </a:cxn>
              <a:cxn ang="0">
                <a:pos x="55" y="49"/>
              </a:cxn>
              <a:cxn ang="0">
                <a:pos x="44" y="59"/>
              </a:cxn>
            </a:cxnLst>
            <a:rect l="0" t="0" r="r" b="b"/>
            <a:pathLst>
              <a:path w="59" h="64">
                <a:moveTo>
                  <a:pt x="59" y="59"/>
                </a:moveTo>
                <a:cubicBezTo>
                  <a:pt x="59" y="62"/>
                  <a:pt x="57" y="64"/>
                  <a:pt x="55" y="64"/>
                </a:cubicBezTo>
                <a:cubicBezTo>
                  <a:pt x="4" y="64"/>
                  <a:pt x="4" y="64"/>
                  <a:pt x="4" y="64"/>
                </a:cubicBezTo>
                <a:cubicBezTo>
                  <a:pt x="2" y="64"/>
                  <a:pt x="0" y="62"/>
                  <a:pt x="0" y="59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1"/>
                  <a:pt x="2" y="9"/>
                  <a:pt x="4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5"/>
                  <a:pt x="9" y="5"/>
                  <a:pt x="9" y="5"/>
                </a:cubicBezTo>
                <a:cubicBezTo>
                  <a:pt x="9" y="2"/>
                  <a:pt x="11" y="0"/>
                  <a:pt x="1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20" y="0"/>
                  <a:pt x="23" y="2"/>
                  <a:pt x="23" y="5"/>
                </a:cubicBezTo>
                <a:cubicBezTo>
                  <a:pt x="23" y="9"/>
                  <a:pt x="23" y="9"/>
                  <a:pt x="23" y="9"/>
                </a:cubicBezTo>
                <a:cubicBezTo>
                  <a:pt x="36" y="9"/>
                  <a:pt x="36" y="9"/>
                  <a:pt x="36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2"/>
                  <a:pt x="39" y="0"/>
                  <a:pt x="4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7" y="0"/>
                  <a:pt x="50" y="2"/>
                  <a:pt x="50" y="5"/>
                </a:cubicBezTo>
                <a:cubicBezTo>
                  <a:pt x="50" y="9"/>
                  <a:pt x="50" y="9"/>
                  <a:pt x="50" y="9"/>
                </a:cubicBezTo>
                <a:cubicBezTo>
                  <a:pt x="55" y="9"/>
                  <a:pt x="55" y="9"/>
                  <a:pt x="55" y="9"/>
                </a:cubicBezTo>
                <a:cubicBezTo>
                  <a:pt x="57" y="9"/>
                  <a:pt x="59" y="11"/>
                  <a:pt x="59" y="13"/>
                </a:cubicBezTo>
                <a:lnTo>
                  <a:pt x="59" y="59"/>
                </a:lnTo>
                <a:close/>
                <a:moveTo>
                  <a:pt x="15" y="33"/>
                </a:moveTo>
                <a:cubicBezTo>
                  <a:pt x="15" y="23"/>
                  <a:pt x="15" y="23"/>
                  <a:pt x="15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33"/>
                  <a:pt x="4" y="33"/>
                  <a:pt x="4" y="33"/>
                </a:cubicBezTo>
                <a:lnTo>
                  <a:pt x="15" y="33"/>
                </a:lnTo>
                <a:close/>
                <a:moveTo>
                  <a:pt x="15" y="47"/>
                </a:moveTo>
                <a:cubicBezTo>
                  <a:pt x="15" y="35"/>
                  <a:pt x="15" y="35"/>
                  <a:pt x="15" y="35"/>
                </a:cubicBezTo>
                <a:cubicBezTo>
                  <a:pt x="4" y="35"/>
                  <a:pt x="4" y="35"/>
                  <a:pt x="4" y="35"/>
                </a:cubicBezTo>
                <a:cubicBezTo>
                  <a:pt x="4" y="47"/>
                  <a:pt x="4" y="47"/>
                  <a:pt x="4" y="47"/>
                </a:cubicBezTo>
                <a:lnTo>
                  <a:pt x="15" y="47"/>
                </a:lnTo>
                <a:close/>
                <a:moveTo>
                  <a:pt x="15" y="59"/>
                </a:moveTo>
                <a:cubicBezTo>
                  <a:pt x="15" y="49"/>
                  <a:pt x="15" y="49"/>
                  <a:pt x="15" y="49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59"/>
                  <a:pt x="4" y="59"/>
                  <a:pt x="4" y="59"/>
                </a:cubicBezTo>
                <a:lnTo>
                  <a:pt x="15" y="59"/>
                </a:lnTo>
                <a:close/>
                <a:moveTo>
                  <a:pt x="18" y="5"/>
                </a:moveTo>
                <a:cubicBezTo>
                  <a:pt x="18" y="5"/>
                  <a:pt x="18" y="4"/>
                  <a:pt x="17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4" y="4"/>
                  <a:pt x="13" y="5"/>
                  <a:pt x="13" y="5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4" y="17"/>
                  <a:pt x="15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8" y="17"/>
                  <a:pt x="18" y="16"/>
                  <a:pt x="18" y="16"/>
                </a:cubicBezTo>
                <a:lnTo>
                  <a:pt x="18" y="5"/>
                </a:lnTo>
                <a:close/>
                <a:moveTo>
                  <a:pt x="28" y="33"/>
                </a:moveTo>
                <a:cubicBezTo>
                  <a:pt x="28" y="23"/>
                  <a:pt x="28" y="23"/>
                  <a:pt x="28" y="23"/>
                </a:cubicBezTo>
                <a:cubicBezTo>
                  <a:pt x="17" y="23"/>
                  <a:pt x="17" y="23"/>
                  <a:pt x="17" y="23"/>
                </a:cubicBezTo>
                <a:cubicBezTo>
                  <a:pt x="17" y="33"/>
                  <a:pt x="17" y="33"/>
                  <a:pt x="17" y="33"/>
                </a:cubicBezTo>
                <a:lnTo>
                  <a:pt x="28" y="33"/>
                </a:lnTo>
                <a:close/>
                <a:moveTo>
                  <a:pt x="28" y="47"/>
                </a:moveTo>
                <a:cubicBezTo>
                  <a:pt x="28" y="35"/>
                  <a:pt x="28" y="35"/>
                  <a:pt x="28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47"/>
                  <a:pt x="17" y="47"/>
                  <a:pt x="17" y="47"/>
                </a:cubicBezTo>
                <a:lnTo>
                  <a:pt x="28" y="47"/>
                </a:lnTo>
                <a:close/>
                <a:moveTo>
                  <a:pt x="28" y="59"/>
                </a:moveTo>
                <a:cubicBezTo>
                  <a:pt x="28" y="49"/>
                  <a:pt x="28" y="49"/>
                  <a:pt x="28" y="49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59"/>
                  <a:pt x="17" y="59"/>
                  <a:pt x="17" y="59"/>
                </a:cubicBezTo>
                <a:lnTo>
                  <a:pt x="28" y="59"/>
                </a:lnTo>
                <a:close/>
                <a:moveTo>
                  <a:pt x="42" y="33"/>
                </a:moveTo>
                <a:cubicBezTo>
                  <a:pt x="42" y="23"/>
                  <a:pt x="42" y="23"/>
                  <a:pt x="42" y="23"/>
                </a:cubicBezTo>
                <a:cubicBezTo>
                  <a:pt x="31" y="23"/>
                  <a:pt x="31" y="23"/>
                  <a:pt x="31" y="23"/>
                </a:cubicBezTo>
                <a:cubicBezTo>
                  <a:pt x="31" y="33"/>
                  <a:pt x="31" y="33"/>
                  <a:pt x="31" y="33"/>
                </a:cubicBezTo>
                <a:lnTo>
                  <a:pt x="42" y="33"/>
                </a:lnTo>
                <a:close/>
                <a:moveTo>
                  <a:pt x="42" y="47"/>
                </a:moveTo>
                <a:cubicBezTo>
                  <a:pt x="42" y="35"/>
                  <a:pt x="42" y="35"/>
                  <a:pt x="42" y="35"/>
                </a:cubicBezTo>
                <a:cubicBezTo>
                  <a:pt x="31" y="35"/>
                  <a:pt x="31" y="35"/>
                  <a:pt x="31" y="35"/>
                </a:cubicBezTo>
                <a:cubicBezTo>
                  <a:pt x="31" y="47"/>
                  <a:pt x="31" y="47"/>
                  <a:pt x="31" y="47"/>
                </a:cubicBezTo>
                <a:lnTo>
                  <a:pt x="42" y="47"/>
                </a:lnTo>
                <a:close/>
                <a:moveTo>
                  <a:pt x="42" y="59"/>
                </a:moveTo>
                <a:cubicBezTo>
                  <a:pt x="42" y="49"/>
                  <a:pt x="42" y="49"/>
                  <a:pt x="42" y="49"/>
                </a:cubicBezTo>
                <a:cubicBezTo>
                  <a:pt x="31" y="49"/>
                  <a:pt x="31" y="49"/>
                  <a:pt x="31" y="49"/>
                </a:cubicBezTo>
                <a:cubicBezTo>
                  <a:pt x="31" y="59"/>
                  <a:pt x="31" y="59"/>
                  <a:pt x="31" y="59"/>
                </a:cubicBezTo>
                <a:lnTo>
                  <a:pt x="42" y="59"/>
                </a:lnTo>
                <a:close/>
                <a:moveTo>
                  <a:pt x="45" y="5"/>
                </a:moveTo>
                <a:cubicBezTo>
                  <a:pt x="45" y="5"/>
                  <a:pt x="45" y="4"/>
                  <a:pt x="44" y="4"/>
                </a:cubicBezTo>
                <a:cubicBezTo>
                  <a:pt x="42" y="4"/>
                  <a:pt x="42" y="4"/>
                  <a:pt x="42" y="4"/>
                </a:cubicBezTo>
                <a:cubicBezTo>
                  <a:pt x="41" y="4"/>
                  <a:pt x="41" y="5"/>
                  <a:pt x="41" y="5"/>
                </a:cubicBezTo>
                <a:cubicBezTo>
                  <a:pt x="41" y="16"/>
                  <a:pt x="41" y="16"/>
                  <a:pt x="41" y="16"/>
                </a:cubicBezTo>
                <a:cubicBezTo>
                  <a:pt x="41" y="16"/>
                  <a:pt x="41" y="17"/>
                  <a:pt x="42" y="17"/>
                </a:cubicBezTo>
                <a:cubicBezTo>
                  <a:pt x="44" y="17"/>
                  <a:pt x="44" y="17"/>
                  <a:pt x="44" y="17"/>
                </a:cubicBezTo>
                <a:cubicBezTo>
                  <a:pt x="45" y="17"/>
                  <a:pt x="45" y="16"/>
                  <a:pt x="45" y="16"/>
                </a:cubicBezTo>
                <a:lnTo>
                  <a:pt x="45" y="5"/>
                </a:lnTo>
                <a:close/>
                <a:moveTo>
                  <a:pt x="55" y="33"/>
                </a:moveTo>
                <a:cubicBezTo>
                  <a:pt x="55" y="23"/>
                  <a:pt x="55" y="23"/>
                  <a:pt x="55" y="23"/>
                </a:cubicBezTo>
                <a:cubicBezTo>
                  <a:pt x="44" y="23"/>
                  <a:pt x="44" y="23"/>
                  <a:pt x="44" y="23"/>
                </a:cubicBezTo>
                <a:cubicBezTo>
                  <a:pt x="44" y="33"/>
                  <a:pt x="44" y="33"/>
                  <a:pt x="44" y="33"/>
                </a:cubicBezTo>
                <a:lnTo>
                  <a:pt x="55" y="33"/>
                </a:lnTo>
                <a:close/>
                <a:moveTo>
                  <a:pt x="55" y="47"/>
                </a:moveTo>
                <a:cubicBezTo>
                  <a:pt x="55" y="35"/>
                  <a:pt x="55" y="35"/>
                  <a:pt x="55" y="35"/>
                </a:cubicBezTo>
                <a:cubicBezTo>
                  <a:pt x="44" y="35"/>
                  <a:pt x="44" y="35"/>
                  <a:pt x="44" y="35"/>
                </a:cubicBezTo>
                <a:cubicBezTo>
                  <a:pt x="44" y="47"/>
                  <a:pt x="44" y="47"/>
                  <a:pt x="44" y="47"/>
                </a:cubicBezTo>
                <a:lnTo>
                  <a:pt x="55" y="47"/>
                </a:lnTo>
                <a:close/>
                <a:moveTo>
                  <a:pt x="55" y="59"/>
                </a:moveTo>
                <a:cubicBezTo>
                  <a:pt x="55" y="49"/>
                  <a:pt x="55" y="49"/>
                  <a:pt x="55" y="49"/>
                </a:cubicBezTo>
                <a:cubicBezTo>
                  <a:pt x="44" y="49"/>
                  <a:pt x="44" y="49"/>
                  <a:pt x="44" y="49"/>
                </a:cubicBezTo>
                <a:cubicBezTo>
                  <a:pt x="44" y="59"/>
                  <a:pt x="44" y="59"/>
                  <a:pt x="44" y="59"/>
                </a:cubicBezTo>
                <a:lnTo>
                  <a:pt x="55" y="5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1" name="Shape 2796"/>
          <p:cNvSpPr/>
          <p:nvPr/>
        </p:nvSpPr>
        <p:spPr>
          <a:xfrm>
            <a:off x="749722" y="5639780"/>
            <a:ext cx="191595" cy="1742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60" y="9921"/>
                </a:moveTo>
                <a:cubicBezTo>
                  <a:pt x="12438" y="10786"/>
                  <a:pt x="11065" y="10346"/>
                  <a:pt x="10620" y="10238"/>
                </a:cubicBezTo>
                <a:lnTo>
                  <a:pt x="11011" y="8710"/>
                </a:lnTo>
                <a:cubicBezTo>
                  <a:pt x="11457" y="8818"/>
                  <a:pt x="12891" y="9019"/>
                  <a:pt x="12660" y="9921"/>
                </a:cubicBezTo>
                <a:moveTo>
                  <a:pt x="12416" y="12387"/>
                </a:moveTo>
                <a:cubicBezTo>
                  <a:pt x="12172" y="13338"/>
                  <a:pt x="10523" y="12824"/>
                  <a:pt x="9988" y="12695"/>
                </a:cubicBezTo>
                <a:lnTo>
                  <a:pt x="10421" y="11009"/>
                </a:lnTo>
                <a:cubicBezTo>
                  <a:pt x="10956" y="11139"/>
                  <a:pt x="12671" y="11395"/>
                  <a:pt x="12416" y="12387"/>
                </a:cubicBezTo>
                <a:moveTo>
                  <a:pt x="12637" y="8174"/>
                </a:moveTo>
                <a:lnTo>
                  <a:pt x="12960" y="6916"/>
                </a:lnTo>
                <a:lnTo>
                  <a:pt x="12171" y="6726"/>
                </a:lnTo>
                <a:lnTo>
                  <a:pt x="11857" y="7950"/>
                </a:lnTo>
                <a:cubicBezTo>
                  <a:pt x="11649" y="7900"/>
                  <a:pt x="11436" y="7853"/>
                  <a:pt x="11224" y="7806"/>
                </a:cubicBezTo>
                <a:lnTo>
                  <a:pt x="11541" y="6573"/>
                </a:lnTo>
                <a:lnTo>
                  <a:pt x="10753" y="6382"/>
                </a:lnTo>
                <a:lnTo>
                  <a:pt x="10429" y="7640"/>
                </a:lnTo>
                <a:cubicBezTo>
                  <a:pt x="10258" y="7602"/>
                  <a:pt x="10090" y="7565"/>
                  <a:pt x="9926" y="7525"/>
                </a:cubicBezTo>
                <a:lnTo>
                  <a:pt x="9927" y="7521"/>
                </a:lnTo>
                <a:lnTo>
                  <a:pt x="8839" y="7257"/>
                </a:lnTo>
                <a:lnTo>
                  <a:pt x="8629" y="8075"/>
                </a:lnTo>
                <a:cubicBezTo>
                  <a:pt x="8629" y="8075"/>
                  <a:pt x="9214" y="8205"/>
                  <a:pt x="9202" y="8214"/>
                </a:cubicBezTo>
                <a:cubicBezTo>
                  <a:pt x="9521" y="8291"/>
                  <a:pt x="9579" y="8496"/>
                  <a:pt x="9569" y="8658"/>
                </a:cubicBezTo>
                <a:lnTo>
                  <a:pt x="9202" y="10091"/>
                </a:lnTo>
                <a:cubicBezTo>
                  <a:pt x="9224" y="10097"/>
                  <a:pt x="9252" y="10104"/>
                  <a:pt x="9283" y="10116"/>
                </a:cubicBezTo>
                <a:cubicBezTo>
                  <a:pt x="9257" y="10110"/>
                  <a:pt x="9229" y="10103"/>
                  <a:pt x="9200" y="10097"/>
                </a:cubicBezTo>
                <a:lnTo>
                  <a:pt x="8684" y="12103"/>
                </a:lnTo>
                <a:cubicBezTo>
                  <a:pt x="8646" y="12198"/>
                  <a:pt x="8546" y="12339"/>
                  <a:pt x="8323" y="12285"/>
                </a:cubicBezTo>
                <a:cubicBezTo>
                  <a:pt x="8331" y="12297"/>
                  <a:pt x="7749" y="12147"/>
                  <a:pt x="7749" y="12147"/>
                </a:cubicBezTo>
                <a:lnTo>
                  <a:pt x="7358" y="13023"/>
                </a:lnTo>
                <a:lnTo>
                  <a:pt x="8384" y="13271"/>
                </a:lnTo>
                <a:cubicBezTo>
                  <a:pt x="8575" y="13317"/>
                  <a:pt x="8762" y="13366"/>
                  <a:pt x="8946" y="13412"/>
                </a:cubicBezTo>
                <a:lnTo>
                  <a:pt x="8621" y="14684"/>
                </a:lnTo>
                <a:lnTo>
                  <a:pt x="9408" y="14875"/>
                </a:lnTo>
                <a:lnTo>
                  <a:pt x="9731" y="13616"/>
                </a:lnTo>
                <a:cubicBezTo>
                  <a:pt x="9947" y="13673"/>
                  <a:pt x="10156" y="13725"/>
                  <a:pt x="10360" y="13775"/>
                </a:cubicBezTo>
                <a:lnTo>
                  <a:pt x="10038" y="15027"/>
                </a:lnTo>
                <a:lnTo>
                  <a:pt x="10827" y="15218"/>
                </a:lnTo>
                <a:lnTo>
                  <a:pt x="11153" y="13948"/>
                </a:lnTo>
                <a:cubicBezTo>
                  <a:pt x="12499" y="14195"/>
                  <a:pt x="13510" y="14095"/>
                  <a:pt x="13935" y="12915"/>
                </a:cubicBezTo>
                <a:cubicBezTo>
                  <a:pt x="14279" y="11964"/>
                  <a:pt x="13918" y="11416"/>
                  <a:pt x="13210" y="11058"/>
                </a:cubicBezTo>
                <a:cubicBezTo>
                  <a:pt x="13726" y="10943"/>
                  <a:pt x="14115" y="10614"/>
                  <a:pt x="14218" y="9934"/>
                </a:cubicBezTo>
                <a:cubicBezTo>
                  <a:pt x="14361" y="9006"/>
                  <a:pt x="13633" y="8507"/>
                  <a:pt x="12637" y="8174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algn="l" defTabSz="2285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cxnSp>
        <p:nvCxnSpPr>
          <p:cNvPr id="369" name="Прямая соединительная линия 368"/>
          <p:cNvCxnSpPr/>
          <p:nvPr>
            <p:custDataLst>
              <p:tags r:id="rId4"/>
            </p:custDataLst>
          </p:nvPr>
        </p:nvCxnSpPr>
        <p:spPr bwMode="auto">
          <a:xfrm>
            <a:off x="6573837" y="4732338"/>
            <a:ext cx="541338" cy="0"/>
          </a:xfrm>
          <a:prstGeom prst="line">
            <a:avLst/>
          </a:prstGeom>
          <a:ln w="3175">
            <a:solidFill>
              <a:schemeClr val="tx1"/>
            </a:solidFill>
            <a:prstDash val="lgDash"/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32" name="Chart 3"/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092206844"/>
              </p:ext>
            </p:extLst>
          </p:nvPr>
        </p:nvGraphicFramePr>
        <p:xfrm>
          <a:off x="5543550" y="4400550"/>
          <a:ext cx="2603500" cy="1971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sp>
        <p:nvSpPr>
          <p:cNvPr id="372" name="Text Placeholder 2"/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5705475" y="6340476"/>
            <a:ext cx="105727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9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407792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2pPr>
            <a:lvl3pPr marL="815583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3pPr>
            <a:lvl4pPr marL="1223377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4pPr>
            <a:lvl5pPr marL="1631167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5pPr>
            <a:lvl6pPr marL="2242855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0647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8440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6232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07792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ru-RU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Open Sans Light"/>
                <a:ea typeface="+mn-ea"/>
              </a:rPr>
              <a:t>Выручка 2013</a:t>
            </a:r>
            <a:endParaRPr kumimoji="0" lang="ru-RU" sz="1200" b="1" i="0" u="none" strike="noStrike" kern="1200" cap="none" spc="0" normalizeH="0" baseline="0" noProof="0" dirty="0" smtClean="0">
              <a:ln>
                <a:noFill/>
              </a:ln>
              <a:solidFill>
                <a:srgbClr val="797979"/>
              </a:solidFill>
              <a:effectLst/>
              <a:uLnTx/>
              <a:uFillTx/>
              <a:latin typeface="Open Sans Light"/>
              <a:ea typeface="+mn-ea"/>
              <a:sym typeface="Open Sans Light"/>
            </a:endParaRPr>
          </a:p>
        </p:txBody>
      </p:sp>
      <p:sp>
        <p:nvSpPr>
          <p:cNvPr id="371" name="Text Placeholder 2"/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7126288" y="6340475"/>
            <a:ext cx="65405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9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407792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2pPr>
            <a:lvl3pPr marL="815583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3pPr>
            <a:lvl4pPr marL="1223377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4pPr>
            <a:lvl5pPr marL="1631167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5pPr>
            <a:lvl6pPr marL="2242855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0647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8440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6232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07792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ru-RU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Open Sans Light"/>
                <a:ea typeface="+mn-ea"/>
              </a:rPr>
              <a:t>Прирост</a:t>
            </a:r>
            <a:endParaRPr kumimoji="0" lang="ru-RU" sz="1200" b="1" i="0" u="none" strike="noStrike" kern="1200" cap="none" spc="0" normalizeH="0" baseline="0" noProof="0" dirty="0" smtClean="0">
              <a:ln>
                <a:noFill/>
              </a:ln>
              <a:solidFill>
                <a:srgbClr val="797979"/>
              </a:solidFill>
              <a:effectLst/>
              <a:uLnTx/>
              <a:uFillTx/>
              <a:latin typeface="Open Sans Light"/>
              <a:ea typeface="+mn-ea"/>
              <a:sym typeface="Open Sans Light"/>
            </a:endParaRPr>
          </a:p>
        </p:txBody>
      </p:sp>
      <p:sp>
        <p:nvSpPr>
          <p:cNvPr id="329" name="Text Placeholder 2"/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7329488" y="4468813"/>
            <a:ext cx="2476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0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9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407792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2pPr>
            <a:lvl3pPr marL="815583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3pPr>
            <a:lvl4pPr marL="1223377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4pPr>
            <a:lvl5pPr marL="1631167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5pPr>
            <a:lvl6pPr marL="2242855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0647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8440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6232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ru-RU" altLang="en-US" sz="1400" dirty="0" smtClean="0">
                <a:solidFill>
                  <a:schemeClr val="bg1"/>
                </a:solidFill>
                <a:sym typeface="Open Sans Light"/>
              </a:rPr>
              <a:t>19</a:t>
            </a:r>
            <a:endParaRPr lang="ru-RU" sz="1400" dirty="0" smtClean="0">
              <a:solidFill>
                <a:schemeClr val="bg1"/>
              </a:solidFill>
              <a:sym typeface="Open Sans Light"/>
            </a:endParaRPr>
          </a:p>
        </p:txBody>
      </p:sp>
      <p:grpSp>
        <p:nvGrpSpPr>
          <p:cNvPr id="112" name="Группа 111"/>
          <p:cNvGrpSpPr/>
          <p:nvPr/>
        </p:nvGrpSpPr>
        <p:grpSpPr>
          <a:xfrm>
            <a:off x="440245" y="5976641"/>
            <a:ext cx="1086357" cy="755599"/>
            <a:chOff x="440245" y="5976641"/>
            <a:chExt cx="1086357" cy="755599"/>
          </a:xfrm>
        </p:grpSpPr>
        <p:pic>
          <p:nvPicPr>
            <p:cNvPr id="113" name="Рисунок 112"/>
            <p:cNvPicPr>
              <a:picLocks noChangeAspect="1"/>
            </p:cNvPicPr>
            <p:nvPr/>
          </p:nvPicPr>
          <p:blipFill>
            <a:blip r:embed="rId21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brightnessContrast bright="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245" y="5976641"/>
              <a:ext cx="935072" cy="631312"/>
            </a:xfrm>
            <a:prstGeom prst="rect">
              <a:avLst/>
            </a:prstGeom>
          </p:spPr>
        </p:pic>
        <p:sp>
          <p:nvSpPr>
            <p:cNvPr id="114" name="Shape 1724"/>
            <p:cNvSpPr txBox="1">
              <a:spLocks/>
            </p:cNvSpPr>
            <p:nvPr/>
          </p:nvSpPr>
          <p:spPr>
            <a:xfrm>
              <a:off x="693520" y="6565849"/>
              <a:ext cx="833082" cy="16639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21431" tIns="21431" rIns="21431" bIns="21431" anchor="ctr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lang="uk-UA" sz="2200" b="0" i="0" u="none" strike="noStrike" cap="all" spc="0" normalizeH="0" baseline="0">
                  <a:ln>
                    <a:noFill/>
                  </a:ln>
                  <a:solidFill>
                    <a:srgbClr val="9C9790"/>
                  </a:solidFill>
                  <a:effectLst/>
                  <a:uFillTx/>
                  <a:latin typeface="Montserrat-Bold"/>
                  <a:ea typeface="Montserrat-Bold"/>
                  <a:cs typeface="Montserrat-Bold"/>
                  <a:sym typeface="Montserrat-Bold"/>
                </a:defRPr>
              </a:lvl1pPr>
              <a:lvl2pPr marL="0" marR="0" indent="2286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400" b="0" i="0" u="none" strike="noStrike" cap="all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Montserrat-Regular"/>
                </a:defRPr>
              </a:lvl2pPr>
              <a:lvl3pPr marL="0" marR="0" indent="4572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400" b="0" i="0" u="none" strike="noStrike" cap="all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Montserrat-Regular"/>
                </a:defRPr>
              </a:lvl3pPr>
              <a:lvl4pPr marL="0" marR="0" indent="6858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400" b="0" i="0" u="none" strike="noStrike" cap="all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Montserrat-Regular"/>
                </a:defRPr>
              </a:lvl4pPr>
              <a:lvl5pPr marL="0" marR="0" indent="9144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400" b="0" i="0" u="none" strike="noStrike" cap="all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Montserrat-Regular"/>
                </a:defRPr>
              </a:lvl5pPr>
              <a:lvl6pPr marL="0" marR="0" indent="11430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400" b="0" i="0" u="none" strike="noStrike" cap="all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Montserrat-Regular"/>
                </a:defRPr>
              </a:lvl6pPr>
              <a:lvl7pPr marL="0" marR="0" indent="13716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400" b="0" i="0" u="none" strike="noStrike" cap="all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Montserrat-Regular"/>
                </a:defRPr>
              </a:lvl7pPr>
              <a:lvl8pPr marL="0" marR="0" indent="16002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400" b="0" i="0" u="none" strike="noStrike" cap="all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Montserrat-Regular"/>
                </a:defRPr>
              </a:lvl8pPr>
              <a:lvl9pPr marL="0" marR="0" indent="18288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400" b="0" i="0" u="none" strike="noStrike" cap="all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Montserrat-Regular"/>
                </a:defRPr>
              </a:lvl9pPr>
            </a:lstStyle>
            <a:p>
              <a:pPr marL="0" marR="0" lvl="0" indent="0" algn="ctr" defTabSz="348232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all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  <a:sym typeface="Montserrat-Bold"/>
                </a:rPr>
                <a:t>L </a:t>
              </a:r>
              <a:r>
                <a:rPr kumimoji="0" lang="ru-RU" sz="800" b="0" i="0" u="none" strike="noStrike" kern="0" cap="all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  <a:sym typeface="Montserrat-Bold"/>
                </a:rPr>
                <a:t> </a:t>
              </a:r>
              <a:r>
                <a:rPr kumimoji="0" lang="en-US" sz="800" b="0" i="0" u="none" strike="noStrike" kern="0" cap="all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  <a:sym typeface="Montserrat-Bold"/>
                </a:rPr>
                <a:t> I </a:t>
              </a:r>
              <a:r>
                <a:rPr kumimoji="0" lang="ru-RU" sz="800" b="0" i="0" u="none" strike="noStrike" kern="0" cap="all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  <a:sym typeface="Montserrat-Bold"/>
                </a:rPr>
                <a:t> </a:t>
              </a:r>
              <a:r>
                <a:rPr kumimoji="0" lang="en-US" sz="800" b="0" i="0" u="none" strike="noStrike" kern="0" cap="all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  <a:sym typeface="Montserrat-Bold"/>
                </a:rPr>
                <a:t> M</a:t>
              </a:r>
              <a:r>
                <a:rPr kumimoji="0" lang="ru-RU" sz="800" b="0" i="0" u="none" strike="noStrike" kern="0" cap="all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  <a:sym typeface="Montserrat-Bold"/>
                </a:rPr>
                <a:t> </a:t>
              </a:r>
              <a:r>
                <a:rPr kumimoji="0" lang="en-US" sz="800" b="0" i="0" u="none" strike="noStrike" kern="0" cap="all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  <a:sym typeface="Montserrat-Bold"/>
                </a:rPr>
                <a:t>  A</a:t>
              </a:r>
              <a:endParaRPr kumimoji="0" lang="ru-RU" sz="800" b="0" i="0" u="none" strike="noStrike" kern="0" cap="all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Montserrat-Bold"/>
              </a:endParaRPr>
            </a:p>
          </p:txBody>
        </p:sp>
      </p:grpSp>
      <p:graphicFrame>
        <p:nvGraphicFramePr>
          <p:cNvPr id="312" name="Chart 3"/>
          <p:cNvGraphicFramePr/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2929327578"/>
              </p:ext>
            </p:extLst>
          </p:nvPr>
        </p:nvGraphicFramePr>
        <p:xfrm>
          <a:off x="2538413" y="1446213"/>
          <a:ext cx="3170237" cy="1944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3"/>
          </a:graphicData>
        </a:graphic>
      </p:graphicFrame>
      <p:cxnSp>
        <p:nvCxnSpPr>
          <p:cNvPr id="4" name="Прямая соединительная линия 3"/>
          <p:cNvCxnSpPr/>
          <p:nvPr>
            <p:custDataLst>
              <p:tags r:id="rId10"/>
            </p:custDataLst>
          </p:nvPr>
        </p:nvCxnSpPr>
        <p:spPr bwMode="auto">
          <a:xfrm flipV="1">
            <a:off x="3371850" y="1338263"/>
            <a:ext cx="0" cy="15240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>
            <p:custDataLst>
              <p:tags r:id="rId11"/>
            </p:custDataLst>
          </p:nvPr>
        </p:nvCxnSpPr>
        <p:spPr bwMode="auto">
          <a:xfrm>
            <a:off x="3371850" y="1338263"/>
            <a:ext cx="1503363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>
            <p:custDataLst>
              <p:tags r:id="rId12"/>
            </p:custDataLst>
          </p:nvPr>
        </p:nvCxnSpPr>
        <p:spPr bwMode="auto">
          <a:xfrm>
            <a:off x="4875213" y="1338263"/>
            <a:ext cx="0" cy="15240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Text Placeholder 2"/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3170238" y="3354388"/>
            <a:ext cx="404813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9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407792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2pPr>
            <a:lvl3pPr marL="815583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3pPr>
            <a:lvl4pPr marL="1223377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4pPr>
            <a:lvl5pPr marL="1631167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5pPr>
            <a:lvl6pPr marL="2242855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0647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8440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6232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ru-RU" sz="1100" b="1" dirty="0" smtClean="0">
                <a:sym typeface="Open Sans Light"/>
              </a:rPr>
              <a:t>ФАКТ</a:t>
            </a:r>
          </a:p>
        </p:txBody>
      </p:sp>
      <p:sp>
        <p:nvSpPr>
          <p:cNvPr id="235" name="Text Placeholder 2"/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4668838" y="3354388"/>
            <a:ext cx="414338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9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407792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2pPr>
            <a:lvl3pPr marL="815583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3pPr>
            <a:lvl4pPr marL="1223377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4pPr>
            <a:lvl5pPr marL="1631167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5pPr>
            <a:lvl6pPr marL="2242855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0647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8440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6232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ru-RU" altLang="en-US" sz="1100" b="1" dirty="0" smtClean="0"/>
              <a:t>ПЛАН</a:t>
            </a:r>
            <a:endParaRPr lang="ru-RU" sz="1100" b="1" dirty="0" smtClean="0">
              <a:sym typeface="Open Sans Light"/>
            </a:endParaRPr>
          </a:p>
        </p:txBody>
      </p:sp>
      <p:sp>
        <p:nvSpPr>
          <p:cNvPr id="292" name="Text Placeholder 2"/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3879850" y="1114425"/>
            <a:ext cx="487363" cy="4492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9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407792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2pPr>
            <a:lvl3pPr marL="815583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3pPr>
            <a:lvl4pPr marL="1223377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4pPr>
            <a:lvl5pPr marL="1631167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5pPr>
            <a:lvl6pPr marL="2242855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0647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8440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6232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ym typeface="Open Sans Light"/>
              </a:rPr>
              <a:t>+10</a:t>
            </a:r>
            <a:endParaRPr lang="ru-RU" sz="1400" b="1" dirty="0" smtClean="0">
              <a:sym typeface="Open Sans Light"/>
            </a:endParaRPr>
          </a:p>
        </p:txBody>
      </p:sp>
      <p:sp>
        <p:nvSpPr>
          <p:cNvPr id="287" name="Прямоугольник 286"/>
          <p:cNvSpPr/>
          <p:nvPr/>
        </p:nvSpPr>
        <p:spPr>
          <a:xfrm>
            <a:off x="5907426" y="2027622"/>
            <a:ext cx="128238" cy="1282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Open Sans Light"/>
            </a:endParaRPr>
          </a:p>
        </p:txBody>
      </p:sp>
      <p:sp>
        <p:nvSpPr>
          <p:cNvPr id="288" name="Прямоугольник 287"/>
          <p:cNvSpPr/>
          <p:nvPr/>
        </p:nvSpPr>
        <p:spPr>
          <a:xfrm>
            <a:off x="5907426" y="2384810"/>
            <a:ext cx="128238" cy="128238"/>
          </a:xfrm>
          <a:prstGeom prst="rect">
            <a:avLst/>
          </a:prstGeom>
          <a:solidFill>
            <a:srgbClr val="1D8E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Open Sans Light"/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6183294" y="2294322"/>
            <a:ext cx="1060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  <a:r>
              <a:rPr lang="en-US" sz="1400" dirty="0" smtClean="0"/>
              <a:t>D</a:t>
            </a:r>
            <a:endParaRPr lang="ru-RU" sz="1400" dirty="0"/>
          </a:p>
        </p:txBody>
      </p:sp>
      <p:sp>
        <p:nvSpPr>
          <p:cNvPr id="290" name="TextBox 289"/>
          <p:cNvSpPr txBox="1"/>
          <p:nvPr/>
        </p:nvSpPr>
        <p:spPr>
          <a:xfrm>
            <a:off x="6183294" y="1937135"/>
            <a:ext cx="1060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3D</a:t>
            </a:r>
            <a:r>
              <a:rPr lang="ru-RU" sz="1400" dirty="0" smtClean="0"/>
              <a:t>/2</a:t>
            </a:r>
            <a:r>
              <a:rPr lang="en-US" sz="1400" dirty="0" smtClean="0"/>
              <a:t>D</a:t>
            </a:r>
            <a:endParaRPr lang="ru-RU" sz="1400" dirty="0"/>
          </a:p>
        </p:txBody>
      </p:sp>
      <p:grpSp>
        <p:nvGrpSpPr>
          <p:cNvPr id="336" name="Группа 335"/>
          <p:cNvGrpSpPr/>
          <p:nvPr/>
        </p:nvGrpSpPr>
        <p:grpSpPr>
          <a:xfrm>
            <a:off x="8749324" y="6370858"/>
            <a:ext cx="394676" cy="287468"/>
            <a:chOff x="7808971" y="627952"/>
            <a:chExt cx="394676" cy="39600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37" name="Прямоугольник 336"/>
            <p:cNvSpPr/>
            <p:nvPr/>
          </p:nvSpPr>
          <p:spPr>
            <a:xfrm>
              <a:off x="7880971" y="627952"/>
              <a:ext cx="322676" cy="3931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11</a:t>
              </a:r>
              <a:endPara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8" name="Равнобедренный треугольник 337"/>
            <p:cNvSpPr/>
            <p:nvPr/>
          </p:nvSpPr>
          <p:spPr>
            <a:xfrm rot="16200000">
              <a:off x="7646971" y="789952"/>
              <a:ext cx="396000" cy="720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58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Объект 9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3191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think-cell Slide" r:id="rId38" imgW="425" imgH="426" progId="TCLayout.ActiveDocument.1">
                  <p:embed/>
                </p:oleObj>
              </mc:Choice>
              <mc:Fallback>
                <p:oleObj name="think-cell Slide" r:id="rId38" imgW="425" imgH="426" progId="TCLayout.ActiveDocument.1">
                  <p:embed/>
                  <p:pic>
                    <p:nvPicPr>
                      <p:cNvPr id="94" name="Объект 93" hidden="1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" name="Прямоугольник 90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91435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0" lang="ru-RU" sz="1200" b="1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cs typeface="Arial" panose="020B0604020202020204" pitchFamily="34" charset="0"/>
              <a:sym typeface="Open Sans Light"/>
            </a:endParaRPr>
          </a:p>
        </p:txBody>
      </p:sp>
      <p:sp>
        <p:nvSpPr>
          <p:cNvPr id="95" name="Title 1"/>
          <p:cNvSpPr txBox="1">
            <a:spLocks/>
          </p:cNvSpPr>
          <p:nvPr/>
        </p:nvSpPr>
        <p:spPr>
          <a:xfrm>
            <a:off x="527050" y="555499"/>
            <a:ext cx="8381324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1800" b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Модернизация существующих кинотеатров повысит гибкость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репертуарной политики и увеличит выручку сети 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96" name="Text Placeholder 5"/>
          <p:cNvSpPr txBox="1">
            <a:spLocks/>
          </p:cNvSpPr>
          <p:nvPr/>
        </p:nvSpPr>
        <p:spPr>
          <a:xfrm>
            <a:off x="527050" y="381000"/>
            <a:ext cx="27007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050" b="1" kern="1200" baseline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6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6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6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6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6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6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EAA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МОДЕРНИЗАЦИЯ (3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EAA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 – </a:t>
            </a: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EAA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EAA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</a:t>
            </a:r>
            <a:r>
              <a:rPr lang="ru-RU" sz="1400" dirty="0">
                <a:solidFill>
                  <a:srgbClr val="4EAAFF"/>
                </a:solidFill>
                <a:latin typeface="Arial"/>
              </a:rPr>
              <a:t>Х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EAA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4EAA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75000"/>
                  </a:sys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ysClr val="window" lastClr="FFFFFF">
                  <a:lumMod val="75000"/>
                </a:sys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559" name="Elbow Connector 39"/>
          <p:cNvCxnSpPr>
            <a:stCxn id="578" idx="6"/>
          </p:cNvCxnSpPr>
          <p:nvPr/>
        </p:nvCxnSpPr>
        <p:spPr>
          <a:xfrm>
            <a:off x="8557505" y="9034696"/>
            <a:ext cx="2208039" cy="1102905"/>
          </a:xfrm>
          <a:prstGeom prst="bentConnector3">
            <a:avLst>
              <a:gd name="adj1" fmla="val 15490"/>
            </a:avLst>
          </a:prstGeom>
          <a:ln w="19050" cmpd="sng">
            <a:solidFill>
              <a:schemeClr val="accent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TextBox 559"/>
          <p:cNvSpPr txBox="1"/>
          <p:nvPr/>
        </p:nvSpPr>
        <p:spPr>
          <a:xfrm>
            <a:off x="8907682" y="9377637"/>
            <a:ext cx="19586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3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EAA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Title Goes Here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4EAA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r" defTabSz="9143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There are many variations of passages of Lorem Ipsum available but the.</a:t>
            </a:r>
          </a:p>
        </p:txBody>
      </p:sp>
      <p:sp>
        <p:nvSpPr>
          <p:cNvPr id="561" name="Text Placeholder 3"/>
          <p:cNvSpPr txBox="1">
            <a:spLocks/>
          </p:cNvSpPr>
          <p:nvPr/>
        </p:nvSpPr>
        <p:spPr>
          <a:xfrm>
            <a:off x="9842214" y="10184135"/>
            <a:ext cx="923330" cy="553998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EAA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50%</a:t>
            </a:r>
          </a:p>
        </p:txBody>
      </p:sp>
      <p:sp>
        <p:nvSpPr>
          <p:cNvPr id="563" name="TextBox 562"/>
          <p:cNvSpPr txBox="1"/>
          <p:nvPr/>
        </p:nvSpPr>
        <p:spPr>
          <a:xfrm>
            <a:off x="3806443" y="7895490"/>
            <a:ext cx="21557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971B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Title Goes Here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1971B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3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There are many variations of passages  of Lorem Ipsum available, but the.</a:t>
            </a:r>
          </a:p>
        </p:txBody>
      </p:sp>
      <p:sp>
        <p:nvSpPr>
          <p:cNvPr id="564" name="Text Placeholder 3"/>
          <p:cNvSpPr txBox="1">
            <a:spLocks/>
          </p:cNvSpPr>
          <p:nvPr/>
        </p:nvSpPr>
        <p:spPr>
          <a:xfrm>
            <a:off x="4211074" y="7209761"/>
            <a:ext cx="923330" cy="553998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971B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70%</a:t>
            </a:r>
          </a:p>
        </p:txBody>
      </p:sp>
      <p:grpSp>
        <p:nvGrpSpPr>
          <p:cNvPr id="571" name="Group 47"/>
          <p:cNvGrpSpPr/>
          <p:nvPr/>
        </p:nvGrpSpPr>
        <p:grpSpPr>
          <a:xfrm>
            <a:off x="6110241" y="8374386"/>
            <a:ext cx="493370" cy="479245"/>
            <a:chOff x="3821284" y="2086962"/>
            <a:chExt cx="493370" cy="479245"/>
          </a:xfrm>
        </p:grpSpPr>
        <p:sp>
          <p:nvSpPr>
            <p:cNvPr id="572" name="Oval 26"/>
            <p:cNvSpPr/>
            <p:nvPr/>
          </p:nvSpPr>
          <p:spPr>
            <a:xfrm>
              <a:off x="3821284" y="2086962"/>
              <a:ext cx="493370" cy="47924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ntAwesome" pitchFamily="2" charset="0"/>
                <a:ea typeface="+mn-ea"/>
                <a:cs typeface="+mn-cs"/>
              </a:endParaRPr>
            </a:p>
          </p:txBody>
        </p:sp>
        <p:sp>
          <p:nvSpPr>
            <p:cNvPr id="573" name="Freeform 145"/>
            <p:cNvSpPr>
              <a:spLocks/>
            </p:cNvSpPr>
            <p:nvPr/>
          </p:nvSpPr>
          <p:spPr bwMode="auto">
            <a:xfrm>
              <a:off x="3960076" y="2209495"/>
              <a:ext cx="219075" cy="188913"/>
            </a:xfrm>
            <a:custGeom>
              <a:avLst/>
              <a:gdLst/>
              <a:ahLst/>
              <a:cxnLst>
                <a:cxn ang="0">
                  <a:pos x="64" y="51"/>
                </a:cxn>
                <a:cxn ang="0">
                  <a:pos x="60" y="55"/>
                </a:cxn>
                <a:cxn ang="0">
                  <a:pos x="49" y="55"/>
                </a:cxn>
                <a:cxn ang="0">
                  <a:pos x="45" y="51"/>
                </a:cxn>
                <a:cxn ang="0">
                  <a:pos x="45" y="40"/>
                </a:cxn>
                <a:cxn ang="0">
                  <a:pos x="49" y="36"/>
                </a:cxn>
                <a:cxn ang="0">
                  <a:pos x="52" y="36"/>
                </a:cxn>
                <a:cxn ang="0">
                  <a:pos x="52" y="30"/>
                </a:cxn>
                <a:cxn ang="0">
                  <a:pos x="34" y="30"/>
                </a:cxn>
                <a:cxn ang="0">
                  <a:pos x="34" y="36"/>
                </a:cxn>
                <a:cxn ang="0">
                  <a:pos x="37" y="36"/>
                </a:cxn>
                <a:cxn ang="0">
                  <a:pos x="41" y="40"/>
                </a:cxn>
                <a:cxn ang="0">
                  <a:pos x="41" y="51"/>
                </a:cxn>
                <a:cxn ang="0">
                  <a:pos x="37" y="55"/>
                </a:cxn>
                <a:cxn ang="0">
                  <a:pos x="26" y="55"/>
                </a:cxn>
                <a:cxn ang="0">
                  <a:pos x="23" y="51"/>
                </a:cxn>
                <a:cxn ang="0">
                  <a:pos x="23" y="40"/>
                </a:cxn>
                <a:cxn ang="0">
                  <a:pos x="26" y="36"/>
                </a:cxn>
                <a:cxn ang="0">
                  <a:pos x="29" y="36"/>
                </a:cxn>
                <a:cxn ang="0">
                  <a:pos x="29" y="30"/>
                </a:cxn>
                <a:cxn ang="0">
                  <a:pos x="11" y="30"/>
                </a:cxn>
                <a:cxn ang="0">
                  <a:pos x="11" y="36"/>
                </a:cxn>
                <a:cxn ang="0">
                  <a:pos x="15" y="36"/>
                </a:cxn>
                <a:cxn ang="0">
                  <a:pos x="18" y="40"/>
                </a:cxn>
                <a:cxn ang="0">
                  <a:pos x="18" y="51"/>
                </a:cxn>
                <a:cxn ang="0">
                  <a:pos x="15" y="55"/>
                </a:cxn>
                <a:cxn ang="0">
                  <a:pos x="3" y="55"/>
                </a:cxn>
                <a:cxn ang="0">
                  <a:pos x="0" y="51"/>
                </a:cxn>
                <a:cxn ang="0">
                  <a:pos x="0" y="40"/>
                </a:cxn>
                <a:cxn ang="0">
                  <a:pos x="3" y="36"/>
                </a:cxn>
                <a:cxn ang="0">
                  <a:pos x="7" y="36"/>
                </a:cxn>
                <a:cxn ang="0">
                  <a:pos x="7" y="30"/>
                </a:cxn>
                <a:cxn ang="0">
                  <a:pos x="11" y="25"/>
                </a:cxn>
                <a:cxn ang="0">
                  <a:pos x="29" y="25"/>
                </a:cxn>
                <a:cxn ang="0">
                  <a:pos x="29" y="18"/>
                </a:cxn>
                <a:cxn ang="0">
                  <a:pos x="26" y="18"/>
                </a:cxn>
                <a:cxn ang="0">
                  <a:pos x="23" y="15"/>
                </a:cxn>
                <a:cxn ang="0">
                  <a:pos x="23" y="3"/>
                </a:cxn>
                <a:cxn ang="0">
                  <a:pos x="26" y="0"/>
                </a:cxn>
                <a:cxn ang="0">
                  <a:pos x="37" y="0"/>
                </a:cxn>
                <a:cxn ang="0">
                  <a:pos x="41" y="3"/>
                </a:cxn>
                <a:cxn ang="0">
                  <a:pos x="41" y="15"/>
                </a:cxn>
                <a:cxn ang="0">
                  <a:pos x="37" y="18"/>
                </a:cxn>
                <a:cxn ang="0">
                  <a:pos x="34" y="18"/>
                </a:cxn>
                <a:cxn ang="0">
                  <a:pos x="34" y="25"/>
                </a:cxn>
                <a:cxn ang="0">
                  <a:pos x="52" y="25"/>
                </a:cxn>
                <a:cxn ang="0">
                  <a:pos x="57" y="30"/>
                </a:cxn>
                <a:cxn ang="0">
                  <a:pos x="57" y="36"/>
                </a:cxn>
                <a:cxn ang="0">
                  <a:pos x="60" y="36"/>
                </a:cxn>
                <a:cxn ang="0">
                  <a:pos x="64" y="40"/>
                </a:cxn>
                <a:cxn ang="0">
                  <a:pos x="64" y="51"/>
                </a:cxn>
              </a:cxnLst>
              <a:rect l="0" t="0" r="r" b="b"/>
              <a:pathLst>
                <a:path w="64" h="55">
                  <a:moveTo>
                    <a:pt x="64" y="51"/>
                  </a:moveTo>
                  <a:cubicBezTo>
                    <a:pt x="64" y="53"/>
                    <a:pt x="62" y="55"/>
                    <a:pt x="60" y="55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7" y="55"/>
                    <a:pt x="45" y="53"/>
                    <a:pt x="45" y="51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5" y="38"/>
                    <a:pt x="47" y="36"/>
                    <a:pt x="49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9" y="36"/>
                    <a:pt x="41" y="38"/>
                    <a:pt x="41" y="40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3"/>
                    <a:pt x="39" y="55"/>
                    <a:pt x="37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4" y="55"/>
                    <a:pt x="23" y="53"/>
                    <a:pt x="23" y="51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38"/>
                    <a:pt x="24" y="36"/>
                    <a:pt x="26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7" y="36"/>
                    <a:pt x="18" y="38"/>
                    <a:pt x="18" y="40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3"/>
                    <a:pt x="17" y="55"/>
                    <a:pt x="15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55"/>
                    <a:pt x="0" y="53"/>
                    <a:pt x="0" y="5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38"/>
                    <a:pt x="1" y="36"/>
                    <a:pt x="3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27"/>
                    <a:pt x="9" y="25"/>
                    <a:pt x="11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4" y="18"/>
                    <a:pt x="23" y="17"/>
                    <a:pt x="23" y="15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1"/>
                    <a:pt x="24" y="0"/>
                    <a:pt x="26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9" y="0"/>
                    <a:pt x="41" y="1"/>
                    <a:pt x="41" y="3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1" y="17"/>
                    <a:pt x="39" y="18"/>
                    <a:pt x="37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55" y="25"/>
                    <a:pt x="57" y="27"/>
                    <a:pt x="57" y="30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2" y="36"/>
                    <a:pt x="64" y="38"/>
                    <a:pt x="64" y="40"/>
                  </a:cubicBezTo>
                  <a:lnTo>
                    <a:pt x="64" y="5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77" name="Group 51"/>
          <p:cNvGrpSpPr/>
          <p:nvPr/>
        </p:nvGrpSpPr>
        <p:grpSpPr>
          <a:xfrm>
            <a:off x="8064135" y="8795073"/>
            <a:ext cx="493370" cy="479245"/>
            <a:chOff x="5775178" y="2507649"/>
            <a:chExt cx="493370" cy="479245"/>
          </a:xfrm>
        </p:grpSpPr>
        <p:sp>
          <p:nvSpPr>
            <p:cNvPr id="578" name="Oval 28"/>
            <p:cNvSpPr/>
            <p:nvPr/>
          </p:nvSpPr>
          <p:spPr>
            <a:xfrm>
              <a:off x="5775178" y="2507649"/>
              <a:ext cx="493370" cy="47924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91440" rtlCol="0" anchor="ctr"/>
            <a:lstStyle/>
            <a:p>
              <a:pPr marL="0" marR="0" lvl="0" indent="0" algn="ctr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ntAwesome" pitchFamily="2" charset="0"/>
                <a:ea typeface="+mn-ea"/>
                <a:cs typeface="+mn-cs"/>
              </a:endParaRPr>
            </a:p>
          </p:txBody>
        </p:sp>
        <p:sp>
          <p:nvSpPr>
            <p:cNvPr id="579" name="Freeform 37"/>
            <p:cNvSpPr>
              <a:spLocks noEditPoints="1"/>
            </p:cNvSpPr>
            <p:nvPr/>
          </p:nvSpPr>
          <p:spPr bwMode="auto">
            <a:xfrm>
              <a:off x="5914071" y="2630424"/>
              <a:ext cx="233363" cy="203200"/>
            </a:xfrm>
            <a:custGeom>
              <a:avLst/>
              <a:gdLst/>
              <a:ahLst/>
              <a:cxnLst>
                <a:cxn ang="0">
                  <a:pos x="68" y="18"/>
                </a:cxn>
                <a:cxn ang="0">
                  <a:pos x="68" y="50"/>
                </a:cxn>
                <a:cxn ang="0">
                  <a:pos x="59" y="59"/>
                </a:cxn>
                <a:cxn ang="0">
                  <a:pos x="9" y="59"/>
                </a:cxn>
                <a:cxn ang="0">
                  <a:pos x="0" y="50"/>
                </a:cxn>
                <a:cxn ang="0">
                  <a:pos x="0" y="18"/>
                </a:cxn>
                <a:cxn ang="0">
                  <a:pos x="9" y="9"/>
                </a:cxn>
                <a:cxn ang="0">
                  <a:pos x="17" y="9"/>
                </a:cxn>
                <a:cxn ang="0">
                  <a:pos x="19" y="4"/>
                </a:cxn>
                <a:cxn ang="0">
                  <a:pos x="25" y="0"/>
                </a:cxn>
                <a:cxn ang="0">
                  <a:pos x="43" y="0"/>
                </a:cxn>
                <a:cxn ang="0">
                  <a:pos x="49" y="4"/>
                </a:cxn>
                <a:cxn ang="0">
                  <a:pos x="51" y="9"/>
                </a:cxn>
                <a:cxn ang="0">
                  <a:pos x="59" y="9"/>
                </a:cxn>
                <a:cxn ang="0">
                  <a:pos x="68" y="18"/>
                </a:cxn>
                <a:cxn ang="0">
                  <a:pos x="50" y="34"/>
                </a:cxn>
                <a:cxn ang="0">
                  <a:pos x="34" y="18"/>
                </a:cxn>
                <a:cxn ang="0">
                  <a:pos x="18" y="34"/>
                </a:cxn>
                <a:cxn ang="0">
                  <a:pos x="34" y="50"/>
                </a:cxn>
                <a:cxn ang="0">
                  <a:pos x="50" y="34"/>
                </a:cxn>
                <a:cxn ang="0">
                  <a:pos x="44" y="34"/>
                </a:cxn>
                <a:cxn ang="0">
                  <a:pos x="34" y="44"/>
                </a:cxn>
                <a:cxn ang="0">
                  <a:pos x="24" y="34"/>
                </a:cxn>
                <a:cxn ang="0">
                  <a:pos x="34" y="24"/>
                </a:cxn>
                <a:cxn ang="0">
                  <a:pos x="44" y="34"/>
                </a:cxn>
              </a:cxnLst>
              <a:rect l="0" t="0" r="r" b="b"/>
              <a:pathLst>
                <a:path w="68" h="59">
                  <a:moveTo>
                    <a:pt x="68" y="18"/>
                  </a:moveTo>
                  <a:cubicBezTo>
                    <a:pt x="68" y="50"/>
                    <a:pt x="68" y="50"/>
                    <a:pt x="68" y="50"/>
                  </a:cubicBezTo>
                  <a:cubicBezTo>
                    <a:pt x="68" y="55"/>
                    <a:pt x="64" y="59"/>
                    <a:pt x="59" y="59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4" y="59"/>
                    <a:pt x="0" y="55"/>
                    <a:pt x="0" y="5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3"/>
                    <a:pt x="4" y="9"/>
                    <a:pt x="9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20" y="2"/>
                    <a:pt x="22" y="0"/>
                    <a:pt x="2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6" y="0"/>
                    <a:pt x="48" y="2"/>
                    <a:pt x="49" y="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64" y="9"/>
                    <a:pt x="68" y="13"/>
                    <a:pt x="68" y="18"/>
                  </a:cubicBezTo>
                  <a:close/>
                  <a:moveTo>
                    <a:pt x="50" y="34"/>
                  </a:moveTo>
                  <a:cubicBezTo>
                    <a:pt x="50" y="25"/>
                    <a:pt x="43" y="18"/>
                    <a:pt x="34" y="18"/>
                  </a:cubicBezTo>
                  <a:cubicBezTo>
                    <a:pt x="25" y="18"/>
                    <a:pt x="18" y="25"/>
                    <a:pt x="18" y="34"/>
                  </a:cubicBezTo>
                  <a:cubicBezTo>
                    <a:pt x="18" y="43"/>
                    <a:pt x="25" y="50"/>
                    <a:pt x="34" y="50"/>
                  </a:cubicBezTo>
                  <a:cubicBezTo>
                    <a:pt x="43" y="50"/>
                    <a:pt x="50" y="43"/>
                    <a:pt x="50" y="34"/>
                  </a:cubicBezTo>
                  <a:close/>
                  <a:moveTo>
                    <a:pt x="44" y="34"/>
                  </a:moveTo>
                  <a:cubicBezTo>
                    <a:pt x="44" y="40"/>
                    <a:pt x="40" y="44"/>
                    <a:pt x="34" y="44"/>
                  </a:cubicBezTo>
                  <a:cubicBezTo>
                    <a:pt x="28" y="44"/>
                    <a:pt x="24" y="40"/>
                    <a:pt x="24" y="34"/>
                  </a:cubicBezTo>
                  <a:cubicBezTo>
                    <a:pt x="24" y="28"/>
                    <a:pt x="28" y="24"/>
                    <a:pt x="34" y="24"/>
                  </a:cubicBezTo>
                  <a:cubicBezTo>
                    <a:pt x="40" y="24"/>
                    <a:pt x="44" y="28"/>
                    <a:pt x="44" y="34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79" name="Group 29"/>
          <p:cNvGrpSpPr/>
          <p:nvPr/>
        </p:nvGrpSpPr>
        <p:grpSpPr>
          <a:xfrm>
            <a:off x="-1489221" y="-108264"/>
            <a:ext cx="738188" cy="1246188"/>
            <a:chOff x="2772569" y="3168986"/>
            <a:chExt cx="738188" cy="1246188"/>
          </a:xfrm>
        </p:grpSpPr>
        <p:sp>
          <p:nvSpPr>
            <p:cNvPr id="480" name="Freeform 5"/>
            <p:cNvSpPr>
              <a:spLocks/>
            </p:cNvSpPr>
            <p:nvPr/>
          </p:nvSpPr>
          <p:spPr bwMode="auto">
            <a:xfrm>
              <a:off x="2774157" y="3383299"/>
              <a:ext cx="368300" cy="1031875"/>
            </a:xfrm>
            <a:custGeom>
              <a:avLst/>
              <a:gdLst/>
              <a:ahLst/>
              <a:cxnLst>
                <a:cxn ang="0">
                  <a:pos x="0" y="516"/>
                </a:cxn>
                <a:cxn ang="0">
                  <a:pos x="0" y="516"/>
                </a:cxn>
                <a:cxn ang="0">
                  <a:pos x="232" y="650"/>
                </a:cxn>
                <a:cxn ang="0">
                  <a:pos x="232" y="650"/>
                </a:cxn>
                <a:cxn ang="0">
                  <a:pos x="232" y="13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516"/>
                </a:cxn>
              </a:cxnLst>
              <a:rect l="0" t="0" r="r" b="b"/>
              <a:pathLst>
                <a:path w="232" h="650">
                  <a:moveTo>
                    <a:pt x="0" y="516"/>
                  </a:moveTo>
                  <a:lnTo>
                    <a:pt x="0" y="516"/>
                  </a:lnTo>
                  <a:lnTo>
                    <a:pt x="232" y="650"/>
                  </a:lnTo>
                  <a:lnTo>
                    <a:pt x="232" y="650"/>
                  </a:lnTo>
                  <a:lnTo>
                    <a:pt x="232" y="13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1" name="Freeform 6"/>
            <p:cNvSpPr>
              <a:spLocks/>
            </p:cNvSpPr>
            <p:nvPr/>
          </p:nvSpPr>
          <p:spPr bwMode="auto">
            <a:xfrm>
              <a:off x="3140869" y="3380124"/>
              <a:ext cx="369888" cy="1033463"/>
            </a:xfrm>
            <a:custGeom>
              <a:avLst/>
              <a:gdLst/>
              <a:ahLst/>
              <a:cxnLst>
                <a:cxn ang="0">
                  <a:pos x="0" y="651"/>
                </a:cxn>
                <a:cxn ang="0">
                  <a:pos x="0" y="651"/>
                </a:cxn>
                <a:cxn ang="0">
                  <a:pos x="233" y="517"/>
                </a:cxn>
                <a:cxn ang="0">
                  <a:pos x="233" y="517"/>
                </a:cxn>
                <a:cxn ang="0">
                  <a:pos x="233" y="517"/>
                </a:cxn>
                <a:cxn ang="0">
                  <a:pos x="233" y="0"/>
                </a:cxn>
                <a:cxn ang="0">
                  <a:pos x="233" y="0"/>
                </a:cxn>
                <a:cxn ang="0">
                  <a:pos x="0" y="135"/>
                </a:cxn>
                <a:cxn ang="0">
                  <a:pos x="0" y="651"/>
                </a:cxn>
              </a:cxnLst>
              <a:rect l="0" t="0" r="r" b="b"/>
              <a:pathLst>
                <a:path w="233" h="651">
                  <a:moveTo>
                    <a:pt x="0" y="651"/>
                  </a:moveTo>
                  <a:lnTo>
                    <a:pt x="0" y="651"/>
                  </a:lnTo>
                  <a:lnTo>
                    <a:pt x="233" y="517"/>
                  </a:lnTo>
                  <a:lnTo>
                    <a:pt x="233" y="517"/>
                  </a:lnTo>
                  <a:lnTo>
                    <a:pt x="233" y="517"/>
                  </a:lnTo>
                  <a:lnTo>
                    <a:pt x="233" y="0"/>
                  </a:lnTo>
                  <a:lnTo>
                    <a:pt x="233" y="0"/>
                  </a:lnTo>
                  <a:lnTo>
                    <a:pt x="0" y="135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3" name="Freeform 7"/>
            <p:cNvSpPr>
              <a:spLocks/>
            </p:cNvSpPr>
            <p:nvPr/>
          </p:nvSpPr>
          <p:spPr bwMode="auto">
            <a:xfrm>
              <a:off x="2772569" y="3168986"/>
              <a:ext cx="736600" cy="425450"/>
            </a:xfrm>
            <a:custGeom>
              <a:avLst/>
              <a:gdLst/>
              <a:ahLst/>
              <a:cxnLst>
                <a:cxn ang="0">
                  <a:pos x="0" y="134"/>
                </a:cxn>
                <a:cxn ang="0">
                  <a:pos x="232" y="268"/>
                </a:cxn>
                <a:cxn ang="0">
                  <a:pos x="464" y="134"/>
                </a:cxn>
                <a:cxn ang="0">
                  <a:pos x="233" y="0"/>
                </a:cxn>
                <a:cxn ang="0">
                  <a:pos x="0" y="134"/>
                </a:cxn>
              </a:cxnLst>
              <a:rect l="0" t="0" r="r" b="b"/>
              <a:pathLst>
                <a:path w="464" h="268">
                  <a:moveTo>
                    <a:pt x="0" y="134"/>
                  </a:moveTo>
                  <a:lnTo>
                    <a:pt x="232" y="268"/>
                  </a:lnTo>
                  <a:lnTo>
                    <a:pt x="464" y="134"/>
                  </a:lnTo>
                  <a:lnTo>
                    <a:pt x="233" y="0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52" name="Group 32"/>
          <p:cNvGrpSpPr/>
          <p:nvPr/>
        </p:nvGrpSpPr>
        <p:grpSpPr>
          <a:xfrm>
            <a:off x="2633998" y="7356174"/>
            <a:ext cx="593807" cy="1332039"/>
            <a:chOff x="5633244" y="2324436"/>
            <a:chExt cx="738188" cy="2090738"/>
          </a:xfrm>
        </p:grpSpPr>
        <p:sp>
          <p:nvSpPr>
            <p:cNvPr id="553" name="Freeform 14"/>
            <p:cNvSpPr>
              <a:spLocks/>
            </p:cNvSpPr>
            <p:nvPr/>
          </p:nvSpPr>
          <p:spPr bwMode="auto">
            <a:xfrm>
              <a:off x="5634832" y="2537161"/>
              <a:ext cx="368300" cy="1878013"/>
            </a:xfrm>
            <a:custGeom>
              <a:avLst/>
              <a:gdLst/>
              <a:ahLst/>
              <a:cxnLst>
                <a:cxn ang="0">
                  <a:pos x="0" y="1049"/>
                </a:cxn>
                <a:cxn ang="0">
                  <a:pos x="0" y="1049"/>
                </a:cxn>
                <a:cxn ang="0">
                  <a:pos x="232" y="1183"/>
                </a:cxn>
                <a:cxn ang="0">
                  <a:pos x="232" y="1183"/>
                </a:cxn>
                <a:cxn ang="0">
                  <a:pos x="232" y="13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049"/>
                </a:cxn>
              </a:cxnLst>
              <a:rect l="0" t="0" r="r" b="b"/>
              <a:pathLst>
                <a:path w="232" h="1183">
                  <a:moveTo>
                    <a:pt x="0" y="1049"/>
                  </a:moveTo>
                  <a:lnTo>
                    <a:pt x="0" y="1049"/>
                  </a:lnTo>
                  <a:lnTo>
                    <a:pt x="232" y="1183"/>
                  </a:lnTo>
                  <a:lnTo>
                    <a:pt x="232" y="1183"/>
                  </a:lnTo>
                  <a:lnTo>
                    <a:pt x="232" y="13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049"/>
                  </a:lnTo>
                  <a:close/>
                </a:path>
              </a:pathLst>
            </a:custGeom>
            <a:solidFill>
              <a:srgbClr val="1D8EE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4" name="Freeform 15"/>
            <p:cNvSpPr>
              <a:spLocks/>
            </p:cNvSpPr>
            <p:nvPr/>
          </p:nvSpPr>
          <p:spPr bwMode="auto">
            <a:xfrm>
              <a:off x="6001544" y="2537161"/>
              <a:ext cx="369888" cy="1876425"/>
            </a:xfrm>
            <a:custGeom>
              <a:avLst/>
              <a:gdLst/>
              <a:ahLst/>
              <a:cxnLst>
                <a:cxn ang="0">
                  <a:pos x="0" y="1182"/>
                </a:cxn>
                <a:cxn ang="0">
                  <a:pos x="0" y="1182"/>
                </a:cxn>
                <a:cxn ang="0">
                  <a:pos x="233" y="1048"/>
                </a:cxn>
                <a:cxn ang="0">
                  <a:pos x="233" y="1048"/>
                </a:cxn>
                <a:cxn ang="0">
                  <a:pos x="233" y="1048"/>
                </a:cxn>
                <a:cxn ang="0">
                  <a:pos x="233" y="0"/>
                </a:cxn>
                <a:cxn ang="0">
                  <a:pos x="233" y="0"/>
                </a:cxn>
                <a:cxn ang="0">
                  <a:pos x="0" y="134"/>
                </a:cxn>
                <a:cxn ang="0">
                  <a:pos x="0" y="1182"/>
                </a:cxn>
              </a:cxnLst>
              <a:rect l="0" t="0" r="r" b="b"/>
              <a:pathLst>
                <a:path w="233" h="1182">
                  <a:moveTo>
                    <a:pt x="0" y="1182"/>
                  </a:moveTo>
                  <a:lnTo>
                    <a:pt x="0" y="1182"/>
                  </a:lnTo>
                  <a:lnTo>
                    <a:pt x="233" y="1048"/>
                  </a:lnTo>
                  <a:lnTo>
                    <a:pt x="233" y="1048"/>
                  </a:lnTo>
                  <a:lnTo>
                    <a:pt x="233" y="1048"/>
                  </a:lnTo>
                  <a:lnTo>
                    <a:pt x="233" y="0"/>
                  </a:lnTo>
                  <a:lnTo>
                    <a:pt x="233" y="0"/>
                  </a:lnTo>
                  <a:lnTo>
                    <a:pt x="0" y="134"/>
                  </a:lnTo>
                  <a:lnTo>
                    <a:pt x="0" y="1182"/>
                  </a:lnTo>
                  <a:close/>
                </a:path>
              </a:pathLst>
            </a:custGeom>
            <a:solidFill>
              <a:srgbClr val="116BB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5" name="Freeform 16"/>
            <p:cNvSpPr>
              <a:spLocks/>
            </p:cNvSpPr>
            <p:nvPr/>
          </p:nvSpPr>
          <p:spPr bwMode="auto">
            <a:xfrm>
              <a:off x="5633244" y="2324436"/>
              <a:ext cx="736600" cy="425450"/>
            </a:xfrm>
            <a:custGeom>
              <a:avLst/>
              <a:gdLst/>
              <a:ahLst/>
              <a:cxnLst>
                <a:cxn ang="0">
                  <a:pos x="0" y="134"/>
                </a:cxn>
                <a:cxn ang="0">
                  <a:pos x="232" y="268"/>
                </a:cxn>
                <a:cxn ang="0">
                  <a:pos x="464" y="134"/>
                </a:cxn>
                <a:cxn ang="0">
                  <a:pos x="233" y="0"/>
                </a:cxn>
                <a:cxn ang="0">
                  <a:pos x="0" y="134"/>
                </a:cxn>
              </a:cxnLst>
              <a:rect l="0" t="0" r="r" b="b"/>
              <a:pathLst>
                <a:path w="464" h="268">
                  <a:moveTo>
                    <a:pt x="0" y="134"/>
                  </a:moveTo>
                  <a:lnTo>
                    <a:pt x="232" y="268"/>
                  </a:lnTo>
                  <a:lnTo>
                    <a:pt x="464" y="134"/>
                  </a:lnTo>
                  <a:lnTo>
                    <a:pt x="233" y="0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100" name="Straight Connector 67"/>
          <p:cNvCxnSpPr/>
          <p:nvPr/>
        </p:nvCxnSpPr>
        <p:spPr>
          <a:xfrm flipH="1">
            <a:off x="9248459" y="2273917"/>
            <a:ext cx="6655335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62"/>
          <p:cNvCxnSpPr/>
          <p:nvPr/>
        </p:nvCxnSpPr>
        <p:spPr>
          <a:xfrm>
            <a:off x="-654309" y="3835651"/>
            <a:ext cx="11525697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62"/>
          <p:cNvCxnSpPr/>
          <p:nvPr/>
        </p:nvCxnSpPr>
        <p:spPr>
          <a:xfrm>
            <a:off x="-813305" y="1082706"/>
            <a:ext cx="11525697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Группа 138"/>
          <p:cNvGrpSpPr/>
          <p:nvPr/>
        </p:nvGrpSpPr>
        <p:grpSpPr>
          <a:xfrm>
            <a:off x="5642439" y="3992717"/>
            <a:ext cx="1998199" cy="284233"/>
            <a:chOff x="5469072" y="1257464"/>
            <a:chExt cx="3320053" cy="357226"/>
          </a:xfrm>
          <a:solidFill>
            <a:srgbClr val="134D7E"/>
          </a:solidFill>
        </p:grpSpPr>
        <p:sp>
          <p:nvSpPr>
            <p:cNvPr id="140" name="Rounded Rectangle 51"/>
            <p:cNvSpPr/>
            <p:nvPr/>
          </p:nvSpPr>
          <p:spPr>
            <a:xfrm>
              <a:off x="5477508" y="1257464"/>
              <a:ext cx="2105881" cy="357226"/>
            </a:xfrm>
            <a:prstGeom prst="roundRect">
              <a:avLst>
                <a:gd name="adj" fmla="val 6876"/>
              </a:avLst>
            </a:prstGeom>
            <a:solidFill>
              <a:srgbClr val="116B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5469072" y="1289157"/>
              <a:ext cx="3320053" cy="296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ВЫРУЧКА, %</a:t>
              </a:r>
              <a:endPara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42" name="Группа 141"/>
          <p:cNvGrpSpPr/>
          <p:nvPr/>
        </p:nvGrpSpPr>
        <p:grpSpPr>
          <a:xfrm>
            <a:off x="1242049" y="4154789"/>
            <a:ext cx="1157519" cy="277579"/>
            <a:chOff x="1792138" y="1243224"/>
            <a:chExt cx="1416132" cy="335899"/>
          </a:xfrm>
        </p:grpSpPr>
        <p:sp>
          <p:nvSpPr>
            <p:cNvPr id="143" name="Rounded Rectangle 51"/>
            <p:cNvSpPr/>
            <p:nvPr/>
          </p:nvSpPr>
          <p:spPr>
            <a:xfrm>
              <a:off x="1792138" y="1246587"/>
              <a:ext cx="1347011" cy="332536"/>
            </a:xfrm>
            <a:prstGeom prst="roundRect">
              <a:avLst>
                <a:gd name="adj" fmla="val 6876"/>
              </a:avLst>
            </a:prstGeom>
            <a:solidFill>
              <a:srgbClr val="1D8E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886842" y="1243224"/>
              <a:ext cx="1321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ЭФФЕКТ</a:t>
              </a:r>
              <a:endPara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48" name="Group 18"/>
          <p:cNvGrpSpPr/>
          <p:nvPr/>
        </p:nvGrpSpPr>
        <p:grpSpPr>
          <a:xfrm>
            <a:off x="-2447083" y="8709254"/>
            <a:ext cx="1542507" cy="500843"/>
            <a:chOff x="6978976" y="3155872"/>
            <a:chExt cx="1542507" cy="500843"/>
          </a:xfrm>
        </p:grpSpPr>
        <p:sp>
          <p:nvSpPr>
            <p:cNvPr id="149" name="TextBox 148"/>
            <p:cNvSpPr txBox="1"/>
            <p:nvPr/>
          </p:nvSpPr>
          <p:spPr>
            <a:xfrm>
              <a:off x="6978977" y="3155872"/>
              <a:ext cx="1542506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l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Global Access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6978976" y="3348938"/>
              <a:ext cx="1542507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There are many variations  passages lorem available</a:t>
              </a:r>
            </a:p>
          </p:txBody>
        </p:sp>
      </p:grpSp>
      <p:grpSp>
        <p:nvGrpSpPr>
          <p:cNvPr id="151" name="Group 21"/>
          <p:cNvGrpSpPr/>
          <p:nvPr/>
        </p:nvGrpSpPr>
        <p:grpSpPr>
          <a:xfrm>
            <a:off x="-2426353" y="9335035"/>
            <a:ext cx="1542507" cy="500843"/>
            <a:chOff x="4597685" y="3914331"/>
            <a:chExt cx="1542507" cy="500843"/>
          </a:xfrm>
        </p:grpSpPr>
        <p:sp>
          <p:nvSpPr>
            <p:cNvPr id="152" name="TextBox 151"/>
            <p:cNvSpPr txBox="1"/>
            <p:nvPr/>
          </p:nvSpPr>
          <p:spPr>
            <a:xfrm>
              <a:off x="4597686" y="3914331"/>
              <a:ext cx="1542506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l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Calendar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4597685" y="4107397"/>
              <a:ext cx="1542507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There are many variations  passages lorem available</a:t>
              </a:r>
            </a:p>
          </p:txBody>
        </p:sp>
      </p:grpSp>
      <p:grpSp>
        <p:nvGrpSpPr>
          <p:cNvPr id="154" name="Group 24"/>
          <p:cNvGrpSpPr/>
          <p:nvPr/>
        </p:nvGrpSpPr>
        <p:grpSpPr>
          <a:xfrm>
            <a:off x="-2442500" y="9983276"/>
            <a:ext cx="1542507" cy="500843"/>
            <a:chOff x="6978976" y="3914331"/>
            <a:chExt cx="1542507" cy="500843"/>
          </a:xfrm>
        </p:grpSpPr>
        <p:sp>
          <p:nvSpPr>
            <p:cNvPr id="155" name="TextBox 154"/>
            <p:cNvSpPr txBox="1"/>
            <p:nvPr/>
          </p:nvSpPr>
          <p:spPr>
            <a:xfrm>
              <a:off x="6978977" y="3914331"/>
              <a:ext cx="1542506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l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Smart Touch</a:t>
              </a: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6978976" y="4107397"/>
              <a:ext cx="1542507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There are many variations passages lorem available</a:t>
              </a:r>
            </a:p>
          </p:txBody>
        </p:sp>
      </p:grpSp>
      <p:grpSp>
        <p:nvGrpSpPr>
          <p:cNvPr id="157" name="Group 27"/>
          <p:cNvGrpSpPr/>
          <p:nvPr/>
        </p:nvGrpSpPr>
        <p:grpSpPr>
          <a:xfrm>
            <a:off x="-2426353" y="10721225"/>
            <a:ext cx="1542507" cy="500843"/>
            <a:chOff x="4597685" y="3914331"/>
            <a:chExt cx="1542507" cy="500843"/>
          </a:xfrm>
        </p:grpSpPr>
        <p:sp>
          <p:nvSpPr>
            <p:cNvPr id="158" name="TextBox 157"/>
            <p:cNvSpPr txBox="1"/>
            <p:nvPr/>
          </p:nvSpPr>
          <p:spPr>
            <a:xfrm>
              <a:off x="4597686" y="3914331"/>
              <a:ext cx="1542506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l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GPS Services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4597685" y="4107397"/>
              <a:ext cx="1542507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There are many variations  passages lorem available</a:t>
              </a:r>
            </a:p>
          </p:txBody>
        </p:sp>
      </p:grpSp>
      <p:grpSp>
        <p:nvGrpSpPr>
          <p:cNvPr id="163" name="Group 33"/>
          <p:cNvGrpSpPr/>
          <p:nvPr/>
        </p:nvGrpSpPr>
        <p:grpSpPr>
          <a:xfrm>
            <a:off x="-2994575" y="10743850"/>
            <a:ext cx="469021" cy="455593"/>
            <a:chOff x="3428938" y="4190009"/>
            <a:chExt cx="469021" cy="455593"/>
          </a:xfrm>
        </p:grpSpPr>
        <p:sp>
          <p:nvSpPr>
            <p:cNvPr id="164" name="Oval 34"/>
            <p:cNvSpPr>
              <a:spLocks noChangeAspect="1"/>
            </p:cNvSpPr>
            <p:nvPr/>
          </p:nvSpPr>
          <p:spPr>
            <a:xfrm>
              <a:off x="3428938" y="4190009"/>
              <a:ext cx="469021" cy="45559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5" name="Freeform 83"/>
            <p:cNvSpPr>
              <a:spLocks noEditPoints="1"/>
            </p:cNvSpPr>
            <p:nvPr/>
          </p:nvSpPr>
          <p:spPr bwMode="auto">
            <a:xfrm>
              <a:off x="3571129" y="4279327"/>
              <a:ext cx="184638" cy="276957"/>
            </a:xfrm>
            <a:custGeom>
              <a:avLst/>
              <a:gdLst/>
              <a:ahLst/>
              <a:cxnLst>
                <a:cxn ang="0">
                  <a:pos x="38" y="26"/>
                </a:cxn>
                <a:cxn ang="0">
                  <a:pos x="24" y="55"/>
                </a:cxn>
                <a:cxn ang="0">
                  <a:pos x="20" y="58"/>
                </a:cxn>
                <a:cxn ang="0">
                  <a:pos x="16" y="55"/>
                </a:cxn>
                <a:cxn ang="0">
                  <a:pos x="2" y="26"/>
                </a:cxn>
                <a:cxn ang="0">
                  <a:pos x="0" y="19"/>
                </a:cxn>
                <a:cxn ang="0">
                  <a:pos x="20" y="0"/>
                </a:cxn>
                <a:cxn ang="0">
                  <a:pos x="39" y="19"/>
                </a:cxn>
                <a:cxn ang="0">
                  <a:pos x="38" y="26"/>
                </a:cxn>
                <a:cxn ang="0">
                  <a:pos x="20" y="9"/>
                </a:cxn>
                <a:cxn ang="0">
                  <a:pos x="10" y="19"/>
                </a:cxn>
                <a:cxn ang="0">
                  <a:pos x="20" y="29"/>
                </a:cxn>
                <a:cxn ang="0">
                  <a:pos x="30" y="19"/>
                </a:cxn>
                <a:cxn ang="0">
                  <a:pos x="20" y="9"/>
                </a:cxn>
              </a:cxnLst>
              <a:rect l="0" t="0" r="r" b="b"/>
              <a:pathLst>
                <a:path w="39" h="58">
                  <a:moveTo>
                    <a:pt x="38" y="26"/>
                  </a:moveTo>
                  <a:cubicBezTo>
                    <a:pt x="24" y="55"/>
                    <a:pt x="24" y="55"/>
                    <a:pt x="24" y="55"/>
                  </a:cubicBezTo>
                  <a:cubicBezTo>
                    <a:pt x="23" y="57"/>
                    <a:pt x="22" y="58"/>
                    <a:pt x="20" y="58"/>
                  </a:cubicBezTo>
                  <a:cubicBezTo>
                    <a:pt x="18" y="58"/>
                    <a:pt x="16" y="57"/>
                    <a:pt x="16" y="55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1" y="24"/>
                    <a:pt x="0" y="21"/>
                    <a:pt x="0" y="19"/>
                  </a:cubicBezTo>
                  <a:cubicBezTo>
                    <a:pt x="0" y="8"/>
                    <a:pt x="9" y="0"/>
                    <a:pt x="20" y="0"/>
                  </a:cubicBezTo>
                  <a:cubicBezTo>
                    <a:pt x="31" y="0"/>
                    <a:pt x="39" y="8"/>
                    <a:pt x="39" y="19"/>
                  </a:cubicBezTo>
                  <a:cubicBezTo>
                    <a:pt x="39" y="21"/>
                    <a:pt x="39" y="24"/>
                    <a:pt x="38" y="26"/>
                  </a:cubicBezTo>
                  <a:close/>
                  <a:moveTo>
                    <a:pt x="20" y="9"/>
                  </a:moveTo>
                  <a:cubicBezTo>
                    <a:pt x="15" y="9"/>
                    <a:pt x="10" y="14"/>
                    <a:pt x="10" y="19"/>
                  </a:cubicBezTo>
                  <a:cubicBezTo>
                    <a:pt x="10" y="24"/>
                    <a:pt x="15" y="29"/>
                    <a:pt x="20" y="29"/>
                  </a:cubicBezTo>
                  <a:cubicBezTo>
                    <a:pt x="25" y="29"/>
                    <a:pt x="30" y="24"/>
                    <a:pt x="30" y="19"/>
                  </a:cubicBezTo>
                  <a:cubicBezTo>
                    <a:pt x="30" y="14"/>
                    <a:pt x="25" y="9"/>
                    <a:pt x="20" y="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175" name="Chart 99"/>
          <p:cNvGraphicFramePr/>
          <p:nvPr>
            <p:extLst>
              <p:ext uri="{D42A27DB-BD31-4B8C-83A1-F6EECF244321}">
                <p14:modId xmlns:p14="http://schemas.microsoft.com/office/powerpoint/2010/main" val="2743420817"/>
              </p:ext>
            </p:extLst>
          </p:nvPr>
        </p:nvGraphicFramePr>
        <p:xfrm>
          <a:off x="-4475611" y="3493795"/>
          <a:ext cx="2986390" cy="10365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0"/>
          </a:graphicData>
        </a:graphic>
      </p:graphicFrame>
      <p:grpSp>
        <p:nvGrpSpPr>
          <p:cNvPr id="28" name="Группа 27"/>
          <p:cNvGrpSpPr/>
          <p:nvPr/>
        </p:nvGrpSpPr>
        <p:grpSpPr>
          <a:xfrm>
            <a:off x="527418" y="4751506"/>
            <a:ext cx="2596673" cy="1127393"/>
            <a:chOff x="864381" y="4615240"/>
            <a:chExt cx="2596673" cy="966407"/>
          </a:xfrm>
        </p:grpSpPr>
        <p:sp>
          <p:nvSpPr>
            <p:cNvPr id="146" name="TextBox 145"/>
            <p:cNvSpPr txBox="1"/>
            <p:nvPr/>
          </p:nvSpPr>
          <p:spPr>
            <a:xfrm>
              <a:off x="1348702" y="4650271"/>
              <a:ext cx="1745232" cy="15829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l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2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Разнообразие выбора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27" name="Группа 26"/>
            <p:cNvGrpSpPr/>
            <p:nvPr/>
          </p:nvGrpSpPr>
          <p:grpSpPr>
            <a:xfrm>
              <a:off x="864381" y="4615240"/>
              <a:ext cx="297527" cy="966407"/>
              <a:chOff x="-1527350" y="4972565"/>
              <a:chExt cx="469021" cy="1794552"/>
            </a:xfrm>
          </p:grpSpPr>
          <p:sp>
            <p:nvSpPr>
              <p:cNvPr id="161" name="Oval 31"/>
              <p:cNvSpPr>
                <a:spLocks noChangeAspect="1"/>
              </p:cNvSpPr>
              <p:nvPr/>
            </p:nvSpPr>
            <p:spPr>
              <a:xfrm>
                <a:off x="-1527350" y="4972565"/>
                <a:ext cx="469021" cy="45559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5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7" name="Oval 37"/>
              <p:cNvSpPr>
                <a:spLocks noChangeAspect="1"/>
              </p:cNvSpPr>
              <p:nvPr/>
            </p:nvSpPr>
            <p:spPr>
              <a:xfrm>
                <a:off x="-1527350" y="6311523"/>
                <a:ext cx="469021" cy="455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5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72" name="Group 42"/>
              <p:cNvGrpSpPr/>
              <p:nvPr/>
            </p:nvGrpSpPr>
            <p:grpSpPr>
              <a:xfrm>
                <a:off x="-1527350" y="5685743"/>
                <a:ext cx="469021" cy="455593"/>
                <a:chOff x="3425803" y="3384456"/>
                <a:chExt cx="469021" cy="455593"/>
              </a:xfrm>
            </p:grpSpPr>
            <p:sp>
              <p:nvSpPr>
                <p:cNvPr id="173" name="Oval 43"/>
                <p:cNvSpPr>
                  <a:spLocks noChangeAspect="1"/>
                </p:cNvSpPr>
                <p:nvPr/>
              </p:nvSpPr>
              <p:spPr>
                <a:xfrm>
                  <a:off x="3425803" y="3384456"/>
                  <a:ext cx="469021" cy="45559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35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4" name="Freeform 5"/>
                <p:cNvSpPr>
                  <a:spLocks noEditPoints="1"/>
                </p:cNvSpPr>
                <p:nvPr/>
              </p:nvSpPr>
              <p:spPr bwMode="auto">
                <a:xfrm>
                  <a:off x="3520613" y="3471340"/>
                  <a:ext cx="279400" cy="279400"/>
                </a:xfrm>
                <a:custGeom>
                  <a:avLst/>
                  <a:gdLst/>
                  <a:ahLst/>
                  <a:cxnLst>
                    <a:cxn ang="0">
                      <a:pos x="0" y="192"/>
                    </a:cxn>
                    <a:cxn ang="0">
                      <a:pos x="255" y="135"/>
                    </a:cxn>
                    <a:cxn ang="0">
                      <a:pos x="277" y="122"/>
                    </a:cxn>
                    <a:cxn ang="0">
                      <a:pos x="303" y="116"/>
                    </a:cxn>
                    <a:cxn ang="0">
                      <a:pos x="296" y="105"/>
                    </a:cxn>
                    <a:cxn ang="0">
                      <a:pos x="278" y="89"/>
                    </a:cxn>
                    <a:cxn ang="0">
                      <a:pos x="265" y="90"/>
                    </a:cxn>
                    <a:cxn ang="0">
                      <a:pos x="256" y="82"/>
                    </a:cxn>
                    <a:cxn ang="0">
                      <a:pos x="231" y="73"/>
                    </a:cxn>
                    <a:cxn ang="0">
                      <a:pos x="234" y="98"/>
                    </a:cxn>
                    <a:cxn ang="0">
                      <a:pos x="224" y="118"/>
                    </a:cxn>
                    <a:cxn ang="0">
                      <a:pos x="205" y="103"/>
                    </a:cxn>
                    <a:cxn ang="0">
                      <a:pos x="175" y="89"/>
                    </a:cxn>
                    <a:cxn ang="0">
                      <a:pos x="183" y="68"/>
                    </a:cxn>
                    <a:cxn ang="0">
                      <a:pos x="212" y="58"/>
                    </a:cxn>
                    <a:cxn ang="0">
                      <a:pos x="207" y="47"/>
                    </a:cxn>
                    <a:cxn ang="0">
                      <a:pos x="188" y="50"/>
                    </a:cxn>
                    <a:cxn ang="0">
                      <a:pos x="168" y="37"/>
                    </a:cxn>
                    <a:cxn ang="0">
                      <a:pos x="171" y="52"/>
                    </a:cxn>
                    <a:cxn ang="0">
                      <a:pos x="157" y="52"/>
                    </a:cxn>
                    <a:cxn ang="0">
                      <a:pos x="141" y="40"/>
                    </a:cxn>
                    <a:cxn ang="0">
                      <a:pos x="126" y="47"/>
                    </a:cxn>
                    <a:cxn ang="0">
                      <a:pos x="143" y="51"/>
                    </a:cxn>
                    <a:cxn ang="0">
                      <a:pos x="131" y="58"/>
                    </a:cxn>
                    <a:cxn ang="0">
                      <a:pos x="56" y="107"/>
                    </a:cxn>
                    <a:cxn ang="0">
                      <a:pos x="65" y="118"/>
                    </a:cxn>
                    <a:cxn ang="0">
                      <a:pos x="79" y="135"/>
                    </a:cxn>
                    <a:cxn ang="0">
                      <a:pos x="74" y="158"/>
                    </a:cxn>
                    <a:cxn ang="0">
                      <a:pos x="88" y="185"/>
                    </a:cxn>
                    <a:cxn ang="0">
                      <a:pos x="108" y="214"/>
                    </a:cxn>
                    <a:cxn ang="0">
                      <a:pos x="118" y="227"/>
                    </a:cxn>
                    <a:cxn ang="0">
                      <a:pos x="105" y="197"/>
                    </a:cxn>
                    <a:cxn ang="0">
                      <a:pos x="125" y="225"/>
                    </a:cxn>
                    <a:cxn ang="0">
                      <a:pos x="150" y="255"/>
                    </a:cxn>
                    <a:cxn ang="0">
                      <a:pos x="184" y="269"/>
                    </a:cxn>
                    <a:cxn ang="0">
                      <a:pos x="213" y="290"/>
                    </a:cxn>
                    <a:cxn ang="0">
                      <a:pos x="224" y="288"/>
                    </a:cxn>
                    <a:cxn ang="0">
                      <a:pos x="212" y="268"/>
                    </a:cxn>
                    <a:cxn ang="0">
                      <a:pos x="197" y="262"/>
                    </a:cxn>
                    <a:cxn ang="0">
                      <a:pos x="194" y="239"/>
                    </a:cxn>
                    <a:cxn ang="0">
                      <a:pos x="171" y="250"/>
                    </a:cxn>
                    <a:cxn ang="0">
                      <a:pos x="168" y="210"/>
                    </a:cxn>
                    <a:cxn ang="0">
                      <a:pos x="184" y="206"/>
                    </a:cxn>
                    <a:cxn ang="0">
                      <a:pos x="196" y="202"/>
                    </a:cxn>
                    <a:cxn ang="0">
                      <a:pos x="214" y="211"/>
                    </a:cxn>
                    <a:cxn ang="0">
                      <a:pos x="221" y="205"/>
                    </a:cxn>
                    <a:cxn ang="0">
                      <a:pos x="234" y="179"/>
                    </a:cxn>
                    <a:cxn ang="0">
                      <a:pos x="233" y="171"/>
                    </a:cxn>
                    <a:cxn ang="0">
                      <a:pos x="252" y="157"/>
                    </a:cxn>
                    <a:cxn ang="0">
                      <a:pos x="266" y="143"/>
                    </a:cxn>
                    <a:cxn ang="0">
                      <a:pos x="273" y="131"/>
                    </a:cxn>
                    <a:cxn ang="0">
                      <a:pos x="255" y="135"/>
                    </a:cxn>
                    <a:cxn ang="0">
                      <a:pos x="295" y="298"/>
                    </a:cxn>
                    <a:cxn ang="0">
                      <a:pos x="272" y="288"/>
                    </a:cxn>
                    <a:cxn ang="0">
                      <a:pos x="251" y="288"/>
                    </a:cxn>
                    <a:cxn ang="0">
                      <a:pos x="236" y="286"/>
                    </a:cxn>
                    <a:cxn ang="0">
                      <a:pos x="230" y="307"/>
                    </a:cxn>
                    <a:cxn ang="0">
                      <a:pos x="223" y="335"/>
                    </a:cxn>
                    <a:cxn ang="0">
                      <a:pos x="308" y="302"/>
                    </a:cxn>
                  </a:cxnLst>
                  <a:rect l="0" t="0" r="r" b="b"/>
                  <a:pathLst>
                    <a:path w="384" h="384">
                      <a:moveTo>
                        <a:pt x="384" y="192"/>
                      </a:moveTo>
                      <a:cubicBezTo>
                        <a:pt x="384" y="298"/>
                        <a:pt x="298" y="384"/>
                        <a:pt x="192" y="384"/>
                      </a:cubicBezTo>
                      <a:cubicBezTo>
                        <a:pt x="86" y="384"/>
                        <a:pt x="0" y="298"/>
                        <a:pt x="0" y="192"/>
                      </a:cubicBezTo>
                      <a:cubicBezTo>
                        <a:pt x="0" y="86"/>
                        <a:pt x="86" y="0"/>
                        <a:pt x="192" y="0"/>
                      </a:cubicBezTo>
                      <a:cubicBezTo>
                        <a:pt x="298" y="0"/>
                        <a:pt x="384" y="86"/>
                        <a:pt x="384" y="192"/>
                      </a:cubicBezTo>
                      <a:close/>
                      <a:moveTo>
                        <a:pt x="255" y="135"/>
                      </a:moveTo>
                      <a:cubicBezTo>
                        <a:pt x="256" y="135"/>
                        <a:pt x="257" y="130"/>
                        <a:pt x="258" y="129"/>
                      </a:cubicBezTo>
                      <a:cubicBezTo>
                        <a:pt x="260" y="127"/>
                        <a:pt x="262" y="126"/>
                        <a:pt x="264" y="125"/>
                      </a:cubicBezTo>
                      <a:cubicBezTo>
                        <a:pt x="268" y="124"/>
                        <a:pt x="272" y="123"/>
                        <a:pt x="277" y="122"/>
                      </a:cubicBezTo>
                      <a:cubicBezTo>
                        <a:pt x="281" y="121"/>
                        <a:pt x="286" y="121"/>
                        <a:pt x="289" y="125"/>
                      </a:cubicBezTo>
                      <a:cubicBezTo>
                        <a:pt x="289" y="124"/>
                        <a:pt x="295" y="119"/>
                        <a:pt x="295" y="119"/>
                      </a:cubicBezTo>
                      <a:cubicBezTo>
                        <a:pt x="298" y="118"/>
                        <a:pt x="301" y="118"/>
                        <a:pt x="303" y="116"/>
                      </a:cubicBezTo>
                      <a:cubicBezTo>
                        <a:pt x="303" y="115"/>
                        <a:pt x="303" y="110"/>
                        <a:pt x="303" y="110"/>
                      </a:cubicBezTo>
                      <a:cubicBezTo>
                        <a:pt x="299" y="111"/>
                        <a:pt x="298" y="107"/>
                        <a:pt x="297" y="103"/>
                      </a:cubicBezTo>
                      <a:cubicBezTo>
                        <a:pt x="297" y="104"/>
                        <a:pt x="297" y="104"/>
                        <a:pt x="296" y="105"/>
                      </a:cubicBezTo>
                      <a:cubicBezTo>
                        <a:pt x="296" y="102"/>
                        <a:pt x="291" y="104"/>
                        <a:pt x="290" y="104"/>
                      </a:cubicBezTo>
                      <a:cubicBezTo>
                        <a:pt x="284" y="102"/>
                        <a:pt x="285" y="98"/>
                        <a:pt x="283" y="94"/>
                      </a:cubicBezTo>
                      <a:cubicBezTo>
                        <a:pt x="282" y="92"/>
                        <a:pt x="279" y="91"/>
                        <a:pt x="278" y="89"/>
                      </a:cubicBezTo>
                      <a:cubicBezTo>
                        <a:pt x="277" y="87"/>
                        <a:pt x="277" y="84"/>
                        <a:pt x="274" y="84"/>
                      </a:cubicBezTo>
                      <a:cubicBezTo>
                        <a:pt x="273" y="84"/>
                        <a:pt x="270" y="89"/>
                        <a:pt x="270" y="89"/>
                      </a:cubicBezTo>
                      <a:cubicBezTo>
                        <a:pt x="267" y="88"/>
                        <a:pt x="266" y="89"/>
                        <a:pt x="265" y="90"/>
                      </a:cubicBezTo>
                      <a:cubicBezTo>
                        <a:pt x="263" y="91"/>
                        <a:pt x="262" y="91"/>
                        <a:pt x="260" y="92"/>
                      </a:cubicBezTo>
                      <a:cubicBezTo>
                        <a:pt x="265" y="90"/>
                        <a:pt x="258" y="88"/>
                        <a:pt x="256" y="88"/>
                      </a:cubicBezTo>
                      <a:cubicBezTo>
                        <a:pt x="260" y="87"/>
                        <a:pt x="258" y="83"/>
                        <a:pt x="256" y="82"/>
                      </a:cubicBezTo>
                      <a:cubicBezTo>
                        <a:pt x="256" y="82"/>
                        <a:pt x="257" y="82"/>
                        <a:pt x="257" y="82"/>
                      </a:cubicBezTo>
                      <a:cubicBezTo>
                        <a:pt x="257" y="79"/>
                        <a:pt x="250" y="77"/>
                        <a:pt x="247" y="76"/>
                      </a:cubicBezTo>
                      <a:cubicBezTo>
                        <a:pt x="245" y="74"/>
                        <a:pt x="233" y="72"/>
                        <a:pt x="231" y="73"/>
                      </a:cubicBezTo>
                      <a:cubicBezTo>
                        <a:pt x="228" y="75"/>
                        <a:pt x="231" y="80"/>
                        <a:pt x="231" y="83"/>
                      </a:cubicBezTo>
                      <a:cubicBezTo>
                        <a:pt x="232" y="86"/>
                        <a:pt x="228" y="86"/>
                        <a:pt x="228" y="89"/>
                      </a:cubicBezTo>
                      <a:cubicBezTo>
                        <a:pt x="228" y="93"/>
                        <a:pt x="236" y="92"/>
                        <a:pt x="234" y="98"/>
                      </a:cubicBezTo>
                      <a:cubicBezTo>
                        <a:pt x="233" y="102"/>
                        <a:pt x="228" y="102"/>
                        <a:pt x="226" y="105"/>
                      </a:cubicBezTo>
                      <a:cubicBezTo>
                        <a:pt x="224" y="108"/>
                        <a:pt x="227" y="112"/>
                        <a:pt x="229" y="114"/>
                      </a:cubicBezTo>
                      <a:cubicBezTo>
                        <a:pt x="231" y="115"/>
                        <a:pt x="225" y="118"/>
                        <a:pt x="224" y="118"/>
                      </a:cubicBezTo>
                      <a:cubicBezTo>
                        <a:pt x="220" y="120"/>
                        <a:pt x="217" y="114"/>
                        <a:pt x="216" y="110"/>
                      </a:cubicBezTo>
                      <a:cubicBezTo>
                        <a:pt x="215" y="108"/>
                        <a:pt x="215" y="104"/>
                        <a:pt x="212" y="103"/>
                      </a:cubicBezTo>
                      <a:cubicBezTo>
                        <a:pt x="210" y="102"/>
                        <a:pt x="206" y="102"/>
                        <a:pt x="205" y="103"/>
                      </a:cubicBezTo>
                      <a:cubicBezTo>
                        <a:pt x="203" y="99"/>
                        <a:pt x="198" y="98"/>
                        <a:pt x="194" y="97"/>
                      </a:cubicBezTo>
                      <a:cubicBezTo>
                        <a:pt x="189" y="95"/>
                        <a:pt x="185" y="95"/>
                        <a:pt x="180" y="96"/>
                      </a:cubicBezTo>
                      <a:cubicBezTo>
                        <a:pt x="181" y="95"/>
                        <a:pt x="179" y="88"/>
                        <a:pt x="175" y="89"/>
                      </a:cubicBezTo>
                      <a:cubicBezTo>
                        <a:pt x="176" y="86"/>
                        <a:pt x="176" y="84"/>
                        <a:pt x="176" y="81"/>
                      </a:cubicBezTo>
                      <a:cubicBezTo>
                        <a:pt x="177" y="79"/>
                        <a:pt x="178" y="77"/>
                        <a:pt x="179" y="75"/>
                      </a:cubicBezTo>
                      <a:cubicBezTo>
                        <a:pt x="180" y="74"/>
                        <a:pt x="185" y="69"/>
                        <a:pt x="183" y="68"/>
                      </a:cubicBezTo>
                      <a:cubicBezTo>
                        <a:pt x="188" y="69"/>
                        <a:pt x="193" y="69"/>
                        <a:pt x="196" y="66"/>
                      </a:cubicBezTo>
                      <a:cubicBezTo>
                        <a:pt x="198" y="63"/>
                        <a:pt x="199" y="60"/>
                        <a:pt x="202" y="57"/>
                      </a:cubicBezTo>
                      <a:cubicBezTo>
                        <a:pt x="205" y="53"/>
                        <a:pt x="209" y="58"/>
                        <a:pt x="212" y="58"/>
                      </a:cubicBezTo>
                      <a:cubicBezTo>
                        <a:pt x="217" y="59"/>
                        <a:pt x="217" y="53"/>
                        <a:pt x="214" y="51"/>
                      </a:cubicBezTo>
                      <a:cubicBezTo>
                        <a:pt x="218" y="51"/>
                        <a:pt x="215" y="45"/>
                        <a:pt x="213" y="44"/>
                      </a:cubicBezTo>
                      <a:cubicBezTo>
                        <a:pt x="211" y="43"/>
                        <a:pt x="202" y="46"/>
                        <a:pt x="207" y="47"/>
                      </a:cubicBezTo>
                      <a:cubicBezTo>
                        <a:pt x="206" y="47"/>
                        <a:pt x="200" y="59"/>
                        <a:pt x="196" y="53"/>
                      </a:cubicBezTo>
                      <a:cubicBezTo>
                        <a:pt x="195" y="52"/>
                        <a:pt x="195" y="47"/>
                        <a:pt x="193" y="46"/>
                      </a:cubicBezTo>
                      <a:cubicBezTo>
                        <a:pt x="190" y="46"/>
                        <a:pt x="189" y="49"/>
                        <a:pt x="188" y="50"/>
                      </a:cubicBezTo>
                      <a:cubicBezTo>
                        <a:pt x="190" y="47"/>
                        <a:pt x="181" y="45"/>
                        <a:pt x="180" y="44"/>
                      </a:cubicBezTo>
                      <a:cubicBezTo>
                        <a:pt x="183" y="42"/>
                        <a:pt x="180" y="39"/>
                        <a:pt x="178" y="38"/>
                      </a:cubicBezTo>
                      <a:cubicBezTo>
                        <a:pt x="176" y="36"/>
                        <a:pt x="169" y="35"/>
                        <a:pt x="168" y="37"/>
                      </a:cubicBezTo>
                      <a:cubicBezTo>
                        <a:pt x="163" y="43"/>
                        <a:pt x="173" y="44"/>
                        <a:pt x="175" y="45"/>
                      </a:cubicBezTo>
                      <a:cubicBezTo>
                        <a:pt x="176" y="46"/>
                        <a:pt x="179" y="48"/>
                        <a:pt x="177" y="49"/>
                      </a:cubicBezTo>
                      <a:cubicBezTo>
                        <a:pt x="176" y="50"/>
                        <a:pt x="171" y="51"/>
                        <a:pt x="171" y="52"/>
                      </a:cubicBezTo>
                      <a:cubicBezTo>
                        <a:pt x="169" y="54"/>
                        <a:pt x="172" y="57"/>
                        <a:pt x="170" y="59"/>
                      </a:cubicBezTo>
                      <a:cubicBezTo>
                        <a:pt x="168" y="57"/>
                        <a:pt x="168" y="53"/>
                        <a:pt x="166" y="50"/>
                      </a:cubicBezTo>
                      <a:cubicBezTo>
                        <a:pt x="168" y="53"/>
                        <a:pt x="157" y="52"/>
                        <a:pt x="157" y="52"/>
                      </a:cubicBezTo>
                      <a:cubicBezTo>
                        <a:pt x="154" y="52"/>
                        <a:pt x="148" y="54"/>
                        <a:pt x="145" y="50"/>
                      </a:cubicBezTo>
                      <a:cubicBezTo>
                        <a:pt x="144" y="49"/>
                        <a:pt x="144" y="44"/>
                        <a:pt x="146" y="45"/>
                      </a:cubicBezTo>
                      <a:cubicBezTo>
                        <a:pt x="144" y="43"/>
                        <a:pt x="142" y="41"/>
                        <a:pt x="141" y="40"/>
                      </a:cubicBezTo>
                      <a:cubicBezTo>
                        <a:pt x="132" y="43"/>
                        <a:pt x="125" y="47"/>
                        <a:pt x="117" y="51"/>
                      </a:cubicBezTo>
                      <a:cubicBezTo>
                        <a:pt x="118" y="51"/>
                        <a:pt x="119" y="51"/>
                        <a:pt x="120" y="50"/>
                      </a:cubicBezTo>
                      <a:cubicBezTo>
                        <a:pt x="122" y="50"/>
                        <a:pt x="124" y="48"/>
                        <a:pt x="126" y="47"/>
                      </a:cubicBezTo>
                      <a:cubicBezTo>
                        <a:pt x="128" y="46"/>
                        <a:pt x="134" y="43"/>
                        <a:pt x="136" y="46"/>
                      </a:cubicBezTo>
                      <a:cubicBezTo>
                        <a:pt x="137" y="45"/>
                        <a:pt x="137" y="45"/>
                        <a:pt x="138" y="44"/>
                      </a:cubicBezTo>
                      <a:cubicBezTo>
                        <a:pt x="139" y="46"/>
                        <a:pt x="141" y="48"/>
                        <a:pt x="143" y="51"/>
                      </a:cubicBezTo>
                      <a:cubicBezTo>
                        <a:pt x="141" y="50"/>
                        <a:pt x="137" y="50"/>
                        <a:pt x="135" y="50"/>
                      </a:cubicBezTo>
                      <a:cubicBezTo>
                        <a:pt x="133" y="51"/>
                        <a:pt x="130" y="51"/>
                        <a:pt x="130" y="53"/>
                      </a:cubicBezTo>
                      <a:cubicBezTo>
                        <a:pt x="130" y="55"/>
                        <a:pt x="131" y="57"/>
                        <a:pt x="131" y="58"/>
                      </a:cubicBezTo>
                      <a:cubicBezTo>
                        <a:pt x="128" y="56"/>
                        <a:pt x="125" y="52"/>
                        <a:pt x="121" y="51"/>
                      </a:cubicBezTo>
                      <a:cubicBezTo>
                        <a:pt x="119" y="51"/>
                        <a:pt x="117" y="51"/>
                        <a:pt x="115" y="52"/>
                      </a:cubicBezTo>
                      <a:cubicBezTo>
                        <a:pt x="91" y="65"/>
                        <a:pt x="71" y="84"/>
                        <a:pt x="56" y="107"/>
                      </a:cubicBezTo>
                      <a:cubicBezTo>
                        <a:pt x="57" y="108"/>
                        <a:pt x="58" y="109"/>
                        <a:pt x="59" y="109"/>
                      </a:cubicBezTo>
                      <a:cubicBezTo>
                        <a:pt x="62" y="110"/>
                        <a:pt x="59" y="117"/>
                        <a:pt x="64" y="113"/>
                      </a:cubicBezTo>
                      <a:cubicBezTo>
                        <a:pt x="66" y="115"/>
                        <a:pt x="66" y="116"/>
                        <a:pt x="65" y="118"/>
                      </a:cubicBezTo>
                      <a:cubicBezTo>
                        <a:pt x="65" y="118"/>
                        <a:pt x="75" y="124"/>
                        <a:pt x="76" y="125"/>
                      </a:cubicBezTo>
                      <a:cubicBezTo>
                        <a:pt x="78" y="126"/>
                        <a:pt x="80" y="128"/>
                        <a:pt x="81" y="130"/>
                      </a:cubicBezTo>
                      <a:cubicBezTo>
                        <a:pt x="82" y="132"/>
                        <a:pt x="80" y="134"/>
                        <a:pt x="79" y="135"/>
                      </a:cubicBezTo>
                      <a:cubicBezTo>
                        <a:pt x="78" y="134"/>
                        <a:pt x="75" y="130"/>
                        <a:pt x="74" y="131"/>
                      </a:cubicBezTo>
                      <a:cubicBezTo>
                        <a:pt x="73" y="133"/>
                        <a:pt x="74" y="139"/>
                        <a:pt x="77" y="139"/>
                      </a:cubicBezTo>
                      <a:cubicBezTo>
                        <a:pt x="73" y="139"/>
                        <a:pt x="75" y="155"/>
                        <a:pt x="74" y="158"/>
                      </a:cubicBezTo>
                      <a:cubicBezTo>
                        <a:pt x="74" y="158"/>
                        <a:pt x="74" y="158"/>
                        <a:pt x="74" y="158"/>
                      </a:cubicBezTo>
                      <a:cubicBezTo>
                        <a:pt x="73" y="161"/>
                        <a:pt x="76" y="173"/>
                        <a:pt x="81" y="172"/>
                      </a:cubicBezTo>
                      <a:cubicBezTo>
                        <a:pt x="78" y="172"/>
                        <a:pt x="87" y="184"/>
                        <a:pt x="88" y="185"/>
                      </a:cubicBezTo>
                      <a:cubicBezTo>
                        <a:pt x="91" y="187"/>
                        <a:pt x="95" y="188"/>
                        <a:pt x="97" y="192"/>
                      </a:cubicBezTo>
                      <a:cubicBezTo>
                        <a:pt x="100" y="195"/>
                        <a:pt x="100" y="201"/>
                        <a:pt x="103" y="203"/>
                      </a:cubicBezTo>
                      <a:cubicBezTo>
                        <a:pt x="102" y="206"/>
                        <a:pt x="108" y="210"/>
                        <a:pt x="108" y="214"/>
                      </a:cubicBezTo>
                      <a:cubicBezTo>
                        <a:pt x="108" y="214"/>
                        <a:pt x="107" y="214"/>
                        <a:pt x="107" y="215"/>
                      </a:cubicBezTo>
                      <a:cubicBezTo>
                        <a:pt x="108" y="218"/>
                        <a:pt x="113" y="218"/>
                        <a:pt x="115" y="221"/>
                      </a:cubicBezTo>
                      <a:cubicBezTo>
                        <a:pt x="116" y="223"/>
                        <a:pt x="115" y="228"/>
                        <a:pt x="118" y="227"/>
                      </a:cubicBezTo>
                      <a:cubicBezTo>
                        <a:pt x="118" y="222"/>
                        <a:pt x="115" y="216"/>
                        <a:pt x="112" y="212"/>
                      </a:cubicBezTo>
                      <a:cubicBezTo>
                        <a:pt x="110" y="209"/>
                        <a:pt x="109" y="207"/>
                        <a:pt x="108" y="204"/>
                      </a:cubicBezTo>
                      <a:cubicBezTo>
                        <a:pt x="106" y="202"/>
                        <a:pt x="106" y="199"/>
                        <a:pt x="105" y="197"/>
                      </a:cubicBezTo>
                      <a:cubicBezTo>
                        <a:pt x="106" y="197"/>
                        <a:pt x="112" y="199"/>
                        <a:pt x="111" y="200"/>
                      </a:cubicBezTo>
                      <a:cubicBezTo>
                        <a:pt x="109" y="205"/>
                        <a:pt x="119" y="214"/>
                        <a:pt x="122" y="217"/>
                      </a:cubicBezTo>
                      <a:cubicBezTo>
                        <a:pt x="123" y="218"/>
                        <a:pt x="128" y="225"/>
                        <a:pt x="125" y="225"/>
                      </a:cubicBezTo>
                      <a:cubicBezTo>
                        <a:pt x="129" y="225"/>
                        <a:pt x="133" y="230"/>
                        <a:pt x="135" y="233"/>
                      </a:cubicBezTo>
                      <a:cubicBezTo>
                        <a:pt x="137" y="236"/>
                        <a:pt x="136" y="241"/>
                        <a:pt x="138" y="245"/>
                      </a:cubicBezTo>
                      <a:cubicBezTo>
                        <a:pt x="139" y="250"/>
                        <a:pt x="146" y="252"/>
                        <a:pt x="150" y="255"/>
                      </a:cubicBezTo>
                      <a:cubicBezTo>
                        <a:pt x="154" y="256"/>
                        <a:pt x="157" y="259"/>
                        <a:pt x="160" y="260"/>
                      </a:cubicBezTo>
                      <a:cubicBezTo>
                        <a:pt x="166" y="262"/>
                        <a:pt x="167" y="260"/>
                        <a:pt x="171" y="260"/>
                      </a:cubicBezTo>
                      <a:cubicBezTo>
                        <a:pt x="178" y="259"/>
                        <a:pt x="179" y="266"/>
                        <a:pt x="184" y="269"/>
                      </a:cubicBezTo>
                      <a:cubicBezTo>
                        <a:pt x="187" y="270"/>
                        <a:pt x="194" y="273"/>
                        <a:pt x="198" y="271"/>
                      </a:cubicBezTo>
                      <a:cubicBezTo>
                        <a:pt x="196" y="272"/>
                        <a:pt x="203" y="282"/>
                        <a:pt x="204" y="283"/>
                      </a:cubicBezTo>
                      <a:cubicBezTo>
                        <a:pt x="206" y="286"/>
                        <a:pt x="210" y="287"/>
                        <a:pt x="213" y="290"/>
                      </a:cubicBezTo>
                      <a:cubicBezTo>
                        <a:pt x="213" y="290"/>
                        <a:pt x="214" y="289"/>
                        <a:pt x="214" y="288"/>
                      </a:cubicBezTo>
                      <a:cubicBezTo>
                        <a:pt x="213" y="291"/>
                        <a:pt x="218" y="296"/>
                        <a:pt x="221" y="296"/>
                      </a:cubicBezTo>
                      <a:cubicBezTo>
                        <a:pt x="223" y="295"/>
                        <a:pt x="224" y="290"/>
                        <a:pt x="224" y="288"/>
                      </a:cubicBezTo>
                      <a:cubicBezTo>
                        <a:pt x="219" y="290"/>
                        <a:pt x="215" y="288"/>
                        <a:pt x="212" y="283"/>
                      </a:cubicBezTo>
                      <a:cubicBezTo>
                        <a:pt x="211" y="282"/>
                        <a:pt x="207" y="275"/>
                        <a:pt x="211" y="275"/>
                      </a:cubicBezTo>
                      <a:cubicBezTo>
                        <a:pt x="216" y="275"/>
                        <a:pt x="212" y="271"/>
                        <a:pt x="212" y="268"/>
                      </a:cubicBezTo>
                      <a:cubicBezTo>
                        <a:pt x="211" y="264"/>
                        <a:pt x="208" y="262"/>
                        <a:pt x="206" y="259"/>
                      </a:cubicBezTo>
                      <a:cubicBezTo>
                        <a:pt x="205" y="262"/>
                        <a:pt x="200" y="261"/>
                        <a:pt x="198" y="259"/>
                      </a:cubicBezTo>
                      <a:cubicBezTo>
                        <a:pt x="198" y="259"/>
                        <a:pt x="197" y="261"/>
                        <a:pt x="197" y="262"/>
                      </a:cubicBezTo>
                      <a:cubicBezTo>
                        <a:pt x="196" y="262"/>
                        <a:pt x="195" y="262"/>
                        <a:pt x="194" y="261"/>
                      </a:cubicBezTo>
                      <a:cubicBezTo>
                        <a:pt x="194" y="258"/>
                        <a:pt x="194" y="255"/>
                        <a:pt x="195" y="251"/>
                      </a:cubicBezTo>
                      <a:cubicBezTo>
                        <a:pt x="196" y="247"/>
                        <a:pt x="205" y="238"/>
                        <a:pt x="194" y="239"/>
                      </a:cubicBezTo>
                      <a:cubicBezTo>
                        <a:pt x="190" y="239"/>
                        <a:pt x="188" y="240"/>
                        <a:pt x="187" y="244"/>
                      </a:cubicBezTo>
                      <a:cubicBezTo>
                        <a:pt x="186" y="247"/>
                        <a:pt x="186" y="249"/>
                        <a:pt x="183" y="251"/>
                      </a:cubicBezTo>
                      <a:cubicBezTo>
                        <a:pt x="181" y="252"/>
                        <a:pt x="173" y="251"/>
                        <a:pt x="171" y="250"/>
                      </a:cubicBezTo>
                      <a:cubicBezTo>
                        <a:pt x="166" y="247"/>
                        <a:pt x="163" y="239"/>
                        <a:pt x="163" y="234"/>
                      </a:cubicBezTo>
                      <a:cubicBezTo>
                        <a:pt x="163" y="227"/>
                        <a:pt x="166" y="221"/>
                        <a:pt x="163" y="215"/>
                      </a:cubicBezTo>
                      <a:cubicBezTo>
                        <a:pt x="164" y="213"/>
                        <a:pt x="166" y="211"/>
                        <a:pt x="168" y="210"/>
                      </a:cubicBezTo>
                      <a:cubicBezTo>
                        <a:pt x="169" y="209"/>
                        <a:pt x="171" y="210"/>
                        <a:pt x="172" y="207"/>
                      </a:cubicBezTo>
                      <a:cubicBezTo>
                        <a:pt x="171" y="207"/>
                        <a:pt x="170" y="206"/>
                        <a:pt x="170" y="206"/>
                      </a:cubicBezTo>
                      <a:cubicBezTo>
                        <a:pt x="173" y="208"/>
                        <a:pt x="180" y="203"/>
                        <a:pt x="184" y="206"/>
                      </a:cubicBezTo>
                      <a:cubicBezTo>
                        <a:pt x="186" y="207"/>
                        <a:pt x="188" y="208"/>
                        <a:pt x="189" y="205"/>
                      </a:cubicBezTo>
                      <a:cubicBezTo>
                        <a:pt x="189" y="205"/>
                        <a:pt x="187" y="202"/>
                        <a:pt x="188" y="200"/>
                      </a:cubicBezTo>
                      <a:cubicBezTo>
                        <a:pt x="189" y="204"/>
                        <a:pt x="192" y="205"/>
                        <a:pt x="196" y="202"/>
                      </a:cubicBezTo>
                      <a:cubicBezTo>
                        <a:pt x="197" y="203"/>
                        <a:pt x="201" y="203"/>
                        <a:pt x="204" y="204"/>
                      </a:cubicBezTo>
                      <a:cubicBezTo>
                        <a:pt x="207" y="206"/>
                        <a:pt x="207" y="209"/>
                        <a:pt x="211" y="205"/>
                      </a:cubicBezTo>
                      <a:cubicBezTo>
                        <a:pt x="213" y="208"/>
                        <a:pt x="213" y="208"/>
                        <a:pt x="214" y="211"/>
                      </a:cubicBezTo>
                      <a:cubicBezTo>
                        <a:pt x="214" y="214"/>
                        <a:pt x="216" y="221"/>
                        <a:pt x="218" y="222"/>
                      </a:cubicBezTo>
                      <a:cubicBezTo>
                        <a:pt x="224" y="225"/>
                        <a:pt x="222" y="217"/>
                        <a:pt x="222" y="214"/>
                      </a:cubicBezTo>
                      <a:cubicBezTo>
                        <a:pt x="222" y="213"/>
                        <a:pt x="222" y="205"/>
                        <a:pt x="221" y="205"/>
                      </a:cubicBezTo>
                      <a:cubicBezTo>
                        <a:pt x="213" y="203"/>
                        <a:pt x="216" y="197"/>
                        <a:pt x="221" y="193"/>
                      </a:cubicBezTo>
                      <a:cubicBezTo>
                        <a:pt x="222" y="192"/>
                        <a:pt x="227" y="190"/>
                        <a:pt x="230" y="188"/>
                      </a:cubicBezTo>
                      <a:cubicBezTo>
                        <a:pt x="232" y="186"/>
                        <a:pt x="235" y="183"/>
                        <a:pt x="234" y="179"/>
                      </a:cubicBezTo>
                      <a:cubicBezTo>
                        <a:pt x="235" y="179"/>
                        <a:pt x="236" y="178"/>
                        <a:pt x="236" y="177"/>
                      </a:cubicBezTo>
                      <a:cubicBezTo>
                        <a:pt x="236" y="177"/>
                        <a:pt x="233" y="174"/>
                        <a:pt x="232" y="175"/>
                      </a:cubicBezTo>
                      <a:cubicBezTo>
                        <a:pt x="234" y="174"/>
                        <a:pt x="234" y="172"/>
                        <a:pt x="233" y="171"/>
                      </a:cubicBezTo>
                      <a:cubicBezTo>
                        <a:pt x="235" y="169"/>
                        <a:pt x="234" y="166"/>
                        <a:pt x="236" y="165"/>
                      </a:cubicBezTo>
                      <a:cubicBezTo>
                        <a:pt x="239" y="169"/>
                        <a:pt x="245" y="165"/>
                        <a:pt x="242" y="162"/>
                      </a:cubicBezTo>
                      <a:cubicBezTo>
                        <a:pt x="244" y="158"/>
                        <a:pt x="250" y="160"/>
                        <a:pt x="252" y="157"/>
                      </a:cubicBezTo>
                      <a:cubicBezTo>
                        <a:pt x="255" y="158"/>
                        <a:pt x="253" y="153"/>
                        <a:pt x="255" y="150"/>
                      </a:cubicBezTo>
                      <a:cubicBezTo>
                        <a:pt x="256" y="148"/>
                        <a:pt x="259" y="148"/>
                        <a:pt x="262" y="147"/>
                      </a:cubicBezTo>
                      <a:cubicBezTo>
                        <a:pt x="262" y="147"/>
                        <a:pt x="268" y="143"/>
                        <a:pt x="266" y="143"/>
                      </a:cubicBezTo>
                      <a:cubicBezTo>
                        <a:pt x="270" y="144"/>
                        <a:pt x="279" y="139"/>
                        <a:pt x="272" y="135"/>
                      </a:cubicBezTo>
                      <a:cubicBezTo>
                        <a:pt x="273" y="133"/>
                        <a:pt x="270" y="132"/>
                        <a:pt x="268" y="132"/>
                      </a:cubicBezTo>
                      <a:cubicBezTo>
                        <a:pt x="269" y="131"/>
                        <a:pt x="272" y="132"/>
                        <a:pt x="273" y="131"/>
                      </a:cubicBezTo>
                      <a:cubicBezTo>
                        <a:pt x="276" y="129"/>
                        <a:pt x="274" y="128"/>
                        <a:pt x="271" y="127"/>
                      </a:cubicBezTo>
                      <a:cubicBezTo>
                        <a:pt x="268" y="126"/>
                        <a:pt x="263" y="128"/>
                        <a:pt x="261" y="130"/>
                      </a:cubicBezTo>
                      <a:cubicBezTo>
                        <a:pt x="259" y="132"/>
                        <a:pt x="257" y="134"/>
                        <a:pt x="255" y="135"/>
                      </a:cubicBezTo>
                      <a:close/>
                      <a:moveTo>
                        <a:pt x="308" y="302"/>
                      </a:moveTo>
                      <a:cubicBezTo>
                        <a:pt x="306" y="301"/>
                        <a:pt x="303" y="301"/>
                        <a:pt x="301" y="300"/>
                      </a:cubicBezTo>
                      <a:cubicBezTo>
                        <a:pt x="299" y="300"/>
                        <a:pt x="298" y="299"/>
                        <a:pt x="295" y="298"/>
                      </a:cubicBezTo>
                      <a:cubicBezTo>
                        <a:pt x="296" y="293"/>
                        <a:pt x="290" y="292"/>
                        <a:pt x="287" y="289"/>
                      </a:cubicBezTo>
                      <a:cubicBezTo>
                        <a:pt x="284" y="287"/>
                        <a:pt x="282" y="284"/>
                        <a:pt x="277" y="285"/>
                      </a:cubicBezTo>
                      <a:cubicBezTo>
                        <a:pt x="276" y="285"/>
                        <a:pt x="271" y="287"/>
                        <a:pt x="272" y="288"/>
                      </a:cubicBezTo>
                      <a:cubicBezTo>
                        <a:pt x="269" y="285"/>
                        <a:pt x="268" y="284"/>
                        <a:pt x="263" y="282"/>
                      </a:cubicBezTo>
                      <a:cubicBezTo>
                        <a:pt x="259" y="281"/>
                        <a:pt x="257" y="276"/>
                        <a:pt x="253" y="281"/>
                      </a:cubicBezTo>
                      <a:cubicBezTo>
                        <a:pt x="251" y="283"/>
                        <a:pt x="252" y="286"/>
                        <a:pt x="251" y="288"/>
                      </a:cubicBezTo>
                      <a:cubicBezTo>
                        <a:pt x="247" y="285"/>
                        <a:pt x="254" y="282"/>
                        <a:pt x="251" y="279"/>
                      </a:cubicBezTo>
                      <a:cubicBezTo>
                        <a:pt x="248" y="275"/>
                        <a:pt x="243" y="281"/>
                        <a:pt x="240" y="282"/>
                      </a:cubicBezTo>
                      <a:cubicBezTo>
                        <a:pt x="239" y="284"/>
                        <a:pt x="237" y="284"/>
                        <a:pt x="236" y="286"/>
                      </a:cubicBezTo>
                      <a:cubicBezTo>
                        <a:pt x="235" y="287"/>
                        <a:pt x="234" y="290"/>
                        <a:pt x="233" y="291"/>
                      </a:cubicBezTo>
                      <a:cubicBezTo>
                        <a:pt x="233" y="289"/>
                        <a:pt x="228" y="290"/>
                        <a:pt x="228" y="288"/>
                      </a:cubicBezTo>
                      <a:cubicBezTo>
                        <a:pt x="229" y="294"/>
                        <a:pt x="229" y="301"/>
                        <a:pt x="230" y="307"/>
                      </a:cubicBezTo>
                      <a:cubicBezTo>
                        <a:pt x="231" y="310"/>
                        <a:pt x="230" y="316"/>
                        <a:pt x="227" y="319"/>
                      </a:cubicBezTo>
                      <a:cubicBezTo>
                        <a:pt x="224" y="321"/>
                        <a:pt x="221" y="324"/>
                        <a:pt x="220" y="329"/>
                      </a:cubicBezTo>
                      <a:cubicBezTo>
                        <a:pt x="220" y="332"/>
                        <a:pt x="220" y="334"/>
                        <a:pt x="223" y="335"/>
                      </a:cubicBezTo>
                      <a:cubicBezTo>
                        <a:pt x="223" y="339"/>
                        <a:pt x="219" y="342"/>
                        <a:pt x="219" y="346"/>
                      </a:cubicBezTo>
                      <a:cubicBezTo>
                        <a:pt x="219" y="346"/>
                        <a:pt x="220" y="348"/>
                        <a:pt x="220" y="350"/>
                      </a:cubicBezTo>
                      <a:cubicBezTo>
                        <a:pt x="254" y="344"/>
                        <a:pt x="285" y="327"/>
                        <a:pt x="308" y="30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35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78" name="TextBox 177"/>
            <p:cNvSpPr txBox="1"/>
            <p:nvPr/>
          </p:nvSpPr>
          <p:spPr>
            <a:xfrm>
              <a:off x="1346427" y="5025924"/>
              <a:ext cx="1747507" cy="15829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l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Повышение рейтинга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346428" y="5372127"/>
              <a:ext cx="2114626" cy="15829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l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Увеличение среднего чека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39" name="Группа 38"/>
          <p:cNvGrpSpPr/>
          <p:nvPr/>
        </p:nvGrpSpPr>
        <p:grpSpPr>
          <a:xfrm>
            <a:off x="9982000" y="3308093"/>
            <a:ext cx="2999586" cy="1882551"/>
            <a:chOff x="4438994" y="4882126"/>
            <a:chExt cx="2999586" cy="1882551"/>
          </a:xfrm>
        </p:grpSpPr>
        <p:grpSp>
          <p:nvGrpSpPr>
            <p:cNvPr id="188" name="Group 56"/>
            <p:cNvGrpSpPr/>
            <p:nvPr/>
          </p:nvGrpSpPr>
          <p:grpSpPr>
            <a:xfrm flipH="1">
              <a:off x="5001380" y="4882126"/>
              <a:ext cx="495104" cy="1360717"/>
              <a:chOff x="5795747" y="1144699"/>
              <a:chExt cx="812800" cy="2201863"/>
            </a:xfrm>
          </p:grpSpPr>
          <p:sp>
            <p:nvSpPr>
              <p:cNvPr id="230" name="Freeform 5"/>
              <p:cNvSpPr>
                <a:spLocks/>
              </p:cNvSpPr>
              <p:nvPr/>
            </p:nvSpPr>
            <p:spPr bwMode="auto">
              <a:xfrm>
                <a:off x="6179922" y="1417750"/>
                <a:ext cx="428625" cy="1928812"/>
              </a:xfrm>
              <a:custGeom>
                <a:avLst/>
                <a:gdLst/>
                <a:ahLst/>
                <a:cxnLst>
                  <a:cxn ang="0">
                    <a:pos x="0" y="152"/>
                  </a:cxn>
                  <a:cxn ang="0">
                    <a:pos x="270" y="0"/>
                  </a:cxn>
                  <a:cxn ang="0">
                    <a:pos x="270" y="1061"/>
                  </a:cxn>
                  <a:cxn ang="0">
                    <a:pos x="0" y="1215"/>
                  </a:cxn>
                  <a:cxn ang="0">
                    <a:pos x="0" y="1215"/>
                  </a:cxn>
                  <a:cxn ang="0">
                    <a:pos x="0" y="152"/>
                  </a:cxn>
                </a:cxnLst>
                <a:rect l="0" t="0" r="r" b="b"/>
                <a:pathLst>
                  <a:path w="270" h="1215">
                    <a:moveTo>
                      <a:pt x="0" y="152"/>
                    </a:moveTo>
                    <a:lnTo>
                      <a:pt x="270" y="0"/>
                    </a:lnTo>
                    <a:lnTo>
                      <a:pt x="270" y="1061"/>
                    </a:lnTo>
                    <a:lnTo>
                      <a:pt x="0" y="1215"/>
                    </a:lnTo>
                    <a:lnTo>
                      <a:pt x="0" y="1215"/>
                    </a:lnTo>
                    <a:lnTo>
                      <a:pt x="0" y="152"/>
                    </a:lnTo>
                    <a:close/>
                  </a:path>
                </a:pathLst>
              </a:custGeom>
              <a:solidFill>
                <a:srgbClr val="1D8EE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5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31" name="Freeform 6"/>
              <p:cNvSpPr>
                <a:spLocks/>
              </p:cNvSpPr>
              <p:nvPr/>
            </p:nvSpPr>
            <p:spPr bwMode="auto">
              <a:xfrm>
                <a:off x="5795747" y="1144699"/>
                <a:ext cx="812800" cy="514350"/>
              </a:xfrm>
              <a:custGeom>
                <a:avLst/>
                <a:gdLst/>
                <a:ahLst/>
                <a:cxnLst>
                  <a:cxn ang="0">
                    <a:pos x="242" y="324"/>
                  </a:cxn>
                  <a:cxn ang="0">
                    <a:pos x="0" y="151"/>
                  </a:cxn>
                  <a:cxn ang="0">
                    <a:pos x="271" y="0"/>
                  </a:cxn>
                  <a:cxn ang="0">
                    <a:pos x="512" y="172"/>
                  </a:cxn>
                  <a:cxn ang="0">
                    <a:pos x="242" y="324"/>
                  </a:cxn>
                </a:cxnLst>
                <a:rect l="0" t="0" r="r" b="b"/>
                <a:pathLst>
                  <a:path w="512" h="324">
                    <a:moveTo>
                      <a:pt x="242" y="324"/>
                    </a:moveTo>
                    <a:lnTo>
                      <a:pt x="0" y="151"/>
                    </a:lnTo>
                    <a:lnTo>
                      <a:pt x="271" y="0"/>
                    </a:lnTo>
                    <a:lnTo>
                      <a:pt x="512" y="172"/>
                    </a:lnTo>
                    <a:lnTo>
                      <a:pt x="242" y="324"/>
                    </a:lnTo>
                    <a:close/>
                  </a:path>
                </a:pathLst>
              </a:custGeom>
              <a:solidFill>
                <a:srgbClr val="A5D2F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5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32" name="Freeform 7"/>
              <p:cNvSpPr>
                <a:spLocks/>
              </p:cNvSpPr>
              <p:nvPr/>
            </p:nvSpPr>
            <p:spPr bwMode="auto">
              <a:xfrm>
                <a:off x="5795747" y="1384412"/>
                <a:ext cx="384175" cy="1962150"/>
              </a:xfrm>
              <a:custGeom>
                <a:avLst/>
                <a:gdLst/>
                <a:ahLst/>
                <a:cxnLst>
                  <a:cxn ang="0">
                    <a:pos x="0" y="1062"/>
                  </a:cxn>
                  <a:cxn ang="0">
                    <a:pos x="0" y="0"/>
                  </a:cxn>
                  <a:cxn ang="0">
                    <a:pos x="242" y="173"/>
                  </a:cxn>
                  <a:cxn ang="0">
                    <a:pos x="242" y="1236"/>
                  </a:cxn>
                  <a:cxn ang="0">
                    <a:pos x="0" y="1062"/>
                  </a:cxn>
                </a:cxnLst>
                <a:rect l="0" t="0" r="r" b="b"/>
                <a:pathLst>
                  <a:path w="242" h="1236">
                    <a:moveTo>
                      <a:pt x="0" y="1062"/>
                    </a:moveTo>
                    <a:lnTo>
                      <a:pt x="0" y="0"/>
                    </a:lnTo>
                    <a:lnTo>
                      <a:pt x="242" y="173"/>
                    </a:lnTo>
                    <a:lnTo>
                      <a:pt x="242" y="1236"/>
                    </a:lnTo>
                    <a:lnTo>
                      <a:pt x="0" y="1062"/>
                    </a:lnTo>
                    <a:close/>
                  </a:path>
                </a:pathLst>
              </a:custGeom>
              <a:solidFill>
                <a:srgbClr val="116BB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5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89" name="Freeform 24"/>
            <p:cNvSpPr>
              <a:spLocks/>
            </p:cNvSpPr>
            <p:nvPr/>
          </p:nvSpPr>
          <p:spPr bwMode="auto">
            <a:xfrm flipH="1">
              <a:off x="5634949" y="6071529"/>
              <a:ext cx="1185543" cy="170703"/>
            </a:xfrm>
            <a:custGeom>
              <a:avLst/>
              <a:gdLst/>
              <a:ahLst/>
              <a:cxnLst>
                <a:cxn ang="0">
                  <a:pos x="1226" y="174"/>
                </a:cxn>
                <a:cxn ang="0">
                  <a:pos x="0" y="174"/>
                </a:cxn>
                <a:cxn ang="0">
                  <a:pos x="0" y="0"/>
                </a:cxn>
                <a:cxn ang="0">
                  <a:pos x="983" y="0"/>
                </a:cxn>
                <a:cxn ang="0">
                  <a:pos x="1226" y="174"/>
                </a:cxn>
              </a:cxnLst>
              <a:rect l="0" t="0" r="r" b="b"/>
              <a:pathLst>
                <a:path w="1226" h="174">
                  <a:moveTo>
                    <a:pt x="1226" y="174"/>
                  </a:moveTo>
                  <a:lnTo>
                    <a:pt x="0" y="174"/>
                  </a:lnTo>
                  <a:lnTo>
                    <a:pt x="0" y="0"/>
                  </a:lnTo>
                  <a:lnTo>
                    <a:pt x="983" y="0"/>
                  </a:lnTo>
                  <a:lnTo>
                    <a:pt x="1226" y="174"/>
                  </a:lnTo>
                  <a:close/>
                </a:path>
              </a:pathLst>
            </a:custGeom>
            <a:solidFill>
              <a:srgbClr val="116BB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90" name="Group 75"/>
            <p:cNvGrpSpPr/>
            <p:nvPr/>
          </p:nvGrpSpPr>
          <p:grpSpPr>
            <a:xfrm flipH="1">
              <a:off x="4438994" y="5877016"/>
              <a:ext cx="398519" cy="887661"/>
              <a:chOff x="6244792" y="1782253"/>
              <a:chExt cx="811213" cy="1862138"/>
            </a:xfrm>
          </p:grpSpPr>
          <p:sp>
            <p:nvSpPr>
              <p:cNvPr id="227" name="Freeform 8"/>
              <p:cNvSpPr>
                <a:spLocks/>
              </p:cNvSpPr>
              <p:nvPr/>
            </p:nvSpPr>
            <p:spPr bwMode="auto">
              <a:xfrm>
                <a:off x="6244792" y="1782253"/>
                <a:ext cx="811213" cy="517525"/>
              </a:xfrm>
              <a:custGeom>
                <a:avLst/>
                <a:gdLst/>
                <a:ahLst/>
                <a:cxnLst>
                  <a:cxn ang="0">
                    <a:pos x="270" y="0"/>
                  </a:cxn>
                  <a:cxn ang="0">
                    <a:pos x="511" y="172"/>
                  </a:cxn>
                  <a:cxn ang="0">
                    <a:pos x="241" y="326"/>
                  </a:cxn>
                  <a:cxn ang="0">
                    <a:pos x="0" y="151"/>
                  </a:cxn>
                  <a:cxn ang="0">
                    <a:pos x="270" y="0"/>
                  </a:cxn>
                </a:cxnLst>
                <a:rect l="0" t="0" r="r" b="b"/>
                <a:pathLst>
                  <a:path w="511" h="326">
                    <a:moveTo>
                      <a:pt x="270" y="0"/>
                    </a:moveTo>
                    <a:lnTo>
                      <a:pt x="511" y="172"/>
                    </a:lnTo>
                    <a:lnTo>
                      <a:pt x="241" y="326"/>
                    </a:lnTo>
                    <a:lnTo>
                      <a:pt x="0" y="151"/>
                    </a:lnTo>
                    <a:lnTo>
                      <a:pt x="27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5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8" name="Freeform 9"/>
              <p:cNvSpPr>
                <a:spLocks/>
              </p:cNvSpPr>
              <p:nvPr/>
            </p:nvSpPr>
            <p:spPr bwMode="auto">
              <a:xfrm>
                <a:off x="6627379" y="2055303"/>
                <a:ext cx="428625" cy="1589088"/>
              </a:xfrm>
              <a:custGeom>
                <a:avLst/>
                <a:gdLst/>
                <a:ahLst/>
                <a:cxnLst>
                  <a:cxn ang="0">
                    <a:pos x="0" y="154"/>
                  </a:cxn>
                  <a:cxn ang="0">
                    <a:pos x="270" y="0"/>
                  </a:cxn>
                  <a:cxn ang="0">
                    <a:pos x="270" y="848"/>
                  </a:cxn>
                  <a:cxn ang="0">
                    <a:pos x="1" y="1001"/>
                  </a:cxn>
                  <a:cxn ang="0">
                    <a:pos x="0" y="1001"/>
                  </a:cxn>
                  <a:cxn ang="0">
                    <a:pos x="0" y="154"/>
                  </a:cxn>
                </a:cxnLst>
                <a:rect l="0" t="0" r="r" b="b"/>
                <a:pathLst>
                  <a:path w="270" h="1001">
                    <a:moveTo>
                      <a:pt x="0" y="154"/>
                    </a:moveTo>
                    <a:lnTo>
                      <a:pt x="270" y="0"/>
                    </a:lnTo>
                    <a:lnTo>
                      <a:pt x="270" y="848"/>
                    </a:lnTo>
                    <a:lnTo>
                      <a:pt x="1" y="1001"/>
                    </a:lnTo>
                    <a:lnTo>
                      <a:pt x="0" y="1001"/>
                    </a:lnTo>
                    <a:lnTo>
                      <a:pt x="0" y="154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5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9" name="Freeform 10"/>
              <p:cNvSpPr>
                <a:spLocks/>
              </p:cNvSpPr>
              <p:nvPr/>
            </p:nvSpPr>
            <p:spPr bwMode="auto">
              <a:xfrm>
                <a:off x="6244792" y="2021966"/>
                <a:ext cx="382588" cy="16224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1" y="175"/>
                  </a:cxn>
                  <a:cxn ang="0">
                    <a:pos x="241" y="1022"/>
                  </a:cxn>
                  <a:cxn ang="0">
                    <a:pos x="0" y="848"/>
                  </a:cxn>
                  <a:cxn ang="0">
                    <a:pos x="0" y="0"/>
                  </a:cxn>
                </a:cxnLst>
                <a:rect l="0" t="0" r="r" b="b"/>
                <a:pathLst>
                  <a:path w="241" h="1022">
                    <a:moveTo>
                      <a:pt x="0" y="0"/>
                    </a:moveTo>
                    <a:lnTo>
                      <a:pt x="241" y="175"/>
                    </a:lnTo>
                    <a:lnTo>
                      <a:pt x="241" y="1022"/>
                    </a:lnTo>
                    <a:lnTo>
                      <a:pt x="0" y="8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5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215" name="Freeform 145"/>
            <p:cNvSpPr>
              <a:spLocks/>
            </p:cNvSpPr>
            <p:nvPr/>
          </p:nvSpPr>
          <p:spPr bwMode="auto">
            <a:xfrm flipH="1">
              <a:off x="4576138" y="5751696"/>
              <a:ext cx="133446" cy="116745"/>
            </a:xfrm>
            <a:custGeom>
              <a:avLst/>
              <a:gdLst/>
              <a:ahLst/>
              <a:cxnLst>
                <a:cxn ang="0">
                  <a:pos x="64" y="51"/>
                </a:cxn>
                <a:cxn ang="0">
                  <a:pos x="60" y="55"/>
                </a:cxn>
                <a:cxn ang="0">
                  <a:pos x="49" y="55"/>
                </a:cxn>
                <a:cxn ang="0">
                  <a:pos x="45" y="51"/>
                </a:cxn>
                <a:cxn ang="0">
                  <a:pos x="45" y="40"/>
                </a:cxn>
                <a:cxn ang="0">
                  <a:pos x="49" y="36"/>
                </a:cxn>
                <a:cxn ang="0">
                  <a:pos x="52" y="36"/>
                </a:cxn>
                <a:cxn ang="0">
                  <a:pos x="52" y="30"/>
                </a:cxn>
                <a:cxn ang="0">
                  <a:pos x="34" y="30"/>
                </a:cxn>
                <a:cxn ang="0">
                  <a:pos x="34" y="36"/>
                </a:cxn>
                <a:cxn ang="0">
                  <a:pos x="37" y="36"/>
                </a:cxn>
                <a:cxn ang="0">
                  <a:pos x="41" y="40"/>
                </a:cxn>
                <a:cxn ang="0">
                  <a:pos x="41" y="51"/>
                </a:cxn>
                <a:cxn ang="0">
                  <a:pos x="37" y="55"/>
                </a:cxn>
                <a:cxn ang="0">
                  <a:pos x="26" y="55"/>
                </a:cxn>
                <a:cxn ang="0">
                  <a:pos x="23" y="51"/>
                </a:cxn>
                <a:cxn ang="0">
                  <a:pos x="23" y="40"/>
                </a:cxn>
                <a:cxn ang="0">
                  <a:pos x="26" y="36"/>
                </a:cxn>
                <a:cxn ang="0">
                  <a:pos x="29" y="36"/>
                </a:cxn>
                <a:cxn ang="0">
                  <a:pos x="29" y="30"/>
                </a:cxn>
                <a:cxn ang="0">
                  <a:pos x="11" y="30"/>
                </a:cxn>
                <a:cxn ang="0">
                  <a:pos x="11" y="36"/>
                </a:cxn>
                <a:cxn ang="0">
                  <a:pos x="15" y="36"/>
                </a:cxn>
                <a:cxn ang="0">
                  <a:pos x="18" y="40"/>
                </a:cxn>
                <a:cxn ang="0">
                  <a:pos x="18" y="51"/>
                </a:cxn>
                <a:cxn ang="0">
                  <a:pos x="15" y="55"/>
                </a:cxn>
                <a:cxn ang="0">
                  <a:pos x="3" y="55"/>
                </a:cxn>
                <a:cxn ang="0">
                  <a:pos x="0" y="51"/>
                </a:cxn>
                <a:cxn ang="0">
                  <a:pos x="0" y="40"/>
                </a:cxn>
                <a:cxn ang="0">
                  <a:pos x="3" y="36"/>
                </a:cxn>
                <a:cxn ang="0">
                  <a:pos x="7" y="36"/>
                </a:cxn>
                <a:cxn ang="0">
                  <a:pos x="7" y="30"/>
                </a:cxn>
                <a:cxn ang="0">
                  <a:pos x="11" y="25"/>
                </a:cxn>
                <a:cxn ang="0">
                  <a:pos x="29" y="25"/>
                </a:cxn>
                <a:cxn ang="0">
                  <a:pos x="29" y="18"/>
                </a:cxn>
                <a:cxn ang="0">
                  <a:pos x="26" y="18"/>
                </a:cxn>
                <a:cxn ang="0">
                  <a:pos x="23" y="15"/>
                </a:cxn>
                <a:cxn ang="0">
                  <a:pos x="23" y="3"/>
                </a:cxn>
                <a:cxn ang="0">
                  <a:pos x="26" y="0"/>
                </a:cxn>
                <a:cxn ang="0">
                  <a:pos x="37" y="0"/>
                </a:cxn>
                <a:cxn ang="0">
                  <a:pos x="41" y="3"/>
                </a:cxn>
                <a:cxn ang="0">
                  <a:pos x="41" y="15"/>
                </a:cxn>
                <a:cxn ang="0">
                  <a:pos x="37" y="18"/>
                </a:cxn>
                <a:cxn ang="0">
                  <a:pos x="34" y="18"/>
                </a:cxn>
                <a:cxn ang="0">
                  <a:pos x="34" y="25"/>
                </a:cxn>
                <a:cxn ang="0">
                  <a:pos x="52" y="25"/>
                </a:cxn>
                <a:cxn ang="0">
                  <a:pos x="57" y="30"/>
                </a:cxn>
                <a:cxn ang="0">
                  <a:pos x="57" y="36"/>
                </a:cxn>
                <a:cxn ang="0">
                  <a:pos x="60" y="36"/>
                </a:cxn>
                <a:cxn ang="0">
                  <a:pos x="64" y="40"/>
                </a:cxn>
                <a:cxn ang="0">
                  <a:pos x="64" y="51"/>
                </a:cxn>
              </a:cxnLst>
              <a:rect l="0" t="0" r="r" b="b"/>
              <a:pathLst>
                <a:path w="64" h="55">
                  <a:moveTo>
                    <a:pt x="64" y="51"/>
                  </a:moveTo>
                  <a:cubicBezTo>
                    <a:pt x="64" y="53"/>
                    <a:pt x="62" y="55"/>
                    <a:pt x="60" y="55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7" y="55"/>
                    <a:pt x="45" y="53"/>
                    <a:pt x="45" y="51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5" y="38"/>
                    <a:pt x="47" y="36"/>
                    <a:pt x="49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9" y="36"/>
                    <a:pt x="41" y="38"/>
                    <a:pt x="41" y="40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3"/>
                    <a:pt x="39" y="55"/>
                    <a:pt x="37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4" y="55"/>
                    <a:pt x="23" y="53"/>
                    <a:pt x="23" y="51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38"/>
                    <a:pt x="24" y="36"/>
                    <a:pt x="26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7" y="36"/>
                    <a:pt x="18" y="38"/>
                    <a:pt x="18" y="40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3"/>
                    <a:pt x="17" y="55"/>
                    <a:pt x="15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55"/>
                    <a:pt x="0" y="53"/>
                    <a:pt x="0" y="5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38"/>
                    <a:pt x="1" y="36"/>
                    <a:pt x="3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27"/>
                    <a:pt x="9" y="25"/>
                    <a:pt x="11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4" y="18"/>
                    <a:pt x="23" y="17"/>
                    <a:pt x="23" y="15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1"/>
                    <a:pt x="24" y="0"/>
                    <a:pt x="26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9" y="0"/>
                    <a:pt x="41" y="1"/>
                    <a:pt x="41" y="3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1" y="17"/>
                    <a:pt x="39" y="18"/>
                    <a:pt x="37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55" y="25"/>
                    <a:pt x="57" y="27"/>
                    <a:pt x="57" y="30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2" y="36"/>
                    <a:pt x="64" y="38"/>
                    <a:pt x="64" y="40"/>
                  </a:cubicBezTo>
                  <a:lnTo>
                    <a:pt x="64" y="5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3" name="Text Placeholder 3"/>
            <p:cNvSpPr txBox="1">
              <a:spLocks/>
            </p:cNvSpPr>
            <p:nvPr/>
          </p:nvSpPr>
          <p:spPr>
            <a:xfrm flipH="1">
              <a:off x="6934866" y="6020833"/>
              <a:ext cx="503714" cy="240037"/>
            </a:xfrm>
            <a:prstGeom prst="rect">
              <a:avLst/>
            </a:prstGeom>
          </p:spPr>
          <p:txBody>
            <a:bodyPr wrap="squar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4D7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90%</a:t>
              </a:r>
            </a:p>
          </p:txBody>
        </p:sp>
      </p:grpSp>
      <p:sp>
        <p:nvSpPr>
          <p:cNvPr id="300" name="Freeform 36"/>
          <p:cNvSpPr>
            <a:spLocks noEditPoints="1"/>
          </p:cNvSpPr>
          <p:nvPr/>
        </p:nvSpPr>
        <p:spPr bwMode="auto">
          <a:xfrm>
            <a:off x="613919" y="4825609"/>
            <a:ext cx="124521" cy="133916"/>
          </a:xfrm>
          <a:custGeom>
            <a:avLst/>
            <a:gdLst/>
            <a:ahLst/>
            <a:cxnLst>
              <a:cxn ang="0">
                <a:pos x="55" y="64"/>
              </a:cxn>
              <a:cxn ang="0">
                <a:pos x="0" y="59"/>
              </a:cxn>
              <a:cxn ang="0">
                <a:pos x="4" y="9"/>
              </a:cxn>
              <a:cxn ang="0">
                <a:pos x="9" y="5"/>
              </a:cxn>
              <a:cxn ang="0">
                <a:pos x="17" y="0"/>
              </a:cxn>
              <a:cxn ang="0">
                <a:pos x="23" y="9"/>
              </a:cxn>
              <a:cxn ang="0">
                <a:pos x="36" y="5"/>
              </a:cxn>
              <a:cxn ang="0">
                <a:pos x="44" y="0"/>
              </a:cxn>
              <a:cxn ang="0">
                <a:pos x="50" y="9"/>
              </a:cxn>
              <a:cxn ang="0">
                <a:pos x="59" y="13"/>
              </a:cxn>
              <a:cxn ang="0">
                <a:pos x="15" y="33"/>
              </a:cxn>
              <a:cxn ang="0">
                <a:pos x="4" y="23"/>
              </a:cxn>
              <a:cxn ang="0">
                <a:pos x="15" y="33"/>
              </a:cxn>
              <a:cxn ang="0">
                <a:pos x="15" y="35"/>
              </a:cxn>
              <a:cxn ang="0">
                <a:pos x="4" y="47"/>
              </a:cxn>
              <a:cxn ang="0">
                <a:pos x="15" y="59"/>
              </a:cxn>
              <a:cxn ang="0">
                <a:pos x="4" y="49"/>
              </a:cxn>
              <a:cxn ang="0">
                <a:pos x="15" y="59"/>
              </a:cxn>
              <a:cxn ang="0">
                <a:pos x="17" y="4"/>
              </a:cxn>
              <a:cxn ang="0">
                <a:pos x="13" y="5"/>
              </a:cxn>
              <a:cxn ang="0">
                <a:pos x="15" y="17"/>
              </a:cxn>
              <a:cxn ang="0">
                <a:pos x="18" y="16"/>
              </a:cxn>
              <a:cxn ang="0">
                <a:pos x="28" y="33"/>
              </a:cxn>
              <a:cxn ang="0">
                <a:pos x="17" y="23"/>
              </a:cxn>
              <a:cxn ang="0">
                <a:pos x="28" y="33"/>
              </a:cxn>
              <a:cxn ang="0">
                <a:pos x="28" y="35"/>
              </a:cxn>
              <a:cxn ang="0">
                <a:pos x="17" y="47"/>
              </a:cxn>
              <a:cxn ang="0">
                <a:pos x="28" y="59"/>
              </a:cxn>
              <a:cxn ang="0">
                <a:pos x="17" y="49"/>
              </a:cxn>
              <a:cxn ang="0">
                <a:pos x="28" y="59"/>
              </a:cxn>
              <a:cxn ang="0">
                <a:pos x="42" y="23"/>
              </a:cxn>
              <a:cxn ang="0">
                <a:pos x="31" y="33"/>
              </a:cxn>
              <a:cxn ang="0">
                <a:pos x="42" y="47"/>
              </a:cxn>
              <a:cxn ang="0">
                <a:pos x="31" y="35"/>
              </a:cxn>
              <a:cxn ang="0">
                <a:pos x="42" y="47"/>
              </a:cxn>
              <a:cxn ang="0">
                <a:pos x="42" y="49"/>
              </a:cxn>
              <a:cxn ang="0">
                <a:pos x="31" y="59"/>
              </a:cxn>
              <a:cxn ang="0">
                <a:pos x="45" y="5"/>
              </a:cxn>
              <a:cxn ang="0">
                <a:pos x="42" y="4"/>
              </a:cxn>
              <a:cxn ang="0">
                <a:pos x="41" y="16"/>
              </a:cxn>
              <a:cxn ang="0">
                <a:pos x="44" y="17"/>
              </a:cxn>
              <a:cxn ang="0">
                <a:pos x="45" y="5"/>
              </a:cxn>
              <a:cxn ang="0">
                <a:pos x="55" y="23"/>
              </a:cxn>
              <a:cxn ang="0">
                <a:pos x="44" y="33"/>
              </a:cxn>
              <a:cxn ang="0">
                <a:pos x="55" y="47"/>
              </a:cxn>
              <a:cxn ang="0">
                <a:pos x="44" y="35"/>
              </a:cxn>
              <a:cxn ang="0">
                <a:pos x="55" y="47"/>
              </a:cxn>
              <a:cxn ang="0">
                <a:pos x="55" y="49"/>
              </a:cxn>
              <a:cxn ang="0">
                <a:pos x="44" y="59"/>
              </a:cxn>
            </a:cxnLst>
            <a:rect l="0" t="0" r="r" b="b"/>
            <a:pathLst>
              <a:path w="59" h="64">
                <a:moveTo>
                  <a:pt x="59" y="59"/>
                </a:moveTo>
                <a:cubicBezTo>
                  <a:pt x="59" y="62"/>
                  <a:pt x="57" y="64"/>
                  <a:pt x="55" y="64"/>
                </a:cubicBezTo>
                <a:cubicBezTo>
                  <a:pt x="4" y="64"/>
                  <a:pt x="4" y="64"/>
                  <a:pt x="4" y="64"/>
                </a:cubicBezTo>
                <a:cubicBezTo>
                  <a:pt x="2" y="64"/>
                  <a:pt x="0" y="62"/>
                  <a:pt x="0" y="59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1"/>
                  <a:pt x="2" y="9"/>
                  <a:pt x="4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5"/>
                  <a:pt x="9" y="5"/>
                  <a:pt x="9" y="5"/>
                </a:cubicBezTo>
                <a:cubicBezTo>
                  <a:pt x="9" y="2"/>
                  <a:pt x="11" y="0"/>
                  <a:pt x="1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20" y="0"/>
                  <a:pt x="23" y="2"/>
                  <a:pt x="23" y="5"/>
                </a:cubicBezTo>
                <a:cubicBezTo>
                  <a:pt x="23" y="9"/>
                  <a:pt x="23" y="9"/>
                  <a:pt x="23" y="9"/>
                </a:cubicBezTo>
                <a:cubicBezTo>
                  <a:pt x="36" y="9"/>
                  <a:pt x="36" y="9"/>
                  <a:pt x="36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2"/>
                  <a:pt x="39" y="0"/>
                  <a:pt x="4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7" y="0"/>
                  <a:pt x="50" y="2"/>
                  <a:pt x="50" y="5"/>
                </a:cubicBezTo>
                <a:cubicBezTo>
                  <a:pt x="50" y="9"/>
                  <a:pt x="50" y="9"/>
                  <a:pt x="50" y="9"/>
                </a:cubicBezTo>
                <a:cubicBezTo>
                  <a:pt x="55" y="9"/>
                  <a:pt x="55" y="9"/>
                  <a:pt x="55" y="9"/>
                </a:cubicBezTo>
                <a:cubicBezTo>
                  <a:pt x="57" y="9"/>
                  <a:pt x="59" y="11"/>
                  <a:pt x="59" y="13"/>
                </a:cubicBezTo>
                <a:lnTo>
                  <a:pt x="59" y="59"/>
                </a:lnTo>
                <a:close/>
                <a:moveTo>
                  <a:pt x="15" y="33"/>
                </a:moveTo>
                <a:cubicBezTo>
                  <a:pt x="15" y="23"/>
                  <a:pt x="15" y="23"/>
                  <a:pt x="15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33"/>
                  <a:pt x="4" y="33"/>
                  <a:pt x="4" y="33"/>
                </a:cubicBezTo>
                <a:lnTo>
                  <a:pt x="15" y="33"/>
                </a:lnTo>
                <a:close/>
                <a:moveTo>
                  <a:pt x="15" y="47"/>
                </a:moveTo>
                <a:cubicBezTo>
                  <a:pt x="15" y="35"/>
                  <a:pt x="15" y="35"/>
                  <a:pt x="15" y="35"/>
                </a:cubicBezTo>
                <a:cubicBezTo>
                  <a:pt x="4" y="35"/>
                  <a:pt x="4" y="35"/>
                  <a:pt x="4" y="35"/>
                </a:cubicBezTo>
                <a:cubicBezTo>
                  <a:pt x="4" y="47"/>
                  <a:pt x="4" y="47"/>
                  <a:pt x="4" y="47"/>
                </a:cubicBezTo>
                <a:lnTo>
                  <a:pt x="15" y="47"/>
                </a:lnTo>
                <a:close/>
                <a:moveTo>
                  <a:pt x="15" y="59"/>
                </a:moveTo>
                <a:cubicBezTo>
                  <a:pt x="15" y="49"/>
                  <a:pt x="15" y="49"/>
                  <a:pt x="15" y="49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59"/>
                  <a:pt x="4" y="59"/>
                  <a:pt x="4" y="59"/>
                </a:cubicBezTo>
                <a:lnTo>
                  <a:pt x="15" y="59"/>
                </a:lnTo>
                <a:close/>
                <a:moveTo>
                  <a:pt x="18" y="5"/>
                </a:moveTo>
                <a:cubicBezTo>
                  <a:pt x="18" y="5"/>
                  <a:pt x="18" y="4"/>
                  <a:pt x="17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4" y="4"/>
                  <a:pt x="13" y="5"/>
                  <a:pt x="13" y="5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4" y="17"/>
                  <a:pt x="15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8" y="17"/>
                  <a:pt x="18" y="16"/>
                  <a:pt x="18" y="16"/>
                </a:cubicBezTo>
                <a:lnTo>
                  <a:pt x="18" y="5"/>
                </a:lnTo>
                <a:close/>
                <a:moveTo>
                  <a:pt x="28" y="33"/>
                </a:moveTo>
                <a:cubicBezTo>
                  <a:pt x="28" y="23"/>
                  <a:pt x="28" y="23"/>
                  <a:pt x="28" y="23"/>
                </a:cubicBezTo>
                <a:cubicBezTo>
                  <a:pt x="17" y="23"/>
                  <a:pt x="17" y="23"/>
                  <a:pt x="17" y="23"/>
                </a:cubicBezTo>
                <a:cubicBezTo>
                  <a:pt x="17" y="33"/>
                  <a:pt x="17" y="33"/>
                  <a:pt x="17" y="33"/>
                </a:cubicBezTo>
                <a:lnTo>
                  <a:pt x="28" y="33"/>
                </a:lnTo>
                <a:close/>
                <a:moveTo>
                  <a:pt x="28" y="47"/>
                </a:moveTo>
                <a:cubicBezTo>
                  <a:pt x="28" y="35"/>
                  <a:pt x="28" y="35"/>
                  <a:pt x="28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47"/>
                  <a:pt x="17" y="47"/>
                  <a:pt x="17" y="47"/>
                </a:cubicBezTo>
                <a:lnTo>
                  <a:pt x="28" y="47"/>
                </a:lnTo>
                <a:close/>
                <a:moveTo>
                  <a:pt x="28" y="59"/>
                </a:moveTo>
                <a:cubicBezTo>
                  <a:pt x="28" y="49"/>
                  <a:pt x="28" y="49"/>
                  <a:pt x="28" y="49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59"/>
                  <a:pt x="17" y="59"/>
                  <a:pt x="17" y="59"/>
                </a:cubicBezTo>
                <a:lnTo>
                  <a:pt x="28" y="59"/>
                </a:lnTo>
                <a:close/>
                <a:moveTo>
                  <a:pt x="42" y="33"/>
                </a:moveTo>
                <a:cubicBezTo>
                  <a:pt x="42" y="23"/>
                  <a:pt x="42" y="23"/>
                  <a:pt x="42" y="23"/>
                </a:cubicBezTo>
                <a:cubicBezTo>
                  <a:pt x="31" y="23"/>
                  <a:pt x="31" y="23"/>
                  <a:pt x="31" y="23"/>
                </a:cubicBezTo>
                <a:cubicBezTo>
                  <a:pt x="31" y="33"/>
                  <a:pt x="31" y="33"/>
                  <a:pt x="31" y="33"/>
                </a:cubicBezTo>
                <a:lnTo>
                  <a:pt x="42" y="33"/>
                </a:lnTo>
                <a:close/>
                <a:moveTo>
                  <a:pt x="42" y="47"/>
                </a:moveTo>
                <a:cubicBezTo>
                  <a:pt x="42" y="35"/>
                  <a:pt x="42" y="35"/>
                  <a:pt x="42" y="35"/>
                </a:cubicBezTo>
                <a:cubicBezTo>
                  <a:pt x="31" y="35"/>
                  <a:pt x="31" y="35"/>
                  <a:pt x="31" y="35"/>
                </a:cubicBezTo>
                <a:cubicBezTo>
                  <a:pt x="31" y="47"/>
                  <a:pt x="31" y="47"/>
                  <a:pt x="31" y="47"/>
                </a:cubicBezTo>
                <a:lnTo>
                  <a:pt x="42" y="47"/>
                </a:lnTo>
                <a:close/>
                <a:moveTo>
                  <a:pt x="42" y="59"/>
                </a:moveTo>
                <a:cubicBezTo>
                  <a:pt x="42" y="49"/>
                  <a:pt x="42" y="49"/>
                  <a:pt x="42" y="49"/>
                </a:cubicBezTo>
                <a:cubicBezTo>
                  <a:pt x="31" y="49"/>
                  <a:pt x="31" y="49"/>
                  <a:pt x="31" y="49"/>
                </a:cubicBezTo>
                <a:cubicBezTo>
                  <a:pt x="31" y="59"/>
                  <a:pt x="31" y="59"/>
                  <a:pt x="31" y="59"/>
                </a:cubicBezTo>
                <a:lnTo>
                  <a:pt x="42" y="59"/>
                </a:lnTo>
                <a:close/>
                <a:moveTo>
                  <a:pt x="45" y="5"/>
                </a:moveTo>
                <a:cubicBezTo>
                  <a:pt x="45" y="5"/>
                  <a:pt x="45" y="4"/>
                  <a:pt x="44" y="4"/>
                </a:cubicBezTo>
                <a:cubicBezTo>
                  <a:pt x="42" y="4"/>
                  <a:pt x="42" y="4"/>
                  <a:pt x="42" y="4"/>
                </a:cubicBezTo>
                <a:cubicBezTo>
                  <a:pt x="41" y="4"/>
                  <a:pt x="41" y="5"/>
                  <a:pt x="41" y="5"/>
                </a:cubicBezTo>
                <a:cubicBezTo>
                  <a:pt x="41" y="16"/>
                  <a:pt x="41" y="16"/>
                  <a:pt x="41" y="16"/>
                </a:cubicBezTo>
                <a:cubicBezTo>
                  <a:pt x="41" y="16"/>
                  <a:pt x="41" y="17"/>
                  <a:pt x="42" y="17"/>
                </a:cubicBezTo>
                <a:cubicBezTo>
                  <a:pt x="44" y="17"/>
                  <a:pt x="44" y="17"/>
                  <a:pt x="44" y="17"/>
                </a:cubicBezTo>
                <a:cubicBezTo>
                  <a:pt x="45" y="17"/>
                  <a:pt x="45" y="16"/>
                  <a:pt x="45" y="16"/>
                </a:cubicBezTo>
                <a:lnTo>
                  <a:pt x="45" y="5"/>
                </a:lnTo>
                <a:close/>
                <a:moveTo>
                  <a:pt x="55" y="33"/>
                </a:moveTo>
                <a:cubicBezTo>
                  <a:pt x="55" y="23"/>
                  <a:pt x="55" y="23"/>
                  <a:pt x="55" y="23"/>
                </a:cubicBezTo>
                <a:cubicBezTo>
                  <a:pt x="44" y="23"/>
                  <a:pt x="44" y="23"/>
                  <a:pt x="44" y="23"/>
                </a:cubicBezTo>
                <a:cubicBezTo>
                  <a:pt x="44" y="33"/>
                  <a:pt x="44" y="33"/>
                  <a:pt x="44" y="33"/>
                </a:cubicBezTo>
                <a:lnTo>
                  <a:pt x="55" y="33"/>
                </a:lnTo>
                <a:close/>
                <a:moveTo>
                  <a:pt x="55" y="47"/>
                </a:moveTo>
                <a:cubicBezTo>
                  <a:pt x="55" y="35"/>
                  <a:pt x="55" y="35"/>
                  <a:pt x="55" y="35"/>
                </a:cubicBezTo>
                <a:cubicBezTo>
                  <a:pt x="44" y="35"/>
                  <a:pt x="44" y="35"/>
                  <a:pt x="44" y="35"/>
                </a:cubicBezTo>
                <a:cubicBezTo>
                  <a:pt x="44" y="47"/>
                  <a:pt x="44" y="47"/>
                  <a:pt x="44" y="47"/>
                </a:cubicBezTo>
                <a:lnTo>
                  <a:pt x="55" y="47"/>
                </a:lnTo>
                <a:close/>
                <a:moveTo>
                  <a:pt x="55" y="59"/>
                </a:moveTo>
                <a:cubicBezTo>
                  <a:pt x="55" y="49"/>
                  <a:pt x="55" y="49"/>
                  <a:pt x="55" y="49"/>
                </a:cubicBezTo>
                <a:cubicBezTo>
                  <a:pt x="44" y="49"/>
                  <a:pt x="44" y="49"/>
                  <a:pt x="44" y="49"/>
                </a:cubicBezTo>
                <a:cubicBezTo>
                  <a:pt x="44" y="59"/>
                  <a:pt x="44" y="59"/>
                  <a:pt x="44" y="59"/>
                </a:cubicBezTo>
                <a:lnTo>
                  <a:pt x="55" y="5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1" name="Shape 2796"/>
          <p:cNvSpPr/>
          <p:nvPr/>
        </p:nvSpPr>
        <p:spPr>
          <a:xfrm>
            <a:off x="580381" y="5646093"/>
            <a:ext cx="191595" cy="1742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60" y="9921"/>
                </a:moveTo>
                <a:cubicBezTo>
                  <a:pt x="12438" y="10786"/>
                  <a:pt x="11065" y="10346"/>
                  <a:pt x="10620" y="10238"/>
                </a:cubicBezTo>
                <a:lnTo>
                  <a:pt x="11011" y="8710"/>
                </a:lnTo>
                <a:cubicBezTo>
                  <a:pt x="11457" y="8818"/>
                  <a:pt x="12891" y="9019"/>
                  <a:pt x="12660" y="9921"/>
                </a:cubicBezTo>
                <a:moveTo>
                  <a:pt x="12416" y="12387"/>
                </a:moveTo>
                <a:cubicBezTo>
                  <a:pt x="12172" y="13338"/>
                  <a:pt x="10523" y="12824"/>
                  <a:pt x="9988" y="12695"/>
                </a:cubicBezTo>
                <a:lnTo>
                  <a:pt x="10421" y="11009"/>
                </a:lnTo>
                <a:cubicBezTo>
                  <a:pt x="10956" y="11139"/>
                  <a:pt x="12671" y="11395"/>
                  <a:pt x="12416" y="12387"/>
                </a:cubicBezTo>
                <a:moveTo>
                  <a:pt x="12637" y="8174"/>
                </a:moveTo>
                <a:lnTo>
                  <a:pt x="12960" y="6916"/>
                </a:lnTo>
                <a:lnTo>
                  <a:pt x="12171" y="6726"/>
                </a:lnTo>
                <a:lnTo>
                  <a:pt x="11857" y="7950"/>
                </a:lnTo>
                <a:cubicBezTo>
                  <a:pt x="11649" y="7900"/>
                  <a:pt x="11436" y="7853"/>
                  <a:pt x="11224" y="7806"/>
                </a:cubicBezTo>
                <a:lnTo>
                  <a:pt x="11541" y="6573"/>
                </a:lnTo>
                <a:lnTo>
                  <a:pt x="10753" y="6382"/>
                </a:lnTo>
                <a:lnTo>
                  <a:pt x="10429" y="7640"/>
                </a:lnTo>
                <a:cubicBezTo>
                  <a:pt x="10258" y="7602"/>
                  <a:pt x="10090" y="7565"/>
                  <a:pt x="9926" y="7525"/>
                </a:cubicBezTo>
                <a:lnTo>
                  <a:pt x="9927" y="7521"/>
                </a:lnTo>
                <a:lnTo>
                  <a:pt x="8839" y="7257"/>
                </a:lnTo>
                <a:lnTo>
                  <a:pt x="8629" y="8075"/>
                </a:lnTo>
                <a:cubicBezTo>
                  <a:pt x="8629" y="8075"/>
                  <a:pt x="9214" y="8205"/>
                  <a:pt x="9202" y="8214"/>
                </a:cubicBezTo>
                <a:cubicBezTo>
                  <a:pt x="9521" y="8291"/>
                  <a:pt x="9579" y="8496"/>
                  <a:pt x="9569" y="8658"/>
                </a:cubicBezTo>
                <a:lnTo>
                  <a:pt x="9202" y="10091"/>
                </a:lnTo>
                <a:cubicBezTo>
                  <a:pt x="9224" y="10097"/>
                  <a:pt x="9252" y="10104"/>
                  <a:pt x="9283" y="10116"/>
                </a:cubicBezTo>
                <a:cubicBezTo>
                  <a:pt x="9257" y="10110"/>
                  <a:pt x="9229" y="10103"/>
                  <a:pt x="9200" y="10097"/>
                </a:cubicBezTo>
                <a:lnTo>
                  <a:pt x="8684" y="12103"/>
                </a:lnTo>
                <a:cubicBezTo>
                  <a:pt x="8646" y="12198"/>
                  <a:pt x="8546" y="12339"/>
                  <a:pt x="8323" y="12285"/>
                </a:cubicBezTo>
                <a:cubicBezTo>
                  <a:pt x="8331" y="12297"/>
                  <a:pt x="7749" y="12147"/>
                  <a:pt x="7749" y="12147"/>
                </a:cubicBezTo>
                <a:lnTo>
                  <a:pt x="7358" y="13023"/>
                </a:lnTo>
                <a:lnTo>
                  <a:pt x="8384" y="13271"/>
                </a:lnTo>
                <a:cubicBezTo>
                  <a:pt x="8575" y="13317"/>
                  <a:pt x="8762" y="13366"/>
                  <a:pt x="8946" y="13412"/>
                </a:cubicBezTo>
                <a:lnTo>
                  <a:pt x="8621" y="14684"/>
                </a:lnTo>
                <a:lnTo>
                  <a:pt x="9408" y="14875"/>
                </a:lnTo>
                <a:lnTo>
                  <a:pt x="9731" y="13616"/>
                </a:lnTo>
                <a:cubicBezTo>
                  <a:pt x="9947" y="13673"/>
                  <a:pt x="10156" y="13725"/>
                  <a:pt x="10360" y="13775"/>
                </a:cubicBezTo>
                <a:lnTo>
                  <a:pt x="10038" y="15027"/>
                </a:lnTo>
                <a:lnTo>
                  <a:pt x="10827" y="15218"/>
                </a:lnTo>
                <a:lnTo>
                  <a:pt x="11153" y="13948"/>
                </a:lnTo>
                <a:cubicBezTo>
                  <a:pt x="12499" y="14195"/>
                  <a:pt x="13510" y="14095"/>
                  <a:pt x="13935" y="12915"/>
                </a:cubicBezTo>
                <a:cubicBezTo>
                  <a:pt x="14279" y="11964"/>
                  <a:pt x="13918" y="11416"/>
                  <a:pt x="13210" y="11058"/>
                </a:cubicBezTo>
                <a:cubicBezTo>
                  <a:pt x="13726" y="10943"/>
                  <a:pt x="14115" y="10614"/>
                  <a:pt x="14218" y="9934"/>
                </a:cubicBezTo>
                <a:cubicBezTo>
                  <a:pt x="14361" y="9006"/>
                  <a:pt x="13633" y="8507"/>
                  <a:pt x="12637" y="8174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algn="l" defTabSz="2285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cxnSp>
        <p:nvCxnSpPr>
          <p:cNvPr id="369" name="Прямая соединительная линия 368"/>
          <p:cNvCxnSpPr/>
          <p:nvPr>
            <p:custDataLst>
              <p:tags r:id="rId4"/>
            </p:custDataLst>
          </p:nvPr>
        </p:nvCxnSpPr>
        <p:spPr bwMode="auto">
          <a:xfrm>
            <a:off x="6157913" y="4733925"/>
            <a:ext cx="471488" cy="0"/>
          </a:xfrm>
          <a:prstGeom prst="line">
            <a:avLst/>
          </a:prstGeom>
          <a:ln w="3175">
            <a:solidFill>
              <a:schemeClr val="tx1"/>
            </a:solidFill>
            <a:prstDash val="lgDash"/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65" name="Chart 3"/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465843284"/>
              </p:ext>
            </p:extLst>
          </p:nvPr>
        </p:nvGraphicFramePr>
        <p:xfrm>
          <a:off x="5249863" y="4400550"/>
          <a:ext cx="2289175" cy="1978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1"/>
          </a:graphicData>
        </a:graphic>
      </p:graphicFrame>
      <p:sp>
        <p:nvSpPr>
          <p:cNvPr id="372" name="Text Placeholder 2"/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5334000" y="6346825"/>
            <a:ext cx="105727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9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407792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2pPr>
            <a:lvl3pPr marL="815583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3pPr>
            <a:lvl4pPr marL="1223377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4pPr>
            <a:lvl5pPr marL="1631167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5pPr>
            <a:lvl6pPr marL="2242855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0647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8440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6232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07792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ru-RU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Open Sans Light"/>
                <a:ea typeface="+mn-ea"/>
              </a:rPr>
              <a:t>Выручка 2013</a:t>
            </a:r>
            <a:endParaRPr kumimoji="0" lang="ru-RU" sz="1200" b="1" i="0" u="none" strike="noStrike" kern="1200" cap="none" spc="0" normalizeH="0" baseline="0" noProof="0" dirty="0" smtClean="0">
              <a:ln>
                <a:noFill/>
              </a:ln>
              <a:solidFill>
                <a:srgbClr val="797979"/>
              </a:solidFill>
              <a:effectLst/>
              <a:uLnTx/>
              <a:uFillTx/>
              <a:latin typeface="Open Sans Light"/>
              <a:ea typeface="+mn-ea"/>
              <a:sym typeface="Open Sans Light"/>
            </a:endParaRPr>
          </a:p>
        </p:txBody>
      </p:sp>
      <p:sp>
        <p:nvSpPr>
          <p:cNvPr id="371" name="Text Placeholder 2"/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6597650" y="6346825"/>
            <a:ext cx="65405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9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407792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2pPr>
            <a:lvl3pPr marL="815583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3pPr>
            <a:lvl4pPr marL="1223377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4pPr>
            <a:lvl5pPr marL="1631167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5pPr>
            <a:lvl6pPr marL="2242855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0647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8440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6232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07792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ru-RU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latin typeface="Open Sans Light"/>
                <a:ea typeface="+mn-ea"/>
              </a:rPr>
              <a:t>Прирост</a:t>
            </a:r>
            <a:endParaRPr kumimoji="0" lang="ru-RU" sz="1200" b="1" i="0" u="none" strike="noStrike" kern="1200" cap="none" spc="0" normalizeH="0" baseline="0" noProof="0" dirty="0" smtClean="0">
              <a:ln>
                <a:noFill/>
              </a:ln>
              <a:solidFill>
                <a:srgbClr val="797979"/>
              </a:solidFill>
              <a:effectLst/>
              <a:uLnTx/>
              <a:uFillTx/>
              <a:latin typeface="Open Sans Light"/>
              <a:ea typeface="+mn-ea"/>
              <a:sym typeface="Open Sans Light"/>
            </a:endParaRPr>
          </a:p>
        </p:txBody>
      </p:sp>
      <p:grpSp>
        <p:nvGrpSpPr>
          <p:cNvPr id="112" name="Группа 111"/>
          <p:cNvGrpSpPr/>
          <p:nvPr/>
        </p:nvGrpSpPr>
        <p:grpSpPr>
          <a:xfrm>
            <a:off x="440245" y="5976641"/>
            <a:ext cx="1086357" cy="755599"/>
            <a:chOff x="440245" y="5976641"/>
            <a:chExt cx="1086357" cy="755599"/>
          </a:xfrm>
        </p:grpSpPr>
        <p:pic>
          <p:nvPicPr>
            <p:cNvPr id="113" name="Рисунок 112"/>
            <p:cNvPicPr>
              <a:picLocks noChangeAspect="1"/>
            </p:cNvPicPr>
            <p:nvPr/>
          </p:nvPicPr>
          <p:blipFill>
            <a:blip r:embed="rId4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3">
                      <a14:imgEffect>
                        <a14:brightnessContrast bright="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245" y="5976641"/>
              <a:ext cx="935072" cy="631312"/>
            </a:xfrm>
            <a:prstGeom prst="rect">
              <a:avLst/>
            </a:prstGeom>
          </p:spPr>
        </p:pic>
        <p:sp>
          <p:nvSpPr>
            <p:cNvPr id="114" name="Shape 1724"/>
            <p:cNvSpPr txBox="1">
              <a:spLocks/>
            </p:cNvSpPr>
            <p:nvPr/>
          </p:nvSpPr>
          <p:spPr>
            <a:xfrm>
              <a:off x="693520" y="6565849"/>
              <a:ext cx="833082" cy="16639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21431" tIns="21431" rIns="21431" bIns="21431" anchor="ctr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lang="uk-UA" sz="2200" b="0" i="0" u="none" strike="noStrike" cap="all" spc="0" normalizeH="0" baseline="0">
                  <a:ln>
                    <a:noFill/>
                  </a:ln>
                  <a:solidFill>
                    <a:srgbClr val="9C9790"/>
                  </a:solidFill>
                  <a:effectLst/>
                  <a:uFillTx/>
                  <a:latin typeface="Montserrat-Bold"/>
                  <a:ea typeface="Montserrat-Bold"/>
                  <a:cs typeface="Montserrat-Bold"/>
                  <a:sym typeface="Montserrat-Bold"/>
                </a:defRPr>
              </a:lvl1pPr>
              <a:lvl2pPr marL="0" marR="0" indent="2286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400" b="0" i="0" u="none" strike="noStrike" cap="all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Montserrat-Regular"/>
                </a:defRPr>
              </a:lvl2pPr>
              <a:lvl3pPr marL="0" marR="0" indent="4572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400" b="0" i="0" u="none" strike="noStrike" cap="all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Montserrat-Regular"/>
                </a:defRPr>
              </a:lvl3pPr>
              <a:lvl4pPr marL="0" marR="0" indent="6858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400" b="0" i="0" u="none" strike="noStrike" cap="all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Montserrat-Regular"/>
                </a:defRPr>
              </a:lvl4pPr>
              <a:lvl5pPr marL="0" marR="0" indent="9144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400" b="0" i="0" u="none" strike="noStrike" cap="all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Montserrat-Regular"/>
                </a:defRPr>
              </a:lvl5pPr>
              <a:lvl6pPr marL="0" marR="0" indent="11430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400" b="0" i="0" u="none" strike="noStrike" cap="all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Montserrat-Regular"/>
                </a:defRPr>
              </a:lvl6pPr>
              <a:lvl7pPr marL="0" marR="0" indent="13716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400" b="0" i="0" u="none" strike="noStrike" cap="all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Montserrat-Regular"/>
                </a:defRPr>
              </a:lvl7pPr>
              <a:lvl8pPr marL="0" marR="0" indent="16002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400" b="0" i="0" u="none" strike="noStrike" cap="all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Montserrat-Regular"/>
                </a:defRPr>
              </a:lvl8pPr>
              <a:lvl9pPr marL="0" marR="0" indent="18288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400" b="0" i="0" u="none" strike="noStrike" cap="all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Montserrat-Regular"/>
                </a:defRPr>
              </a:lvl9pPr>
            </a:lstStyle>
            <a:p>
              <a:pPr marL="0" marR="0" lvl="0" indent="0" algn="ctr" defTabSz="348232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all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  <a:sym typeface="Montserrat-Bold"/>
                </a:rPr>
                <a:t>L </a:t>
              </a:r>
              <a:r>
                <a:rPr kumimoji="0" lang="ru-RU" sz="800" b="0" i="0" u="none" strike="noStrike" kern="0" cap="all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  <a:sym typeface="Montserrat-Bold"/>
                </a:rPr>
                <a:t> </a:t>
              </a:r>
              <a:r>
                <a:rPr kumimoji="0" lang="en-US" sz="800" b="0" i="0" u="none" strike="noStrike" kern="0" cap="all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  <a:sym typeface="Montserrat-Bold"/>
                </a:rPr>
                <a:t> I </a:t>
              </a:r>
              <a:r>
                <a:rPr kumimoji="0" lang="ru-RU" sz="800" b="0" i="0" u="none" strike="noStrike" kern="0" cap="all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  <a:sym typeface="Montserrat-Bold"/>
                </a:rPr>
                <a:t> </a:t>
              </a:r>
              <a:r>
                <a:rPr kumimoji="0" lang="en-US" sz="800" b="0" i="0" u="none" strike="noStrike" kern="0" cap="all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  <a:sym typeface="Montserrat-Bold"/>
                </a:rPr>
                <a:t> M</a:t>
              </a:r>
              <a:r>
                <a:rPr kumimoji="0" lang="ru-RU" sz="800" b="0" i="0" u="none" strike="noStrike" kern="0" cap="all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  <a:sym typeface="Montserrat-Bold"/>
                </a:rPr>
                <a:t> </a:t>
              </a:r>
              <a:r>
                <a:rPr kumimoji="0" lang="en-US" sz="800" b="0" i="0" u="none" strike="noStrike" kern="0" cap="all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  <a:sym typeface="Montserrat-Bold"/>
                </a:rPr>
                <a:t>  A</a:t>
              </a:r>
              <a:endParaRPr kumimoji="0" lang="ru-RU" sz="800" b="0" i="0" u="none" strike="noStrike" kern="0" cap="all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Montserrat-Bold"/>
              </a:endParaRPr>
            </a:p>
          </p:txBody>
        </p:sp>
      </p:grpSp>
      <p:graphicFrame>
        <p:nvGraphicFramePr>
          <p:cNvPr id="447" name="Chart 3"/>
          <p:cNvGraphicFramePr/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4010090545"/>
              </p:ext>
            </p:extLst>
          </p:nvPr>
        </p:nvGraphicFramePr>
        <p:xfrm>
          <a:off x="444500" y="2190750"/>
          <a:ext cx="2182813" cy="1385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4"/>
          </a:graphicData>
        </a:graphic>
      </p:graphicFrame>
      <p:cxnSp>
        <p:nvCxnSpPr>
          <p:cNvPr id="4" name="Прямая соединительная линия 3"/>
          <p:cNvCxnSpPr/>
          <p:nvPr>
            <p:custDataLst>
              <p:tags r:id="rId9"/>
            </p:custDataLst>
          </p:nvPr>
        </p:nvCxnSpPr>
        <p:spPr bwMode="auto">
          <a:xfrm>
            <a:off x="1031875" y="1879600"/>
            <a:ext cx="1008063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Прямая соединительная линия 2"/>
          <p:cNvCxnSpPr/>
          <p:nvPr>
            <p:custDataLst>
              <p:tags r:id="rId10"/>
            </p:custDataLst>
          </p:nvPr>
        </p:nvCxnSpPr>
        <p:spPr bwMode="auto">
          <a:xfrm flipV="1">
            <a:off x="1031875" y="1879600"/>
            <a:ext cx="0" cy="763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>
            <p:custDataLst>
              <p:tags r:id="rId11"/>
            </p:custDataLst>
          </p:nvPr>
        </p:nvCxnSpPr>
        <p:spPr bwMode="auto">
          <a:xfrm>
            <a:off x="2039938" y="1879600"/>
            <a:ext cx="0" cy="15240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Text Placeholder 2"/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928688" y="3544888"/>
            <a:ext cx="2063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9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407792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2pPr>
            <a:lvl3pPr marL="815583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3pPr>
            <a:lvl4pPr marL="1223377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4pPr>
            <a:lvl5pPr marL="1631167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5pPr>
            <a:lvl6pPr marL="2242855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0647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8440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6232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ru-RU" altLang="en-US" sz="1200" b="1" dirty="0" smtClean="0">
                <a:sym typeface="Open Sans Light"/>
              </a:rPr>
              <a:t>2</a:t>
            </a:r>
            <a:r>
              <a:rPr lang="en-US" altLang="en-US" sz="1200" b="1" dirty="0" smtClean="0">
                <a:sym typeface="Open Sans Light"/>
              </a:rPr>
              <a:t>D</a:t>
            </a:r>
            <a:endParaRPr lang="ru-RU" sz="1200" b="1" dirty="0" smtClean="0">
              <a:sym typeface="Open Sans Light"/>
            </a:endParaRPr>
          </a:p>
        </p:txBody>
      </p:sp>
      <p:sp>
        <p:nvSpPr>
          <p:cNvPr id="137" name="Text Placeholder 2"/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1885950" y="3544888"/>
            <a:ext cx="3079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9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407792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2pPr>
            <a:lvl3pPr marL="815583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3pPr>
            <a:lvl4pPr marL="1223377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4pPr>
            <a:lvl5pPr marL="1631167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5pPr>
            <a:lvl6pPr marL="2242855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0647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8440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6232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ym typeface="Open Sans Light"/>
              </a:rPr>
              <a:t>4</a:t>
            </a:r>
            <a:r>
              <a:rPr lang="en-US" altLang="en-US" sz="1200" b="1" dirty="0" smtClean="0">
                <a:sym typeface="Open Sans Light"/>
              </a:rPr>
              <a:t>DX</a:t>
            </a:r>
            <a:endParaRPr lang="ru-RU" sz="1200" b="1" dirty="0" smtClean="0">
              <a:sym typeface="Open Sans Light"/>
            </a:endParaRPr>
          </a:p>
        </p:txBody>
      </p:sp>
      <p:sp>
        <p:nvSpPr>
          <p:cNvPr id="222" name="Text Placeholder 2"/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1909763" y="2070100"/>
            <a:ext cx="26035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5875" tIns="0" rIns="15875" bIns="0" numCol="1" spcCol="0" rtlCol="0" anchor="b" anchorCtr="0">
            <a:noAutofit/>
          </a:bodyPr>
          <a:lstStyle>
            <a:lvl1pPr marL="0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9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407792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2pPr>
            <a:lvl3pPr marL="815583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3pPr>
            <a:lvl4pPr marL="1223377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4pPr>
            <a:lvl5pPr marL="1631167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5pPr>
            <a:lvl6pPr marL="2242855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0647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8440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6232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ym typeface="Open Sans Light"/>
              </a:rPr>
              <a:t>50%</a:t>
            </a:r>
            <a:endParaRPr lang="ru-RU" dirty="0" smtClean="0">
              <a:sym typeface="Open Sans Light"/>
            </a:endParaRPr>
          </a:p>
        </p:txBody>
      </p:sp>
      <p:sp>
        <p:nvSpPr>
          <p:cNvPr id="219" name="Text Placeholder 2"/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901700" y="2681288"/>
            <a:ext cx="26035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5875" tIns="0" rIns="15875" bIns="0" numCol="1" spcCol="0" rtlCol="0" anchor="b" anchorCtr="0">
            <a:noAutofit/>
          </a:bodyPr>
          <a:lstStyle>
            <a:lvl1pPr marL="0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9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407792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2pPr>
            <a:lvl3pPr marL="815583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3pPr>
            <a:lvl4pPr marL="1223377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4pPr>
            <a:lvl5pPr marL="1631167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5pPr>
            <a:lvl6pPr marL="2242855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0647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8440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6232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BDB64AE5-EEA1-4A58-B766-7BAF6FA6E9CB}" type="datetime'''2''5'">
              <a:rPr lang="ru-RU" altLang="en-US" smtClean="0">
                <a:sym typeface="Open Sans Light"/>
              </a:rPr>
              <a:pPr>
                <a:spcBef>
                  <a:spcPct val="0"/>
                </a:spcBef>
                <a:spcAft>
                  <a:spcPct val="0"/>
                </a:spcAft>
              </a:pPr>
              <a:t>25</a:t>
            </a:fld>
            <a:r>
              <a:rPr lang="en-US" altLang="en-US" dirty="0" smtClean="0">
                <a:sym typeface="Open Sans Light"/>
              </a:rPr>
              <a:t>%</a:t>
            </a:r>
            <a:endParaRPr lang="ru-RU" dirty="0" smtClean="0">
              <a:sym typeface="Open Sans Light"/>
            </a:endParaRPr>
          </a:p>
        </p:txBody>
      </p:sp>
      <p:sp>
        <p:nvSpPr>
          <p:cNvPr id="196" name="Text Placeholder 2"/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1370013" y="1714500"/>
            <a:ext cx="330200" cy="330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9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407792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2pPr>
            <a:lvl3pPr marL="815583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3pPr>
            <a:lvl4pPr marL="1223377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4pPr>
            <a:lvl5pPr marL="1631167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5pPr>
            <a:lvl6pPr marL="2242855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0647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8440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6232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ym typeface="Open Sans Light"/>
              </a:rPr>
              <a:t>X 2</a:t>
            </a:r>
            <a:endParaRPr lang="ru-RU" sz="1400" b="1" dirty="0" smtClean="0">
              <a:sym typeface="Open Sans Light"/>
            </a:endParaRPr>
          </a:p>
        </p:txBody>
      </p:sp>
      <p:grpSp>
        <p:nvGrpSpPr>
          <p:cNvPr id="235" name="Группа 234"/>
          <p:cNvGrpSpPr/>
          <p:nvPr/>
        </p:nvGrpSpPr>
        <p:grpSpPr>
          <a:xfrm>
            <a:off x="677863" y="1196052"/>
            <a:ext cx="2730500" cy="370800"/>
            <a:chOff x="5469072" y="1257464"/>
            <a:chExt cx="3320053" cy="357226"/>
          </a:xfrm>
          <a:solidFill>
            <a:srgbClr val="134D7E"/>
          </a:solidFill>
        </p:grpSpPr>
        <p:sp>
          <p:nvSpPr>
            <p:cNvPr id="236" name="Rounded Rectangle 51"/>
            <p:cNvSpPr/>
            <p:nvPr/>
          </p:nvSpPr>
          <p:spPr>
            <a:xfrm>
              <a:off x="5477508" y="1257464"/>
              <a:ext cx="2105881" cy="357226"/>
            </a:xfrm>
            <a:prstGeom prst="roundRect">
              <a:avLst>
                <a:gd name="adj" fmla="val 6876"/>
              </a:avLst>
            </a:prstGeom>
            <a:solidFill>
              <a:srgbClr val="116B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5469072" y="1289157"/>
              <a:ext cx="3320053" cy="296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400" b="1" dirty="0" smtClea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Посещаемость</a:t>
              </a:r>
              <a:r>
                <a:rPr kumimoji="0" lang="ru-RU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, %</a:t>
              </a:r>
              <a:endPara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442" name="Chart 3"/>
          <p:cNvGraphicFramePr/>
          <p:nvPr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3862282949"/>
              </p:ext>
            </p:extLst>
          </p:nvPr>
        </p:nvGraphicFramePr>
        <p:xfrm>
          <a:off x="3560763" y="1671638"/>
          <a:ext cx="1854200" cy="190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5"/>
          </a:graphicData>
        </a:graphic>
      </p:graphicFrame>
      <p:sp>
        <p:nvSpPr>
          <p:cNvPr id="281" name="Text Placeholder 2"/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4814888" y="3195638"/>
            <a:ext cx="1905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5875" tIns="0" rIns="15875" bIns="0" numCol="1" spcCol="0" rtlCol="0" anchor="ctr" anchorCtr="0">
            <a:noAutofit/>
          </a:bodyPr>
          <a:lstStyle>
            <a:lvl1pPr marL="0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9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407792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2pPr>
            <a:lvl3pPr marL="815583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3pPr>
            <a:lvl4pPr marL="1223377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4pPr>
            <a:lvl5pPr marL="1631167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5pPr>
            <a:lvl6pPr marL="2242855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0647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8440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6232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ru-RU" altLang="en-US" dirty="0" smtClean="0">
                <a:solidFill>
                  <a:schemeClr val="bg1"/>
                </a:solidFill>
                <a:sym typeface="Open Sans Light"/>
              </a:rPr>
              <a:t>7,5</a:t>
            </a:r>
            <a:endParaRPr lang="ru-RU" dirty="0" smtClean="0">
              <a:solidFill>
                <a:schemeClr val="bg1"/>
              </a:solidFill>
              <a:sym typeface="Open Sans Light"/>
            </a:endParaRPr>
          </a:p>
        </p:txBody>
      </p:sp>
      <p:sp>
        <p:nvSpPr>
          <p:cNvPr id="302" name="Text Placeholder 2"/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3970338" y="3051175"/>
            <a:ext cx="1905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5875" tIns="0" rIns="15875" bIns="0" numCol="1" spcCol="0" rtlCol="0" anchor="ctr" anchorCtr="0">
            <a:noAutofit/>
          </a:bodyPr>
          <a:lstStyle>
            <a:lvl1pPr marL="0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9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407792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2pPr>
            <a:lvl3pPr marL="815583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3pPr>
            <a:lvl4pPr marL="1223377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4pPr>
            <a:lvl5pPr marL="1631167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5pPr>
            <a:lvl6pPr marL="2242855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0647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8440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6232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ru-RU" altLang="en-US" dirty="0" smtClean="0">
                <a:solidFill>
                  <a:schemeClr val="bg1"/>
                </a:solidFill>
                <a:sym typeface="Open Sans Light"/>
              </a:rPr>
              <a:t>6,5</a:t>
            </a:r>
            <a:endParaRPr lang="ru-RU" dirty="0" smtClean="0">
              <a:solidFill>
                <a:schemeClr val="bg1"/>
              </a:solidFill>
              <a:sym typeface="Open Sans Light"/>
            </a:endParaRPr>
          </a:p>
        </p:txBody>
      </p:sp>
      <p:sp>
        <p:nvSpPr>
          <p:cNvPr id="308" name="Text Placeholder 2"/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3970338" y="2181225"/>
            <a:ext cx="1905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5875" tIns="0" rIns="15875" bIns="0" numCol="1" spcCol="0" rtlCol="0" anchor="ctr" anchorCtr="0">
            <a:noAutofit/>
          </a:bodyPr>
          <a:lstStyle>
            <a:lvl1pPr marL="0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9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407792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2pPr>
            <a:lvl3pPr marL="815583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3pPr>
            <a:lvl4pPr marL="1223377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4pPr>
            <a:lvl5pPr marL="1631167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5pPr>
            <a:lvl6pPr marL="2242855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0647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8440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6232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ru-RU" altLang="en-US" dirty="0" smtClean="0">
                <a:solidFill>
                  <a:schemeClr val="bg1"/>
                </a:solidFill>
                <a:sym typeface="Open Sans Light"/>
              </a:rPr>
              <a:t>9,5</a:t>
            </a:r>
            <a:endParaRPr lang="ru-RU" dirty="0" smtClean="0">
              <a:solidFill>
                <a:schemeClr val="bg1"/>
              </a:solidFill>
              <a:sym typeface="Open Sans Light"/>
            </a:endParaRPr>
          </a:p>
        </p:txBody>
      </p:sp>
      <p:sp>
        <p:nvSpPr>
          <p:cNvPr id="238" name="Text Placeholder 2"/>
          <p:cNvSpPr>
            <a:spLocks noGrp="1"/>
          </p:cNvSpPr>
          <p:nvPr>
            <p:custDataLst>
              <p:tags r:id="rId21"/>
            </p:custDataLst>
          </p:nvPr>
        </p:nvSpPr>
        <p:spPr bwMode="auto">
          <a:xfrm>
            <a:off x="3962400" y="3544888"/>
            <a:ext cx="2063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9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407792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2pPr>
            <a:lvl3pPr marL="815583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3pPr>
            <a:lvl4pPr marL="1223377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4pPr>
            <a:lvl5pPr marL="1631167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5pPr>
            <a:lvl6pPr marL="2242855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0647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8440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6232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ru-RU" altLang="en-US" sz="1200" b="1" dirty="0" smtClean="0">
                <a:sym typeface="Open Sans Light"/>
              </a:rPr>
              <a:t>2</a:t>
            </a:r>
            <a:r>
              <a:rPr lang="en-US" altLang="en-US" sz="1200" b="1" dirty="0" smtClean="0">
                <a:sym typeface="Open Sans Light"/>
              </a:rPr>
              <a:t>D</a:t>
            </a:r>
            <a:endParaRPr lang="ru-RU" sz="1200" b="1" dirty="0" smtClean="0">
              <a:sym typeface="Open Sans Light"/>
            </a:endParaRPr>
          </a:p>
        </p:txBody>
      </p:sp>
      <p:sp>
        <p:nvSpPr>
          <p:cNvPr id="239" name="Text Placeholder 2"/>
          <p:cNvSpPr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4756150" y="3544888"/>
            <a:ext cx="3079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9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407792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2pPr>
            <a:lvl3pPr marL="815583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3pPr>
            <a:lvl4pPr marL="1223377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4pPr>
            <a:lvl5pPr marL="1631167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5pPr>
            <a:lvl6pPr marL="2242855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0647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8440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6232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smtClean="0">
                <a:sym typeface="Open Sans Light"/>
              </a:rPr>
              <a:t>4DX</a:t>
            </a:r>
            <a:endParaRPr lang="ru-RU" sz="1200" b="1" dirty="0" smtClean="0">
              <a:sym typeface="Open Sans Light"/>
            </a:endParaRPr>
          </a:p>
        </p:txBody>
      </p:sp>
      <p:sp>
        <p:nvSpPr>
          <p:cNvPr id="277" name="Text Placeholder 2"/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4783138" y="2335213"/>
            <a:ext cx="2540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5875" tIns="0" rIns="15875" bIns="0" numCol="1" spcCol="0" rtlCol="0" anchor="ctr" anchorCtr="0">
            <a:noAutofit/>
          </a:bodyPr>
          <a:lstStyle>
            <a:lvl1pPr marL="0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9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407792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2pPr>
            <a:lvl3pPr marL="815583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3pPr>
            <a:lvl4pPr marL="1223377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4pPr>
            <a:lvl5pPr marL="1631167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5pPr>
            <a:lvl6pPr marL="2242855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0647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8440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6232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ru-RU" altLang="en-US" dirty="0" smtClean="0">
                <a:solidFill>
                  <a:schemeClr val="bg1"/>
                </a:solidFill>
                <a:sym typeface="Open Sans Light"/>
              </a:rPr>
              <a:t>23,5</a:t>
            </a:r>
            <a:endParaRPr lang="ru-RU" dirty="0" smtClean="0">
              <a:solidFill>
                <a:schemeClr val="bg1"/>
              </a:solidFill>
              <a:sym typeface="Open Sans Light"/>
            </a:endParaRPr>
          </a:p>
        </p:txBody>
      </p:sp>
      <p:sp>
        <p:nvSpPr>
          <p:cNvPr id="12" name="Прямоугольник 11"/>
          <p:cNvSpPr/>
          <p:nvPr>
            <p:custDataLst>
              <p:tags r:id="rId24"/>
            </p:custDataLst>
          </p:nvPr>
        </p:nvSpPr>
        <p:spPr bwMode="auto">
          <a:xfrm>
            <a:off x="5378450" y="1803400"/>
            <a:ext cx="160338" cy="1206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Open Sans Light"/>
            </a:endParaRPr>
          </a:p>
        </p:txBody>
      </p:sp>
      <p:sp>
        <p:nvSpPr>
          <p:cNvPr id="13" name="Прямоугольник 12"/>
          <p:cNvSpPr/>
          <p:nvPr>
            <p:custDataLst>
              <p:tags r:id="rId25"/>
            </p:custDataLst>
          </p:nvPr>
        </p:nvSpPr>
        <p:spPr bwMode="auto">
          <a:xfrm>
            <a:off x="5378450" y="2032000"/>
            <a:ext cx="160338" cy="1206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Open Sans Light"/>
            </a:endParaRPr>
          </a:p>
        </p:txBody>
      </p:sp>
      <p:sp>
        <p:nvSpPr>
          <p:cNvPr id="242" name="Text Placeholder 2"/>
          <p:cNvSpPr>
            <a:spLocks noGrp="1"/>
          </p:cNvSpPr>
          <p:nvPr>
            <p:custDataLst>
              <p:tags r:id="rId26"/>
            </p:custDataLst>
          </p:nvPr>
        </p:nvSpPr>
        <p:spPr bwMode="auto">
          <a:xfrm>
            <a:off x="5589588" y="2028825"/>
            <a:ext cx="719138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9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407792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2pPr>
            <a:lvl3pPr marL="815583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3pPr>
            <a:lvl4pPr marL="1223377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4pPr>
            <a:lvl5pPr marL="1631167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5pPr>
            <a:lvl6pPr marL="2242855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0647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8440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6232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ru-RU" altLang="en-US" dirty="0" smtClean="0">
                <a:sym typeface="Open Sans Light"/>
              </a:rPr>
              <a:t>Затраты, млн</a:t>
            </a:r>
            <a:endParaRPr lang="ru-RU" dirty="0" smtClean="0">
              <a:sym typeface="Open Sans Light"/>
            </a:endParaRPr>
          </a:p>
        </p:txBody>
      </p:sp>
      <p:sp>
        <p:nvSpPr>
          <p:cNvPr id="241" name="Text Placeholder 2"/>
          <p:cNvSpPr>
            <a:spLocks noGrp="1"/>
          </p:cNvSpPr>
          <p:nvPr>
            <p:custDataLst>
              <p:tags r:id="rId27"/>
            </p:custDataLst>
          </p:nvPr>
        </p:nvSpPr>
        <p:spPr bwMode="auto">
          <a:xfrm>
            <a:off x="5589588" y="1800225"/>
            <a:ext cx="727075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9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407792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2pPr>
            <a:lvl3pPr marL="815583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3pPr>
            <a:lvl4pPr marL="1223377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4pPr>
            <a:lvl5pPr marL="1631167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5pPr>
            <a:lvl6pPr marL="2242855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0647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8440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6232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ru-RU" altLang="en-US" dirty="0" smtClean="0">
                <a:sym typeface="Open Sans Light"/>
              </a:rPr>
              <a:t>Выручка, млн</a:t>
            </a:r>
            <a:endParaRPr lang="ru-RU" dirty="0" smtClean="0">
              <a:sym typeface="Open Sans Light"/>
            </a:endParaRPr>
          </a:p>
        </p:txBody>
      </p:sp>
      <p:graphicFrame>
        <p:nvGraphicFramePr>
          <p:cNvPr id="433" name="Chart 3"/>
          <p:cNvGraphicFramePr/>
          <p:nvPr>
            <p:custDataLst>
              <p:tags r:id="rId28"/>
            </p:custDataLst>
            <p:extLst>
              <p:ext uri="{D42A27DB-BD31-4B8C-83A1-F6EECF244321}">
                <p14:modId xmlns:p14="http://schemas.microsoft.com/office/powerpoint/2010/main" val="2502627996"/>
              </p:ext>
            </p:extLst>
          </p:nvPr>
        </p:nvGraphicFramePr>
        <p:xfrm>
          <a:off x="6759575" y="1671638"/>
          <a:ext cx="1173163" cy="190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6"/>
          </a:graphicData>
        </a:graphic>
      </p:graphicFrame>
      <p:cxnSp>
        <p:nvCxnSpPr>
          <p:cNvPr id="17" name="Прямая соединительная линия 16"/>
          <p:cNvCxnSpPr/>
          <p:nvPr>
            <p:custDataLst>
              <p:tags r:id="rId29"/>
            </p:custDataLst>
          </p:nvPr>
        </p:nvCxnSpPr>
        <p:spPr bwMode="gray">
          <a:xfrm flipH="1" flipV="1">
            <a:off x="7554913" y="1806575"/>
            <a:ext cx="85725" cy="106363"/>
          </a:xfrm>
          <a:prstGeom prst="line">
            <a:avLst/>
          </a:prstGeom>
          <a:ln w="63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8" name="Text Placeholder 2"/>
          <p:cNvSpPr>
            <a:spLocks noGrp="1"/>
          </p:cNvSpPr>
          <p:nvPr>
            <p:custDataLst>
              <p:tags r:id="rId30"/>
            </p:custDataLst>
          </p:nvPr>
        </p:nvSpPr>
        <p:spPr bwMode="gray">
          <a:xfrm>
            <a:off x="7640638" y="1754188"/>
            <a:ext cx="16986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8575" tIns="0" rIns="28575" bIns="0" numCol="1" spcCol="0" rtlCol="0" anchor="ctr" anchorCtr="0">
            <a:noAutofit/>
          </a:bodyPr>
          <a:lstStyle>
            <a:lvl1pPr marL="0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9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407792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2pPr>
            <a:lvl3pPr marL="815583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3pPr>
            <a:lvl4pPr marL="1223377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4pPr>
            <a:lvl5pPr marL="1631167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5pPr>
            <a:lvl6pPr marL="2242855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0647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8440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6232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ru-RU" altLang="en-US" sz="1600" b="1" dirty="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5</a:t>
            </a:r>
            <a:endParaRPr lang="ru-RU" sz="1600" b="1" dirty="0" smtClean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13" name="Text Placeholder 2"/>
          <p:cNvSpPr>
            <a:spLocks noGrp="1"/>
          </p:cNvSpPr>
          <p:nvPr>
            <p:custDataLst>
              <p:tags r:id="rId31"/>
            </p:custDataLst>
          </p:nvPr>
        </p:nvSpPr>
        <p:spPr bwMode="gray">
          <a:xfrm>
            <a:off x="7204075" y="2517775"/>
            <a:ext cx="28257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8575" tIns="0" rIns="28575" bIns="0" numCol="1" spcCol="0" rtlCol="0" anchor="ctr" anchorCtr="0">
            <a:noAutofit/>
          </a:bodyPr>
          <a:lstStyle>
            <a:lvl1pPr marL="0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9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407792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2pPr>
            <a:lvl3pPr marL="815583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3pPr>
            <a:lvl4pPr marL="1223377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4pPr>
            <a:lvl5pPr marL="1631167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5pPr>
            <a:lvl6pPr marL="2242855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0647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8440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6232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ru-RU" alt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76</a:t>
            </a:r>
            <a:endParaRPr lang="ru-RU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48" name="Text Placeholder 2"/>
          <p:cNvSpPr>
            <a:spLocks noGrp="1"/>
          </p:cNvSpPr>
          <p:nvPr>
            <p:custDataLst>
              <p:tags r:id="rId32"/>
            </p:custDataLst>
          </p:nvPr>
        </p:nvSpPr>
        <p:spPr bwMode="auto">
          <a:xfrm>
            <a:off x="6961188" y="3544888"/>
            <a:ext cx="76835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9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407792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2pPr>
            <a:lvl3pPr marL="815583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3pPr>
            <a:lvl4pPr marL="1223377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4pPr>
            <a:lvl5pPr marL="1631167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5pPr>
            <a:lvl6pPr marL="2242855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0647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8440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6232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ru-RU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Open Sans Light"/>
              </a:rPr>
              <a:t>Кинозалы</a:t>
            </a:r>
          </a:p>
        </p:txBody>
      </p:sp>
      <p:sp>
        <p:nvSpPr>
          <p:cNvPr id="19" name="Прямоугольник 18"/>
          <p:cNvSpPr/>
          <p:nvPr>
            <p:custDataLst>
              <p:tags r:id="rId33"/>
            </p:custDataLst>
          </p:nvPr>
        </p:nvSpPr>
        <p:spPr bwMode="auto">
          <a:xfrm>
            <a:off x="7994650" y="2032000"/>
            <a:ext cx="160338" cy="1206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Open Sans Light"/>
            </a:endParaRPr>
          </a:p>
        </p:txBody>
      </p:sp>
      <p:sp>
        <p:nvSpPr>
          <p:cNvPr id="18" name="Прямоугольник 17"/>
          <p:cNvSpPr/>
          <p:nvPr>
            <p:custDataLst>
              <p:tags r:id="rId34"/>
            </p:custDataLst>
          </p:nvPr>
        </p:nvSpPr>
        <p:spPr bwMode="auto">
          <a:xfrm>
            <a:off x="7994650" y="1803400"/>
            <a:ext cx="160338" cy="120650"/>
          </a:xfrm>
          <a:prstGeom prst="rect">
            <a:avLst/>
          </a:prstGeom>
          <a:solidFill>
            <a:srgbClr val="0E3A5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Open Sans Light"/>
            </a:endParaRPr>
          </a:p>
        </p:txBody>
      </p:sp>
      <p:sp>
        <p:nvSpPr>
          <p:cNvPr id="422" name="Text Placeholder 2"/>
          <p:cNvSpPr>
            <a:spLocks noGrp="1"/>
          </p:cNvSpPr>
          <p:nvPr>
            <p:custDataLst>
              <p:tags r:id="rId35"/>
            </p:custDataLst>
          </p:nvPr>
        </p:nvSpPr>
        <p:spPr bwMode="auto">
          <a:xfrm>
            <a:off x="8205788" y="1800225"/>
            <a:ext cx="22225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9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407792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2pPr>
            <a:lvl3pPr marL="815583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3pPr>
            <a:lvl4pPr marL="1223377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4pPr>
            <a:lvl5pPr marL="1631167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5pPr>
            <a:lvl6pPr marL="2242855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0647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8440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6232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</a:pPr>
            <a:fld id="{1D17A989-45C5-4EE3-96CF-F8A5AE25A471}" type="datetime'''''''4''''''D''''''''''''X'''''''''''">
              <a:rPr lang="ru-RU" altLang="en-US" smtClean="0">
                <a:sym typeface="Open Sans Light"/>
              </a:rPr>
              <a:pPr algn="l">
                <a:spcBef>
                  <a:spcPct val="0"/>
                </a:spcBef>
                <a:spcAft>
                  <a:spcPct val="0"/>
                </a:spcAft>
              </a:pPr>
              <a:t>4DX</a:t>
            </a:fld>
            <a:endParaRPr lang="ru-RU" dirty="0" smtClean="0">
              <a:sym typeface="Open Sans Light"/>
            </a:endParaRPr>
          </a:p>
        </p:txBody>
      </p:sp>
      <p:sp>
        <p:nvSpPr>
          <p:cNvPr id="423" name="Text Placeholder 2"/>
          <p:cNvSpPr>
            <a:spLocks noGrp="1"/>
          </p:cNvSpPr>
          <p:nvPr>
            <p:custDataLst>
              <p:tags r:id="rId36"/>
            </p:custDataLst>
          </p:nvPr>
        </p:nvSpPr>
        <p:spPr bwMode="auto">
          <a:xfrm>
            <a:off x="8205788" y="2028825"/>
            <a:ext cx="396875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9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407792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2pPr>
            <a:lvl3pPr marL="815583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3pPr>
            <a:lvl4pPr marL="1223377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4pPr>
            <a:lvl5pPr marL="1631167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5pPr>
            <a:lvl6pPr marL="2242855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0647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8440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6232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ct val="0"/>
              </a:spcBef>
              <a:spcAft>
                <a:spcPct val="0"/>
              </a:spcAft>
            </a:pPr>
            <a:fld id="{784570EF-B727-4BE2-AC3F-8508668A7CE0}" type="datetime'''''''''''''''''П''р''''''о''''''''ч''ие'''''''''">
              <a:rPr lang="ru-RU" altLang="en-US" smtClean="0">
                <a:sym typeface="Open Sans Light"/>
              </a:rPr>
              <a:pPr algn="l">
                <a:spcBef>
                  <a:spcPct val="0"/>
                </a:spcBef>
                <a:spcAft>
                  <a:spcPct val="0"/>
                </a:spcAft>
              </a:pPr>
              <a:t>Прочие</a:t>
            </a:fld>
            <a:endParaRPr lang="ru-RU" dirty="0" smtClean="0">
              <a:sym typeface="Open Sans Light"/>
            </a:endParaRPr>
          </a:p>
        </p:txBody>
      </p:sp>
      <p:grpSp>
        <p:nvGrpSpPr>
          <p:cNvPr id="449" name="Группа 448"/>
          <p:cNvGrpSpPr/>
          <p:nvPr/>
        </p:nvGrpSpPr>
        <p:grpSpPr>
          <a:xfrm>
            <a:off x="3602569" y="1196052"/>
            <a:ext cx="3001042" cy="370800"/>
            <a:chOff x="5477508" y="1257464"/>
            <a:chExt cx="3442945" cy="357226"/>
          </a:xfrm>
          <a:solidFill>
            <a:srgbClr val="134D7E"/>
          </a:solidFill>
        </p:grpSpPr>
        <p:sp>
          <p:nvSpPr>
            <p:cNvPr id="450" name="Rounded Rectangle 51"/>
            <p:cNvSpPr/>
            <p:nvPr/>
          </p:nvSpPr>
          <p:spPr>
            <a:xfrm>
              <a:off x="5477508" y="1257464"/>
              <a:ext cx="2105881" cy="357226"/>
            </a:xfrm>
            <a:prstGeom prst="roundRect">
              <a:avLst>
                <a:gd name="adj" fmla="val 6876"/>
              </a:avLst>
            </a:prstGeom>
            <a:solidFill>
              <a:srgbClr val="116B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1" name="TextBox 450"/>
            <p:cNvSpPr txBox="1"/>
            <p:nvPr/>
          </p:nvSpPr>
          <p:spPr>
            <a:xfrm>
              <a:off x="5600400" y="1288892"/>
              <a:ext cx="3320053" cy="296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400" b="1" dirty="0" smtClea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Сравнение</a:t>
              </a:r>
              <a:r>
                <a:rPr lang="ru-RU" sz="14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1400" b="1" dirty="0" smtClea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с 2</a:t>
              </a:r>
              <a:r>
                <a:rPr lang="en-US" sz="1400" b="1" dirty="0" smtClea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452" name="Группа 451"/>
          <p:cNvGrpSpPr/>
          <p:nvPr/>
        </p:nvGrpSpPr>
        <p:grpSpPr>
          <a:xfrm>
            <a:off x="6371910" y="1196052"/>
            <a:ext cx="2386328" cy="370800"/>
            <a:chOff x="5477508" y="1249810"/>
            <a:chExt cx="2909164" cy="357226"/>
          </a:xfrm>
          <a:solidFill>
            <a:srgbClr val="134D7E"/>
          </a:solidFill>
        </p:grpSpPr>
        <p:sp>
          <p:nvSpPr>
            <p:cNvPr id="453" name="Rounded Rectangle 51"/>
            <p:cNvSpPr/>
            <p:nvPr/>
          </p:nvSpPr>
          <p:spPr>
            <a:xfrm>
              <a:off x="5477508" y="1249810"/>
              <a:ext cx="2105880" cy="357226"/>
            </a:xfrm>
            <a:prstGeom prst="roundRect">
              <a:avLst>
                <a:gd name="adj" fmla="val 6876"/>
              </a:avLst>
            </a:prstGeom>
            <a:solidFill>
              <a:srgbClr val="116B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4" name="TextBox 453"/>
            <p:cNvSpPr txBox="1"/>
            <p:nvPr/>
          </p:nvSpPr>
          <p:spPr>
            <a:xfrm>
              <a:off x="5648524" y="1279329"/>
              <a:ext cx="2738148" cy="296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400" b="1" noProof="0" dirty="0" smtClean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Соотношение</a:t>
              </a:r>
              <a:endPara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470" name="Группа 469"/>
          <p:cNvGrpSpPr/>
          <p:nvPr/>
        </p:nvGrpSpPr>
        <p:grpSpPr>
          <a:xfrm>
            <a:off x="8749324" y="6370858"/>
            <a:ext cx="394676" cy="287468"/>
            <a:chOff x="7808971" y="627952"/>
            <a:chExt cx="394676" cy="39600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71" name="Прямоугольник 470"/>
            <p:cNvSpPr/>
            <p:nvPr/>
          </p:nvSpPr>
          <p:spPr>
            <a:xfrm>
              <a:off x="7880971" y="627952"/>
              <a:ext cx="322676" cy="3931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050" dirty="0" smtClean="0">
                  <a:solidFill>
                    <a:prstClr val="white"/>
                  </a:solidFill>
                  <a:latin typeface="Calibri"/>
                </a:rPr>
                <a:t>1</a:t>
              </a:r>
              <a:r>
                <a:rPr lang="ru-RU" sz="1050" dirty="0">
                  <a:solidFill>
                    <a:prstClr val="white"/>
                  </a:solidFill>
                  <a:latin typeface="Calibri"/>
                </a:rPr>
                <a:t>2</a:t>
              </a:r>
              <a:endPara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2" name="Равнобедренный треугольник 471"/>
            <p:cNvSpPr/>
            <p:nvPr/>
          </p:nvSpPr>
          <p:spPr>
            <a:xfrm rot="16200000">
              <a:off x="7646971" y="789952"/>
              <a:ext cx="396000" cy="720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093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Объект 9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454086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name="think-cell Slide" r:id="rId10" imgW="425" imgH="426" progId="TCLayout.ActiveDocument.1">
                  <p:embed/>
                </p:oleObj>
              </mc:Choice>
              <mc:Fallback>
                <p:oleObj name="think-cell Slide" r:id="rId10" imgW="425" imgH="426" progId="TCLayout.ActiveDocument.1">
                  <p:embed/>
                  <p:pic>
                    <p:nvPicPr>
                      <p:cNvPr id="94" name="Объект 93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" name="Прямоугольник 90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91435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0" lang="ru-RU" sz="1200" b="1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cs typeface="Arial" panose="020B0604020202020204" pitchFamily="34" charset="0"/>
              <a:sym typeface="Open Sans Light"/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-3901985" y="1304215"/>
            <a:ext cx="3484563" cy="22542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514350" rtl="0" eaLnBrk="1" fontAlgn="auto" latinLnBrk="0" hangingPunct="1">
              <a:lnSpc>
                <a:spcPts val="1001"/>
              </a:lnSpc>
              <a:spcBef>
                <a:spcPts val="2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b="1" dirty="0" smtClean="0">
                <a:solidFill>
                  <a:srgbClr val="445469"/>
                </a:solidFill>
                <a:latin typeface="Roboto" charset="0"/>
                <a:ea typeface="Roboto" charset="0"/>
                <a:cs typeface="Roboto" charset="0"/>
              </a:rPr>
              <a:t>Технические характеристики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748054" y="1759680"/>
            <a:ext cx="2971800" cy="369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Площадь: 25 х 18 х 18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-3748054" y="2129568"/>
            <a:ext cx="2971800" cy="369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Кол-во мест: 350</a:t>
            </a:r>
            <a:endParaRPr lang="ru-RU" dirty="0"/>
          </a:p>
        </p:txBody>
      </p:sp>
      <p:sp>
        <p:nvSpPr>
          <p:cNvPr id="143" name="Text Placeholder 2"/>
          <p:cNvSpPr txBox="1">
            <a:spLocks/>
          </p:cNvSpPr>
          <p:nvPr/>
        </p:nvSpPr>
        <p:spPr>
          <a:xfrm>
            <a:off x="-4004436" y="934327"/>
            <a:ext cx="3484563" cy="22542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514350" rtl="0" eaLnBrk="1" fontAlgn="auto" latinLnBrk="0" hangingPunct="1">
              <a:lnSpc>
                <a:spcPts val="1001"/>
              </a:lnSpc>
              <a:spcBef>
                <a:spcPts val="2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b="1" dirty="0" smtClean="0">
                <a:solidFill>
                  <a:srgbClr val="445469"/>
                </a:solidFill>
                <a:latin typeface="Roboto" charset="0"/>
                <a:ea typeface="Roboto" charset="0"/>
                <a:cs typeface="Roboto" charset="0"/>
              </a:rPr>
              <a:t>ТОП-мест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445469"/>
              </a:solidFill>
              <a:effectLst/>
              <a:uLnTx/>
              <a:uFillTx/>
              <a:latin typeface="Roboto" charset="0"/>
              <a:ea typeface="Roboto" charset="0"/>
              <a:cs typeface="Roboto" charset="0"/>
            </a:endParaRPr>
          </a:p>
        </p:txBody>
      </p:sp>
      <p:grpSp>
        <p:nvGrpSpPr>
          <p:cNvPr id="9" name="Группа 8"/>
          <p:cNvGrpSpPr/>
          <p:nvPr/>
        </p:nvGrpSpPr>
        <p:grpSpPr>
          <a:xfrm>
            <a:off x="372566" y="4598274"/>
            <a:ext cx="8743187" cy="1987784"/>
            <a:chOff x="184896" y="1294857"/>
            <a:chExt cx="8743187" cy="1987784"/>
          </a:xfrm>
        </p:grpSpPr>
        <p:sp>
          <p:nvSpPr>
            <p:cNvPr id="238" name="Rectangle 22"/>
            <p:cNvSpPr>
              <a:spLocks/>
            </p:cNvSpPr>
            <p:nvPr/>
          </p:nvSpPr>
          <p:spPr bwMode="auto">
            <a:xfrm>
              <a:off x="1323607" y="2868553"/>
              <a:ext cx="7173587" cy="324111"/>
            </a:xfrm>
            <a:prstGeom prst="rect">
              <a:avLst/>
            </a:prstGeom>
            <a:solidFill>
              <a:schemeClr val="bg2">
                <a:alpha val="9999"/>
              </a:schemeClr>
            </a:solidFill>
            <a:ln>
              <a:noFill/>
            </a:ln>
            <a:effectLst/>
          </p:spPr>
          <p:txBody>
            <a:bodyPr lIns="0" tIns="0" rIns="0" bIns="0" anchor="ctr"/>
            <a:lstStyle/>
            <a:p>
              <a:pPr algn="ctr"/>
              <a:endParaRPr lang="ru-RU" altLang="ru-RU" sz="1200" dirty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36" name="Rectangle 22"/>
            <p:cNvSpPr>
              <a:spLocks/>
            </p:cNvSpPr>
            <p:nvPr/>
          </p:nvSpPr>
          <p:spPr bwMode="auto">
            <a:xfrm>
              <a:off x="1323607" y="2200121"/>
              <a:ext cx="7173587" cy="324111"/>
            </a:xfrm>
            <a:prstGeom prst="rect">
              <a:avLst/>
            </a:prstGeom>
            <a:solidFill>
              <a:schemeClr val="bg2">
                <a:alpha val="9999"/>
              </a:schemeClr>
            </a:solidFill>
            <a:ln>
              <a:noFill/>
            </a:ln>
            <a:effectLst/>
          </p:spPr>
          <p:txBody>
            <a:bodyPr lIns="0" tIns="0" rIns="0" bIns="0" anchor="ctr"/>
            <a:lstStyle/>
            <a:p>
              <a:pPr algn="ctr"/>
              <a:endParaRPr lang="ru-RU" altLang="ru-RU" sz="1200" dirty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37" name="Rectangle 59"/>
            <p:cNvSpPr>
              <a:spLocks/>
            </p:cNvSpPr>
            <p:nvPr/>
          </p:nvSpPr>
          <p:spPr bwMode="auto">
            <a:xfrm>
              <a:off x="1326222" y="2530340"/>
              <a:ext cx="7177441" cy="327387"/>
            </a:xfrm>
            <a:prstGeom prst="rect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noFill/>
            </a:ln>
            <a:effectLst/>
          </p:spPr>
          <p:txBody>
            <a:bodyPr lIns="0" tIns="0" rIns="0" bIns="0" anchor="ctr"/>
            <a:lstStyle/>
            <a:p>
              <a:pPr algn="ctr"/>
              <a:endParaRPr lang="ru-RU" altLang="ru-RU" sz="1200" dirty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35" name="Rectangle 59"/>
            <p:cNvSpPr>
              <a:spLocks/>
            </p:cNvSpPr>
            <p:nvPr/>
          </p:nvSpPr>
          <p:spPr bwMode="auto">
            <a:xfrm>
              <a:off x="1326222" y="1861908"/>
              <a:ext cx="7177441" cy="327387"/>
            </a:xfrm>
            <a:prstGeom prst="rect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noFill/>
            </a:ln>
            <a:effectLst/>
          </p:spPr>
          <p:txBody>
            <a:bodyPr lIns="0" tIns="0" rIns="0" bIns="0" anchor="ctr"/>
            <a:lstStyle/>
            <a:p>
              <a:pPr algn="ctr"/>
              <a:endParaRPr lang="ru-RU" altLang="ru-RU" sz="1200" dirty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28" name="Rectangle 14"/>
            <p:cNvSpPr>
              <a:spLocks/>
            </p:cNvSpPr>
            <p:nvPr/>
          </p:nvSpPr>
          <p:spPr bwMode="auto">
            <a:xfrm>
              <a:off x="7120679" y="1341816"/>
              <a:ext cx="1380370" cy="32237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lIns="0" tIns="0" rIns="0" bIns="0" anchor="ctr"/>
            <a:lstStyle/>
            <a:p>
              <a:pPr algn="ctr"/>
              <a:endParaRPr lang="ru-RU" altLang="ru-RU" sz="1200" dirty="0">
                <a:solidFill>
                  <a:srgbClr val="DCDEE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32" name="Rectangle 14"/>
            <p:cNvSpPr>
              <a:spLocks/>
            </p:cNvSpPr>
            <p:nvPr/>
          </p:nvSpPr>
          <p:spPr bwMode="auto">
            <a:xfrm>
              <a:off x="5740309" y="1341816"/>
              <a:ext cx="1380370" cy="322373"/>
            </a:xfrm>
            <a:prstGeom prst="rect">
              <a:avLst/>
            </a:prstGeom>
            <a:solidFill>
              <a:srgbClr val="1971BB"/>
            </a:solidFill>
            <a:ln>
              <a:noFill/>
            </a:ln>
            <a:effectLst/>
          </p:spPr>
          <p:txBody>
            <a:bodyPr lIns="0" tIns="0" rIns="0" bIns="0" anchor="ctr"/>
            <a:lstStyle/>
            <a:p>
              <a:pPr algn="ctr"/>
              <a:endParaRPr lang="ru-RU" altLang="ru-RU" sz="1200" dirty="0">
                <a:solidFill>
                  <a:srgbClr val="DCDEE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33" name="Rectangle 14"/>
            <p:cNvSpPr>
              <a:spLocks/>
            </p:cNvSpPr>
            <p:nvPr/>
          </p:nvSpPr>
          <p:spPr bwMode="auto">
            <a:xfrm>
              <a:off x="3172854" y="1341816"/>
              <a:ext cx="2589429" cy="322373"/>
            </a:xfrm>
            <a:prstGeom prst="rect">
              <a:avLst/>
            </a:prstGeom>
            <a:solidFill>
              <a:srgbClr val="1D8EEA"/>
            </a:solidFill>
            <a:ln>
              <a:noFill/>
            </a:ln>
            <a:effectLst/>
          </p:spPr>
          <p:txBody>
            <a:bodyPr lIns="0" tIns="0" rIns="0" bIns="0" anchor="ctr"/>
            <a:lstStyle/>
            <a:p>
              <a:pPr algn="ctr"/>
              <a:endParaRPr lang="ru-RU" altLang="ru-RU" sz="1200" dirty="0">
                <a:solidFill>
                  <a:srgbClr val="DCDEE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34" name="Rectangle 14"/>
            <p:cNvSpPr>
              <a:spLocks/>
            </p:cNvSpPr>
            <p:nvPr/>
          </p:nvSpPr>
          <p:spPr bwMode="auto">
            <a:xfrm>
              <a:off x="1323608" y="1341299"/>
              <a:ext cx="1863904" cy="322373"/>
            </a:xfrm>
            <a:prstGeom prst="rect">
              <a:avLst/>
            </a:prstGeom>
            <a:solidFill>
              <a:srgbClr val="4EAAFF"/>
            </a:solidFill>
            <a:ln>
              <a:noFill/>
            </a:ln>
            <a:effectLst/>
          </p:spPr>
          <p:txBody>
            <a:bodyPr lIns="0" tIns="0" rIns="0" bIns="0" anchor="ctr"/>
            <a:lstStyle/>
            <a:p>
              <a:pPr algn="ctr"/>
              <a:endParaRPr lang="ru-RU" altLang="ru-RU" sz="1200" dirty="0">
                <a:solidFill>
                  <a:srgbClr val="DCDEE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465050" y="1294857"/>
              <a:ext cx="1657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>
                  <a:solidFill>
                    <a:schemeClr val="bg1"/>
                  </a:solidFill>
                </a:rPr>
                <a:t>Проходимость 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212136" y="1305166"/>
              <a:ext cx="2756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>
                  <a:solidFill>
                    <a:schemeClr val="bg1"/>
                  </a:solidFill>
                </a:rPr>
                <a:t>Стоимость аренды кв. м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5774270" y="1297146"/>
              <a:ext cx="1657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>
                  <a:solidFill>
                    <a:schemeClr val="bg1"/>
                  </a:solidFill>
                </a:rPr>
                <a:t>Конкуренты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7270733" y="1295538"/>
              <a:ext cx="1657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>
                  <a:solidFill>
                    <a:schemeClr val="bg1"/>
                  </a:solidFill>
                </a:rPr>
                <a:t>Площадь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84896" y="1824363"/>
              <a:ext cx="1200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err="1" smtClean="0"/>
                <a:t>Афимол</a:t>
              </a:r>
              <a:r>
                <a:rPr lang="ru-RU" dirty="0" err="1"/>
                <a:t>л</a:t>
              </a:r>
              <a:endParaRPr lang="ru-RU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31065" y="2174645"/>
              <a:ext cx="1285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Тройка</a:t>
              </a:r>
              <a:endParaRPr lang="ru-RU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231065" y="2543977"/>
              <a:ext cx="1285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 smtClean="0"/>
                <a:t>Курский</a:t>
              </a:r>
              <a:endParaRPr lang="ru-RU" b="1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231065" y="2913309"/>
              <a:ext cx="1285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Ереван </a:t>
              </a:r>
              <a:endParaRPr lang="ru-RU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1662721" y="1824363"/>
              <a:ext cx="1200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 smtClean="0"/>
                <a:t>100 000</a:t>
              </a:r>
              <a:endParaRPr lang="ru-RU" b="1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708890" y="2174645"/>
              <a:ext cx="1285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 smtClean="0">
                  <a:solidFill>
                    <a:srgbClr val="FF0000"/>
                  </a:solidFill>
                </a:rPr>
                <a:t>34 000</a:t>
              </a:r>
              <a:endParaRPr lang="ru-RU" b="1" dirty="0">
                <a:solidFill>
                  <a:srgbClr val="FF0000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1708890" y="2543977"/>
              <a:ext cx="1285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 smtClean="0">
                  <a:solidFill>
                    <a:srgbClr val="00B050"/>
                  </a:solidFill>
                </a:rPr>
                <a:t>69 000</a:t>
              </a:r>
              <a:endParaRPr lang="ru-RU" b="1" dirty="0">
                <a:solidFill>
                  <a:srgbClr val="00B050"/>
                </a:solidFill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1708890" y="2865495"/>
              <a:ext cx="1285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32 500</a:t>
              </a:r>
              <a:endParaRPr lang="ru-RU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3633734" y="1814408"/>
              <a:ext cx="1200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4167</a:t>
              </a: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3588438" y="2174645"/>
              <a:ext cx="1285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2528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3588438" y="2543977"/>
              <a:ext cx="1285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b="1" dirty="0">
                  <a:solidFill>
                    <a:srgbClr val="00B050"/>
                  </a:solidFill>
                  <a:latin typeface="Times New Roman" panose="02020603050405020304" pitchFamily="18" charset="0"/>
                </a:rPr>
                <a:t>2500</a:t>
              </a: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3588438" y="2865495"/>
              <a:ext cx="1285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2665</a:t>
              </a: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6311709" y="1824363"/>
              <a:ext cx="1200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>
                  <a:solidFill>
                    <a:srgbClr val="FF0000"/>
                  </a:solidFill>
                </a:rPr>
                <a:t>+</a:t>
              </a:r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6353809" y="2165174"/>
              <a:ext cx="1285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-</a:t>
              </a:r>
              <a:endParaRPr lang="ru-RU" dirty="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6353808" y="2524232"/>
              <a:ext cx="1285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-</a:t>
              </a:r>
              <a:endParaRPr lang="ru-RU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6353808" y="2857126"/>
              <a:ext cx="1285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-</a:t>
              </a:r>
              <a:endParaRPr lang="ru-RU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349682" y="1825971"/>
              <a:ext cx="1200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/>
                <a:t>179000</a:t>
              </a:r>
              <a:endParaRPr lang="ru-RU" dirty="0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7349682" y="2174645"/>
              <a:ext cx="1285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/>
                <a:t>144900</a:t>
              </a:r>
              <a:endParaRPr lang="ru-RU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349682" y="2543977"/>
              <a:ext cx="12858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>
                  <a:solidFill>
                    <a:srgbClr val="00B050"/>
                  </a:solidFill>
                </a:rPr>
                <a:t>103 500</a:t>
              </a:r>
              <a:br>
                <a:rPr lang="ru-RU" b="1" dirty="0">
                  <a:solidFill>
                    <a:srgbClr val="00B050"/>
                  </a:solidFill>
                </a:rPr>
              </a:br>
              <a:endParaRPr lang="ru-RU" b="1" dirty="0">
                <a:solidFill>
                  <a:srgbClr val="00B050"/>
                </a:solidFill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7349682" y="2865495"/>
              <a:ext cx="1285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>
                  <a:solidFill>
                    <a:srgbClr val="FF0000"/>
                  </a:solidFill>
                </a:rPr>
                <a:t>38150</a:t>
              </a:r>
              <a:endParaRPr lang="ru-RU" dirty="0">
                <a:solidFill>
                  <a:srgbClr val="FF0000"/>
                </a:solidFill>
              </a:endParaRPr>
            </a:p>
          </p:txBody>
        </p:sp>
      </p:grpSp>
      <p:pic>
        <p:nvPicPr>
          <p:cNvPr id="8" name="Рисунок 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262" y="1221740"/>
            <a:ext cx="4725282" cy="2970845"/>
          </a:xfrm>
          <a:prstGeom prst="rect">
            <a:avLst/>
          </a:prstGeom>
        </p:spPr>
      </p:pic>
      <p:sp>
        <p:nvSpPr>
          <p:cNvPr id="239" name="Title 1"/>
          <p:cNvSpPr txBox="1">
            <a:spLocks/>
          </p:cNvSpPr>
          <p:nvPr/>
        </p:nvSpPr>
        <p:spPr>
          <a:xfrm>
            <a:off x="460860" y="466352"/>
            <a:ext cx="8381324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1800" b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Модернизация существующих кинотеатров повысит гибкость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репертуарной политики и увеличит выручку сети 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240" name="Text Placeholder 5"/>
          <p:cNvSpPr txBox="1">
            <a:spLocks/>
          </p:cNvSpPr>
          <p:nvPr/>
        </p:nvSpPr>
        <p:spPr>
          <a:xfrm>
            <a:off x="460860" y="291853"/>
            <a:ext cx="27007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050" b="1" kern="1200" baseline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6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6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6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6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6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6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EAA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МОДЕРНИЗАЦИЯ (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EAA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IMAX)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4EAA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75000"/>
                  </a:sys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ysClr val="window" lastClr="FFFFFF">
                  <a:lumMod val="75000"/>
                </a:sys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41" name="Прямая соединительная линия 240"/>
          <p:cNvCxnSpPr/>
          <p:nvPr>
            <p:custDataLst>
              <p:tags r:id="rId4"/>
            </p:custDataLst>
          </p:nvPr>
        </p:nvCxnSpPr>
        <p:spPr bwMode="auto">
          <a:xfrm>
            <a:off x="1600200" y="1449388"/>
            <a:ext cx="649288" cy="0"/>
          </a:xfrm>
          <a:prstGeom prst="line">
            <a:avLst/>
          </a:prstGeom>
          <a:ln w="3175">
            <a:solidFill>
              <a:schemeClr val="tx1"/>
            </a:solidFill>
            <a:prstDash val="lgDash"/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64" name="Chart 3"/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873509561"/>
              </p:ext>
            </p:extLst>
          </p:nvPr>
        </p:nvGraphicFramePr>
        <p:xfrm>
          <a:off x="377825" y="1181100"/>
          <a:ext cx="3094038" cy="2984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243" name="Text Placeholder 2"/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663575" y="4133850"/>
            <a:ext cx="105727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9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407792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2pPr>
            <a:lvl3pPr marL="815583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3pPr>
            <a:lvl4pPr marL="1223377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4pPr>
            <a:lvl5pPr marL="1631167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5pPr>
            <a:lvl6pPr marL="2242855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0647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8440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6232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  <a:spcAft>
                <a:spcPct val="0"/>
              </a:spcAft>
              <a:defRPr/>
            </a:pPr>
            <a:r>
              <a:rPr lang="ru-RU" altLang="en-US" sz="1200" b="1" dirty="0" smtClean="0">
                <a:solidFill>
                  <a:srgbClr val="797979"/>
                </a:solidFill>
              </a:rPr>
              <a:t>Выручка 2013</a:t>
            </a:r>
            <a:endParaRPr kumimoji="0" lang="ru-RU" sz="1200" b="1" i="0" strike="noStrike" kern="1200" spc="0" normalizeH="0" noProof="0" dirty="0" smtClean="0">
              <a:ln>
                <a:noFill/>
              </a:ln>
              <a:solidFill>
                <a:srgbClr val="797979"/>
              </a:solidFill>
              <a:effectLst/>
              <a:uLnTx/>
              <a:uFillTx/>
              <a:sym typeface="Open Sans Light"/>
            </a:endParaRPr>
          </a:p>
        </p:txBody>
      </p:sp>
      <p:sp>
        <p:nvSpPr>
          <p:cNvPr id="244" name="Text Placeholder 2"/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2328863" y="4133850"/>
            <a:ext cx="65405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9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407792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2pPr>
            <a:lvl3pPr marL="815583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3pPr>
            <a:lvl4pPr marL="1223377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4pPr>
            <a:lvl5pPr marL="1631167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5pPr>
            <a:lvl6pPr marL="2242855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0647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8440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6232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  <a:spcAft>
                <a:spcPct val="0"/>
              </a:spcAft>
              <a:defRPr/>
            </a:pPr>
            <a:r>
              <a:rPr lang="ru-RU" altLang="en-US" sz="1200" b="1" dirty="0" smtClean="0">
                <a:solidFill>
                  <a:srgbClr val="797979"/>
                </a:solidFill>
              </a:rPr>
              <a:t>Прирост</a:t>
            </a:r>
            <a:endParaRPr kumimoji="0" lang="ru-RU" sz="1200" b="1" i="0" strike="noStrike" kern="1200" spc="0" normalizeH="0" noProof="0" dirty="0" smtClean="0">
              <a:ln>
                <a:noFill/>
              </a:ln>
              <a:solidFill>
                <a:srgbClr val="797979"/>
              </a:solidFill>
              <a:effectLst/>
              <a:uLnTx/>
              <a:uFillTx/>
              <a:sym typeface="Open Sans Light"/>
            </a:endParaRPr>
          </a:p>
        </p:txBody>
      </p:sp>
      <p:sp useBgFill="1">
        <p:nvSpPr>
          <p:cNvPr id="253" name="Text Placeholder 2"/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2581276" y="1271588"/>
            <a:ext cx="149225" cy="277813"/>
          </a:xfrm>
          <a:prstGeom prst="rect">
            <a:avLst/>
          </a:prstGeom>
          <a:ln>
            <a:noFill/>
          </a:ln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0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9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407792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2pPr>
            <a:lvl3pPr marL="815583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3pPr>
            <a:lvl4pPr marL="1223377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4pPr>
            <a:lvl5pPr marL="1631167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5pPr>
            <a:lvl6pPr marL="2242855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0647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8440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6232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1A1B1B4A-3252-4660-B590-282B312D19AC}" type="datetime'''''''''''''''''''''''''''''''''''3'''''''''">
              <a:rPr lang="ru-RU" altLang="en-US" sz="1400" smtClean="0">
                <a:sym typeface="Open Sans Light"/>
              </a:rPr>
              <a:pPr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ru-RU" sz="1400" dirty="0" smtClean="0">
              <a:sym typeface="Open Sans Light"/>
            </a:endParaRPr>
          </a:p>
        </p:txBody>
      </p:sp>
      <p:grpSp>
        <p:nvGrpSpPr>
          <p:cNvPr id="268" name="Группа 267"/>
          <p:cNvGrpSpPr/>
          <p:nvPr/>
        </p:nvGrpSpPr>
        <p:grpSpPr>
          <a:xfrm>
            <a:off x="8749324" y="6370858"/>
            <a:ext cx="394676" cy="287468"/>
            <a:chOff x="7808971" y="627952"/>
            <a:chExt cx="394676" cy="39600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69" name="Прямоугольник 268"/>
            <p:cNvSpPr/>
            <p:nvPr/>
          </p:nvSpPr>
          <p:spPr>
            <a:xfrm>
              <a:off x="7880971" y="627952"/>
              <a:ext cx="322676" cy="3931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13</a:t>
              </a:r>
              <a:endPara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0" name="Равнобедренный треугольник 269"/>
            <p:cNvSpPr/>
            <p:nvPr/>
          </p:nvSpPr>
          <p:spPr>
            <a:xfrm rot="16200000">
              <a:off x="7646971" y="789952"/>
              <a:ext cx="396000" cy="720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782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Объект 4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930717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think-cell Slide" r:id="rId10" imgW="425" imgH="426" progId="TCLayout.ActiveDocument.1">
                  <p:embed/>
                </p:oleObj>
              </mc:Choice>
              <mc:Fallback>
                <p:oleObj name="think-cell Slide" r:id="rId10" imgW="425" imgH="4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Прямоугольник 58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ru-RU" sz="1200" b="1" dirty="0">
              <a:latin typeface="Open Sans Light"/>
              <a:sym typeface="Open Sans Light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51989"/>
              </p:ext>
            </p:extLst>
          </p:nvPr>
        </p:nvGraphicFramePr>
        <p:xfrm>
          <a:off x="3136628" y="1112716"/>
          <a:ext cx="5471483" cy="26036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3254">
                  <a:extLst>
                    <a:ext uri="{9D8B030D-6E8A-4147-A177-3AD203B41FA5}">
                      <a16:colId xmlns:a16="http://schemas.microsoft.com/office/drawing/2014/main" val="2417612381"/>
                    </a:ext>
                  </a:extLst>
                </a:gridCol>
                <a:gridCol w="1035665">
                  <a:extLst>
                    <a:ext uri="{9D8B030D-6E8A-4147-A177-3AD203B41FA5}">
                      <a16:colId xmlns:a16="http://schemas.microsoft.com/office/drawing/2014/main" val="1091511251"/>
                    </a:ext>
                  </a:extLst>
                </a:gridCol>
                <a:gridCol w="978344">
                  <a:extLst>
                    <a:ext uri="{9D8B030D-6E8A-4147-A177-3AD203B41FA5}">
                      <a16:colId xmlns:a16="http://schemas.microsoft.com/office/drawing/2014/main" val="441723759"/>
                    </a:ext>
                  </a:extLst>
                </a:gridCol>
                <a:gridCol w="1014580">
                  <a:extLst>
                    <a:ext uri="{9D8B030D-6E8A-4147-A177-3AD203B41FA5}">
                      <a16:colId xmlns:a16="http://schemas.microsoft.com/office/drawing/2014/main" val="2988947514"/>
                    </a:ext>
                  </a:extLst>
                </a:gridCol>
                <a:gridCol w="869640">
                  <a:extLst>
                    <a:ext uri="{9D8B030D-6E8A-4147-A177-3AD203B41FA5}">
                      <a16:colId xmlns:a16="http://schemas.microsoft.com/office/drawing/2014/main" val="1229311165"/>
                    </a:ext>
                  </a:extLst>
                </a:gridCol>
              </a:tblGrid>
              <a:tr h="348113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</a:rPr>
                        <a:t>Город 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u="none" strike="noStrike" dirty="0">
                          <a:effectLst/>
                        </a:rPr>
                        <a:t>Плотность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u="none" strike="noStrike" dirty="0">
                          <a:effectLst/>
                        </a:rPr>
                        <a:t>Заработок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u="none" strike="noStrike" dirty="0">
                          <a:effectLst/>
                        </a:rPr>
                        <a:t>Население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u="none" strike="noStrike" dirty="0">
                          <a:effectLst/>
                        </a:rPr>
                        <a:t>Балл</a:t>
                      </a:r>
                      <a:endParaRPr lang="ru-RU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56795115"/>
                  </a:ext>
                </a:extLst>
              </a:tr>
              <a:tr h="230683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u="none" strike="noStrike" dirty="0" err="1">
                          <a:effectLst/>
                        </a:rPr>
                        <a:t>Наб</a:t>
                      </a:r>
                      <a:r>
                        <a:rPr lang="ru-RU" sz="1600" b="1" u="none" strike="noStrike" dirty="0">
                          <a:effectLst/>
                        </a:rPr>
                        <a:t> челны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2,13</a:t>
                      </a:r>
                      <a:endParaRPr lang="ru-RU" sz="16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20223</a:t>
                      </a:r>
                      <a:endParaRPr lang="ru-RU" sz="16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solidFill>
                            <a:srgbClr val="00B050"/>
                          </a:solidFill>
                          <a:effectLst/>
                        </a:rPr>
                        <a:t>516637</a:t>
                      </a:r>
                      <a:endParaRPr lang="ru-RU" sz="16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9</a:t>
                      </a:r>
                      <a:endParaRPr lang="ru-RU" sz="16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10171656"/>
                  </a:ext>
                </a:extLst>
              </a:tr>
              <a:tr h="230683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u="none" strike="noStrike" dirty="0" smtClean="0">
                          <a:effectLst/>
                        </a:rPr>
                        <a:t>Красноярск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2,4</a:t>
                      </a:r>
                      <a:endParaRPr lang="ru-RU" sz="16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20145</a:t>
                      </a:r>
                      <a:endParaRPr lang="ru-RU" sz="16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998082</a:t>
                      </a:r>
                      <a:endParaRPr lang="ru-RU" sz="16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10</a:t>
                      </a:r>
                      <a:endParaRPr lang="ru-RU" sz="16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48189460"/>
                  </a:ext>
                </a:extLst>
              </a:tr>
              <a:tr h="230683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Пермь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2,9</a:t>
                      </a:r>
                      <a:endParaRPr lang="ru-RU" sz="16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21307</a:t>
                      </a:r>
                      <a:endParaRPr lang="ru-RU" sz="16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1000672</a:t>
                      </a:r>
                      <a:endParaRPr lang="ru-RU" sz="16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11</a:t>
                      </a:r>
                      <a:endParaRPr lang="ru-RU" sz="16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45332877"/>
                  </a:ext>
                </a:extLst>
              </a:tr>
              <a:tr h="230683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u="none" strike="noStrike" dirty="0">
                          <a:effectLst/>
                        </a:rPr>
                        <a:t>Нижний </a:t>
                      </a:r>
                      <a:r>
                        <a:rPr lang="ru-RU" sz="1600" b="1" u="none" strike="noStrike" dirty="0" smtClean="0">
                          <a:effectLst/>
                        </a:rPr>
                        <a:t>Новгород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2,86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18377</a:t>
                      </a:r>
                      <a:endParaRPr lang="ru-RU" sz="16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1263621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12</a:t>
                      </a:r>
                      <a:endParaRPr lang="ru-RU" sz="16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77238543"/>
                  </a:ext>
                </a:extLst>
              </a:tr>
              <a:tr h="230683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u="none" strike="noStrike" dirty="0" smtClean="0">
                          <a:effectLst/>
                        </a:rPr>
                        <a:t>Томск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560537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12</a:t>
                      </a:r>
                      <a:endParaRPr lang="ru-RU" sz="16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33263509"/>
                  </a:ext>
                </a:extLst>
              </a:tr>
              <a:tr h="230683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u="none" strike="noStrike" dirty="0">
                          <a:effectLst/>
                        </a:rPr>
                        <a:t>Саратов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2,39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13097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836892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14</a:t>
                      </a:r>
                      <a:endParaRPr lang="ru-RU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45467418"/>
                  </a:ext>
                </a:extLst>
              </a:tr>
              <a:tr h="230683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u="none" strike="noStrike" dirty="0">
                          <a:effectLst/>
                        </a:rPr>
                        <a:t>Тула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2,4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16975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>
                          <a:effectLst/>
                        </a:rPr>
                        <a:t>499511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15</a:t>
                      </a:r>
                      <a:endParaRPr lang="ru-RU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48187869"/>
                  </a:ext>
                </a:extLst>
              </a:tr>
              <a:tr h="230683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u="none" strike="noStrike" dirty="0">
                          <a:effectLst/>
                        </a:rPr>
                        <a:t>Ставрополь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2,47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14440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404606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20</a:t>
                      </a:r>
                      <a:endParaRPr lang="ru-RU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37423754"/>
                  </a:ext>
                </a:extLst>
              </a:tr>
            </a:tbl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527049" y="555499"/>
            <a:ext cx="10493375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1800" b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Киносеть имеет возможность</a:t>
            </a:r>
            <a:r>
              <a:rPr kumimoji="0" lang="ru-RU" sz="16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 значительно повысить выручку за счёт открытия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новых кинотеатров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527050" y="231996"/>
            <a:ext cx="27007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050" b="1" kern="1200" baseline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6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6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6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6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6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6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EAA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НОВЫЕ КИНОТЕАТРЫ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ysClr val="window" lastClr="FFFFFF">
                  <a:lumMod val="75000"/>
                </a:sys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43" name="Рисунок 4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061" y="4417845"/>
            <a:ext cx="2519747" cy="2071096"/>
          </a:xfrm>
          <a:prstGeom prst="rect">
            <a:avLst/>
          </a:prstGeom>
        </p:spPr>
      </p:pic>
      <p:pic>
        <p:nvPicPr>
          <p:cNvPr id="45" name="Рисунок 4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295" y="4417845"/>
            <a:ext cx="2556075" cy="2071096"/>
          </a:xfrm>
          <a:prstGeom prst="rect">
            <a:avLst/>
          </a:prstGeom>
        </p:spPr>
      </p:pic>
      <p:pic>
        <p:nvPicPr>
          <p:cNvPr id="44" name="Рисунок 4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80" y="4417845"/>
            <a:ext cx="2598724" cy="2071096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868048" y="4088146"/>
            <a:ext cx="2121631" cy="2462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3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Набережные</a:t>
            </a:r>
            <a:r>
              <a:rPr kumimoji="0" lang="ru-RU" sz="1600" b="1" i="0" u="none" strike="noStrike" kern="1200" cap="none" spc="0" normalizeH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челны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050254" y="4088146"/>
            <a:ext cx="2121631" cy="2462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3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Красноярск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022369" y="4090067"/>
            <a:ext cx="2121631" cy="2462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3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Пермь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52" name="Группа 51"/>
          <p:cNvGrpSpPr/>
          <p:nvPr/>
        </p:nvGrpSpPr>
        <p:grpSpPr>
          <a:xfrm>
            <a:off x="611188" y="1247775"/>
            <a:ext cx="2378075" cy="371475"/>
            <a:chOff x="5469072" y="1257464"/>
            <a:chExt cx="3320053" cy="357226"/>
          </a:xfrm>
          <a:solidFill>
            <a:srgbClr val="134D7E"/>
          </a:solidFill>
        </p:grpSpPr>
        <p:sp>
          <p:nvSpPr>
            <p:cNvPr id="53" name="Rounded Rectangle 51"/>
            <p:cNvSpPr/>
            <p:nvPr/>
          </p:nvSpPr>
          <p:spPr>
            <a:xfrm>
              <a:off x="5477508" y="1257464"/>
              <a:ext cx="2105881" cy="357226"/>
            </a:xfrm>
            <a:prstGeom prst="roundRect">
              <a:avLst>
                <a:gd name="adj" fmla="val 6876"/>
              </a:avLst>
            </a:prstGeom>
            <a:solidFill>
              <a:srgbClr val="116B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469072" y="1289157"/>
              <a:ext cx="3320053" cy="296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ВЫРУЧКА, млн</a:t>
              </a:r>
              <a:endPara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cxnSp>
        <p:nvCxnSpPr>
          <p:cNvPr id="55" name="Прямая соединительная линия 54"/>
          <p:cNvCxnSpPr/>
          <p:nvPr>
            <p:custDataLst>
              <p:tags r:id="rId4"/>
            </p:custDataLst>
          </p:nvPr>
        </p:nvCxnSpPr>
        <p:spPr bwMode="auto">
          <a:xfrm>
            <a:off x="1225550" y="2085975"/>
            <a:ext cx="428625" cy="0"/>
          </a:xfrm>
          <a:prstGeom prst="line">
            <a:avLst/>
          </a:prstGeom>
          <a:ln w="3175">
            <a:solidFill>
              <a:schemeClr val="tx1"/>
            </a:solidFill>
            <a:prstDash val="lgDash"/>
            <a:headEnd type="none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Chart 3"/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956639710"/>
              </p:ext>
            </p:extLst>
          </p:nvPr>
        </p:nvGraphicFramePr>
        <p:xfrm>
          <a:off x="333375" y="1689100"/>
          <a:ext cx="2214563" cy="1971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58" name="Text Placeholder 2"/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1595438" y="3629025"/>
            <a:ext cx="65405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9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407792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2pPr>
            <a:lvl3pPr marL="815583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3pPr>
            <a:lvl4pPr marL="1223377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4pPr>
            <a:lvl5pPr marL="1631167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5pPr>
            <a:lvl6pPr marL="2242855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0647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8440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6232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  <a:spcAft>
                <a:spcPct val="0"/>
              </a:spcAft>
              <a:defRPr/>
            </a:pPr>
            <a:r>
              <a:rPr lang="ru-RU" altLang="en-US" sz="1200" b="1" dirty="0" smtClean="0">
                <a:solidFill>
                  <a:srgbClr val="797979"/>
                </a:solidFill>
              </a:rPr>
              <a:t>Прирост</a:t>
            </a:r>
            <a:endParaRPr kumimoji="0" lang="ru-RU" sz="1200" b="1" i="0" strike="noStrike" kern="1200" spc="0" normalizeH="0" noProof="0" dirty="0" smtClean="0">
              <a:ln>
                <a:noFill/>
              </a:ln>
              <a:solidFill>
                <a:srgbClr val="797979"/>
              </a:solidFill>
              <a:effectLst/>
              <a:uLnTx/>
              <a:uFillTx/>
              <a:sym typeface="Open Sans Light"/>
            </a:endParaRPr>
          </a:p>
        </p:txBody>
      </p:sp>
      <p:sp>
        <p:nvSpPr>
          <p:cNvPr id="57" name="Text Placeholder 2"/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617538" y="3629024"/>
            <a:ext cx="677863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0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9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407792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2pPr>
            <a:lvl3pPr marL="815583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3pPr>
            <a:lvl4pPr marL="1223377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4pPr>
            <a:lvl5pPr marL="1631167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5pPr>
            <a:lvl6pPr marL="2242855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0647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8440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6232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ru-RU" sz="1200" b="1" i="0" strike="noStrike" kern="1200" spc="0" normalizeH="0" noProof="0" dirty="0" smtClean="0">
                <a:ln>
                  <a:noFill/>
                </a:ln>
                <a:solidFill>
                  <a:srgbClr val="797979"/>
                </a:solidFill>
                <a:effectLst/>
                <a:uLnTx/>
                <a:uFillTx/>
                <a:sym typeface="Open Sans Light"/>
              </a:rPr>
              <a:t>Выручка 2013</a:t>
            </a:r>
            <a:endParaRPr kumimoji="0" lang="ru-RU" sz="1200" b="1" i="0" strike="noStrike" kern="1200" spc="0" normalizeH="0" noProof="0" dirty="0" smtClean="0">
              <a:ln>
                <a:noFill/>
              </a:ln>
              <a:solidFill>
                <a:srgbClr val="797979"/>
              </a:solidFill>
              <a:effectLst/>
              <a:uLnTx/>
              <a:uFillTx/>
              <a:sym typeface="Open Sans Light"/>
            </a:endParaRPr>
          </a:p>
        </p:txBody>
      </p:sp>
      <p:sp>
        <p:nvSpPr>
          <p:cNvPr id="35" name="Text Placeholder 2"/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1847851" y="1790700"/>
            <a:ext cx="1492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0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9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407792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2pPr>
            <a:lvl3pPr marL="815583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3pPr>
            <a:lvl4pPr marL="1223377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4pPr>
            <a:lvl5pPr marL="1631167" indent="0" algn="ctr" defTabSz="407792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1163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5pPr>
            <a:lvl6pPr marL="2242855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0647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8440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6232" indent="-203897" algn="l" defTabSz="4077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chemeClr val="bg1"/>
                </a:solidFill>
                <a:sym typeface="Open Sans Light"/>
              </a:rPr>
              <a:t>7</a:t>
            </a:r>
            <a:endParaRPr lang="ru-RU" sz="1400" dirty="0" smtClean="0">
              <a:solidFill>
                <a:schemeClr val="bg1"/>
              </a:solidFill>
              <a:sym typeface="Open Sans Light"/>
            </a:endParaRPr>
          </a:p>
        </p:txBody>
      </p:sp>
      <p:grpSp>
        <p:nvGrpSpPr>
          <p:cNvPr id="68" name="Группа 67"/>
          <p:cNvGrpSpPr/>
          <p:nvPr/>
        </p:nvGrpSpPr>
        <p:grpSpPr>
          <a:xfrm>
            <a:off x="8749324" y="6370858"/>
            <a:ext cx="394676" cy="287468"/>
            <a:chOff x="7808971" y="627952"/>
            <a:chExt cx="394676" cy="39600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9" name="Прямоугольник 68"/>
            <p:cNvSpPr/>
            <p:nvPr/>
          </p:nvSpPr>
          <p:spPr>
            <a:xfrm>
              <a:off x="7880971" y="627952"/>
              <a:ext cx="322676" cy="3931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14</a:t>
              </a:r>
              <a:endPara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0" name="Равнобедренный треугольник 69"/>
            <p:cNvSpPr/>
            <p:nvPr/>
          </p:nvSpPr>
          <p:spPr>
            <a:xfrm rot="16200000">
              <a:off x="7646971" y="789952"/>
              <a:ext cx="396000" cy="720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302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AB04882-7519-497D-A352-2AB491C9EC3F}"/>
              </a:ext>
            </a:extLst>
          </p:cNvPr>
          <p:cNvGraphicFramePr/>
          <p:nvPr>
            <p:custDataLst>
              <p:tags r:id="rId1"/>
            </p:custDataLst>
            <p:extLst/>
          </p:nvPr>
        </p:nvGraphicFramePr>
        <p:xfrm>
          <a:off x="5081587" y="1436729"/>
          <a:ext cx="2808288" cy="1171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0"/>
          </a:graphicData>
        </a:graphic>
      </p:graphicFrame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17481FF6-5440-45C7-BFC5-91E5EC50BDCF}"/>
              </a:ext>
            </a:extLst>
          </p:cNvPr>
          <p:cNvCxnSpPr/>
          <p:nvPr>
            <p:custDataLst>
              <p:tags r:id="rId2"/>
            </p:custDataLst>
          </p:nvPr>
        </p:nvCxnSpPr>
        <p:spPr bwMode="auto">
          <a:xfrm>
            <a:off x="6484937" y="1282743"/>
            <a:ext cx="0" cy="193675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9C58BEC-D706-4628-97B3-0B954D69D117}"/>
              </a:ext>
            </a:extLst>
          </p:cNvPr>
          <p:cNvCxnSpPr/>
          <p:nvPr>
            <p:custDataLst>
              <p:tags r:id="rId3"/>
            </p:custDataLst>
          </p:nvPr>
        </p:nvCxnSpPr>
        <p:spPr bwMode="auto">
          <a:xfrm>
            <a:off x="5603875" y="1282742"/>
            <a:ext cx="1762125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C04663C6-8E7C-4852-B671-682F89B34487}"/>
              </a:ext>
            </a:extLst>
          </p:cNvPr>
          <p:cNvCxnSpPr/>
          <p:nvPr>
            <p:custDataLst>
              <p:tags r:id="rId4"/>
            </p:custDataLst>
          </p:nvPr>
        </p:nvCxnSpPr>
        <p:spPr bwMode="auto">
          <a:xfrm flipV="1">
            <a:off x="5603875" y="1282742"/>
            <a:ext cx="0" cy="27463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720A942-B980-4966-A09B-043B7038F00D}"/>
              </a:ext>
            </a:extLst>
          </p:cNvPr>
          <p:cNvCxnSpPr/>
          <p:nvPr>
            <p:custDataLst>
              <p:tags r:id="rId5"/>
            </p:custDataLst>
          </p:nvPr>
        </p:nvCxnSpPr>
        <p:spPr bwMode="auto">
          <a:xfrm>
            <a:off x="7366000" y="1282742"/>
            <a:ext cx="0" cy="15240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BABEBE6-5239-47B8-BDD3-9532D0D6793F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7138987" y="2571793"/>
            <a:ext cx="454025" cy="15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5773190-A031-4436-A771-082E9BE48307}" type="datetime'''''Т''о''''''''''п''''''-''''''''''''''10'''''''''''''''">
              <a:rPr lang="ru-RU" altLang="en-US" sz="110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Топ-10</a:t>
            </a:fld>
            <a:endParaRPr lang="ru-RU" sz="11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A09F74A-9635-48AB-A7A0-1EFB1E256222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5503862" y="2571793"/>
            <a:ext cx="200025" cy="15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FB9E167-D76D-49C4-883E-3829FD08F17E}" type="datetime'''''''''К''''''''Ф'''''''''''''''''''''''''''''">
              <a:rPr lang="ru-RU" altLang="en-US" sz="110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КФ</a:t>
            </a:fld>
            <a:endParaRPr lang="ru-RU" sz="11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FFE83579-A39A-4CD6-B100-F8BC7747A15D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6273800" y="2571793"/>
            <a:ext cx="423863" cy="15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BF33E1B-DA6C-470D-8067-1997F308479C}" type="datetime'''''Р''''ы''''''''''''''''''''''н''о''''''''''''''''к'''''''''">
              <a:rPr lang="ru-RU" altLang="en-US" sz="110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Рынок</a:t>
            </a:fld>
            <a:endParaRPr lang="ru-RU" sz="11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8FF1FAF-AF0D-4F8F-9109-7F0030136482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5788025" y="1176380"/>
            <a:ext cx="511175" cy="2143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BE385AD5-2001-4FDA-89BB-17CD0B2AF083}" type="datetime'''''''''+''''''''''''''''''''''1''''''''''''''''''1''''''''%'">
              <a:rPr lang="ru-RU" altLang="en-US" sz="1100" b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+11%</a:t>
            </a:fld>
            <a:endParaRPr lang="ru-RU" sz="11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801CD86-201B-409C-A6FD-6D5F3B7FD9D9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6669087" y="1176380"/>
            <a:ext cx="511175" cy="2143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F744BC7-B9AB-4D93-A415-12639D8E1177}" type="datetime'+''1''''''''''''''''''''''''''''''''''''''''''''6''%'''">
              <a:rPr lang="ru-RU" altLang="en-US" sz="1100" b="1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+16%</a:t>
            </a:fld>
            <a:endParaRPr lang="ru-RU" sz="1100" b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F78E79F-07B6-4380-9ED7-2A870FB4DD27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5375274" y="865621"/>
            <a:ext cx="2217738" cy="15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0A8B11CD-389C-4764-BE1D-5A613C7F92CD}" type="datetime'''''Сре''дн''''''яя ''''''цена'' бил''ета в 20''12,'' ''руб.'">
              <a:rPr lang="ru-RU" altLang="en-US" sz="110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Средняя цена билета в 2012, руб.</a:t>
            </a:fld>
            <a:endParaRPr lang="ru-RU" sz="11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3BD5D22C-67AF-4563-A764-F6538A0ADD34}"/>
              </a:ext>
            </a:extLst>
          </p:cNvPr>
          <p:cNvSpPr/>
          <p:nvPr/>
        </p:nvSpPr>
        <p:spPr>
          <a:xfrm>
            <a:off x="65087" y="-13695"/>
            <a:ext cx="9078912" cy="407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tabLst>
                <a:tab pos="1571625" algn="l"/>
              </a:tabLst>
            </a:pP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Оптимальная ценовая политика повысит выручку «Конец фильма»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DE38C98D-7553-4F8C-A6CD-B5D5909D1E51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-1" y="6500813"/>
            <a:ext cx="914400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55563" bIns="55563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100" i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Источники: </a:t>
            </a:r>
            <a:r>
              <a:rPr lang="ru-RU" sz="1100" i="1" dirty="0" err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Кинопоиск</a:t>
            </a:r>
            <a:r>
              <a:rPr lang="ru-RU" sz="1100" i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, </a:t>
            </a:r>
            <a:r>
              <a:rPr lang="en-US" sz="1100" i="1" dirty="0" err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Nevafilm</a:t>
            </a:r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Research 2012</a:t>
            </a:r>
            <a:r>
              <a:rPr lang="ru-RU" sz="1100" i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, данные компании «Конец фильма», данные кинотеатров-лидеров рынка, исследования команды «Л.И.М.А.» </a:t>
            </a:r>
          </a:p>
        </p:txBody>
      </p:sp>
      <p:graphicFrame>
        <p:nvGraphicFramePr>
          <p:cNvPr id="18" name="Chart 3">
            <a:extLst>
              <a:ext uri="{FF2B5EF4-FFF2-40B4-BE49-F238E27FC236}">
                <a16:creationId xmlns:a16="http://schemas.microsoft.com/office/drawing/2014/main" id="{D5D18751-F405-4724-8335-065E18284D30}"/>
              </a:ext>
            </a:extLst>
          </p:cNvPr>
          <p:cNvGraphicFramePr/>
          <p:nvPr>
            <p:custDataLst>
              <p:tags r:id="rId13"/>
            </p:custDataLst>
            <p:extLst/>
          </p:nvPr>
        </p:nvGraphicFramePr>
        <p:xfrm>
          <a:off x="419100" y="3505202"/>
          <a:ext cx="4470400" cy="1258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1"/>
          </a:graphicData>
        </a:graphic>
      </p:graphicFrame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FA95DEF4-F91C-4FA7-91A9-605376723CFC}"/>
              </a:ext>
            </a:extLst>
          </p:cNvPr>
          <p:cNvCxnSpPr/>
          <p:nvPr>
            <p:custDataLst>
              <p:tags r:id="rId14"/>
            </p:custDataLst>
          </p:nvPr>
        </p:nvCxnSpPr>
        <p:spPr bwMode="gray">
          <a:xfrm>
            <a:off x="979488" y="3629027"/>
            <a:ext cx="219075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B5367CBC-5228-4B35-BB1E-D4F7C5D33BB9}"/>
              </a:ext>
            </a:extLst>
          </p:cNvPr>
          <p:cNvCxnSpPr/>
          <p:nvPr>
            <p:custDataLst>
              <p:tags r:id="rId15"/>
            </p:custDataLst>
          </p:nvPr>
        </p:nvCxnSpPr>
        <p:spPr bwMode="gray">
          <a:xfrm>
            <a:off x="979488" y="3816352"/>
            <a:ext cx="219075" cy="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FB35EF77-A1D2-457F-B740-8B31571C9738}"/>
              </a:ext>
            </a:extLst>
          </p:cNvPr>
          <p:cNvCxnSpPr/>
          <p:nvPr>
            <p:custDataLst>
              <p:tags r:id="rId16"/>
            </p:custDataLst>
          </p:nvPr>
        </p:nvCxnSpPr>
        <p:spPr bwMode="gray">
          <a:xfrm>
            <a:off x="979488" y="4003677"/>
            <a:ext cx="219075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E6A102F-45C3-4175-B05C-70F4126D23E4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1249363" y="3557589"/>
            <a:ext cx="4921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696144F5-913E-4ACC-BFFD-20F8C1E41FD4}" type="datetime'З''ри''''''''''''т''''е''л''''''''''''''''и'''''''''''''">
              <a:rPr lang="ru-RU" altLang="en-US" sz="100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Зрители</a:t>
            </a:fld>
            <a:endParaRPr lang="ru-RU" sz="10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31732A7-C7F1-4254-89D0-C5E585D23A7D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1249363" y="3744914"/>
            <a:ext cx="974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51925817-55D7-4579-8B54-CF1CB37B05ED}" type="datetime'''К''а''с''''''сов''''''''''''ы''''е с''''''б''''ор''ы'''">
              <a:rPr lang="ru-RU" altLang="en-US" sz="100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Кассовые сборы</a:t>
            </a:fld>
            <a:endParaRPr lang="ru-RU" sz="10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E6995BB-1D52-4FA8-9B03-3512C6493322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1249363" y="3932239"/>
            <a:ext cx="4572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1429B84E-74CE-4837-8BF8-6F76B185CBEE}" type="datetime'''С''''''''''е''''а''н''''''''''''''''''с''''''''''''''ы'''''">
              <a:rPr lang="ru-RU" altLang="en-US" sz="100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Сеансы</a:t>
            </a:fld>
            <a:endParaRPr lang="ru-RU" sz="10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25" name="Chart 3">
            <a:extLst>
              <a:ext uri="{FF2B5EF4-FFF2-40B4-BE49-F238E27FC236}">
                <a16:creationId xmlns:a16="http://schemas.microsoft.com/office/drawing/2014/main" id="{303741AD-326C-4D17-BCEF-75744E8AE882}"/>
              </a:ext>
            </a:extLst>
          </p:cNvPr>
          <p:cNvGraphicFramePr/>
          <p:nvPr>
            <p:custDataLst>
              <p:tags r:id="rId20"/>
            </p:custDataLst>
            <p:extLst/>
          </p:nvPr>
        </p:nvGraphicFramePr>
        <p:xfrm>
          <a:off x="419100" y="5000627"/>
          <a:ext cx="4470400" cy="12938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2"/>
          </a:graphicData>
        </a:graphic>
      </p:graphicFrame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B97617D0-8ACC-41D9-8E79-1F06E1B16626}"/>
              </a:ext>
            </a:extLst>
          </p:cNvPr>
          <p:cNvCxnSpPr>
            <a:cxnSpLocks/>
          </p:cNvCxnSpPr>
          <p:nvPr>
            <p:custDataLst>
              <p:tags r:id="rId21"/>
            </p:custDataLst>
          </p:nvPr>
        </p:nvCxnSpPr>
        <p:spPr bwMode="gray">
          <a:xfrm>
            <a:off x="979488" y="5102227"/>
            <a:ext cx="219075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FF06E272-C8F1-4154-9AA1-5F0FC034EA0D}"/>
              </a:ext>
            </a:extLst>
          </p:cNvPr>
          <p:cNvCxnSpPr/>
          <p:nvPr>
            <p:custDataLst>
              <p:tags r:id="rId22"/>
            </p:custDataLst>
          </p:nvPr>
        </p:nvCxnSpPr>
        <p:spPr bwMode="gray">
          <a:xfrm>
            <a:off x="979488" y="5305427"/>
            <a:ext cx="219075" cy="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7BE55E6C-9A46-46AB-A634-30570ABC5645}"/>
              </a:ext>
            </a:extLst>
          </p:cNvPr>
          <p:cNvCxnSpPr/>
          <p:nvPr>
            <p:custDataLst>
              <p:tags r:id="rId23"/>
            </p:custDataLst>
          </p:nvPr>
        </p:nvCxnSpPr>
        <p:spPr bwMode="gray">
          <a:xfrm>
            <a:off x="979488" y="5508627"/>
            <a:ext cx="219075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E5532981-72F9-410A-9B23-261A13D5904C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auto">
          <a:xfrm>
            <a:off x="1249363" y="5437189"/>
            <a:ext cx="4572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2DBF26FA-380C-4814-A4D3-E8B5C163B910}" type="datetime'''''''С''е''''''а''''н''''''''''''''''''''''''сы'''''''''''">
              <a:rPr lang="ru-RU" altLang="en-US" sz="100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</a:pPr>
              <a:t>Сеансы</a:t>
            </a:fld>
            <a:endParaRPr lang="ru-RU" sz="10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563D9739-89A3-4F9E-96B1-E3AC67E3A0F0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auto">
          <a:xfrm>
            <a:off x="1249363" y="5030789"/>
            <a:ext cx="492125" cy="55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AB90710C-AE86-4D24-BD96-37F456146BB3}" type="datetime'''''''''''''''З''''''''''р''''и''те''''''л''''''''и'''''''''''">
              <a:rPr lang="ru-RU" altLang="en-US" sz="100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</a:pPr>
              <a:t>Зрители</a:t>
            </a:fld>
            <a:endParaRPr lang="ru-RU" sz="10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07A60EEF-AE09-48C1-9BF2-9898FC2A61A8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auto">
          <a:xfrm>
            <a:off x="1249363" y="5233989"/>
            <a:ext cx="9747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7374E7D5-6C8E-4120-9830-890A45E46CFC}" type="datetime'''''''''''К''''ас''с''''''''''''''''''''овы''''е'' сборы'''''">
              <a:rPr lang="ru-RU" altLang="en-US" sz="100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</a:pPr>
              <a:t>Кассовые сборы</a:t>
            </a:fld>
            <a:endParaRPr lang="ru-RU" sz="10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D3E2F3-F8E6-40BA-926B-04BB5BB6BE89}"/>
              </a:ext>
            </a:extLst>
          </p:cNvPr>
          <p:cNvSpPr txBox="1"/>
          <p:nvPr/>
        </p:nvSpPr>
        <p:spPr>
          <a:xfrm>
            <a:off x="828675" y="3228585"/>
            <a:ext cx="4060825" cy="414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050" dirty="0">
                <a:latin typeface="Arial" panose="020B0604020202020204" pitchFamily="34" charset="0"/>
                <a:cs typeface="Arial" panose="020B0604020202020204" pitchFamily="34" charset="0"/>
              </a:rPr>
              <a:t>Зависимость от времени сеанса доли проданных билетов, кассовых сборов и сеансов в будни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175D51-CE57-4F0F-9E4A-481F5D9FCEFA}"/>
              </a:ext>
            </a:extLst>
          </p:cNvPr>
          <p:cNvSpPr txBox="1"/>
          <p:nvPr/>
        </p:nvSpPr>
        <p:spPr>
          <a:xfrm>
            <a:off x="804862" y="4669997"/>
            <a:ext cx="4060825" cy="414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ru-RU" sz="1050" dirty="0">
                <a:latin typeface="Arial" panose="020B0604020202020204" pitchFamily="34" charset="0"/>
                <a:cs typeface="Arial" panose="020B0604020202020204" pitchFamily="34" charset="0"/>
              </a:rPr>
              <a:t>Зависимость от времени сеанса доли проданных билетов, кассовых сборов и сеансов в </a:t>
            </a:r>
            <a:r>
              <a:rPr lang="ru-RU" sz="1050" dirty="0" err="1">
                <a:latin typeface="Arial" panose="020B0604020202020204" pitchFamily="34" charset="0"/>
                <a:cs typeface="Arial" panose="020B0604020202020204" pitchFamily="34" charset="0"/>
              </a:rPr>
              <a:t>сб-вс</a:t>
            </a:r>
            <a:endParaRPr lang="ru-RU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76C830F2-7EF7-4C49-A26B-610D5FC11C5B}"/>
              </a:ext>
            </a:extLst>
          </p:cNvPr>
          <p:cNvSpPr/>
          <p:nvPr/>
        </p:nvSpPr>
        <p:spPr>
          <a:xfrm>
            <a:off x="5449888" y="3522656"/>
            <a:ext cx="3005137" cy="2124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1571625" algn="l"/>
              </a:tabLst>
            </a:pPr>
            <a:r>
              <a:rPr lang="ru-RU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Проблема «КФ» – в негибких ценах и скидках. В отличие от конкурентов, 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1571625" algn="l"/>
              </a:tabLst>
            </a:pPr>
            <a:r>
              <a:rPr lang="ru-RU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Ценовая политика «КФ» не ориентирована на дату и время сеансов. 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1571625" algn="l"/>
              </a:tabLst>
            </a:pPr>
            <a:r>
              <a:rPr lang="ru-RU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Оптимальные цены повысят выручку.</a:t>
            </a:r>
          </a:p>
        </p:txBody>
      </p:sp>
      <p:graphicFrame>
        <p:nvGraphicFramePr>
          <p:cNvPr id="48" name="Chart 3">
            <a:extLst>
              <a:ext uri="{FF2B5EF4-FFF2-40B4-BE49-F238E27FC236}">
                <a16:creationId xmlns:a16="http://schemas.microsoft.com/office/drawing/2014/main" id="{E6EBE682-1F12-493D-B0CD-45A198A0730B}"/>
              </a:ext>
            </a:extLst>
          </p:cNvPr>
          <p:cNvGraphicFramePr/>
          <p:nvPr>
            <p:custDataLst>
              <p:tags r:id="rId27"/>
            </p:custDataLst>
            <p:extLst/>
          </p:nvPr>
        </p:nvGraphicFramePr>
        <p:xfrm>
          <a:off x="338137" y="854874"/>
          <a:ext cx="3657600" cy="213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3"/>
          </a:graphicData>
        </a:graphic>
      </p:graphicFrame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64E31E10-D144-497D-9F6A-A32E17C09605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auto">
          <a:xfrm>
            <a:off x="189704" y="515147"/>
            <a:ext cx="1300163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en-US" sz="1400" dirty="0">
                <a:sym typeface="+mn-lt"/>
              </a:rPr>
              <a:t>Цена билета, </a:t>
            </a:r>
            <a:r>
              <a:rPr lang="ru-RU" altLang="en-US" sz="1400" dirty="0" err="1">
                <a:sym typeface="+mn-lt"/>
              </a:rPr>
              <a:t>руб</a:t>
            </a:r>
            <a:endParaRPr lang="ru-RU" sz="1400" dirty="0">
              <a:sym typeface="+mn-lt"/>
            </a:endParaRP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75A927A8-918B-4677-A6D5-143E599575FD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auto">
          <a:xfrm>
            <a:off x="799301" y="2886872"/>
            <a:ext cx="360363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51EEF94-61DA-41CB-AE47-E097CB6C5175}" type="datetime'''''''''''''''''''''''У''''''''''т''р''о'''''''''''''''''">
              <a:rPr lang="ru-RU" altLang="en-US" sz="1400" smtClean="0">
                <a:sym typeface="+mn-lt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Утро</a:t>
            </a:fld>
            <a:endParaRPr lang="ru-RU" sz="1400" dirty="0">
              <a:sym typeface="+mn-lt"/>
            </a:endParaRP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B2B0A794-98D7-4F06-84FF-37CD6EDD971B}"/>
              </a:ext>
            </a:extLst>
          </p:cNvPr>
          <p:cNvSpPr>
            <a:spLocks noGrp="1"/>
          </p:cNvSpPr>
          <p:nvPr>
            <p:custDataLst>
              <p:tags r:id="rId30"/>
            </p:custDataLst>
          </p:nvPr>
        </p:nvSpPr>
        <p:spPr bwMode="auto">
          <a:xfrm>
            <a:off x="1451766" y="2886872"/>
            <a:ext cx="393700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E68FA392-E0EB-435E-9570-D04FE4529B2C}" type="datetime'''''''''''''''''Д''''''''е''''''''''''н''''''''ь'">
              <a:rPr lang="ru-RU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День</a:t>
            </a:fld>
            <a:endParaRPr lang="ru-RU" sz="1400" dirty="0">
              <a:sym typeface="+mn-lt"/>
            </a:endParaRP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FD68AD75-E629-4A63-83F5-377BCCC34EEF}"/>
              </a:ext>
            </a:extLst>
          </p:cNvPr>
          <p:cNvSpPr>
            <a:spLocks noGrp="1"/>
          </p:cNvSpPr>
          <p:nvPr>
            <p:custDataLst>
              <p:tags r:id="rId31"/>
            </p:custDataLst>
          </p:nvPr>
        </p:nvSpPr>
        <p:spPr bwMode="auto">
          <a:xfrm>
            <a:off x="2429666" y="2886872"/>
            <a:ext cx="465138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27B9CBC-8F33-4976-9E2B-60A137CFED75}" type="datetime'''''''В''''''''''е''''''''''''''''''''''че''''р'''''''''">
              <a:rPr lang="ru-RU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Вечер</a:t>
            </a:fld>
            <a:endParaRPr lang="ru-RU" sz="1400" dirty="0">
              <a:sym typeface="+mn-lt"/>
            </a:endParaRP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FB6198F9-F1D2-4CF7-901B-91A2B53BFBB4}"/>
              </a:ext>
            </a:extLst>
          </p:cNvPr>
          <p:cNvSpPr>
            <a:spLocks noGrp="1"/>
          </p:cNvSpPr>
          <p:nvPr>
            <p:custDataLst>
              <p:tags r:id="rId32"/>
            </p:custDataLst>
          </p:nvPr>
        </p:nvSpPr>
        <p:spPr bwMode="auto">
          <a:xfrm>
            <a:off x="3480592" y="2886872"/>
            <a:ext cx="385763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AD8DCC4-AA83-4C8C-9D6B-049A8BACF77F}" type="datetime'Но''''''ч''ь'''''''''">
              <a:rPr lang="ru-RU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Ночь</a:t>
            </a:fld>
            <a:endParaRPr lang="ru-RU" sz="1400" dirty="0">
              <a:sym typeface="+mn-lt"/>
            </a:endParaRPr>
          </a:p>
        </p:txBody>
      </p: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FC9D8822-35F8-477A-B5DC-375D1C148FCD}"/>
              </a:ext>
            </a:extLst>
          </p:cNvPr>
          <p:cNvCxnSpPr/>
          <p:nvPr>
            <p:custDataLst>
              <p:tags r:id="rId33"/>
            </p:custDataLst>
          </p:nvPr>
        </p:nvCxnSpPr>
        <p:spPr bwMode="gray">
          <a:xfrm>
            <a:off x="3960807" y="1360933"/>
            <a:ext cx="219075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F88D9BC4-67CB-4F8F-8783-D47618C51942}"/>
              </a:ext>
            </a:extLst>
          </p:cNvPr>
          <p:cNvCxnSpPr/>
          <p:nvPr>
            <p:custDataLst>
              <p:tags r:id="rId34"/>
            </p:custDataLst>
          </p:nvPr>
        </p:nvCxnSpPr>
        <p:spPr bwMode="gray">
          <a:xfrm>
            <a:off x="3889369" y="1914971"/>
            <a:ext cx="219075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1725B71E-D29B-4001-AF4F-AE4AF6FDC151}"/>
              </a:ext>
            </a:extLst>
          </p:cNvPr>
          <p:cNvCxnSpPr/>
          <p:nvPr>
            <p:custDataLst>
              <p:tags r:id="rId35"/>
            </p:custDataLst>
          </p:nvPr>
        </p:nvCxnSpPr>
        <p:spPr bwMode="gray">
          <a:xfrm>
            <a:off x="3889369" y="1712216"/>
            <a:ext cx="219075" cy="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Placeholder 2">
            <a:extLst>
              <a:ext uri="{FF2B5EF4-FFF2-40B4-BE49-F238E27FC236}">
                <a16:creationId xmlns:a16="http://schemas.microsoft.com/office/drawing/2014/main" id="{6DFBF376-6A86-47EC-8659-904F7043F0F4}"/>
              </a:ext>
            </a:extLst>
          </p:cNvPr>
          <p:cNvSpPr>
            <a:spLocks noGrp="1"/>
          </p:cNvSpPr>
          <p:nvPr>
            <p:custDataLst>
              <p:tags r:id="rId36"/>
            </p:custDataLst>
          </p:nvPr>
        </p:nvSpPr>
        <p:spPr bwMode="auto">
          <a:xfrm>
            <a:off x="4149724" y="1764158"/>
            <a:ext cx="1041400" cy="15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416B9C1A-7713-4C54-97B8-1F762E62AE80}" type="datetime'''''Т''оп-1''0 в''ы''''''ход''''''''''н''''''''ы''''е'''''">
              <a:rPr lang="ru-RU" altLang="en-US" sz="1100" smtClean="0">
                <a:sym typeface="+mn-lt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Топ-10 выходные</a:t>
            </a:fld>
            <a:endParaRPr lang="ru-RU" sz="1100" dirty="0">
              <a:sym typeface="+mn-lt"/>
            </a:endParaRPr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6D2E21A9-F9CE-44F6-871B-97DB41D901E3}"/>
              </a:ext>
            </a:extLst>
          </p:cNvPr>
          <p:cNvSpPr>
            <a:spLocks noGrp="1"/>
          </p:cNvSpPr>
          <p:nvPr>
            <p:custDataLst>
              <p:tags r:id="rId37"/>
            </p:custDataLst>
          </p:nvPr>
        </p:nvSpPr>
        <p:spPr bwMode="auto">
          <a:xfrm>
            <a:off x="4206865" y="1282750"/>
            <a:ext cx="173038" cy="15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A14EDFF3-3358-4392-8669-D0877A138E2D}" type="datetime'''''''''''''''КФ'''''''''">
              <a:rPr lang="ru-RU" altLang="en-US" sz="1100" smtClean="0">
                <a:sym typeface="+mn-lt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КФ</a:t>
            </a:fld>
            <a:endParaRPr lang="ru-RU" sz="1100" dirty="0">
              <a:sym typeface="+mn-lt"/>
            </a:endParaRP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48D724B0-AE33-40A7-8296-8685EBBC0239}"/>
              </a:ext>
            </a:extLst>
          </p:cNvPr>
          <p:cNvSpPr>
            <a:spLocks noGrp="1"/>
          </p:cNvSpPr>
          <p:nvPr>
            <p:custDataLst>
              <p:tags r:id="rId38"/>
            </p:custDataLst>
          </p:nvPr>
        </p:nvSpPr>
        <p:spPr bwMode="auto">
          <a:xfrm>
            <a:off x="4149724" y="1562545"/>
            <a:ext cx="798513" cy="15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8C32F0E6-33FF-4EB6-A29D-45FA48FFA2CF}" type="datetime'''''''''''''Т''''о''''п''''''-1''''0'''''' ''''бу''''''дни'">
              <a:rPr lang="ru-RU" altLang="en-US" sz="1100" smtClean="0">
                <a:sym typeface="+mn-lt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Топ-10 будни</a:t>
            </a:fld>
            <a:endParaRPr lang="ru-RU" sz="1100" dirty="0"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9866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C2BDF4E-C110-4A27-B354-AB182E4CD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83886"/>
            <a:ext cx="7772400" cy="537941"/>
          </a:xfrm>
        </p:spPr>
        <p:txBody>
          <a:bodyPr/>
          <a:lstStyle/>
          <a:p>
            <a:r>
              <a:rPr lang="ru-RU" sz="1800" dirty="0"/>
              <a:t>Комплексная маркетинговая кампания позволит добиться в среднем конверсии покупки на уровне </a:t>
            </a:r>
            <a:r>
              <a:rPr lang="ru-RU" sz="1800" b="1" dirty="0"/>
              <a:t>9%</a:t>
            </a:r>
            <a:r>
              <a:rPr lang="ru-RU" sz="1800" dirty="0"/>
              <a:t>, а конверсии звонка – </a:t>
            </a:r>
            <a:r>
              <a:rPr lang="ru-RU" sz="1800" b="1" dirty="0"/>
              <a:t>13%</a:t>
            </a:r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CD63816D-3C84-4931-8A68-0FBB7B40F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995" y="866491"/>
            <a:ext cx="8433318" cy="634914"/>
          </a:xfrm>
        </p:spPr>
        <p:txBody>
          <a:bodyPr/>
          <a:lstStyle/>
          <a:p>
            <a:r>
              <a:rPr lang="ru-RU" sz="1200" dirty="0">
                <a:solidFill>
                  <a:schemeClr val="tx1"/>
                </a:solidFill>
              </a:rPr>
              <a:t>Проанализировав 14 популярных маркетинг-каналов кинотеатров, мы выделили 7 каналов, которые наиболее привлекательны с точки зрения конверсии на выходе и стоимости привлечения одного клиента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639F3DD0-3C03-4D1E-B41B-FE3034BC989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5995" y="1546069"/>
          <a:ext cx="8433318" cy="4533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351">
                  <a:extLst>
                    <a:ext uri="{9D8B030D-6E8A-4147-A177-3AD203B41FA5}">
                      <a16:colId xmlns:a16="http://schemas.microsoft.com/office/drawing/2014/main" val="2330146879"/>
                    </a:ext>
                  </a:extLst>
                </a:gridCol>
                <a:gridCol w="2329962">
                  <a:extLst>
                    <a:ext uri="{9D8B030D-6E8A-4147-A177-3AD203B41FA5}">
                      <a16:colId xmlns:a16="http://schemas.microsoft.com/office/drawing/2014/main" val="4152842472"/>
                    </a:ext>
                  </a:extLst>
                </a:gridCol>
                <a:gridCol w="1389184">
                  <a:extLst>
                    <a:ext uri="{9D8B030D-6E8A-4147-A177-3AD203B41FA5}">
                      <a16:colId xmlns:a16="http://schemas.microsoft.com/office/drawing/2014/main" val="1528352890"/>
                    </a:ext>
                  </a:extLst>
                </a:gridCol>
                <a:gridCol w="1336431">
                  <a:extLst>
                    <a:ext uri="{9D8B030D-6E8A-4147-A177-3AD203B41FA5}">
                      <a16:colId xmlns:a16="http://schemas.microsoft.com/office/drawing/2014/main" val="132359735"/>
                    </a:ext>
                  </a:extLst>
                </a:gridCol>
                <a:gridCol w="1617785">
                  <a:extLst>
                    <a:ext uri="{9D8B030D-6E8A-4147-A177-3AD203B41FA5}">
                      <a16:colId xmlns:a16="http://schemas.microsoft.com/office/drawing/2014/main" val="4019907223"/>
                    </a:ext>
                  </a:extLst>
                </a:gridCol>
                <a:gridCol w="1478605">
                  <a:extLst>
                    <a:ext uri="{9D8B030D-6E8A-4147-A177-3AD203B41FA5}">
                      <a16:colId xmlns:a16="http://schemas.microsoft.com/office/drawing/2014/main" val="5438273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Open Sans"/>
                        </a:rPr>
                        <a:t>№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Open Sans"/>
                        </a:rPr>
                        <a:t>Канал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Open Sans"/>
                        </a:rPr>
                        <a:t>Конверсия покупки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Open Sans"/>
                        </a:rPr>
                        <a:t>Конверсия звонка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Open Sans"/>
                        </a:rPr>
                        <a:t>Стоимость привлечения одного клиента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Open Sans"/>
                        </a:rPr>
                        <a:t>Стоимость /</a:t>
                      </a:r>
                      <a:br>
                        <a:rPr lang="ru-RU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Open Sans"/>
                        </a:rPr>
                      </a:br>
                      <a:r>
                        <a:rPr lang="ru-RU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Open Sans"/>
                        </a:rPr>
                        <a:t>конверсия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5164297"/>
                  </a:ext>
                </a:extLst>
              </a:tr>
              <a:tr h="42815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Бонусная программа (карта постоянного клиента)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41,38%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53,79%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56,47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136,48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416671"/>
                  </a:ext>
                </a:extLst>
              </a:tr>
              <a:tr h="23678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Нативная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 реклама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1,81%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2,00%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28,24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1 560,05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32422"/>
                  </a:ext>
                </a:extLst>
              </a:tr>
              <a:tr h="23678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Рекламные окна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3,85%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5,00%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611,80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15 906,77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743927"/>
                  </a:ext>
                </a:extLst>
              </a:tr>
              <a:tr h="23678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SEO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1,04%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1,06%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470,61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45 251,39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184086"/>
                  </a:ext>
                </a:extLst>
              </a:tr>
              <a:tr h="23678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SMS-</a:t>
                      </a:r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рассылка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6,25%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25,00%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3 118,61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49 897,69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335505"/>
                  </a:ext>
                </a:extLst>
              </a:tr>
              <a:tr h="23678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6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Таргетированная реклама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1,03%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2,45%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674,55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65 490,04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319084"/>
                  </a:ext>
                </a:extLst>
              </a:tr>
              <a:tr h="32111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7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Показ рекламного ролика в кинотеатре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4,45%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3,70%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3 010,80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67 658,43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476348"/>
                  </a:ext>
                </a:extLst>
              </a:tr>
              <a:tr h="23678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Open Sans"/>
                        </a:rPr>
                        <a:t>8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Open Sans"/>
                        </a:rPr>
                        <a:t>Email-</a:t>
                      </a:r>
                      <a:r>
                        <a:rPr lang="ru-RU" sz="12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Open Sans"/>
                        </a:rPr>
                        <a:t>рассылка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Open Sans"/>
                        </a:rPr>
                        <a:t>1,12%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Open Sans"/>
                        </a:rPr>
                        <a:t>2,00%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Open Sans"/>
                        </a:rPr>
                        <a:t>2 557,01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Open Sans"/>
                        </a:rPr>
                        <a:t>228 304,06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61100"/>
                  </a:ext>
                </a:extLst>
              </a:tr>
              <a:tr h="23678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Open Sans"/>
                        </a:rPr>
                        <a:t>9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Open Sans"/>
                        </a:rPr>
                        <a:t>Баннерная реклама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Open Sans"/>
                        </a:rPr>
                        <a:t>1,40%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Open Sans"/>
                        </a:rPr>
                        <a:t>1,06%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Open Sans"/>
                        </a:rPr>
                        <a:t>5 245,78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Open Sans"/>
                        </a:rPr>
                        <a:t>374 698,78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482062"/>
                  </a:ext>
                </a:extLst>
              </a:tr>
              <a:tr h="32111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Open Sans"/>
                        </a:rPr>
                        <a:t>10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Open Sans"/>
                        </a:rPr>
                        <a:t>Реклама на коробках с </a:t>
                      </a:r>
                      <a:r>
                        <a:rPr lang="ru-RU" sz="1200" b="0" i="0" u="none" strike="noStrike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Open Sans"/>
                        </a:rPr>
                        <a:t>попокорном</a:t>
                      </a:r>
                      <a:endParaRPr lang="ru-RU" sz="12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Open San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Open Sans"/>
                        </a:rPr>
                        <a:t>0,50%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Open Sans"/>
                        </a:rPr>
                        <a:t>1,40%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Open Sans"/>
                        </a:rPr>
                        <a:t>2 280,91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Open Sans"/>
                        </a:rPr>
                        <a:t>456 182,32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480379"/>
                  </a:ext>
                </a:extLst>
              </a:tr>
              <a:tr h="23678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Open Sans"/>
                        </a:rPr>
                        <a:t>11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Open Sans"/>
                        </a:rPr>
                        <a:t>Плакаты возле кинотеатра (</a:t>
                      </a:r>
                      <a:r>
                        <a:rPr lang="en-GB" sz="12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Open Sans"/>
                        </a:rPr>
                        <a:t>Indoor)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Open Sans"/>
                        </a:rPr>
                        <a:t>0,50%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Open Sans"/>
                        </a:rPr>
                        <a:t>1,40%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Open Sans"/>
                        </a:rPr>
                        <a:t>5 728,95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Open Sans"/>
                        </a:rPr>
                        <a:t>1 145 789,44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166408"/>
                  </a:ext>
                </a:extLst>
              </a:tr>
              <a:tr h="23678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Open Sans"/>
                        </a:rPr>
                        <a:t>12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07792" rtl="0" eaLnBrk="1" fontAlgn="ctr" latinLnBrk="0" hangingPunct="1"/>
                      <a:r>
                        <a:rPr lang="ru-RU" sz="1200" b="0" i="0" u="none" strike="noStrik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Реклама на радио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07792" rtl="0" eaLnBrk="1" fontAlgn="ctr" latinLnBrk="0" hangingPunct="1"/>
                      <a:r>
                        <a:rPr lang="ru-RU" sz="1200" b="0" i="0" u="none" strike="noStrik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0,10%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07792" rtl="0" eaLnBrk="1" fontAlgn="ctr" latinLnBrk="0" hangingPunct="1"/>
                      <a:r>
                        <a:rPr lang="ru-RU" sz="1200" b="0" i="0" u="none" strike="noStrik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0,36%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07792" rtl="0" eaLnBrk="1" fontAlgn="ctr" latinLnBrk="0" hangingPunct="1"/>
                      <a:r>
                        <a:rPr lang="ru-RU" sz="1200" b="0" i="0" u="none" strike="noStrik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5 857,58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07792" rtl="0" eaLnBrk="1" fontAlgn="ctr" latinLnBrk="0" hangingPunct="1"/>
                      <a:r>
                        <a:rPr lang="ru-RU" sz="1200" b="0" i="0" u="none" strike="noStrik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5 857 581,81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998461"/>
                  </a:ext>
                </a:extLst>
              </a:tr>
              <a:tr h="23678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Open Sans"/>
                        </a:rPr>
                        <a:t>13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07792" rtl="0" eaLnBrk="1" fontAlgn="ctr" latinLnBrk="0" hangingPunct="1"/>
                      <a:r>
                        <a:rPr lang="ru-RU" sz="1200" b="0" i="0" u="none" strike="noStrik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Контекстная реклама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07792" rtl="0" eaLnBrk="1" fontAlgn="ctr" latinLnBrk="0" hangingPunct="1"/>
                      <a:r>
                        <a:rPr lang="ru-RU" sz="1200" b="0" i="0" u="none" strike="noStrike" kern="12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0,01%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07792" rtl="0" eaLnBrk="1" fontAlgn="ctr" latinLnBrk="0" hangingPunct="1"/>
                      <a:r>
                        <a:rPr lang="ru-RU" sz="1200" b="0" i="0" u="none" strike="noStrike" kern="12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0,08%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07792" rtl="0" eaLnBrk="1" fontAlgn="ctr" latinLnBrk="0" hangingPunct="1"/>
                      <a:r>
                        <a:rPr lang="ru-RU" sz="1200" b="0" i="0" u="none" strike="noStrike" kern="12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1 735,00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07792" rtl="0" eaLnBrk="1" fontAlgn="ctr" latinLnBrk="0" hangingPunct="1"/>
                      <a:r>
                        <a:rPr lang="ru-RU" sz="1200" b="0" i="0" u="none" strike="noStrike" kern="120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17 349 987,90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573479"/>
                  </a:ext>
                </a:extLst>
              </a:tr>
              <a:tr h="23678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Open Sans"/>
                        </a:rPr>
                        <a:t>14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07792" rtl="0" eaLnBrk="1" fontAlgn="ctr" latinLnBrk="0" hangingPunct="1"/>
                      <a:r>
                        <a:rPr lang="ru-RU" sz="1200" b="0" i="0" u="none" strike="noStrik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Телевизионная реклама 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07792" rtl="0" eaLnBrk="1" fontAlgn="ctr" latinLnBrk="0" hangingPunct="1"/>
                      <a:r>
                        <a:rPr lang="ru-RU" sz="1200" b="0" i="0" u="none" strike="noStrik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0,04%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07792" rtl="0" eaLnBrk="1" fontAlgn="ctr" latinLnBrk="0" hangingPunct="1"/>
                      <a:r>
                        <a:rPr lang="ru-RU" sz="1200" b="0" i="0" u="none" strike="noStrik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0,23%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07792" rtl="0" eaLnBrk="1" fontAlgn="ctr" latinLnBrk="0" hangingPunct="1"/>
                      <a:r>
                        <a:rPr lang="ru-RU" sz="1200" b="0" i="0" u="none" strike="noStrik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16 399,61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07792" rtl="0" eaLnBrk="1" fontAlgn="ctr" latinLnBrk="0" hangingPunct="1"/>
                      <a:r>
                        <a:rPr lang="ru-RU" sz="1200" b="0" i="0" u="none" strike="noStrik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40 999 020,16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922452"/>
                  </a:ext>
                </a:extLst>
              </a:tr>
            </a:tbl>
          </a:graphicData>
        </a:graphic>
      </p:graphicFrame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A5EF5F4-8CD2-499D-8720-4ECCC2D77A6D}"/>
              </a:ext>
            </a:extLst>
          </p:cNvPr>
          <p:cNvSpPr/>
          <p:nvPr/>
        </p:nvSpPr>
        <p:spPr>
          <a:xfrm>
            <a:off x="3291220" y="6179222"/>
            <a:ext cx="1011115" cy="394891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t>9%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2E23B8F1-7E97-4278-A1A7-A1C77726FBFB}"/>
              </a:ext>
            </a:extLst>
          </p:cNvPr>
          <p:cNvSpPr/>
          <p:nvPr/>
        </p:nvSpPr>
        <p:spPr>
          <a:xfrm>
            <a:off x="4676759" y="6179222"/>
            <a:ext cx="1011115" cy="394892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13%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268B2976-43B1-46CB-9E0F-274258197168}"/>
              </a:ext>
            </a:extLst>
          </p:cNvPr>
          <p:cNvSpPr/>
          <p:nvPr/>
        </p:nvSpPr>
        <p:spPr>
          <a:xfrm>
            <a:off x="6097466" y="6179222"/>
            <a:ext cx="1011115" cy="394892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1 138,73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063B2DCB-833B-4460-9553-B8B91E62584B}"/>
              </a:ext>
            </a:extLst>
          </p:cNvPr>
          <p:cNvSpPr/>
          <p:nvPr/>
        </p:nvSpPr>
        <p:spPr>
          <a:xfrm>
            <a:off x="7578935" y="6179222"/>
            <a:ext cx="1011115" cy="394892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35 128,69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973C8A-782A-4FEB-B3CF-507FF94F2475}"/>
              </a:ext>
            </a:extLst>
          </p:cNvPr>
          <p:cNvSpPr txBox="1"/>
          <p:nvPr/>
        </p:nvSpPr>
        <p:spPr>
          <a:xfrm>
            <a:off x="348817" y="6179222"/>
            <a:ext cx="2685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Средние значения:</a:t>
            </a:r>
          </a:p>
        </p:txBody>
      </p:sp>
      <p:grpSp>
        <p:nvGrpSpPr>
          <p:cNvPr id="15" name="Группа 14"/>
          <p:cNvGrpSpPr/>
          <p:nvPr/>
        </p:nvGrpSpPr>
        <p:grpSpPr>
          <a:xfrm>
            <a:off x="8749324" y="6370858"/>
            <a:ext cx="394676" cy="287468"/>
            <a:chOff x="7808971" y="627952"/>
            <a:chExt cx="394676" cy="39600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6" name="Прямоугольник 15"/>
            <p:cNvSpPr/>
            <p:nvPr/>
          </p:nvSpPr>
          <p:spPr>
            <a:xfrm>
              <a:off x="7880971" y="627952"/>
              <a:ext cx="322676" cy="3931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16</a:t>
              </a:r>
              <a:endPara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Равнобедренный треугольник 16"/>
            <p:cNvSpPr/>
            <p:nvPr/>
          </p:nvSpPr>
          <p:spPr>
            <a:xfrm rot="16200000">
              <a:off x="7646971" y="789952"/>
              <a:ext cx="396000" cy="720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801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"/>
          <p:cNvSpPr txBox="1">
            <a:spLocks/>
          </p:cNvSpPr>
          <p:nvPr/>
        </p:nvSpPr>
        <p:spPr>
          <a:xfrm>
            <a:off x="4536001" y="3908118"/>
            <a:ext cx="2002154" cy="14583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514350" rtl="0" eaLnBrk="1" fontAlgn="auto" latinLnBrk="0" hangingPunct="1">
              <a:lnSpc>
                <a:spcPts val="1001"/>
              </a:lnSpc>
              <a:spcBef>
                <a:spcPts val="2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Roboto" charset="0"/>
                <a:ea typeface="Roboto" charset="0"/>
                <a:cs typeface="Roboto" charset="0"/>
              </a:rPr>
              <a:t>Терлоева Макка</a:t>
            </a:r>
          </a:p>
        </p:txBody>
      </p:sp>
      <p:sp>
        <p:nvSpPr>
          <p:cNvPr id="23" name="Text Placeholder 2"/>
          <p:cNvSpPr txBox="1">
            <a:spLocks/>
          </p:cNvSpPr>
          <p:nvPr/>
        </p:nvSpPr>
        <p:spPr>
          <a:xfrm>
            <a:off x="6557901" y="3908118"/>
            <a:ext cx="1996771" cy="14583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514350" rtl="0" eaLnBrk="1" fontAlgn="auto" latinLnBrk="0" hangingPunct="1">
              <a:lnSpc>
                <a:spcPts val="1001"/>
              </a:lnSpc>
              <a:spcBef>
                <a:spcPts val="2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Roboto" charset="0"/>
                <a:ea typeface="Roboto" charset="0"/>
                <a:cs typeface="Roboto" charset="0"/>
              </a:rPr>
              <a:t>Щекочихин Илья</a:t>
            </a:r>
          </a:p>
        </p:txBody>
      </p:sp>
      <p:sp>
        <p:nvSpPr>
          <p:cNvPr id="35" name="Text Placeholder 2"/>
          <p:cNvSpPr txBox="1">
            <a:spLocks/>
          </p:cNvSpPr>
          <p:nvPr/>
        </p:nvSpPr>
        <p:spPr>
          <a:xfrm>
            <a:off x="517330" y="3908118"/>
            <a:ext cx="2002154" cy="14583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514350" rtl="0" eaLnBrk="1" fontAlgn="auto" latinLnBrk="0" hangingPunct="1">
              <a:lnSpc>
                <a:spcPts val="1001"/>
              </a:lnSpc>
              <a:spcBef>
                <a:spcPts val="2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Roboto" charset="0"/>
                <a:ea typeface="Roboto" charset="0"/>
                <a:cs typeface="Roboto" charset="0"/>
              </a:rPr>
              <a:t>Трифонова Анна </a:t>
            </a:r>
          </a:p>
        </p:txBody>
      </p:sp>
      <p:sp>
        <p:nvSpPr>
          <p:cNvPr id="36" name="Text Placeholder 2"/>
          <p:cNvSpPr txBox="1">
            <a:spLocks/>
          </p:cNvSpPr>
          <p:nvPr/>
        </p:nvSpPr>
        <p:spPr>
          <a:xfrm>
            <a:off x="2539230" y="3908118"/>
            <a:ext cx="1996771" cy="14583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514350" rtl="0" eaLnBrk="1" fontAlgn="auto" latinLnBrk="0" hangingPunct="1">
              <a:lnSpc>
                <a:spcPts val="1001"/>
              </a:lnSpc>
              <a:spcBef>
                <a:spcPts val="2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Roboto" charset="0"/>
                <a:ea typeface="Roboto" charset="0"/>
                <a:cs typeface="Roboto" charset="0"/>
              </a:rPr>
              <a:t>Волкова Елена</a:t>
            </a:r>
          </a:p>
        </p:txBody>
      </p:sp>
      <p:pic>
        <p:nvPicPr>
          <p:cNvPr id="3" name="Рисунок 2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08" b="13308"/>
          <a:stretch>
            <a:fillRect/>
          </a:stretch>
        </p:blipFill>
        <p:spPr>
          <a:xfrm>
            <a:off x="654050" y="1519238"/>
            <a:ext cx="1728788" cy="1765300"/>
          </a:xfrm>
        </p:spPr>
      </p:pic>
      <p:pic>
        <p:nvPicPr>
          <p:cNvPr id="4" name="Рисунок 3"/>
          <p:cNvPicPr>
            <a:picLocks noGrp="1" noChangeAspect="1"/>
          </p:cNvPicPr>
          <p:nvPr>
            <p:ph type="pic" sz="quarter"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" r="1079"/>
          <a:stretch>
            <a:fillRect/>
          </a:stretch>
        </p:blipFill>
        <p:spPr>
          <a:xfrm>
            <a:off x="4687888" y="1519238"/>
            <a:ext cx="1727200" cy="1765300"/>
          </a:xfrm>
        </p:spPr>
      </p:pic>
      <p:pic>
        <p:nvPicPr>
          <p:cNvPr id="2" name="Рисунок 1"/>
          <p:cNvPicPr>
            <a:picLocks noGrp="1" noChangeAspect="1"/>
          </p:cNvPicPr>
          <p:nvPr>
            <p:ph type="pic" sz="quarter" idx="16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57" r="17357"/>
          <a:stretch>
            <a:fillRect/>
          </a:stretch>
        </p:blipFill>
        <p:spPr>
          <a:xfrm>
            <a:off x="6690239" y="1519410"/>
            <a:ext cx="1727200" cy="1763713"/>
          </a:xfrm>
        </p:spPr>
      </p:pic>
      <p:sp>
        <p:nvSpPr>
          <p:cNvPr id="31" name="Text Placeholder 5"/>
          <p:cNvSpPr txBox="1">
            <a:spLocks/>
          </p:cNvSpPr>
          <p:nvPr/>
        </p:nvSpPr>
        <p:spPr>
          <a:xfrm>
            <a:off x="654050" y="359014"/>
            <a:ext cx="27007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050" b="1" kern="1200" baseline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6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6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6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6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6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6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Наша команда</a:t>
            </a:r>
            <a:r>
              <a:rPr kumimoji="0" lang="ru-RU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готовы ответить на все ваши вопросы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4" name="Text Placeholder 2"/>
          <p:cNvSpPr txBox="1">
            <a:spLocks/>
          </p:cNvSpPr>
          <p:nvPr/>
        </p:nvSpPr>
        <p:spPr>
          <a:xfrm>
            <a:off x="4396687" y="4299915"/>
            <a:ext cx="2280781" cy="95189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514350" rtl="0" eaLnBrk="1" fontAlgn="auto" latinLnBrk="0" hangingPunct="1">
              <a:lnSpc>
                <a:spcPct val="125000"/>
              </a:lnSpc>
              <a:spcBef>
                <a:spcPts val="56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7AFB8"/>
                </a:solidFill>
                <a:effectLst/>
                <a:uLnTx/>
                <a:uFillTx/>
                <a:latin typeface="Roboto Light" charset="0"/>
                <a:ea typeface="Roboto Light" charset="0"/>
                <a:cs typeface="Roboto Light" charset="0"/>
              </a:rPr>
              <a:t>Репертуар</a:t>
            </a:r>
          </a:p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56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A7AFB8"/>
                </a:solidFill>
                <a:effectLst/>
                <a:uLnTx/>
                <a:uFillTx/>
                <a:latin typeface="Roboto Light" charset="0"/>
                <a:ea typeface="Roboto Light" charset="0"/>
                <a:cs typeface="Roboto Light" charset="0"/>
              </a:rPr>
              <a:t>Финансовый </a:t>
            </a: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7AFB8"/>
                </a:solidFill>
                <a:effectLst/>
                <a:uLnTx/>
                <a:uFillTx/>
                <a:latin typeface="Roboto Light" charset="0"/>
                <a:ea typeface="Roboto Light" charset="0"/>
                <a:cs typeface="Roboto Light" charset="0"/>
              </a:rPr>
              <a:t>университет </a:t>
            </a:r>
          </a:p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56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7AFB8"/>
                </a:solidFill>
                <a:effectLst/>
                <a:uLnTx/>
                <a:uFillTx/>
                <a:latin typeface="Roboto Light" charset="0"/>
                <a:ea typeface="Roboto Light" charset="0"/>
                <a:cs typeface="Roboto Light" charset="0"/>
              </a:rPr>
              <a:t>4 курс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7AFB8"/>
              </a:solidFill>
              <a:effectLst/>
              <a:uLnTx/>
              <a:uFillTx/>
              <a:latin typeface="Roboto Light"/>
              <a:ea typeface="Roboto Light" charset="0"/>
              <a:cs typeface="Roboto Light" charset="0"/>
            </a:endParaRPr>
          </a:p>
        </p:txBody>
      </p:sp>
      <p:sp>
        <p:nvSpPr>
          <p:cNvPr id="46" name="Text Placeholder 2"/>
          <p:cNvSpPr txBox="1">
            <a:spLocks/>
          </p:cNvSpPr>
          <p:nvPr/>
        </p:nvSpPr>
        <p:spPr>
          <a:xfrm>
            <a:off x="434428" y="4299915"/>
            <a:ext cx="2167957" cy="95189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514350" rtl="0" eaLnBrk="1" fontAlgn="auto" latinLnBrk="0" hangingPunct="1">
              <a:lnSpc>
                <a:spcPct val="125000"/>
              </a:lnSpc>
              <a:spcBef>
                <a:spcPts val="56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7AFB8"/>
                </a:solidFill>
                <a:effectLst/>
                <a:uLnTx/>
                <a:uFillTx/>
                <a:latin typeface="Roboto Light" charset="0"/>
                <a:ea typeface="Roboto Light" charset="0"/>
                <a:cs typeface="Roboto Light" charset="0"/>
              </a:rPr>
              <a:t>Фин. Модель</a:t>
            </a:r>
          </a:p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56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A7AFB8"/>
                </a:solidFill>
                <a:effectLst/>
                <a:uLnTx/>
                <a:uFillTx/>
                <a:latin typeface="Roboto Light" charset="0"/>
                <a:ea typeface="Roboto Light" charset="0"/>
                <a:cs typeface="Roboto Light" charset="0"/>
              </a:rPr>
              <a:t>Финансовый </a:t>
            </a: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7AFB8"/>
                </a:solidFill>
                <a:effectLst/>
                <a:uLnTx/>
                <a:uFillTx/>
                <a:latin typeface="Roboto Light" charset="0"/>
                <a:ea typeface="Roboto Light" charset="0"/>
                <a:cs typeface="Roboto Light" charset="0"/>
              </a:rPr>
              <a:t>университет </a:t>
            </a:r>
          </a:p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56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7AFB8"/>
                </a:solidFill>
                <a:effectLst/>
                <a:uLnTx/>
                <a:uFillTx/>
                <a:latin typeface="Roboto Light" charset="0"/>
                <a:ea typeface="Roboto Light" charset="0"/>
                <a:cs typeface="Roboto Light" charset="0"/>
              </a:rPr>
              <a:t>4 курс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7AFB8"/>
              </a:solidFill>
              <a:effectLst/>
              <a:uLnTx/>
              <a:uFillTx/>
              <a:latin typeface="Roboto Light"/>
              <a:ea typeface="Roboto Light" charset="0"/>
              <a:cs typeface="Roboto Light" charset="0"/>
            </a:endParaRPr>
          </a:p>
        </p:txBody>
      </p:sp>
      <p:sp>
        <p:nvSpPr>
          <p:cNvPr id="47" name="Text Placeholder 2"/>
          <p:cNvSpPr txBox="1">
            <a:spLocks/>
          </p:cNvSpPr>
          <p:nvPr/>
        </p:nvSpPr>
        <p:spPr>
          <a:xfrm>
            <a:off x="2411163" y="4299915"/>
            <a:ext cx="2267457" cy="95189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514350" rtl="0" eaLnBrk="1" fontAlgn="auto" latinLnBrk="0" hangingPunct="1">
              <a:lnSpc>
                <a:spcPct val="125000"/>
              </a:lnSpc>
              <a:spcBef>
                <a:spcPts val="56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7AFB8"/>
                </a:solidFill>
                <a:effectLst/>
                <a:uLnTx/>
                <a:uFillTx/>
                <a:latin typeface="Roboto Light" charset="0"/>
                <a:ea typeface="Roboto Light" charset="0"/>
                <a:cs typeface="Roboto Light" charset="0"/>
              </a:rPr>
              <a:t>География</a:t>
            </a:r>
          </a:p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56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7AFB8"/>
                </a:solidFill>
                <a:effectLst/>
                <a:uLnTx/>
                <a:uFillTx/>
                <a:latin typeface="Roboto Light" charset="0"/>
                <a:ea typeface="Roboto Light" charset="0"/>
                <a:cs typeface="Roboto Light" charset="0"/>
              </a:rPr>
              <a:t>Высшая школа экономики</a:t>
            </a:r>
          </a:p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56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 smtClean="0">
                <a:solidFill>
                  <a:srgbClr val="A7AFB8"/>
                </a:solidFill>
                <a:latin typeface="Roboto Light"/>
                <a:ea typeface="Roboto Light" charset="0"/>
                <a:cs typeface="Roboto Light" charset="0"/>
              </a:rPr>
              <a:t>2 курс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7AFB8"/>
              </a:solidFill>
              <a:effectLst/>
              <a:uLnTx/>
              <a:uFillTx/>
              <a:latin typeface="Roboto Light"/>
              <a:ea typeface="Roboto Light" charset="0"/>
              <a:cs typeface="Roboto Light" charset="0"/>
            </a:endParaRPr>
          </a:p>
        </p:txBody>
      </p:sp>
      <p:grpSp>
        <p:nvGrpSpPr>
          <p:cNvPr id="8" name="Группа 7"/>
          <p:cNvGrpSpPr/>
          <p:nvPr/>
        </p:nvGrpSpPr>
        <p:grpSpPr>
          <a:xfrm>
            <a:off x="97034" y="5943818"/>
            <a:ext cx="1072374" cy="714508"/>
            <a:chOff x="7860412" y="5969155"/>
            <a:chExt cx="1072374" cy="714508"/>
          </a:xfrm>
        </p:grpSpPr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0412" y="5969155"/>
              <a:ext cx="935072" cy="631312"/>
            </a:xfrm>
            <a:prstGeom prst="rect">
              <a:avLst/>
            </a:prstGeom>
          </p:spPr>
        </p:pic>
        <p:sp>
          <p:nvSpPr>
            <p:cNvPr id="25" name="Shape 1724"/>
            <p:cNvSpPr txBox="1">
              <a:spLocks/>
            </p:cNvSpPr>
            <p:nvPr/>
          </p:nvSpPr>
          <p:spPr>
            <a:xfrm>
              <a:off x="8099704" y="6517272"/>
              <a:ext cx="833082" cy="16639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21431" tIns="21431" rIns="21431" bIns="21431" anchor="ctr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lang="uk-UA" sz="2200" b="0" i="0" u="none" strike="noStrike" cap="all" spc="0" normalizeH="0" baseline="0">
                  <a:ln>
                    <a:noFill/>
                  </a:ln>
                  <a:solidFill>
                    <a:srgbClr val="9C9790"/>
                  </a:solidFill>
                  <a:effectLst/>
                  <a:uFillTx/>
                  <a:latin typeface="Montserrat-Bold"/>
                  <a:ea typeface="Montserrat-Bold"/>
                  <a:cs typeface="Montserrat-Bold"/>
                  <a:sym typeface="Montserrat-Bold"/>
                </a:defRPr>
              </a:lvl1pPr>
              <a:lvl2pPr marL="0" marR="0" indent="2286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400" b="0" i="0" u="none" strike="noStrike" cap="all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Montserrat-Regular"/>
                </a:defRPr>
              </a:lvl2pPr>
              <a:lvl3pPr marL="0" marR="0" indent="4572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400" b="0" i="0" u="none" strike="noStrike" cap="all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Montserrat-Regular"/>
                </a:defRPr>
              </a:lvl3pPr>
              <a:lvl4pPr marL="0" marR="0" indent="6858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400" b="0" i="0" u="none" strike="noStrike" cap="all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Montserrat-Regular"/>
                </a:defRPr>
              </a:lvl4pPr>
              <a:lvl5pPr marL="0" marR="0" indent="9144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400" b="0" i="0" u="none" strike="noStrike" cap="all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Montserrat-Regular"/>
                </a:defRPr>
              </a:lvl5pPr>
              <a:lvl6pPr marL="0" marR="0" indent="11430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400" b="0" i="0" u="none" strike="noStrike" cap="all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Montserrat-Regular"/>
                </a:defRPr>
              </a:lvl6pPr>
              <a:lvl7pPr marL="0" marR="0" indent="13716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400" b="0" i="0" u="none" strike="noStrike" cap="all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Montserrat-Regular"/>
                </a:defRPr>
              </a:lvl7pPr>
              <a:lvl8pPr marL="0" marR="0" indent="16002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400" b="0" i="0" u="none" strike="noStrike" cap="all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Montserrat-Regular"/>
                </a:defRPr>
              </a:lvl8pPr>
              <a:lvl9pPr marL="0" marR="0" indent="182880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4400" b="0" i="0" u="none" strike="noStrike" cap="all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Montserrat-Regular"/>
                </a:defRPr>
              </a:lvl9pPr>
            </a:lstStyle>
            <a:p>
              <a:pPr marL="0" marR="0" lvl="0" indent="0" algn="ctr" defTabSz="348232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all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  <a:sym typeface="Montserrat-Bold"/>
                </a:rPr>
                <a:t>L </a:t>
              </a:r>
              <a:r>
                <a:rPr kumimoji="0" lang="ru-RU" sz="800" b="0" i="0" u="none" strike="noStrike" kern="0" cap="all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  <a:sym typeface="Montserrat-Bold"/>
                </a:rPr>
                <a:t> </a:t>
              </a:r>
              <a:r>
                <a:rPr kumimoji="0" lang="en-US" sz="800" b="0" i="0" u="none" strike="noStrike" kern="0" cap="all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  <a:sym typeface="Montserrat-Bold"/>
                </a:rPr>
                <a:t> I </a:t>
              </a:r>
              <a:r>
                <a:rPr kumimoji="0" lang="ru-RU" sz="800" b="0" i="0" u="none" strike="noStrike" kern="0" cap="all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  <a:sym typeface="Montserrat-Bold"/>
                </a:rPr>
                <a:t> </a:t>
              </a:r>
              <a:r>
                <a:rPr kumimoji="0" lang="en-US" sz="800" b="0" i="0" u="none" strike="noStrike" kern="0" cap="all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  <a:sym typeface="Montserrat-Bold"/>
                </a:rPr>
                <a:t> M</a:t>
              </a:r>
              <a:r>
                <a:rPr kumimoji="0" lang="ru-RU" sz="800" b="0" i="0" u="none" strike="noStrike" kern="0" cap="all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  <a:sym typeface="Montserrat-Bold"/>
                </a:rPr>
                <a:t> </a:t>
              </a:r>
              <a:r>
                <a:rPr kumimoji="0" lang="en-US" sz="800" b="0" i="0" u="none" strike="noStrike" kern="0" cap="all" spc="0" normalizeH="0" baseline="0" noProof="0" dirty="0" smtClean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  <a:sym typeface="Montserrat-Bold"/>
                </a:rPr>
                <a:t>  A</a:t>
              </a:r>
              <a:endParaRPr kumimoji="0" lang="ru-RU" sz="800" b="0" i="0" u="none" strike="noStrike" kern="0" cap="all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Montserrat-Bold"/>
              </a:endParaRPr>
            </a:p>
          </p:txBody>
        </p:sp>
      </p:grpSp>
      <p:grpSp>
        <p:nvGrpSpPr>
          <p:cNvPr id="26" name="Группа 25"/>
          <p:cNvGrpSpPr/>
          <p:nvPr/>
        </p:nvGrpSpPr>
        <p:grpSpPr>
          <a:xfrm>
            <a:off x="8749324" y="6370858"/>
            <a:ext cx="384516" cy="287468"/>
            <a:chOff x="7808971" y="627952"/>
            <a:chExt cx="384516" cy="39600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7" name="Прямоугольник 26"/>
            <p:cNvSpPr/>
            <p:nvPr/>
          </p:nvSpPr>
          <p:spPr>
            <a:xfrm>
              <a:off x="7880971" y="630761"/>
              <a:ext cx="312516" cy="3903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8" name="Равнобедренный треугольник 27"/>
            <p:cNvSpPr/>
            <p:nvPr/>
          </p:nvSpPr>
          <p:spPr>
            <a:xfrm rot="16200000">
              <a:off x="7646971" y="789952"/>
              <a:ext cx="396000" cy="720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9" name="Text Placeholder 2"/>
          <p:cNvSpPr txBox="1">
            <a:spLocks/>
          </p:cNvSpPr>
          <p:nvPr/>
        </p:nvSpPr>
        <p:spPr>
          <a:xfrm>
            <a:off x="6581243" y="4299915"/>
            <a:ext cx="2178241" cy="95189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6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F UI Display Thin" charset="0"/>
                <a:ea typeface="SF UI Display Thin" charset="0"/>
                <a:cs typeface="SF UI Display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514350" rtl="0" eaLnBrk="1" fontAlgn="auto" latinLnBrk="0" hangingPunct="1">
              <a:lnSpc>
                <a:spcPct val="125000"/>
              </a:lnSpc>
              <a:spcBef>
                <a:spcPts val="56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7AFB8"/>
                </a:solidFill>
                <a:effectLst/>
                <a:uLnTx/>
                <a:uFillTx/>
                <a:latin typeface="Roboto Light" charset="0"/>
                <a:ea typeface="Roboto Light" charset="0"/>
                <a:cs typeface="Roboto Light" charset="0"/>
              </a:rPr>
              <a:t>Технологии</a:t>
            </a:r>
          </a:p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56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7AFB8"/>
                </a:solidFill>
                <a:effectLst/>
                <a:uLnTx/>
                <a:uFillTx/>
                <a:latin typeface="Roboto Light" charset="0"/>
                <a:ea typeface="Roboto Light" charset="0"/>
                <a:cs typeface="Roboto Light" charset="0"/>
              </a:rPr>
              <a:t>РЭУ им. Плеханова </a:t>
            </a:r>
          </a:p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56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solidFill>
                  <a:srgbClr val="A7AFB8"/>
                </a:solidFill>
                <a:latin typeface="Roboto Light" charset="0"/>
                <a:ea typeface="Roboto Light" charset="0"/>
                <a:cs typeface="Roboto Light" charset="0"/>
              </a:rPr>
              <a:t>3</a:t>
            </a: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7AFB8"/>
                </a:solidFill>
                <a:effectLst/>
                <a:uLnTx/>
                <a:uFillTx/>
                <a:latin typeface="Roboto Light" charset="0"/>
                <a:ea typeface="Roboto Light" charset="0"/>
                <a:cs typeface="Roboto Light" charset="0"/>
              </a:rPr>
              <a:t> курс</a:t>
            </a:r>
          </a:p>
          <a:p>
            <a:pPr lvl="0" defTabSz="514350">
              <a:lnSpc>
                <a:spcPct val="100000"/>
              </a:lnSpc>
              <a:spcBef>
                <a:spcPts val="563"/>
              </a:spcBef>
              <a:defRPr/>
            </a:pPr>
            <a:endParaRPr lang="ru-RU" sz="1200" dirty="0">
              <a:solidFill>
                <a:srgbClr val="A7AFB8"/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0" marR="0" lvl="0" indent="0" algn="ctr" defTabSz="514350" rtl="0" eaLnBrk="1" fontAlgn="auto" latinLnBrk="0" hangingPunct="1">
              <a:lnSpc>
                <a:spcPct val="125000"/>
              </a:lnSpc>
              <a:spcBef>
                <a:spcPts val="56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200" b="1" i="0" u="none" strike="noStrike" kern="1200" cap="none" spc="0" normalizeH="0" baseline="0" noProof="0" dirty="0" smtClean="0">
              <a:ln>
                <a:noFill/>
              </a:ln>
              <a:solidFill>
                <a:srgbClr val="A7AFB8"/>
              </a:solidFill>
              <a:effectLst/>
              <a:uLnTx/>
              <a:uFillTx/>
              <a:latin typeface="Roboto Light" charset="0"/>
              <a:ea typeface="Roboto Light" charset="0"/>
              <a:cs typeface="Roboto Light" charset="0"/>
            </a:endParaRPr>
          </a:p>
        </p:txBody>
      </p:sp>
      <p:cxnSp>
        <p:nvCxnSpPr>
          <p:cNvPr id="32" name="Straight Connector 7"/>
          <p:cNvCxnSpPr/>
          <p:nvPr/>
        </p:nvCxnSpPr>
        <p:spPr>
          <a:xfrm>
            <a:off x="2519484" y="4299915"/>
            <a:ext cx="0" cy="1628554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7"/>
          <p:cNvCxnSpPr/>
          <p:nvPr/>
        </p:nvCxnSpPr>
        <p:spPr>
          <a:xfrm>
            <a:off x="4536001" y="4370019"/>
            <a:ext cx="0" cy="1628554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7"/>
          <p:cNvCxnSpPr/>
          <p:nvPr/>
        </p:nvCxnSpPr>
        <p:spPr>
          <a:xfrm>
            <a:off x="6550016" y="4370019"/>
            <a:ext cx="0" cy="1628554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/>
          <p:cNvPicPr>
            <a:picLocks noGrp="1" noChangeAspect="1"/>
          </p:cNvPicPr>
          <p:nvPr>
            <p:ph type="pic" sz="quarter" idx="14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94" b="10394"/>
          <a:stretch>
            <a:fillRect/>
          </a:stretch>
        </p:blipFill>
        <p:spPr>
          <a:xfrm>
            <a:off x="2671763" y="1519238"/>
            <a:ext cx="1725612" cy="1763712"/>
          </a:xfrm>
        </p:spPr>
      </p:pic>
      <p:sp>
        <p:nvSpPr>
          <p:cNvPr id="37" name="Рисунок 5"/>
          <p:cNvSpPr txBox="1">
            <a:spLocks/>
          </p:cNvSpPr>
          <p:nvPr/>
        </p:nvSpPr>
        <p:spPr>
          <a:xfrm>
            <a:off x="2671139" y="1519266"/>
            <a:ext cx="1728000" cy="1764000"/>
          </a:xfrm>
          <a:prstGeom prst="rect">
            <a:avLst/>
          </a:prstGeom>
          <a:ln>
            <a:noFill/>
          </a:ln>
        </p:spPr>
        <p:txBody>
          <a:bodyPr vert="horz" lIns="217490" tIns="108745" rIns="217490" bIns="108745" rtlCol="0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832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Объект 9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411216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think-cell Slide" r:id="rId5" imgW="425" imgH="426" progId="TCLayout.ActiveDocument.1">
                  <p:embed/>
                </p:oleObj>
              </mc:Choice>
              <mc:Fallback>
                <p:oleObj name="think-cell Slide" r:id="rId5" imgW="425" imgH="426" progId="TCLayout.ActiveDocument.1">
                  <p:embed/>
                  <p:pic>
                    <p:nvPicPr>
                      <p:cNvPr id="94" name="Объект 9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" name="Прямоугольник 90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351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Arial" panose="020B0604020202020204" pitchFamily="34" charset="0"/>
              <a:sym typeface="Open Sans Light"/>
            </a:endParaRPr>
          </a:p>
        </p:txBody>
      </p:sp>
      <p:graphicFrame>
        <p:nvGraphicFramePr>
          <p:cNvPr id="116" name="Chart 2"/>
          <p:cNvGraphicFramePr/>
          <p:nvPr>
            <p:extLst>
              <p:ext uri="{D42A27DB-BD31-4B8C-83A1-F6EECF244321}">
                <p14:modId xmlns:p14="http://schemas.microsoft.com/office/powerpoint/2010/main" val="3749854573"/>
              </p:ext>
            </p:extLst>
          </p:nvPr>
        </p:nvGraphicFramePr>
        <p:xfrm>
          <a:off x="-1499988" y="5254409"/>
          <a:ext cx="1440000" cy="1866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5" name="Title 1"/>
          <p:cNvSpPr txBox="1">
            <a:spLocks/>
          </p:cNvSpPr>
          <p:nvPr/>
        </p:nvSpPr>
        <p:spPr>
          <a:xfrm>
            <a:off x="159105" y="214585"/>
            <a:ext cx="8381324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1800" b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Сеть кинотеатров «Конец фильма» может обеспечить себе средний рост выручки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в размере </a:t>
            </a:r>
            <a:r>
              <a:rPr lang="ru-RU" sz="1600" dirty="0" smtClean="0">
                <a:solidFill>
                  <a:prstClr val="black"/>
                </a:solidFill>
                <a:latin typeface="Arial"/>
              </a:rPr>
              <a:t>72</a:t>
            </a:r>
            <a:r>
              <a:rPr kumimoji="0" lang="ru-RU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%,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MV – 253%</a:t>
            </a:r>
            <a:r>
              <a:rPr kumimoji="0" lang="ru-RU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 </a:t>
            </a:r>
            <a:r>
              <a:rPr kumimoji="0" lang="ru-RU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в течение двух лет с момента начала реализации инициатив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grpSp>
        <p:nvGrpSpPr>
          <p:cNvPr id="16" name="Группа 15"/>
          <p:cNvGrpSpPr/>
          <p:nvPr/>
        </p:nvGrpSpPr>
        <p:grpSpPr>
          <a:xfrm>
            <a:off x="6218160" y="5811638"/>
            <a:ext cx="1468408" cy="350571"/>
            <a:chOff x="4077138" y="5632298"/>
            <a:chExt cx="1468408" cy="350571"/>
          </a:xfrm>
        </p:grpSpPr>
        <p:sp>
          <p:nvSpPr>
            <p:cNvPr id="149" name="Text Placeholder 3"/>
            <p:cNvSpPr txBox="1">
              <a:spLocks/>
            </p:cNvSpPr>
            <p:nvPr/>
          </p:nvSpPr>
          <p:spPr>
            <a:xfrm>
              <a:off x="4077138" y="5632298"/>
              <a:ext cx="1326261" cy="246221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Выручка 2013</a:t>
              </a:r>
              <a:endPara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50" name="Прямая соединительная линия 149"/>
            <p:cNvCxnSpPr/>
            <p:nvPr/>
          </p:nvCxnSpPr>
          <p:spPr>
            <a:xfrm>
              <a:off x="4077138" y="5982869"/>
              <a:ext cx="1468408" cy="0"/>
            </a:xfrm>
            <a:prstGeom prst="line">
              <a:avLst/>
            </a:prstGeom>
            <a:ln w="15875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Группа 13"/>
          <p:cNvGrpSpPr/>
          <p:nvPr/>
        </p:nvGrpSpPr>
        <p:grpSpPr>
          <a:xfrm>
            <a:off x="9601635" y="5354667"/>
            <a:ext cx="1475533" cy="411871"/>
            <a:chOff x="5257470" y="6446129"/>
            <a:chExt cx="1475533" cy="411871"/>
          </a:xfrm>
        </p:grpSpPr>
        <p:sp>
          <p:nvSpPr>
            <p:cNvPr id="151" name="Text Placeholder 3"/>
            <p:cNvSpPr txBox="1">
              <a:spLocks/>
            </p:cNvSpPr>
            <p:nvPr/>
          </p:nvSpPr>
          <p:spPr>
            <a:xfrm>
              <a:off x="5593801" y="6446129"/>
              <a:ext cx="819648" cy="246221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Эффект</a:t>
              </a:r>
              <a:endPara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52" name="Прямая соединительная линия 151"/>
            <p:cNvCxnSpPr/>
            <p:nvPr/>
          </p:nvCxnSpPr>
          <p:spPr>
            <a:xfrm>
              <a:off x="5257470" y="6858000"/>
              <a:ext cx="1475533" cy="0"/>
            </a:xfrm>
            <a:prstGeom prst="line">
              <a:avLst/>
            </a:prstGeom>
            <a:ln w="15875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TextBox 153"/>
          <p:cNvSpPr txBox="1"/>
          <p:nvPr/>
        </p:nvSpPr>
        <p:spPr>
          <a:xfrm>
            <a:off x="2364968" y="3495438"/>
            <a:ext cx="2184440" cy="7325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Оптимизация афиши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2382945" y="1534458"/>
            <a:ext cx="2583767" cy="7632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Открытие новых кинотеатров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2336215" y="2501474"/>
            <a:ext cx="286730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Изменение ценовой политики</a:t>
            </a:r>
          </a:p>
        </p:txBody>
      </p:sp>
      <p:graphicFrame>
        <p:nvGraphicFramePr>
          <p:cNvPr id="157" name="Chart 2"/>
          <p:cNvGraphicFramePr/>
          <p:nvPr>
            <p:extLst>
              <p:ext uri="{D42A27DB-BD31-4B8C-83A1-F6EECF244321}">
                <p14:modId xmlns:p14="http://schemas.microsoft.com/office/powerpoint/2010/main" val="3001948987"/>
              </p:ext>
            </p:extLst>
          </p:nvPr>
        </p:nvGraphicFramePr>
        <p:xfrm>
          <a:off x="-2155154" y="4008225"/>
          <a:ext cx="1440000" cy="1233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58" name="Chart 2"/>
          <p:cNvGraphicFramePr/>
          <p:nvPr>
            <p:extLst>
              <p:ext uri="{D42A27DB-BD31-4B8C-83A1-F6EECF244321}">
                <p14:modId xmlns:p14="http://schemas.microsoft.com/office/powerpoint/2010/main" val="1002847778"/>
              </p:ext>
            </p:extLst>
          </p:nvPr>
        </p:nvGraphicFramePr>
        <p:xfrm>
          <a:off x="-2640123" y="1373470"/>
          <a:ext cx="1440000" cy="1901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60" name="Chart 2"/>
          <p:cNvGraphicFramePr/>
          <p:nvPr>
            <p:extLst>
              <p:ext uri="{D42A27DB-BD31-4B8C-83A1-F6EECF244321}">
                <p14:modId xmlns:p14="http://schemas.microsoft.com/office/powerpoint/2010/main" val="2931213151"/>
              </p:ext>
            </p:extLst>
          </p:nvPr>
        </p:nvGraphicFramePr>
        <p:xfrm>
          <a:off x="9728228" y="835962"/>
          <a:ext cx="1440000" cy="4417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cxnSp>
        <p:nvCxnSpPr>
          <p:cNvPr id="161" name="Прямая соединительная линия 160"/>
          <p:cNvCxnSpPr/>
          <p:nvPr/>
        </p:nvCxnSpPr>
        <p:spPr>
          <a:xfrm>
            <a:off x="-8994871" y="4280343"/>
            <a:ext cx="847603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Прямая соединительная линия 161"/>
          <p:cNvCxnSpPr/>
          <p:nvPr/>
        </p:nvCxnSpPr>
        <p:spPr>
          <a:xfrm flipV="1">
            <a:off x="300821" y="3365374"/>
            <a:ext cx="8097892" cy="768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Прямая соединительная линия 163"/>
          <p:cNvCxnSpPr/>
          <p:nvPr/>
        </p:nvCxnSpPr>
        <p:spPr>
          <a:xfrm>
            <a:off x="300821" y="2324292"/>
            <a:ext cx="7719355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Прямая соединительная линия 164"/>
          <p:cNvCxnSpPr/>
          <p:nvPr/>
        </p:nvCxnSpPr>
        <p:spPr>
          <a:xfrm>
            <a:off x="300821" y="1256410"/>
            <a:ext cx="7719355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Прямая соединительная линия 190"/>
          <p:cNvCxnSpPr/>
          <p:nvPr/>
        </p:nvCxnSpPr>
        <p:spPr>
          <a:xfrm>
            <a:off x="8749894" y="1256410"/>
            <a:ext cx="0" cy="1322753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Прямая со стрелкой 194"/>
          <p:cNvCxnSpPr/>
          <p:nvPr/>
        </p:nvCxnSpPr>
        <p:spPr>
          <a:xfrm flipH="1">
            <a:off x="8034605" y="1256410"/>
            <a:ext cx="715289" cy="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Прямая со стрелкой 195"/>
          <p:cNvCxnSpPr/>
          <p:nvPr/>
        </p:nvCxnSpPr>
        <p:spPr>
          <a:xfrm flipH="1">
            <a:off x="8047533" y="4560106"/>
            <a:ext cx="702359" cy="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2" name="Группа 201"/>
          <p:cNvGrpSpPr/>
          <p:nvPr/>
        </p:nvGrpSpPr>
        <p:grpSpPr>
          <a:xfrm>
            <a:off x="8392249" y="2646282"/>
            <a:ext cx="904503" cy="441045"/>
            <a:chOff x="7950286" y="2959496"/>
            <a:chExt cx="1132426" cy="527358"/>
          </a:xfrm>
        </p:grpSpPr>
        <p:sp>
          <p:nvSpPr>
            <p:cNvPr id="198" name="Овал 197"/>
            <p:cNvSpPr/>
            <p:nvPr/>
          </p:nvSpPr>
          <p:spPr>
            <a:xfrm>
              <a:off x="7950286" y="2959496"/>
              <a:ext cx="873194" cy="52735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7958379" y="2994110"/>
              <a:ext cx="1124333" cy="441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</a:t>
              </a: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72</a:t>
              </a:r>
              <a:r>
                <a:rPr kumimoji="0" lang="ru-RU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%</a:t>
              </a: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00" name="Прямоугольник 199"/>
          <p:cNvSpPr/>
          <p:nvPr/>
        </p:nvSpPr>
        <p:spPr>
          <a:xfrm>
            <a:off x="2256807" y="3882999"/>
            <a:ext cx="2602444" cy="566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Изменение маркетинговой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политики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1" name="Прямоугольник 200"/>
          <p:cNvSpPr/>
          <p:nvPr/>
        </p:nvSpPr>
        <p:spPr>
          <a:xfrm>
            <a:off x="2255316" y="3054653"/>
            <a:ext cx="28604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Внедрение новых технологий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33" name="Прямая соединительная линия 232"/>
          <p:cNvCxnSpPr/>
          <p:nvPr/>
        </p:nvCxnSpPr>
        <p:spPr>
          <a:xfrm flipH="1">
            <a:off x="8749324" y="3202446"/>
            <a:ext cx="570" cy="135766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9" name="Text Placeholder 3"/>
          <p:cNvSpPr txBox="1">
            <a:spLocks/>
          </p:cNvSpPr>
          <p:nvPr/>
        </p:nvSpPr>
        <p:spPr>
          <a:xfrm>
            <a:off x="10605574" y="5960078"/>
            <a:ext cx="1125308" cy="215444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Средний чек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0" name="Text Placeholder 3"/>
          <p:cNvSpPr txBox="1">
            <a:spLocks/>
          </p:cNvSpPr>
          <p:nvPr/>
        </p:nvSpPr>
        <p:spPr>
          <a:xfrm>
            <a:off x="-765518" y="1705663"/>
            <a:ext cx="3362071" cy="215444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Arial"/>
              </a:rPr>
              <a:t>Кол-во залов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1" name="Text Placeholder 3"/>
          <p:cNvSpPr txBox="1">
            <a:spLocks/>
          </p:cNvSpPr>
          <p:nvPr/>
        </p:nvSpPr>
        <p:spPr>
          <a:xfrm>
            <a:off x="300821" y="3516465"/>
            <a:ext cx="1595579" cy="215444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Посещаемость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36215" y="2785509"/>
            <a:ext cx="286730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Увеличение прочей выручки</a:t>
            </a:r>
          </a:p>
        </p:txBody>
      </p:sp>
      <p:grpSp>
        <p:nvGrpSpPr>
          <p:cNvPr id="38" name="Группа 37"/>
          <p:cNvGrpSpPr/>
          <p:nvPr/>
        </p:nvGrpSpPr>
        <p:grpSpPr>
          <a:xfrm>
            <a:off x="8749324" y="6370858"/>
            <a:ext cx="384516" cy="287468"/>
            <a:chOff x="7808971" y="627952"/>
            <a:chExt cx="384516" cy="39600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9" name="Прямоугольник 38"/>
            <p:cNvSpPr/>
            <p:nvPr/>
          </p:nvSpPr>
          <p:spPr>
            <a:xfrm>
              <a:off x="7880971" y="630761"/>
              <a:ext cx="312516" cy="3903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40" name="Равнобедренный треугольник 39"/>
            <p:cNvSpPr/>
            <p:nvPr/>
          </p:nvSpPr>
          <p:spPr>
            <a:xfrm rot="16200000">
              <a:off x="7646971" y="789952"/>
              <a:ext cx="396000" cy="720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Прямоугольник 1"/>
          <p:cNvSpPr/>
          <p:nvPr/>
        </p:nvSpPr>
        <p:spPr>
          <a:xfrm>
            <a:off x="6610711" y="3025261"/>
            <a:ext cx="499298" cy="347797"/>
          </a:xfrm>
          <a:prstGeom prst="rect">
            <a:avLst/>
          </a:prstGeom>
          <a:solidFill>
            <a:srgbClr val="4EAA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Open Sans Light"/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6631642" y="4549923"/>
            <a:ext cx="499298" cy="1121845"/>
          </a:xfrm>
          <a:prstGeom prst="rect">
            <a:avLst/>
          </a:prstGeom>
          <a:solidFill>
            <a:srgbClr val="7F7F7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Open Sans Light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 flipV="1">
            <a:off x="6631642" y="4899762"/>
            <a:ext cx="499298" cy="3601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 Placeholder 3"/>
          <p:cNvSpPr txBox="1">
            <a:spLocks/>
          </p:cNvSpPr>
          <p:nvPr/>
        </p:nvSpPr>
        <p:spPr>
          <a:xfrm>
            <a:off x="300821" y="2752175"/>
            <a:ext cx="1595579" cy="215444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Средний чек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63778" y="2988359"/>
            <a:ext cx="65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14%</a:t>
            </a:r>
            <a:endParaRPr lang="ru-RU" dirty="0"/>
          </a:p>
        </p:txBody>
      </p:sp>
      <p:sp>
        <p:nvSpPr>
          <p:cNvPr id="49" name="Прямоугольник 48"/>
          <p:cNvSpPr/>
          <p:nvPr/>
        </p:nvSpPr>
        <p:spPr>
          <a:xfrm>
            <a:off x="6627751" y="3651105"/>
            <a:ext cx="499298" cy="909001"/>
          </a:xfrm>
          <a:prstGeom prst="rect">
            <a:avLst/>
          </a:prstGeom>
          <a:solidFill>
            <a:srgbClr val="4EAA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Open Sans Light"/>
            </a:endParaRPr>
          </a:p>
        </p:txBody>
      </p:sp>
      <p:cxnSp>
        <p:nvCxnSpPr>
          <p:cNvPr id="50" name="Прямая соединительная линия 49"/>
          <p:cNvCxnSpPr/>
          <p:nvPr/>
        </p:nvCxnSpPr>
        <p:spPr>
          <a:xfrm>
            <a:off x="264970" y="4549923"/>
            <a:ext cx="8127279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88813" y="3904912"/>
            <a:ext cx="65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60%</a:t>
            </a:r>
            <a:endParaRPr lang="ru-RU" dirty="0"/>
          </a:p>
        </p:txBody>
      </p:sp>
      <p:sp>
        <p:nvSpPr>
          <p:cNvPr id="52" name="Прямоугольник 51"/>
          <p:cNvSpPr/>
          <p:nvPr/>
        </p:nvSpPr>
        <p:spPr>
          <a:xfrm>
            <a:off x="6610711" y="1851549"/>
            <a:ext cx="499298" cy="472743"/>
          </a:xfrm>
          <a:prstGeom prst="rect">
            <a:avLst/>
          </a:prstGeom>
          <a:solidFill>
            <a:srgbClr val="4EAA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Open Sans Ligh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588812" y="1921107"/>
            <a:ext cx="65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18%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345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Диаграмма 1">
            <a:extLst>
              <a:ext uri="{FF2B5EF4-FFF2-40B4-BE49-F238E27FC236}">
                <a16:creationId xmlns:a16="http://schemas.microsoft.com/office/drawing/2014/main" id="{5B96CE44-C6D7-4CB5-9D5C-1E45BC17F9E3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87337" y="1520827"/>
          <a:ext cx="4168775" cy="4186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9E83A7E-C3A9-480D-9BA5-78BFAAA89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80"/>
            <a:ext cx="9144000" cy="499171"/>
          </a:xfrm>
        </p:spPr>
        <p:txBody>
          <a:bodyPr>
            <a:noAutofit/>
          </a:bodyPr>
          <a:lstStyle/>
          <a:p>
            <a:pPr algn="ctr"/>
            <a:r>
              <a:rPr lang="ru-RU" sz="20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Российский рынок кинопроката имеет большой потенциал к росту в будущем</a:t>
            </a:r>
          </a:p>
        </p:txBody>
      </p:sp>
      <p:sp>
        <p:nvSpPr>
          <p:cNvPr id="5" name="Текст 2">
            <a:extLst>
              <a:ext uri="{FF2B5EF4-FFF2-40B4-BE49-F238E27FC236}">
                <a16:creationId xmlns:a16="http://schemas.microsoft.com/office/drawing/2014/main" id="{844D4057-0B33-4522-BB2C-06D59239046E}"/>
              </a:ext>
            </a:extLst>
          </p:cNvPr>
          <p:cNvSpPr>
            <a:spLocks noGrp="1"/>
          </p:cNvSpPr>
          <p:nvPr>
            <p:custDataLst>
              <p:tags r:id="rId1"/>
            </p:custDataLst>
          </p:nvPr>
        </p:nvSpPr>
        <p:spPr bwMode="auto">
          <a:xfrm>
            <a:off x="4687888" y="1520827"/>
            <a:ext cx="4168775" cy="4186239"/>
          </a:xfrm>
          <a:prstGeom prst="roundRect">
            <a:avLst>
              <a:gd name="adj" fmla="val 4303"/>
            </a:avLst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endParaRPr lang="ru-RU" sz="1200" dirty="0"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D02E5593-E24B-4B8A-82AF-A43AFB803018}"/>
              </a:ext>
            </a:extLst>
          </p:cNvPr>
          <p:cNvSpPr>
            <a:spLocks noGrp="1"/>
          </p:cNvSpPr>
          <p:nvPr>
            <p:custDataLst>
              <p:tags r:id="rId2"/>
            </p:custDataLst>
          </p:nvPr>
        </p:nvSpPr>
        <p:spPr bwMode="auto">
          <a:xfrm>
            <a:off x="287337" y="1520827"/>
            <a:ext cx="4168775" cy="4186239"/>
          </a:xfrm>
          <a:prstGeom prst="roundRect">
            <a:avLst>
              <a:gd name="adj" fmla="val 4303"/>
            </a:avLst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endParaRPr lang="ru-RU" sz="1200" dirty="0"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graphicFrame>
        <p:nvGraphicFramePr>
          <p:cNvPr id="7" name="Chart 3">
            <a:extLst>
              <a:ext uri="{FF2B5EF4-FFF2-40B4-BE49-F238E27FC236}">
                <a16:creationId xmlns:a16="http://schemas.microsoft.com/office/drawing/2014/main" id="{AB236685-4F8D-4EE5-BFCF-56D29BB3363E}"/>
              </a:ext>
            </a:extLst>
          </p:cNvPr>
          <p:cNvGraphicFramePr/>
          <p:nvPr>
            <p:custDataLst>
              <p:tags r:id="rId3"/>
            </p:custDataLst>
            <p:extLst/>
          </p:nvPr>
        </p:nvGraphicFramePr>
        <p:xfrm>
          <a:off x="4964113" y="2466975"/>
          <a:ext cx="3452812" cy="2881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C30C174-1D5C-4C51-B4E6-3334298DF142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 bwMode="auto">
          <a:xfrm flipV="1">
            <a:off x="5646737" y="2009775"/>
            <a:ext cx="2387600" cy="1423988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Текст 2">
            <a:extLst>
              <a:ext uri="{FF2B5EF4-FFF2-40B4-BE49-F238E27FC236}">
                <a16:creationId xmlns:a16="http://schemas.microsoft.com/office/drawing/2014/main" id="{AD61FAD0-68A0-4C4A-832E-B9353E109A54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4687888" y="1520827"/>
            <a:ext cx="394970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60325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Кассовые сборы российских кинотеатров, млрд. руб. </a:t>
            </a:r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CCC4953E-5471-4F32-A491-9CDA6F93D81B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-1" y="6500813"/>
            <a:ext cx="914400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55563" bIns="55563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100" i="1" dirty="0">
                <a:latin typeface="Arial" panose="020B0604020202020204" pitchFamily="34" charset="0"/>
                <a:cs typeface="Arial" panose="020B0604020202020204" pitchFamily="34" charset="0"/>
                <a:sym typeface="Arial Rounded MT Bold" panose="020F0704030504030204" pitchFamily="34" charset="0"/>
              </a:rPr>
              <a:t>Источники: </a:t>
            </a:r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  <a:sym typeface="Arial Rounded MT Bold" panose="020F0704030504030204" pitchFamily="34" charset="0"/>
              </a:rPr>
              <a:t>UNESCO Institute for Statistics European Audiovisual Observatory</a:t>
            </a:r>
            <a:r>
              <a:rPr lang="ru-RU" sz="1100" i="1" dirty="0">
                <a:latin typeface="Arial" panose="020B0604020202020204" pitchFamily="34" charset="0"/>
                <a:cs typeface="Arial" panose="020B0604020202020204" pitchFamily="34" charset="0"/>
                <a:sym typeface="Arial Rounded MT Bold" panose="020F0704030504030204" pitchFamily="34" charset="0"/>
              </a:rPr>
              <a:t>, данные компании «Конец фильма», исследования команды «Л.И.М.А.» 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8BD74EF-3E82-4FF7-B061-8202A830C28C}"/>
              </a:ext>
            </a:extLst>
          </p:cNvPr>
          <p:cNvSpPr/>
          <p:nvPr/>
        </p:nvSpPr>
        <p:spPr>
          <a:xfrm>
            <a:off x="287338" y="764477"/>
            <a:ext cx="85693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Российская киноиндустрия в ближайшие пять лет будет расти вдвое быстрее рынков развитых стран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8759483" y="6101093"/>
            <a:ext cx="384516" cy="287468"/>
            <a:chOff x="7808971" y="627952"/>
            <a:chExt cx="384516" cy="39600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2" name="Прямоугольник 11"/>
            <p:cNvSpPr/>
            <p:nvPr/>
          </p:nvSpPr>
          <p:spPr>
            <a:xfrm>
              <a:off x="7880971" y="630761"/>
              <a:ext cx="312516" cy="3903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dirty="0">
                  <a:solidFill>
                    <a:prstClr val="white"/>
                  </a:solidFill>
                  <a:latin typeface="Calibri"/>
                </a:rPr>
                <a:t>3</a:t>
              </a: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Равнобедренный треугольник 12"/>
            <p:cNvSpPr/>
            <p:nvPr/>
          </p:nvSpPr>
          <p:spPr>
            <a:xfrm rot="16200000">
              <a:off x="7646971" y="789952"/>
              <a:ext cx="396000" cy="720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397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438574A-41A0-45D2-8466-CDE6C2C4C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729"/>
            <a:ext cx="9144000" cy="499171"/>
          </a:xfrm>
        </p:spPr>
        <p:txBody>
          <a:bodyPr>
            <a:noAutofit/>
          </a:bodyPr>
          <a:lstStyle/>
          <a:p>
            <a:r>
              <a:rPr lang="ru-RU" sz="20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Росту выручки «Конец Фильма» препятствуют проблемы не рынка, а сети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CDB46902-F6B4-496D-8175-D9AE890E2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07772"/>
            <a:ext cx="9144000" cy="341401"/>
          </a:xfrm>
        </p:spPr>
        <p:txBody>
          <a:bodyPr>
            <a:normAutofit fontScale="47500" lnSpcReduction="20000"/>
          </a:bodyPr>
          <a:lstStyle/>
          <a:p>
            <a:pPr marL="0" indent="0" algn="ctr">
              <a:buNone/>
            </a:pPr>
            <a:r>
              <a:rPr 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Повысить выручку «Конец фильма» можно, устранив проблемы, связанные с:</a:t>
            </a:r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CB652FE1-AD15-423B-B168-BE424841A2B4}"/>
              </a:ext>
            </a:extLst>
          </p:cNvPr>
          <p:cNvSpPr>
            <a:spLocks noGrp="1"/>
          </p:cNvSpPr>
          <p:nvPr>
            <p:custDataLst>
              <p:tags r:id="rId1"/>
            </p:custDataLst>
          </p:nvPr>
        </p:nvSpPr>
        <p:spPr bwMode="auto">
          <a:xfrm>
            <a:off x="0" y="6562724"/>
            <a:ext cx="91440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492125" tIns="0" rIns="5080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000" i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Источники: </a:t>
            </a:r>
            <a:r>
              <a:rPr lang="en-US" sz="1000" i="1" dirty="0" err="1"/>
              <a:t>Nevafilm</a:t>
            </a:r>
            <a:r>
              <a:rPr lang="en-US" sz="1000" i="1" dirty="0"/>
              <a:t> Research 2012</a:t>
            </a:r>
            <a:r>
              <a:rPr lang="ru-RU" sz="1000" i="1" dirty="0"/>
              <a:t>,</a:t>
            </a:r>
            <a:r>
              <a:rPr lang="ru-RU" sz="1000" i="1" dirty="0">
                <a:latin typeface="Arial" panose="020B0604020202020204" pitchFamily="34" charset="0"/>
                <a:cs typeface="Arial" panose="020B0604020202020204" pitchFamily="34" charset="0"/>
                <a:sym typeface="Arial Rounded MT Bold" panose="020F0704030504030204" pitchFamily="34" charset="0"/>
              </a:rPr>
              <a:t> данные компании «Конец фильма», исследования команды «Л.И.М.А.» </a:t>
            </a:r>
            <a:endParaRPr lang="ru-RU" sz="1000" i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7" name="Chart 3">
            <a:extLst>
              <a:ext uri="{FF2B5EF4-FFF2-40B4-BE49-F238E27FC236}">
                <a16:creationId xmlns:a16="http://schemas.microsoft.com/office/drawing/2014/main" id="{DC4ADE30-7FFE-4BC3-9133-58E52C55BA9E}"/>
              </a:ext>
            </a:extLst>
          </p:cNvPr>
          <p:cNvGraphicFramePr/>
          <p:nvPr>
            <p:custDataLst>
              <p:tags r:id="rId2"/>
            </p:custDataLst>
            <p:extLst/>
          </p:nvPr>
        </p:nvGraphicFramePr>
        <p:xfrm>
          <a:off x="504825" y="2091082"/>
          <a:ext cx="2309813" cy="2228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4"/>
          </a:graphicData>
        </a:graphic>
      </p:graphicFrame>
      <p:sp>
        <p:nvSpPr>
          <p:cNvPr id="8" name="Текст 2">
            <a:extLst>
              <a:ext uri="{FF2B5EF4-FFF2-40B4-BE49-F238E27FC236}">
                <a16:creationId xmlns:a16="http://schemas.microsoft.com/office/drawing/2014/main" id="{8179AA5D-6FFF-44C5-A84B-5458F50270EF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587376" y="1497205"/>
            <a:ext cx="2144713" cy="311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20638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en-US" sz="1400" b="1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1. Средним чеком</a:t>
            </a:r>
            <a:endParaRPr lang="ru-RU" sz="1400" b="1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537E8226-B024-4699-9FCB-1C2148C04DE6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587376" y="1779630"/>
            <a:ext cx="2144713" cy="622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1588" tIns="0" rIns="0" bIns="41275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en-US" sz="14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Средний рост среднего чека за 2009-2012 гг.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10" name="Chart 3">
            <a:extLst>
              <a:ext uri="{FF2B5EF4-FFF2-40B4-BE49-F238E27FC236}">
                <a16:creationId xmlns:a16="http://schemas.microsoft.com/office/drawing/2014/main" id="{867DAC03-6ECD-4B12-A699-1C36934DF5E6}"/>
              </a:ext>
            </a:extLst>
          </p:cNvPr>
          <p:cNvGraphicFramePr/>
          <p:nvPr>
            <p:custDataLst>
              <p:tags r:id="rId5"/>
            </p:custDataLst>
            <p:extLst/>
          </p:nvPr>
        </p:nvGraphicFramePr>
        <p:xfrm>
          <a:off x="3382963" y="2091082"/>
          <a:ext cx="2308225" cy="2228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5"/>
          </a:graphicData>
        </a:graphic>
      </p:graphicFrame>
      <p:sp>
        <p:nvSpPr>
          <p:cNvPr id="11" name="Текст 2">
            <a:extLst>
              <a:ext uri="{FF2B5EF4-FFF2-40B4-BE49-F238E27FC236}">
                <a16:creationId xmlns:a16="http://schemas.microsoft.com/office/drawing/2014/main" id="{00766790-2D2C-4120-80FB-F53ED4DB2264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3338513" y="1497205"/>
            <a:ext cx="2270125" cy="311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20638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en-US" sz="1400" b="1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  <a:r>
              <a:rPr lang="ru-RU" altLang="en-US" sz="1400" b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. Посещением</a:t>
            </a:r>
            <a:endParaRPr lang="ru-RU" sz="1400" b="1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Текст 2">
            <a:extLst>
              <a:ext uri="{FF2B5EF4-FFF2-40B4-BE49-F238E27FC236}">
                <a16:creationId xmlns:a16="http://schemas.microsoft.com/office/drawing/2014/main" id="{3223D252-436E-4D01-B005-11E297DDE117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3465512" y="1779630"/>
            <a:ext cx="2255838" cy="622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41275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en-US" sz="14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Средний рост посетителей на зал за 2009-2012 гг.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13" name="Chart 3">
            <a:extLst>
              <a:ext uri="{FF2B5EF4-FFF2-40B4-BE49-F238E27FC236}">
                <a16:creationId xmlns:a16="http://schemas.microsoft.com/office/drawing/2014/main" id="{939A8049-DB0B-4CE1-BE6D-7A5C62E310B9}"/>
              </a:ext>
            </a:extLst>
          </p:cNvPr>
          <p:cNvGraphicFramePr/>
          <p:nvPr>
            <p:custDataLst>
              <p:tags r:id="rId8"/>
            </p:custDataLst>
            <p:extLst/>
          </p:nvPr>
        </p:nvGraphicFramePr>
        <p:xfrm>
          <a:off x="6265863" y="2091082"/>
          <a:ext cx="2308225" cy="2228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6"/>
          </a:graphicData>
        </a:graphic>
      </p:graphicFrame>
      <p:sp>
        <p:nvSpPr>
          <p:cNvPr id="14" name="Текст 2">
            <a:extLst>
              <a:ext uri="{FF2B5EF4-FFF2-40B4-BE49-F238E27FC236}">
                <a16:creationId xmlns:a16="http://schemas.microsoft.com/office/drawing/2014/main" id="{2861E32F-1859-4FBC-97DC-EB8BDC043980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6348414" y="1497205"/>
            <a:ext cx="2143125" cy="311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ru-RU" altLang="en-US" sz="1400" b="1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  <a:sym typeface="Arial" panose="020B0604020202020204" pitchFamily="34" charset="0"/>
              </a:rPr>
              <a:t>3. Количеством залов</a:t>
            </a:r>
            <a:endParaRPr lang="ru-RU" sz="1400" b="1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Текст 2">
            <a:extLst>
              <a:ext uri="{FF2B5EF4-FFF2-40B4-BE49-F238E27FC236}">
                <a16:creationId xmlns:a16="http://schemas.microsoft.com/office/drawing/2014/main" id="{D42C8672-268C-4819-9920-063F3FBA8968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6348414" y="1779631"/>
            <a:ext cx="2143125" cy="622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ru-RU" altLang="en-US" sz="14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Средний рост количества залов за 2009-2012 гг.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Текст 2">
            <a:extLst>
              <a:ext uri="{FF2B5EF4-FFF2-40B4-BE49-F238E27FC236}">
                <a16:creationId xmlns:a16="http://schemas.microsoft.com/office/drawing/2014/main" id="{1493B5E6-7B7A-43D3-A90C-5EF2A066F23A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652463" y="4285301"/>
            <a:ext cx="406400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D03C14C-F3A5-4FBD-9E69-1DC3F27106E1}" type="datetime'''''''''''''2''00''''''''''''''''''''''''9'">
              <a:rPr lang="ru-RU" altLang="en-US" sz="14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2009</a:t>
            </a:fld>
            <a:endParaRPr lang="ru-RU" sz="14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F01D63AD-E92F-4818-8E16-A4BEF2873409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1189038" y="4285301"/>
            <a:ext cx="406400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006B71C-0D18-45C6-894A-70C82F70DD0F}" type="datetime'2''''''''0''''''''''''''''''10'''''''''''''''''''''''''''">
              <a:rPr lang="ru-RU" altLang="en-US" sz="14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2010</a:t>
            </a:fld>
            <a:endParaRPr lang="ru-RU" sz="14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Текст 2">
            <a:extLst>
              <a:ext uri="{FF2B5EF4-FFF2-40B4-BE49-F238E27FC236}">
                <a16:creationId xmlns:a16="http://schemas.microsoft.com/office/drawing/2014/main" id="{44E9ABC1-9FAD-462D-9BA7-330F6582B13C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2260600" y="4285301"/>
            <a:ext cx="406400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469EA96-0DF5-4294-BA27-E058D5ADE4C1}" type="datetime'''''20''''''''1''''''''''''''''''''''''2'''''">
              <a:rPr lang="ru-RU" altLang="en-US" sz="14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2012</a:t>
            </a:fld>
            <a:endParaRPr lang="ru-RU" sz="14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Текст 2">
            <a:extLst>
              <a:ext uri="{FF2B5EF4-FFF2-40B4-BE49-F238E27FC236}">
                <a16:creationId xmlns:a16="http://schemas.microsoft.com/office/drawing/2014/main" id="{0263E372-EDD7-410C-89BF-C83620A69E48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1730375" y="4285301"/>
            <a:ext cx="393700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9C78C2F-ACE8-4497-AFE3-BA221BFED456}" type="datetime'''''''''''2''''''''''''0''''''''''''''1''''''''1'''''">
              <a:rPr lang="ru-RU" altLang="en-US" sz="14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2011</a:t>
            </a:fld>
            <a:endParaRPr lang="ru-RU" sz="14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Текст 2">
            <a:extLst>
              <a:ext uri="{FF2B5EF4-FFF2-40B4-BE49-F238E27FC236}">
                <a16:creationId xmlns:a16="http://schemas.microsoft.com/office/drawing/2014/main" id="{1165FC69-F721-4B7B-87F9-4CE1749F39B6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4608513" y="4285301"/>
            <a:ext cx="393700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993D4C1-73E1-4119-890D-790C20ABC524}" type="datetime'2''''''''''''''''''''''0''''''1''''''''''''''1'''''''">
              <a:rPr lang="ru-RU" altLang="en-US" sz="14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2011</a:t>
            </a:fld>
            <a:endParaRPr lang="ru-RU" sz="14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6D8A1426-FB33-4C45-B708-DBAA8382B8ED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3530600" y="4285301"/>
            <a:ext cx="406400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4CCEA0A-35A2-4814-8FD8-590691F4BCC9}" type="datetime'''''2''''''''''0''''''''''''09'''''''''''''''''''''">
              <a:rPr lang="ru-RU" altLang="en-US" sz="14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2009</a:t>
            </a:fld>
            <a:endParaRPr lang="ru-RU" sz="14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Текст 2">
            <a:extLst>
              <a:ext uri="{FF2B5EF4-FFF2-40B4-BE49-F238E27FC236}">
                <a16:creationId xmlns:a16="http://schemas.microsoft.com/office/drawing/2014/main" id="{1FDCC0CF-5E46-4294-9C21-B0B7ED55AA12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4065588" y="4285301"/>
            <a:ext cx="406400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8562A96-5E5B-4586-BD46-D5E7819DDE2C}" type="datetime'''''2''''''''0''''''''1''''''''''''''''0'''''''">
              <a:rPr lang="ru-RU" altLang="en-US" sz="14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2010</a:t>
            </a:fld>
            <a:endParaRPr lang="ru-RU" sz="14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3EB75D2D-20D3-4BCB-9667-BE63C8A94678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5137150" y="4285301"/>
            <a:ext cx="406400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9BC1C8D-230A-492E-B0CA-2F633A012D2B}" type="datetime'''''''''''2''''''''''''''''''''''''0''''1''''''''''''2'''">
              <a:rPr lang="ru-RU" altLang="en-US" sz="14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2012</a:t>
            </a:fld>
            <a:endParaRPr lang="ru-RU" sz="14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90EEF90A-EE69-48CA-A924-7688E3FCC369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6413500" y="4285301"/>
            <a:ext cx="4064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64987DD6-C646-496A-BD6C-2DE3EE743F69}" type="datetime'''''''''''''''''''20''''''''''''''''''''''''''''''''09'''''''">
              <a:rPr lang="ru-RU" altLang="en-US" sz="14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2009</a:t>
            </a:fld>
            <a:endParaRPr lang="ru-RU" sz="14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688198C8-EFEA-4F4B-A53B-DA49D3313F91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6948488" y="4285301"/>
            <a:ext cx="4064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F9FEEC8D-DCEE-4C8D-B996-BF4B9D9E5912}" type="datetime'''2''''''''''''''''''''0''''''''''''''10'''''''''''''''''''">
              <a:rPr lang="ru-RU" altLang="en-US" sz="14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2010</a:t>
            </a:fld>
            <a:endParaRPr lang="ru-RU" sz="14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EA680781-E290-47CA-AE3D-7FDA1E5F84E2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auto">
          <a:xfrm>
            <a:off x="7491413" y="4285301"/>
            <a:ext cx="3937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D799F878-3A16-4071-A65B-A67B35A22034}" type="datetime'''''''2''''''''''''''''''''0''1''''''''''''''''1'''">
              <a:rPr lang="ru-RU" altLang="en-US" sz="14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2011</a:t>
            </a:fld>
            <a:endParaRPr lang="ru-RU" sz="14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FC632ED7-7CFA-4E2E-BDF6-EA46804FB97E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8020050" y="4285301"/>
            <a:ext cx="4064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9E00C1CE-B669-4BB9-8C93-3C59EE770173}" type="datetime'''20''''''''''''''''1''''''2'''''''''''">
              <a:rPr lang="ru-RU" altLang="en-US" sz="14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2012</a:t>
            </a:fld>
            <a:endParaRPr lang="ru-RU" sz="14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8" name="Группа 27"/>
          <p:cNvGrpSpPr/>
          <p:nvPr/>
        </p:nvGrpSpPr>
        <p:grpSpPr>
          <a:xfrm>
            <a:off x="8759484" y="6131161"/>
            <a:ext cx="384516" cy="287468"/>
            <a:chOff x="7808971" y="627952"/>
            <a:chExt cx="384516" cy="39600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9" name="Прямоугольник 28"/>
            <p:cNvSpPr/>
            <p:nvPr/>
          </p:nvSpPr>
          <p:spPr>
            <a:xfrm>
              <a:off x="7880971" y="630761"/>
              <a:ext cx="312516" cy="3903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</a:t>
              </a: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Равнобедренный треугольник 29"/>
            <p:cNvSpPr/>
            <p:nvPr/>
          </p:nvSpPr>
          <p:spPr>
            <a:xfrm rot="16200000">
              <a:off x="7646971" y="789952"/>
              <a:ext cx="396000" cy="720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825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C5F3738-0FB9-401C-856A-123E62F5F14D}"/>
              </a:ext>
            </a:extLst>
          </p:cNvPr>
          <p:cNvGraphicFramePr/>
          <p:nvPr>
            <p:custDataLst>
              <p:tags r:id="rId1"/>
            </p:custDataLst>
            <p:extLst/>
          </p:nvPr>
        </p:nvGraphicFramePr>
        <p:xfrm>
          <a:off x="468938" y="1589915"/>
          <a:ext cx="3381375" cy="26997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1"/>
          </a:graphicData>
        </a:graphic>
      </p:graphicFrame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E8C17B96-BEDC-40B3-96CD-76DF2E87653A}"/>
              </a:ext>
            </a:extLst>
          </p:cNvPr>
          <p:cNvCxnSpPr>
            <a:cxnSpLocks/>
          </p:cNvCxnSpPr>
          <p:nvPr>
            <p:custDataLst>
              <p:tags r:id="rId2"/>
            </p:custDataLst>
          </p:nvPr>
        </p:nvCxnSpPr>
        <p:spPr bwMode="auto">
          <a:xfrm>
            <a:off x="2455863" y="1658369"/>
            <a:ext cx="0" cy="2247424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2FD53BD7-F5B4-4156-9C06-1137922B23A2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 bwMode="auto">
          <a:xfrm flipV="1">
            <a:off x="1265238" y="1795370"/>
            <a:ext cx="2238375" cy="1747998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D54D4DE4-989B-497B-A8CD-1A35E1EC0A08}"/>
              </a:ext>
            </a:extLst>
          </p:cNvPr>
          <p:cNvCxnSpPr/>
          <p:nvPr>
            <p:custDataLst>
              <p:tags r:id="rId4"/>
            </p:custDataLst>
          </p:nvPr>
        </p:nvCxnSpPr>
        <p:spPr bwMode="auto">
          <a:xfrm>
            <a:off x="788988" y="2668575"/>
            <a:ext cx="2857500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EF30ABA-4C93-4820-BA1C-853DC7CD791A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1060450" y="1845059"/>
            <a:ext cx="792163" cy="165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0638" tIns="0" rIns="20638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A3CEA85E-15C8-4758-99DD-725ACF6BB6C8}" type="datetime'''''К''''''''о''''ро''''л''''''ь'''''''' ''''Л''е''''''в'">
              <a:rPr lang="ru-RU" altLang="en-US" sz="110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Король Лев</a:t>
            </a:fld>
            <a:endParaRPr lang="ru-RU" sz="11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7914D25-074C-4560-AADE-1E5C03DAC406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1366838" y="4256360"/>
            <a:ext cx="1852613" cy="165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D06B3EEC-5C6E-4518-A849-3503E9738594}" type="datetime'Д''''л''''''''''''и''т''е''''ль''но''сть ''про''ката, ''дней'">
              <a:rPr lang="ru-RU" altLang="en-US" sz="110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Длительность проката, дней</a:t>
            </a:fld>
            <a:endParaRPr lang="ru-RU" sz="11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 useBgFill="1">
        <p:nvSpPr>
          <p:cNvPr id="10" name="Text Placeholder 2">
            <a:extLst>
              <a:ext uri="{FF2B5EF4-FFF2-40B4-BE49-F238E27FC236}">
                <a16:creationId xmlns:a16="http://schemas.microsoft.com/office/drawing/2014/main" id="{3F2AF221-CBC0-4871-BF9A-F1302049D720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2360613" y="3088072"/>
            <a:ext cx="858838" cy="165894"/>
          </a:xfrm>
          <a:prstGeom prst="rect">
            <a:avLst/>
          </a:prstGeom>
          <a:ln>
            <a:noFill/>
          </a:ln>
        </p:spPr>
        <p:txBody>
          <a:bodyPr vert="horz" wrap="none" lIns="20638" tIns="0" rIns="20638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F6B3534A-A857-443A-9900-76CE376AA57F}" type="datetime'''''''От'''''' Ви''н''''''''т''''''''а ''3''''''''D'''''">
              <a:rPr lang="ru-RU" altLang="en-US" sz="110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От Винта 3D</a:t>
            </a:fld>
            <a:endParaRPr lang="ru-RU" sz="11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8DFCE7E-7AC7-485B-8AE8-C772A5E0912C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537282" y="1413751"/>
            <a:ext cx="1077913" cy="165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41DAF7C8-4D56-47C1-B28C-21DB0A9A8C58}" type="datetime'''''Р''''''ей''ти''н''''''''''г ''''''''ф''и''ль''''''ма'">
              <a:rPr lang="ru-RU" altLang="en-US" sz="110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Рейтинг фильма</a:t>
            </a:fld>
            <a:endParaRPr lang="ru-RU" sz="11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58AC5B-C0E0-4DF7-8F2F-18095CEFF6A9}"/>
              </a:ext>
            </a:extLst>
          </p:cNvPr>
          <p:cNvSpPr txBox="1"/>
          <p:nvPr/>
        </p:nvSpPr>
        <p:spPr>
          <a:xfrm rot="19615129">
            <a:off x="1097306" y="2985413"/>
            <a:ext cx="880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Рынок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556C85-436B-44AA-83B8-844775AEBA4A}"/>
              </a:ext>
            </a:extLst>
          </p:cNvPr>
          <p:cNvSpPr txBox="1"/>
          <p:nvPr/>
        </p:nvSpPr>
        <p:spPr>
          <a:xfrm>
            <a:off x="2264572" y="3969082"/>
            <a:ext cx="382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F7740F-6862-407D-917B-29A5CB126A53}"/>
              </a:ext>
            </a:extLst>
          </p:cNvPr>
          <p:cNvSpPr txBox="1"/>
          <p:nvPr/>
        </p:nvSpPr>
        <p:spPr>
          <a:xfrm>
            <a:off x="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Изменение афиши «Конец фильма» увеличит его выручку 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A7E074E-D638-4F6F-97C7-7F7206409CF9}"/>
              </a:ext>
            </a:extLst>
          </p:cNvPr>
          <p:cNvSpPr/>
          <p:nvPr/>
        </p:nvSpPr>
        <p:spPr>
          <a:xfrm>
            <a:off x="788988" y="756129"/>
            <a:ext cx="28575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Зависимость длительности проката фильма от сборов и рейтинга 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6" name="Chart 3">
            <a:extLst>
              <a:ext uri="{FF2B5EF4-FFF2-40B4-BE49-F238E27FC236}">
                <a16:creationId xmlns:a16="http://schemas.microsoft.com/office/drawing/2014/main" id="{93D7C24B-0CD2-4996-89A6-442E1D076852}"/>
              </a:ext>
            </a:extLst>
          </p:cNvPr>
          <p:cNvGraphicFramePr/>
          <p:nvPr>
            <p:custDataLst>
              <p:tags r:id="rId9"/>
            </p:custDataLst>
            <p:extLst/>
          </p:nvPr>
        </p:nvGraphicFramePr>
        <p:xfrm>
          <a:off x="6207123" y="1550922"/>
          <a:ext cx="2455863" cy="25717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23DCE15-FE3F-449E-8CB4-726E58691671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5688011" y="3798822"/>
            <a:ext cx="51593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18B6D6B0-0424-4FFA-9CF9-A5E48088A4FA}" type="datetime'''''''''''К''о''''''''''''''''''''м''ед''''''и''''''''''я'">
              <a:rPr lang="ru-RU" altLang="en-US" sz="120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Комедия</a:t>
            </a:fld>
            <a:endParaRPr lang="ru-RU" sz="12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CE4258EB-EB39-48E2-98AE-0C7B5ECF9A75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5821361" y="2424047"/>
            <a:ext cx="3825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1DD5274B-EE64-42FC-ACF3-C5F730D56758}" type="datetime'''''''''''''''Д''''''''''''''р''''''''''''а''''м''''''''''''а'">
              <a:rPr lang="ru-RU" altLang="en-US" sz="120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Драма</a:t>
            </a:fld>
            <a:endParaRPr lang="ru-RU" sz="12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53A65883-1B46-4ACC-8AB4-0F4E43A9EA95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5511799" y="3454335"/>
            <a:ext cx="6921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943872D5-AA67-40E1-8665-C7B253E23030}" type="datetime'''М''е''л''''''''''о''''''''''''''''д''р''а''ма'''">
              <a:rPr lang="ru-RU" altLang="en-US" sz="120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Мелодрама</a:t>
            </a:fld>
            <a:endParaRPr lang="ru-RU" sz="12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C5655A7B-0927-4356-BF3C-AE6D73D3E60F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4446586" y="1736660"/>
            <a:ext cx="17573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344E5890-3C24-4F03-8C9B-DCA46D3C4182}" type="datetime'''Фан''та''с''''''тик''а /'''''' ужа''сы'' / т''''рил''лер'''">
              <a:rPr lang="ru-RU" altLang="en-US" sz="120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Фантастика / ужасы / триллер</a:t>
            </a:fld>
            <a:endParaRPr lang="ru-RU" sz="12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0483D912-4910-49B2-87BF-23C1EBB28DD8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4827586" y="2079560"/>
            <a:ext cx="13763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56A8D71F-BE4D-4670-89FF-5B56495FA467}" type="datetime'''Фэнте''зи / п''р''и''''к''л''''''юч''''''''ен''''и''я'''">
              <a:rPr lang="ru-RU" altLang="en-US" sz="120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Фэнтези / приключения</a:t>
            </a:fld>
            <a:endParaRPr lang="ru-RU" sz="12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4D30A2E6-B5EC-4213-B020-66433DDA0803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5429249" y="2766947"/>
            <a:ext cx="7747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87BEED38-97C5-4828-B8CA-68E2BE10D7A7}" type="datetime'''''Му''''''л''''''''''''ьт''''''''''''''''''''фильм'''''''''">
              <a:rPr lang="ru-RU" altLang="en-US" sz="120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Мультфильм</a:t>
            </a:fld>
            <a:endParaRPr lang="ru-RU" sz="12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A6F2955-00AF-4832-A3A1-957428AC2194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5784849" y="3111435"/>
            <a:ext cx="4191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B4C9DA0C-39AB-4281-9149-3B5EE9F766AB}" type="datetime'''Б''''''''''о''е''''''''''''''в''''''и''''''''''''''''''''к'">
              <a:rPr lang="ru-RU" altLang="en-US" sz="120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Боевик</a:t>
            </a:fld>
            <a:endParaRPr lang="ru-RU" sz="12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2472CA1-0854-4DB8-B5C7-FCE6D84F3E9C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6315074" y="3173347"/>
            <a:ext cx="1047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FE5C30BB-C669-46D5-B97D-D15B8CDCEE5B}" type="datetime'''''''''''''''''''''''''''''''''''''''''''''''0'">
              <a:rPr lang="ru-RU" altLang="en-US" sz="120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0</a:t>
            </a:fld>
            <a:endParaRPr lang="ru-RU" sz="12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201FBAF-F443-4C66-91EB-6D7C774B6D92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6315074" y="3860735"/>
            <a:ext cx="1047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17463" tIns="0" rIns="17463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1B9EB832-FE18-4736-856B-D881BBA0A192}" type="datetime'''''''''0'''''''''''''''">
              <a:rPr lang="ru-RU" altLang="en-US" sz="120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0</a:t>
            </a:fld>
            <a:endParaRPr lang="ru-RU" sz="12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625438-18D4-4360-9E92-982BB53FBCF0}"/>
              </a:ext>
            </a:extLst>
          </p:cNvPr>
          <p:cNvSpPr txBox="1"/>
          <p:nvPr/>
        </p:nvSpPr>
        <p:spPr>
          <a:xfrm>
            <a:off x="4827586" y="759715"/>
            <a:ext cx="3165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Сравнение аудитории </a:t>
            </a:r>
            <a:fld id="{454C3E3E-713B-4BE2-8421-28E71DBC3979}" type="datetime' '">
              <a:rPr lang="ru-RU" altLang="en-US" sz="14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ctr"/>
              <a:t> </a:t>
            </a:fld>
            <a:r>
              <a:rPr lang="ru-RU" altLang="en-US" sz="14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/>
            </a:r>
            <a:br>
              <a:rPr lang="ru-RU" altLang="en-US" sz="14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</a:b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рынка и «Конец фильма», %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89F59A60-D12D-4325-89CC-0DC86A1A6F57}"/>
              </a:ext>
            </a:extLst>
          </p:cNvPr>
          <p:cNvSpPr/>
          <p:nvPr/>
        </p:nvSpPr>
        <p:spPr>
          <a:xfrm>
            <a:off x="0" y="4791633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Нужно показывать меньше мультфильмов и больше фантастики, приключений и боевиков. </a:t>
            </a:r>
            <a:endParaRPr lang="ru-RU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Текст 2">
            <a:extLst>
              <a:ext uri="{FF2B5EF4-FFF2-40B4-BE49-F238E27FC236}">
                <a16:creationId xmlns:a16="http://schemas.microsoft.com/office/drawing/2014/main" id="{FF584509-90F8-417A-B2B3-A6DD7BEA3FEC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-1" y="6659562"/>
            <a:ext cx="91440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53975" bIns="53975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100" i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Источники: </a:t>
            </a:r>
            <a:r>
              <a:rPr lang="en-US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Nevafilm</a:t>
            </a:r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 Research 2012</a:t>
            </a:r>
            <a:r>
              <a:rPr lang="ru-RU" sz="1100" i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sz="1100" i="1" dirty="0">
                <a:latin typeface="Arial" panose="020B0604020202020204" pitchFamily="34" charset="0"/>
                <a:cs typeface="Arial" panose="020B0604020202020204" pitchFamily="34" charset="0"/>
                <a:sym typeface="Arial Rounded MT Bold" panose="020F0704030504030204" pitchFamily="34" charset="0"/>
              </a:rPr>
              <a:t> данные компании «Конец фильма», исследования команды «Л.И.М.А.» </a:t>
            </a:r>
            <a:endParaRPr lang="ru-RU" sz="1100" i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7" name="Группа 26"/>
          <p:cNvGrpSpPr/>
          <p:nvPr/>
        </p:nvGrpSpPr>
        <p:grpSpPr>
          <a:xfrm>
            <a:off x="8759483" y="6156449"/>
            <a:ext cx="384516" cy="287468"/>
            <a:chOff x="7808971" y="627952"/>
            <a:chExt cx="384516" cy="39600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1" name="Прямоугольник 30"/>
            <p:cNvSpPr/>
            <p:nvPr/>
          </p:nvSpPr>
          <p:spPr>
            <a:xfrm>
              <a:off x="7880971" y="630761"/>
              <a:ext cx="312516" cy="3903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</a:t>
              </a: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Равнобедренный треугольник 31"/>
            <p:cNvSpPr/>
            <p:nvPr/>
          </p:nvSpPr>
          <p:spPr>
            <a:xfrm rot="16200000">
              <a:off x="7646971" y="789952"/>
              <a:ext cx="396000" cy="720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80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86F7740F-6862-407D-917B-29A5CB126A53}"/>
              </a:ext>
            </a:extLst>
          </p:cNvPr>
          <p:cNvSpPr txBox="1"/>
          <p:nvPr/>
        </p:nvSpPr>
        <p:spPr>
          <a:xfrm>
            <a:off x="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Изменение афиши «Конец фильма» увеличит его выручку </a:t>
            </a:r>
          </a:p>
        </p:txBody>
      </p:sp>
      <p:sp>
        <p:nvSpPr>
          <p:cNvPr id="30" name="Текст 2">
            <a:extLst>
              <a:ext uri="{FF2B5EF4-FFF2-40B4-BE49-F238E27FC236}">
                <a16:creationId xmlns:a16="http://schemas.microsoft.com/office/drawing/2014/main" id="{FF584509-90F8-417A-B2B3-A6DD7BEA3FEC}"/>
              </a:ext>
            </a:extLst>
          </p:cNvPr>
          <p:cNvSpPr>
            <a:spLocks noGrp="1"/>
          </p:cNvSpPr>
          <p:nvPr>
            <p:custDataLst>
              <p:tags r:id="rId1"/>
            </p:custDataLst>
          </p:nvPr>
        </p:nvSpPr>
        <p:spPr bwMode="auto">
          <a:xfrm>
            <a:off x="-1" y="6659562"/>
            <a:ext cx="91440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53975" bIns="53975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100" i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Источники: </a:t>
            </a:r>
            <a:r>
              <a:rPr lang="en-US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Nevafilm</a:t>
            </a:r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 Research 2012</a:t>
            </a:r>
            <a:r>
              <a:rPr lang="ru-RU" sz="1100" i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sz="1100" i="1" dirty="0">
                <a:latin typeface="Arial" panose="020B0604020202020204" pitchFamily="34" charset="0"/>
                <a:cs typeface="Arial" panose="020B0604020202020204" pitchFamily="34" charset="0"/>
                <a:sym typeface="Arial Rounded MT Bold" panose="020F0704030504030204" pitchFamily="34" charset="0"/>
              </a:rPr>
              <a:t> данные компании «Конец фильма», исследования команды «Л.И.М.А.» </a:t>
            </a:r>
            <a:endParaRPr lang="ru-RU" sz="1100" i="1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27" name="Chart 3">
            <a:extLst>
              <a:ext uri="{FF2B5EF4-FFF2-40B4-BE49-F238E27FC236}">
                <a16:creationId xmlns:a16="http://schemas.microsoft.com/office/drawing/2014/main" id="{3D04C03E-39FC-41C3-B76F-38E44A013E66}"/>
              </a:ext>
            </a:extLst>
          </p:cNvPr>
          <p:cNvGraphicFramePr/>
          <p:nvPr>
            <p:custDataLst>
              <p:tags r:id="rId2"/>
            </p:custDataLst>
            <p:extLst/>
          </p:nvPr>
        </p:nvGraphicFramePr>
        <p:xfrm>
          <a:off x="1606550" y="1266824"/>
          <a:ext cx="2681288" cy="15093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6"/>
          </a:graphicData>
        </a:graphic>
      </p:graphicFrame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83159FC8-18D0-4DFF-AA72-B3D1DA5A88BA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868363" y="1940832"/>
            <a:ext cx="884238" cy="15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3C2D4798-34F2-4FBB-82CF-AE891C7D0135}" type="datetime'М''''''ад''аг''''а''''''''ск''''''''ар ''''''3'''''''">
              <a:rPr lang="ru-RU" altLang="en-US" sz="120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Мадагаскар 3</a:t>
            </a:fld>
            <a:endParaRPr lang="ru-RU" sz="12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54097A9-CAB2-4915-BB90-B67347E06D7F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569913" y="1416956"/>
            <a:ext cx="1158875" cy="15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D679B5C3-DF13-437E-B08C-EE3683C88946}" type="datetime'''''''''''Х''''р''а''''б''''''р''а''''''я се''р''дцем'''''''''">
              <a:rPr lang="ru-RU" altLang="en-US" sz="120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Храбрая сердцем</a:t>
            </a:fld>
            <a:endParaRPr lang="ru-RU" sz="12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AD33FC42-3C2E-4050-8917-20F84C3395EE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374650" y="1682863"/>
            <a:ext cx="1354138" cy="15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07E78708-5602-4D96-82F3-E4921F505A00}" type="datetime'''П''резид''''е''нт'''''' Л''инк''''''''''''''о''л''ь''н'">
              <a:rPr lang="ru-RU" altLang="en-US" sz="120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Президент Линкольн</a:t>
            </a:fld>
            <a:endParaRPr lang="ru-RU" sz="12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3277B542-B836-4B31-BB91-EA188FCF6A9A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954088" y="2219257"/>
            <a:ext cx="774700" cy="15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DF36D9CB-D918-48DB-9B83-6C1E8A2179BC}" type="datetime'С''у''п''''''''''''е''''р'''''' ''М''''''а''й''''''к'''">
              <a:rPr lang="ru-RU" altLang="en-US" sz="120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Супер Майк</a:t>
            </a:fld>
            <a:endParaRPr lang="ru-RU" sz="12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72708B8B-A995-4041-8429-128742A8A9B3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351631" y="2480866"/>
            <a:ext cx="1447800" cy="15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B783C4DB-228C-4C30-AC6C-A627E6324D43}" type="datetime'''''''Белосне''''''''ж''к''а'' и ''ох''''о''''''''т''ник'''''">
              <a:rPr lang="ru-RU" altLang="en-US" sz="120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Белоснежка и охотник</a:t>
            </a:fld>
            <a:endParaRPr lang="ru-RU" sz="12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6BB9BFCD-F58B-45D7-BC84-15E94D793E9B}"/>
              </a:ext>
            </a:extLst>
          </p:cNvPr>
          <p:cNvCxnSpPr>
            <a:cxnSpLocks/>
          </p:cNvCxnSpPr>
          <p:nvPr>
            <p:custDataLst>
              <p:tags r:id="rId8"/>
            </p:custDataLst>
          </p:nvPr>
        </p:nvCxnSpPr>
        <p:spPr bwMode="auto">
          <a:xfrm>
            <a:off x="3055938" y="1435100"/>
            <a:ext cx="0" cy="5397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210F513A-0DF5-4889-801A-6D1D0B5412C3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569913" y="758825"/>
            <a:ext cx="3717925" cy="366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en-US" sz="14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Кассовые сборы фильмов в премьерный уик-энд 25.06 - 01.07.12, млрд. руб.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3B5AA2-1CCC-49D1-B6CD-C261A6ECE263}"/>
              </a:ext>
            </a:extLst>
          </p:cNvPr>
          <p:cNvSpPr txBox="1"/>
          <p:nvPr/>
        </p:nvSpPr>
        <p:spPr>
          <a:xfrm>
            <a:off x="552461" y="2965709"/>
            <a:ext cx="3717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В репертуаре «КФ» не было 3 из 5 самых кассовых фильмов 2012 </a:t>
            </a:r>
          </a:p>
        </p:txBody>
      </p: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CEF84B56-6230-45E9-9144-5C65EFD1633C}"/>
              </a:ext>
            </a:extLst>
          </p:cNvPr>
          <p:cNvCxnSpPr/>
          <p:nvPr>
            <p:custDataLst>
              <p:tags r:id="rId10"/>
            </p:custDataLst>
          </p:nvPr>
        </p:nvCxnSpPr>
        <p:spPr bwMode="auto">
          <a:xfrm>
            <a:off x="6313488" y="1266824"/>
            <a:ext cx="0" cy="151130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Chart 3">
            <a:extLst>
              <a:ext uri="{FF2B5EF4-FFF2-40B4-BE49-F238E27FC236}">
                <a16:creationId xmlns:a16="http://schemas.microsoft.com/office/drawing/2014/main" id="{A09FC84B-19B6-4B05-92CA-6F3D1D30BFA0}"/>
              </a:ext>
            </a:extLst>
          </p:cNvPr>
          <p:cNvGraphicFramePr/>
          <p:nvPr>
            <p:custDataLst>
              <p:tags r:id="rId11"/>
            </p:custDataLst>
            <p:extLst/>
          </p:nvPr>
        </p:nvGraphicFramePr>
        <p:xfrm>
          <a:off x="5224463" y="1165224"/>
          <a:ext cx="3375025" cy="1716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7"/>
          </a:graphicData>
        </a:graphic>
      </p:graphicFrame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948BA012-BD41-4EC8-A306-582DA2AF0D4D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8420101" y="2867025"/>
            <a:ext cx="74613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0A1125C-4E71-4A81-AEEE-C4688274A4D2}" type="datetime'''''''''''''''''''''''''''''''''''''''''''''''5'''''''''''''''">
              <a:rPr lang="ru-RU" altLang="en-US" sz="110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</a:t>
            </a:fld>
            <a:endParaRPr lang="ru-RU" sz="11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50B4BBFE-8A58-48BA-808A-21EECA6A0053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6224588" y="2867025"/>
            <a:ext cx="179388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КФ</a:t>
            </a:r>
            <a:endParaRPr lang="ru-RU" sz="11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4CC5E5E5-1485-4176-A3E9-48A795D676A6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5562601" y="2867025"/>
            <a:ext cx="74613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F3C04C7-8FD4-439B-BB08-C3B0783ED8F5}" type="datetime'''''1'''''">
              <a:rPr lang="ru-RU" altLang="en-US" sz="110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</a:t>
            </a:fld>
            <a:endParaRPr lang="ru-RU" sz="11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2642DD5D-8607-46A4-A5C4-9A457F278C63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6991351" y="2867025"/>
            <a:ext cx="74613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FE1AAE0-F5E9-4183-9D3F-8DFE490D5D62}" type="datetime'''''''''''''''''''''''''''''''''3'''''''''''''''''''''''''''''">
              <a:rPr lang="ru-RU" altLang="en-US" sz="110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</a:t>
            </a:fld>
            <a:endParaRPr lang="ru-RU" sz="11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6E81958B-EDFC-4EE2-A3AA-3156881BA31F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7705726" y="2867025"/>
            <a:ext cx="74613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689704E-175A-400A-9502-D5CE3B6ED633}" type="datetime'''''''''''''''''4'''''''''''''''''''''">
              <a:rPr lang="ru-RU" altLang="en-US" sz="110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</a:t>
            </a:fld>
            <a:endParaRPr lang="ru-RU" sz="11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 useBgFill="1">
        <p:nvSpPr>
          <p:cNvPr id="45" name="Text Placeholder 2">
            <a:extLst>
              <a:ext uri="{FF2B5EF4-FFF2-40B4-BE49-F238E27FC236}">
                <a16:creationId xmlns:a16="http://schemas.microsoft.com/office/drawing/2014/main" id="{C0F9F047-7B00-441C-A5F8-6CBA25F5CDF2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6875463" y="2141538"/>
            <a:ext cx="306388" cy="144463"/>
          </a:xfrm>
          <a:prstGeom prst="rect">
            <a:avLst/>
          </a:prstGeom>
          <a:ln>
            <a:noFill/>
          </a:ln>
        </p:spPr>
        <p:txBody>
          <a:bodyPr vert="horz" wrap="none" lIns="19050" tIns="0" rIns="1905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1A59A44-E3CA-4EE2-9D86-EF8D4B9DAF9B}" type="datetime'''''''''''1''''5''''''''%'''''''''">
              <a:rPr lang="ru-RU" altLang="en-US" sz="110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15%</a:t>
            </a:fld>
            <a:endParaRPr lang="ru-RU" sz="11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 useBgFill="1">
        <p:nvSpPr>
          <p:cNvPr id="46" name="Text Placeholder 2">
            <a:extLst>
              <a:ext uri="{FF2B5EF4-FFF2-40B4-BE49-F238E27FC236}">
                <a16:creationId xmlns:a16="http://schemas.microsoft.com/office/drawing/2014/main" id="{DCD38A77-1B79-4900-860F-58F1FDB006BC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6161088" y="1576388"/>
            <a:ext cx="306388" cy="144463"/>
          </a:xfrm>
          <a:prstGeom prst="rect">
            <a:avLst/>
          </a:prstGeom>
          <a:ln>
            <a:noFill/>
          </a:ln>
        </p:spPr>
        <p:txBody>
          <a:bodyPr vert="horz" wrap="none" lIns="19050" tIns="0" rIns="1905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B5528477-DC17-46F4-98AD-B31ADA7B4409}" type="datetime'3''''''''''''''''''''''''''''''''''''''''''''3''''''''%'''">
              <a:rPr lang="ru-RU" altLang="en-US" sz="110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33%</a:t>
            </a:fld>
            <a:endParaRPr lang="ru-RU" sz="11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9321F631-539D-40AC-A356-4CDD3862E459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5224462" y="789872"/>
            <a:ext cx="3375025" cy="366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92075" tIns="0" rIns="92075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Кассовые сборы «Ледниковый период 4» по неделям, % от общих сборов</a:t>
            </a:r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D0CF2F4B-137D-497C-822B-2FF95A6B50B3}"/>
              </a:ext>
            </a:extLst>
          </p:cNvPr>
          <p:cNvSpPr/>
          <p:nvPr>
            <p:custDataLst>
              <p:tags r:id="rId20"/>
            </p:custDataLst>
          </p:nvPr>
        </p:nvSpPr>
        <p:spPr bwMode="auto">
          <a:xfrm>
            <a:off x="4076701" y="3862389"/>
            <a:ext cx="142875" cy="106363"/>
          </a:xfrm>
          <a:prstGeom prst="rect">
            <a:avLst/>
          </a:prstGeom>
          <a:solidFill>
            <a:schemeClr val="bg2"/>
          </a:solidFill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08F997DB-7583-4EF6-89F3-3BF9637A7CEA}"/>
              </a:ext>
            </a:extLst>
          </p:cNvPr>
          <p:cNvSpPr/>
          <p:nvPr>
            <p:custDataLst>
              <p:tags r:id="rId21"/>
            </p:custDataLst>
          </p:nvPr>
        </p:nvSpPr>
        <p:spPr bwMode="auto">
          <a:xfrm>
            <a:off x="4076701" y="3702051"/>
            <a:ext cx="142875" cy="10636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4DDB2345-1B8C-4719-A59C-0E0E70C8EA4A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4270375" y="3697288"/>
            <a:ext cx="298450" cy="10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523468B7-4535-4569-98F7-5D36BC1067AA}" type="datetime'''''''Р''''ы''''''''''н''''''''о''''''''''''''к'''''''''">
              <a:rPr lang="ru-RU" altLang="en-US" sz="80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Рынок</a:t>
            </a:fld>
            <a:endParaRPr lang="ru-RU" sz="8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BDB2071E-5093-48D3-ADA6-3D9DCA53918D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4270376" y="3857625"/>
            <a:ext cx="136525" cy="10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8E668A91-FE46-4A2E-88D6-9588615B2BCD}" type="datetime'''''''''''''''КФ'''''''''''">
              <a:rPr lang="ru-RU" altLang="en-US" sz="80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КФ</a:t>
            </a:fld>
            <a:endParaRPr lang="ru-RU" sz="8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52" name="Chart 3">
            <a:extLst>
              <a:ext uri="{FF2B5EF4-FFF2-40B4-BE49-F238E27FC236}">
                <a16:creationId xmlns:a16="http://schemas.microsoft.com/office/drawing/2014/main" id="{FF77662F-FC4D-49AB-B5CD-9DBF9EE9001D}"/>
              </a:ext>
            </a:extLst>
          </p:cNvPr>
          <p:cNvGraphicFramePr/>
          <p:nvPr>
            <p:custDataLst>
              <p:tags r:id="rId24"/>
            </p:custDataLst>
            <p:extLst/>
          </p:nvPr>
        </p:nvGraphicFramePr>
        <p:xfrm>
          <a:off x="230188" y="3940175"/>
          <a:ext cx="8264526" cy="1741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8"/>
          </a:graphicData>
        </a:graphic>
      </p:graphicFrame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AE9989F0-B2E2-48B3-9FF0-C1448FA74B48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auto">
          <a:xfrm>
            <a:off x="534192" y="5657723"/>
            <a:ext cx="508000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610A588-CBDC-4F4F-AE1A-CFDFFFD67FBA}" type="datetime'''К''р''''''''''''''он''в''е''''р''к'''''''''''">
              <a:rPr lang="ru-RU" altLang="en-US" sz="90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Кронверк</a:t>
            </a:fld>
            <a:endParaRPr lang="ru-RU" sz="9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76E071D4-3815-40E4-8DDB-53BC8B0126FB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auto">
          <a:xfrm>
            <a:off x="5053014" y="5654675"/>
            <a:ext cx="4286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B3CE0D8A-DDC1-4514-B0A2-BC40042B0DE8}" type="datetime'''''''''Си''''''''не''''''''''''м''''а'' ''''''''Стар'''''">
              <a:rPr lang="ru-RU" altLang="en-US" sz="90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Синема Стар</a:t>
            </a:fld>
            <a:endParaRPr lang="ru-RU" sz="9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15E3D565-FFA6-4BB3-9D63-9EB2C07D11B6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auto">
          <a:xfrm>
            <a:off x="2390775" y="5657850"/>
            <a:ext cx="376238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D07C9D3-E5AA-485E-AB82-CA7A604D2A9B}" type="datetime'''К''''''ар''о ф''''''''''''и''льм'''''''''''''''">
              <a:rPr lang="ru-RU" altLang="en-US" sz="90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Каро фильм</a:t>
            </a:fld>
            <a:endParaRPr lang="ru-RU" sz="9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96D0082E-895A-47E2-99A3-7895608D142C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auto">
          <a:xfrm>
            <a:off x="1457323" y="5654675"/>
            <a:ext cx="407988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FE49E5C-8B08-45A7-A0BD-72B56BCD6A62}" type="datetime'''''''''Лю''''к''''''со''''р'''''''''''''''''''">
              <a:rPr lang="ru-RU" altLang="en-US" sz="90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Люксор</a:t>
            </a:fld>
            <a:endParaRPr lang="ru-RU" sz="9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id="{F6AF337F-34A7-44F5-86DE-6E26FBD30B1B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auto">
          <a:xfrm>
            <a:off x="3231356" y="5654675"/>
            <a:ext cx="493713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C200DAC-1183-4BEA-B09E-5A33B9B565A9}" type="datetime'''Ф''о''р''м''''''''у''''ла'''' ''''''ки''''''''''но'">
              <a:rPr lang="ru-RU" altLang="en-US" sz="90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Формула кино</a:t>
            </a:fld>
            <a:endParaRPr lang="ru-RU" sz="9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26946AD5-3B01-4EE5-9A64-951101FB3251}"/>
              </a:ext>
            </a:extLst>
          </p:cNvPr>
          <p:cNvSpPr>
            <a:spLocks noGrp="1"/>
          </p:cNvSpPr>
          <p:nvPr>
            <p:custDataLst>
              <p:tags r:id="rId30"/>
            </p:custDataLst>
          </p:nvPr>
        </p:nvSpPr>
        <p:spPr bwMode="auto">
          <a:xfrm>
            <a:off x="4140200" y="5654675"/>
            <a:ext cx="4286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2CDD794-DA40-4C2D-8B60-06B71A5EA819}" type="datetime'С''и''''н''''е''м''а'' п''''''''''''а''''р''''''к'''''''''''">
              <a:rPr lang="ru-RU" altLang="en-US" sz="90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Синема парк</a:t>
            </a:fld>
            <a:endParaRPr lang="ru-RU" sz="9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93CDEF3C-B766-4B6A-AA17-8DBB9F80BED9}"/>
              </a:ext>
            </a:extLst>
          </p:cNvPr>
          <p:cNvSpPr>
            <a:spLocks noGrp="1"/>
          </p:cNvSpPr>
          <p:nvPr>
            <p:custDataLst>
              <p:tags r:id="rId31"/>
            </p:custDataLst>
          </p:nvPr>
        </p:nvSpPr>
        <p:spPr bwMode="auto">
          <a:xfrm>
            <a:off x="6761164" y="5692776"/>
            <a:ext cx="520700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CA6FFE8-185B-4130-B428-C0EE856D71B1}" type="datetime'''К''''''''''''''и''''но''''''''''''''''''''м''''ак''''с'''''">
              <a:rPr lang="ru-RU" altLang="en-US" sz="90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Киномакс</a:t>
            </a:fld>
            <a:endParaRPr lang="ru-RU" sz="9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615C9FB-E9B3-4B2D-A683-EA0F33055D4F}"/>
              </a:ext>
            </a:extLst>
          </p:cNvPr>
          <p:cNvSpPr>
            <a:spLocks noGrp="1"/>
          </p:cNvSpPr>
          <p:nvPr>
            <p:custDataLst>
              <p:tags r:id="rId32"/>
            </p:custDataLst>
          </p:nvPr>
        </p:nvSpPr>
        <p:spPr bwMode="auto">
          <a:xfrm>
            <a:off x="5978527" y="5659438"/>
            <a:ext cx="307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F6B5F41E-BF75-4DAA-9692-9CE4608D3386}" type="datetime'''''''''Пят''''''ь ''''''''''''з''''в''''''е''''''''з''''д'">
              <a:rPr lang="ru-RU" altLang="en-US" sz="90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Пять звезд</a:t>
            </a:fld>
            <a:endParaRPr lang="ru-RU" sz="9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4647394-9670-400F-9DA0-64F9989008AD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auto">
          <a:xfrm>
            <a:off x="7705726" y="5659438"/>
            <a:ext cx="439738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EEE14652-EB54-411B-986D-48A9E7128296}" type="datetime'''''Ко''н''''''''е''''''''''ц ''ф''''''''ильма'''''''''''''''">
              <a:rPr lang="ru-RU" altLang="en-US" sz="900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Конец фильма</a:t>
            </a:fld>
            <a:endParaRPr lang="ru-RU" sz="9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7B91C781-56EB-4F66-B437-801BE598E1FC}"/>
              </a:ext>
            </a:extLst>
          </p:cNvPr>
          <p:cNvSpPr>
            <a:spLocks noGrp="1"/>
          </p:cNvSpPr>
          <p:nvPr>
            <p:custDataLst>
              <p:tags r:id="rId34"/>
            </p:custDataLst>
          </p:nvPr>
        </p:nvSpPr>
        <p:spPr bwMode="auto">
          <a:xfrm>
            <a:off x="312738" y="3783014"/>
            <a:ext cx="3722688" cy="15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1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Количество фильмов, прокатываемых в день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640F12-C7B7-4272-90F2-4A332F73CA57}"/>
              </a:ext>
            </a:extLst>
          </p:cNvPr>
          <p:cNvSpPr txBox="1"/>
          <p:nvPr/>
        </p:nvSpPr>
        <p:spPr>
          <a:xfrm>
            <a:off x="5303838" y="2966182"/>
            <a:ext cx="33750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«КФ» не дополучает кассовой выручки, не прокатывая фильмы в премьерные недели</a:t>
            </a:r>
          </a:p>
        </p:txBody>
      </p:sp>
      <p:grpSp>
        <p:nvGrpSpPr>
          <p:cNvPr id="63" name="Группа 62"/>
          <p:cNvGrpSpPr/>
          <p:nvPr/>
        </p:nvGrpSpPr>
        <p:grpSpPr>
          <a:xfrm>
            <a:off x="8759484" y="6237693"/>
            <a:ext cx="384516" cy="287468"/>
            <a:chOff x="7808971" y="627952"/>
            <a:chExt cx="384516" cy="39600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4" name="Прямоугольник 63"/>
            <p:cNvSpPr/>
            <p:nvPr/>
          </p:nvSpPr>
          <p:spPr>
            <a:xfrm>
              <a:off x="7880971" y="630761"/>
              <a:ext cx="312516" cy="3903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5</a:t>
              </a: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5" name="Равнобедренный треугольник 64"/>
            <p:cNvSpPr/>
            <p:nvPr/>
          </p:nvSpPr>
          <p:spPr>
            <a:xfrm rot="16200000">
              <a:off x="7646971" y="789952"/>
              <a:ext cx="396000" cy="720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372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think-cell Slide" r:id="rId13" imgW="425" imgH="426" progId="TCLayout.ActiveDocument.1">
                  <p:embed/>
                </p:oleObj>
              </mc:Choice>
              <mc:Fallback>
                <p:oleObj name="think-cell Slide" r:id="rId13" imgW="425" imgH="426" progId="TCLayout.ActiveDocument.1">
                  <p:embed/>
                  <p:pic>
                    <p:nvPicPr>
                      <p:cNvPr id="6" name="Объект 5" hidden="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Прямоугольник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ru-RU" sz="1400" dirty="0"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0" y="1"/>
            <a:ext cx="91440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71438" tIns="71438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Рынок киноиндустрии ожидает большой рост благодаря сильному репертуару</a:t>
            </a:r>
          </a:p>
        </p:txBody>
      </p:sp>
      <p:sp>
        <p:nvSpPr>
          <p:cNvPr id="12" name="Text Placeholder 2"/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757238" y="966788"/>
            <a:ext cx="1054100" cy="1221837"/>
          </a:xfrm>
          <a:prstGeom prst="roundRect">
            <a:avLst>
              <a:gd name="adj" fmla="val 17018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endParaRPr lang="ru-RU" sz="1400" dirty="0">
              <a:sym typeface="+mn-lt"/>
            </a:endParaRPr>
          </a:p>
        </p:txBody>
      </p:sp>
      <p:sp>
        <p:nvSpPr>
          <p:cNvPr id="13" name="Text Placeholder 2"/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2098675" y="966788"/>
            <a:ext cx="1054100" cy="1221837"/>
          </a:xfrm>
          <a:prstGeom prst="roundRect">
            <a:avLst>
              <a:gd name="adj" fmla="val 17018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endParaRPr lang="ru-RU" sz="1400" dirty="0">
              <a:sym typeface="+mn-lt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3430588" y="966788"/>
            <a:ext cx="1054100" cy="1221837"/>
          </a:xfrm>
          <a:prstGeom prst="roundRect">
            <a:avLst>
              <a:gd name="adj" fmla="val 17018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endParaRPr lang="ru-RU" sz="1400" dirty="0">
              <a:sym typeface="+mn-lt"/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4737100" y="966788"/>
            <a:ext cx="1054100" cy="1221837"/>
          </a:xfrm>
          <a:prstGeom prst="roundRect">
            <a:avLst>
              <a:gd name="adj" fmla="val 17018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endParaRPr lang="ru-RU" sz="1400" dirty="0">
              <a:sym typeface="+mn-lt"/>
            </a:endParaRPr>
          </a:p>
        </p:txBody>
      </p:sp>
      <p:sp>
        <p:nvSpPr>
          <p:cNvPr id="16" name="Text Placeholder 2"/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6096000" y="966788"/>
            <a:ext cx="1054100" cy="1221837"/>
          </a:xfrm>
          <a:prstGeom prst="roundRect">
            <a:avLst>
              <a:gd name="adj" fmla="val 17018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endParaRPr lang="ru-RU" sz="1400" dirty="0">
              <a:sym typeface="+mn-lt"/>
            </a:endParaRPr>
          </a:p>
        </p:txBody>
      </p:sp>
      <p:sp>
        <p:nvSpPr>
          <p:cNvPr id="17" name="Text Placeholder 2"/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7435850" y="966788"/>
            <a:ext cx="1054100" cy="1221837"/>
          </a:xfrm>
          <a:prstGeom prst="roundRect">
            <a:avLst>
              <a:gd name="adj" fmla="val 17018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endParaRPr lang="ru-RU" sz="1400" dirty="0">
              <a:sym typeface="+mn-lt"/>
            </a:endParaRPr>
          </a:p>
        </p:txBody>
      </p:sp>
      <p:pic>
        <p:nvPicPr>
          <p:cNvPr id="11269" name="Picture 5" descr="ÐÐ°ÑÑÐ¸Ð½ÐºÐ¸ Ð¿Ð¾ Ð·Ð°Ð¿ÑÐ¾ÑÑ Ð²ÐµÐ»Ð¸ÐºÐ¸Ð¹ ÑÑÐ°Ð²Ð½Ð¸ÑÐµÐ»Ñ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341" y="1117532"/>
            <a:ext cx="689894" cy="86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1" name="Picture 7" descr="ÐÐ°ÑÑÐ¸Ð½ÐºÐ¸ Ð¿Ð¾ Ð·Ð°Ð¿ÑÐ¾ÑÑ Ð¸Ð½ÑÐµÑÑÑÐµÐ»Ð»Ð°Ñ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87539" y="1117532"/>
            <a:ext cx="691805" cy="86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617278" y="1098074"/>
            <a:ext cx="702310" cy="882106"/>
          </a:xfrm>
          <a:prstGeom prst="rect">
            <a:avLst/>
          </a:prstGeom>
        </p:spPr>
      </p:pic>
      <p:pic>
        <p:nvPicPr>
          <p:cNvPr id="11275" name="Picture 11" descr="ÐÐ°ÑÑÐ¸Ð½ÐºÐ¸ Ð¿Ð¾ Ð·Ð°Ð¿ÑÐ¾ÑÑ horrible bosses 2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826" y="1117532"/>
            <a:ext cx="862647" cy="86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9" name="Picture 15" descr="ÐÐ°ÑÑÐ¸Ð½ÐºÐ¸ Ð¿Ð¾ Ð·Ð°Ð¿ÑÐ¾ÑÑ Ð¿Ð¸Ð½Ð³Ð²Ð¸Ð½Ñ Ð¸Ð· Ð¼Ð°Ð´Ð°Ð³Ð°ÑÐºÐ°ÑÐ°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852" y="1098074"/>
            <a:ext cx="700396" cy="88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82" name="Picture 18" descr="ÐÐ°ÑÑÐ¸Ð½ÐºÐ¸ Ð¿Ð¾ Ð·Ð°Ð¿ÑÐ¾ÑÑ ÑÐ¾Ð±Ð±Ð¸Ñ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28709" y="1093080"/>
            <a:ext cx="688676" cy="887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165CA39-C6B8-43CF-B914-46633D44F1CB}"/>
                  </a:ext>
                </a:extLst>
              </p:cNvPr>
              <p:cNvSpPr txBox="1"/>
              <p:nvPr/>
            </p:nvSpPr>
            <p:spPr>
              <a:xfrm>
                <a:off x="1104900" y="2699589"/>
                <a:ext cx="693420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1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1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1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𝟎𝟐𝟖</m:t>
                      </m:r>
                      <m:r>
                        <a:rPr lang="en-US" sz="1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𝟎𝟏𝟐</m:t>
                      </m:r>
                      <m:r>
                        <a:rPr lang="en-US" sz="1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𝟓𝟔𝟓𝟖</m:t>
                      </m:r>
                      <m:r>
                        <a:rPr lang="en-US" sz="1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sz="1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𝟎𝟏</m:t>
                      </m:r>
                      <m:r>
                        <a:rPr lang="en-US" sz="1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1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𝟓𝟓</m:t>
                      </m:r>
                      <m:r>
                        <a:rPr lang="en-US" sz="1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1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𝟔𝟕</m:t>
                      </m:r>
                      <m:r>
                        <a:rPr lang="en-US" sz="1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1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ru-RU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165CA39-C6B8-43CF-B914-46633D44F1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900" y="2699589"/>
                <a:ext cx="6934200" cy="215444"/>
              </a:xfrm>
              <a:prstGeom prst="rect">
                <a:avLst/>
              </a:prstGeom>
              <a:blipFill>
                <a:blip r:embed="rId21"/>
                <a:stretch>
                  <a:fillRect b="-371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B04D7FAC-412A-4A82-980A-CA399B516E9D}"/>
              </a:ext>
            </a:extLst>
          </p:cNvPr>
          <p:cNvSpPr txBox="1"/>
          <p:nvPr/>
        </p:nvSpPr>
        <p:spPr>
          <a:xfrm>
            <a:off x="1104900" y="2901449"/>
            <a:ext cx="653944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(1,219)    (1,347)    (0,0375)         (0,2278)          (0,21)       (0,04)          (0,09)          (0,28)</a:t>
            </a:r>
            <a:endParaRPr lang="ru-RU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D03F35F0-450C-4A8F-8A75-CF37E422CBB6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1537755" y="4705350"/>
            <a:ext cx="2208213" cy="773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Y -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кассовые сборы, млн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USD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X1 - Month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X2 - Rating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X3 - Actors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X4 - Genre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X5 - Budget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X6 - Sequel (True - 1, False - 0)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endParaRPr lang="ru-RU" sz="1600" dirty="0">
              <a:sym typeface="+mn-lt"/>
            </a:endParaRPr>
          </a:p>
        </p:txBody>
      </p:sp>
      <p:sp>
        <p:nvSpPr>
          <p:cNvPr id="21" name="Стрелка: вниз 20">
            <a:extLst>
              <a:ext uri="{FF2B5EF4-FFF2-40B4-BE49-F238E27FC236}">
                <a16:creationId xmlns:a16="http://schemas.microsoft.com/office/drawing/2014/main" id="{580D5F6E-FBD3-4828-8A5E-3994E2D88810}"/>
              </a:ext>
            </a:extLst>
          </p:cNvPr>
          <p:cNvSpPr/>
          <p:nvPr/>
        </p:nvSpPr>
        <p:spPr>
          <a:xfrm>
            <a:off x="2441444" y="3138370"/>
            <a:ext cx="400833" cy="184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Стрелка: вниз 21">
            <a:extLst>
              <a:ext uri="{FF2B5EF4-FFF2-40B4-BE49-F238E27FC236}">
                <a16:creationId xmlns:a16="http://schemas.microsoft.com/office/drawing/2014/main" id="{BAD09132-E5E7-408E-A11F-BC3F74EC194C}"/>
              </a:ext>
            </a:extLst>
          </p:cNvPr>
          <p:cNvSpPr/>
          <p:nvPr/>
        </p:nvSpPr>
        <p:spPr>
          <a:xfrm>
            <a:off x="5842683" y="3138370"/>
            <a:ext cx="400833" cy="184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3" name="Таблица 22">
            <a:extLst>
              <a:ext uri="{FF2B5EF4-FFF2-40B4-BE49-F238E27FC236}">
                <a16:creationId xmlns:a16="http://schemas.microsoft.com/office/drawing/2014/main" id="{A3EB46A0-DA61-4A57-ACD0-8E368C9723A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57238" y="3882873"/>
          <a:ext cx="7732712" cy="533369"/>
        </p:xfrm>
        <a:graphic>
          <a:graphicData uri="http://schemas.openxmlformats.org/drawingml/2006/table">
            <a:tbl>
              <a:tblPr/>
              <a:tblGrid>
                <a:gridCol w="1373574">
                  <a:extLst>
                    <a:ext uri="{9D8B030D-6E8A-4147-A177-3AD203B41FA5}">
                      <a16:colId xmlns:a16="http://schemas.microsoft.com/office/drawing/2014/main" val="3781324527"/>
                    </a:ext>
                  </a:extLst>
                </a:gridCol>
                <a:gridCol w="1373574">
                  <a:extLst>
                    <a:ext uri="{9D8B030D-6E8A-4147-A177-3AD203B41FA5}">
                      <a16:colId xmlns:a16="http://schemas.microsoft.com/office/drawing/2014/main" val="2776606283"/>
                    </a:ext>
                  </a:extLst>
                </a:gridCol>
                <a:gridCol w="937519">
                  <a:extLst>
                    <a:ext uri="{9D8B030D-6E8A-4147-A177-3AD203B41FA5}">
                      <a16:colId xmlns:a16="http://schemas.microsoft.com/office/drawing/2014/main" val="4085746605"/>
                    </a:ext>
                  </a:extLst>
                </a:gridCol>
                <a:gridCol w="1395376">
                  <a:extLst>
                    <a:ext uri="{9D8B030D-6E8A-4147-A177-3AD203B41FA5}">
                      <a16:colId xmlns:a16="http://schemas.microsoft.com/office/drawing/2014/main" val="87293389"/>
                    </a:ext>
                  </a:extLst>
                </a:gridCol>
                <a:gridCol w="872109">
                  <a:extLst>
                    <a:ext uri="{9D8B030D-6E8A-4147-A177-3AD203B41FA5}">
                      <a16:colId xmlns:a16="http://schemas.microsoft.com/office/drawing/2014/main" val="170406097"/>
                    </a:ext>
                  </a:extLst>
                </a:gridCol>
                <a:gridCol w="776176">
                  <a:extLst>
                    <a:ext uri="{9D8B030D-6E8A-4147-A177-3AD203B41FA5}">
                      <a16:colId xmlns:a16="http://schemas.microsoft.com/office/drawing/2014/main" val="2991469889"/>
                    </a:ext>
                  </a:extLst>
                </a:gridCol>
                <a:gridCol w="1004384">
                  <a:extLst>
                    <a:ext uri="{9D8B030D-6E8A-4147-A177-3AD203B41FA5}">
                      <a16:colId xmlns:a16="http://schemas.microsoft.com/office/drawing/2014/main" val="1503544753"/>
                    </a:ext>
                  </a:extLst>
                </a:gridCol>
              </a:tblGrid>
              <a:tr h="2928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1400" b="1" i="1" u="none" strike="noStrike" baseline="30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4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σ</a:t>
                      </a:r>
                      <a:r>
                        <a:rPr lang="en-US" sz="1400" b="1" i="1" u="none" strike="noStrike" baseline="-25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endParaRPr lang="en-US" sz="14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ν</a:t>
                      </a:r>
                      <a:r>
                        <a:rPr lang="el-GR" sz="14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l-GR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ν</a:t>
                      </a:r>
                      <a:r>
                        <a:rPr lang="el-GR" sz="14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l-GR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0725486"/>
                  </a:ext>
                </a:extLst>
              </a:tr>
              <a:tr h="24053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46,675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1,219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7418261"/>
                  </a:ext>
                </a:extLst>
              </a:tr>
            </a:tbl>
          </a:graphicData>
        </a:graphic>
      </p:graphicFrame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C145287F-2F88-42D0-8815-4BEB9D75AA41}"/>
              </a:ext>
            </a:extLst>
          </p:cNvPr>
          <p:cNvSpPr/>
          <p:nvPr/>
        </p:nvSpPr>
        <p:spPr>
          <a:xfrm>
            <a:off x="654050" y="3477391"/>
            <a:ext cx="78359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Расчетные значения по регрессии</a:t>
            </a:r>
            <a:r>
              <a:rPr 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042D21-9BE0-435C-AF82-C7AAE8BE0F78}"/>
              </a:ext>
            </a:extLst>
          </p:cNvPr>
          <p:cNvSpPr txBox="1"/>
          <p:nvPr/>
        </p:nvSpPr>
        <p:spPr>
          <a:xfrm>
            <a:off x="1629235" y="609275"/>
            <a:ext cx="5806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Ожидаемые блокбастеры 2014 г.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32ECF-8429-415F-B61B-9324C63FF5CF}"/>
              </a:ext>
            </a:extLst>
          </p:cNvPr>
          <p:cNvSpPr txBox="1"/>
          <p:nvPr/>
        </p:nvSpPr>
        <p:spPr>
          <a:xfrm>
            <a:off x="757239" y="2359707"/>
            <a:ext cx="7732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>
                <a:latin typeface="Arial" panose="020B0604020202020204" pitchFamily="34" charset="0"/>
                <a:cs typeface="Arial" panose="020B0604020202020204" pitchFamily="34" charset="0"/>
              </a:rPr>
              <a:t>Регрессионная модель прогноза кассовых сборов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b="1" dirty="0">
                <a:latin typeface="Arial" panose="020B0604020202020204" pitchFamily="34" charset="0"/>
                <a:cs typeface="Arial" panose="020B0604020202020204" pitchFamily="34" charset="0"/>
              </a:rPr>
              <a:t>поможет спрогнозировать выход блокбастеров</a:t>
            </a: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12F6F3ED-5ADA-464C-907F-E6634BAB128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84688" y="4719911"/>
          <a:ext cx="4005262" cy="1816989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217946">
                  <a:extLst>
                    <a:ext uri="{9D8B030D-6E8A-4147-A177-3AD203B41FA5}">
                      <a16:colId xmlns:a16="http://schemas.microsoft.com/office/drawing/2014/main" val="1888248372"/>
                    </a:ext>
                  </a:extLst>
                </a:gridCol>
                <a:gridCol w="296896">
                  <a:extLst>
                    <a:ext uri="{9D8B030D-6E8A-4147-A177-3AD203B41FA5}">
                      <a16:colId xmlns:a16="http://schemas.microsoft.com/office/drawing/2014/main" val="1837103251"/>
                    </a:ext>
                  </a:extLst>
                </a:gridCol>
                <a:gridCol w="245120">
                  <a:extLst>
                    <a:ext uri="{9D8B030D-6E8A-4147-A177-3AD203B41FA5}">
                      <a16:colId xmlns:a16="http://schemas.microsoft.com/office/drawing/2014/main" val="3633132879"/>
                    </a:ext>
                  </a:extLst>
                </a:gridCol>
                <a:gridCol w="352973">
                  <a:extLst>
                    <a:ext uri="{9D8B030D-6E8A-4147-A177-3AD203B41FA5}">
                      <a16:colId xmlns:a16="http://schemas.microsoft.com/office/drawing/2014/main" val="3297268304"/>
                    </a:ext>
                  </a:extLst>
                </a:gridCol>
                <a:gridCol w="245120">
                  <a:extLst>
                    <a:ext uri="{9D8B030D-6E8A-4147-A177-3AD203B41FA5}">
                      <a16:colId xmlns:a16="http://schemas.microsoft.com/office/drawing/2014/main" val="259889242"/>
                    </a:ext>
                  </a:extLst>
                </a:gridCol>
                <a:gridCol w="245120">
                  <a:extLst>
                    <a:ext uri="{9D8B030D-6E8A-4147-A177-3AD203B41FA5}">
                      <a16:colId xmlns:a16="http://schemas.microsoft.com/office/drawing/2014/main" val="186231914"/>
                    </a:ext>
                  </a:extLst>
                </a:gridCol>
                <a:gridCol w="392192">
                  <a:extLst>
                    <a:ext uri="{9D8B030D-6E8A-4147-A177-3AD203B41FA5}">
                      <a16:colId xmlns:a16="http://schemas.microsoft.com/office/drawing/2014/main" val="3703854143"/>
                    </a:ext>
                  </a:extLst>
                </a:gridCol>
                <a:gridCol w="294144">
                  <a:extLst>
                    <a:ext uri="{9D8B030D-6E8A-4147-A177-3AD203B41FA5}">
                      <a16:colId xmlns:a16="http://schemas.microsoft.com/office/drawing/2014/main" val="2128637394"/>
                    </a:ext>
                  </a:extLst>
                </a:gridCol>
                <a:gridCol w="352973">
                  <a:extLst>
                    <a:ext uri="{9D8B030D-6E8A-4147-A177-3AD203B41FA5}">
                      <a16:colId xmlns:a16="http://schemas.microsoft.com/office/drawing/2014/main" val="392913948"/>
                    </a:ext>
                  </a:extLst>
                </a:gridCol>
                <a:gridCol w="362778">
                  <a:extLst>
                    <a:ext uri="{9D8B030D-6E8A-4147-A177-3AD203B41FA5}">
                      <a16:colId xmlns:a16="http://schemas.microsoft.com/office/drawing/2014/main" val="1469778982"/>
                    </a:ext>
                  </a:extLst>
                </a:gridCol>
              </a:tblGrid>
              <a:tr h="4542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i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 № (Y)</a:t>
                      </a:r>
                      <a:endParaRPr lang="en-US" sz="12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i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i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i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i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RU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i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ru-RU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i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ru-RU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i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ru-RU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i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ru-RU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i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ru-RU" sz="12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71537532"/>
                  </a:ext>
                </a:extLst>
              </a:tr>
              <a:tr h="908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gross in the USA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&gt;1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&gt;10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&gt;20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&gt;40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&gt;65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&gt;100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&gt;160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&gt;200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04980202"/>
                  </a:ext>
                </a:extLst>
              </a:tr>
              <a:tr h="4542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(in million $)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&lt;10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&lt;20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&lt;40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&lt;65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&lt;100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&lt;160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&lt;200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69340889"/>
                  </a:ext>
                </a:extLst>
              </a:tr>
            </a:tbl>
          </a:graphicData>
        </a:graphic>
      </p:graphicFrame>
      <p:grpSp>
        <p:nvGrpSpPr>
          <p:cNvPr id="27" name="Группа 26"/>
          <p:cNvGrpSpPr/>
          <p:nvPr/>
        </p:nvGrpSpPr>
        <p:grpSpPr>
          <a:xfrm>
            <a:off x="8749324" y="6370858"/>
            <a:ext cx="384516" cy="287468"/>
            <a:chOff x="7808971" y="627952"/>
            <a:chExt cx="384516" cy="39600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8" name="Прямоугольник 27"/>
            <p:cNvSpPr/>
            <p:nvPr/>
          </p:nvSpPr>
          <p:spPr>
            <a:xfrm>
              <a:off x="7880971" y="630761"/>
              <a:ext cx="312516" cy="3903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6</a:t>
              </a: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Равнобедренный треугольник 28"/>
            <p:cNvSpPr/>
            <p:nvPr/>
          </p:nvSpPr>
          <p:spPr>
            <a:xfrm rot="16200000">
              <a:off x="7646971" y="789952"/>
              <a:ext cx="396000" cy="720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530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think-cell Slide" r:id="rId7" imgW="425" imgH="426" progId="TCLayout.ActiveDocument.1">
                  <p:embed/>
                </p:oleObj>
              </mc:Choice>
              <mc:Fallback>
                <p:oleObj name="think-cell Slide" r:id="rId7" imgW="425" imgH="426" progId="TCLayout.ActiveDocument.1">
                  <p:embed/>
                  <p:pic>
                    <p:nvPicPr>
                      <p:cNvPr id="6" name="Объект 5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Прямоугольник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ru-RU" sz="1400" dirty="0"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0" y="1"/>
            <a:ext cx="91440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71438" tIns="71438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Рынок киноиндустрии ожидает большой рост благодаря сильному репертуару</a:t>
            </a:r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69DE8537-E58F-404A-AF72-1930285DEA0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20871" y="704851"/>
          <a:ext cx="7102257" cy="5776218"/>
        </p:xfrm>
        <a:graphic>
          <a:graphicData uri="http://schemas.openxmlformats.org/drawingml/2006/table">
            <a:tbl>
              <a:tblPr/>
              <a:tblGrid>
                <a:gridCol w="1118139">
                  <a:extLst>
                    <a:ext uri="{9D8B030D-6E8A-4147-A177-3AD203B41FA5}">
                      <a16:colId xmlns:a16="http://schemas.microsoft.com/office/drawing/2014/main" val="2514864567"/>
                    </a:ext>
                  </a:extLst>
                </a:gridCol>
                <a:gridCol w="3873483">
                  <a:extLst>
                    <a:ext uri="{9D8B030D-6E8A-4147-A177-3AD203B41FA5}">
                      <a16:colId xmlns:a16="http://schemas.microsoft.com/office/drawing/2014/main" val="848255556"/>
                    </a:ext>
                  </a:extLst>
                </a:gridCol>
                <a:gridCol w="2110635">
                  <a:extLst>
                    <a:ext uri="{9D8B030D-6E8A-4147-A177-3AD203B41FA5}">
                      <a16:colId xmlns:a16="http://schemas.microsoft.com/office/drawing/2014/main" val="458142167"/>
                    </a:ext>
                  </a:extLst>
                </a:gridCol>
              </a:tblGrid>
              <a:tr h="139815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№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фильм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сборы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405248"/>
                  </a:ext>
                </a:extLst>
              </a:tr>
              <a:tr h="130438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G.I. Joe: Бросок кобры 2 (2013) 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$371 923 060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3966084"/>
                  </a:ext>
                </a:extLst>
              </a:tr>
              <a:tr h="130438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Афера по-американски (2013) 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$251 171 807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037970"/>
                  </a:ext>
                </a:extLst>
              </a:tr>
              <a:tr h="130438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Великий Гэтсби (2013) 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$351 040 419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1582847"/>
                  </a:ext>
                </a:extLst>
              </a:tr>
              <a:tr h="130438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Война миров 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(2013) 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$540 007 876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2123414"/>
                  </a:ext>
                </a:extLst>
              </a:tr>
              <a:tr h="130438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Волк с Уолл-стрит (2013) 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$389 600 694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6711140"/>
                  </a:ext>
                </a:extLst>
              </a:tr>
              <a:tr h="130438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Гадкий я 2 (2013) 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$970 761 885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658387"/>
                  </a:ext>
                </a:extLst>
              </a:tr>
              <a:tr h="187772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Голодные игры: И вспыхнет пламя (2013) 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$864 110 770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4896124"/>
                  </a:ext>
                </a:extLst>
              </a:tr>
              <a:tr h="130438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Гравитация (2013) 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$716 392 705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259110"/>
                  </a:ext>
                </a:extLst>
              </a:tr>
              <a:tr h="130438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Железный человек 3 (2013) 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$1 215 439 994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7109375"/>
                  </a:ext>
                </a:extLst>
              </a:tr>
              <a:tr h="130438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Заклятие (2013) 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$318 000 141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3777370"/>
                  </a:ext>
                </a:extLst>
              </a:tr>
              <a:tr h="130438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Иллюзия обмана (2013) 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$351 723 989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0851020"/>
                  </a:ext>
                </a:extLst>
              </a:tr>
              <a:tr h="130438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Капитан Филлипс (2013) 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$217 800 897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056674"/>
                  </a:ext>
                </a:extLst>
              </a:tr>
              <a:tr h="130438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Копы в юбках (2013) 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$229 930 771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836867"/>
                  </a:ext>
                </a:extLst>
              </a:tr>
              <a:tr h="187772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Крепкий орешек: Хороший день, чтобы умереть (2013) 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$304 654 182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9626392"/>
                  </a:ext>
                </a:extLst>
              </a:tr>
              <a:tr h="130438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Мальчишник: Часть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III (2013) 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$362 000 072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8388550"/>
                  </a:ext>
                </a:extLst>
              </a:tr>
              <a:tr h="130438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Мы – Миллеры (2013) 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$269 994 119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4899013"/>
                  </a:ext>
                </a:extLst>
              </a:tr>
              <a:tr h="130438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Облачно... 2: Месть ГМО (2013) 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$274 325 949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372324"/>
                  </a:ext>
                </a:extLst>
              </a:tr>
              <a:tr h="130438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Обливион (2013) 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$286 835 157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6794956"/>
                  </a:ext>
                </a:extLst>
              </a:tr>
              <a:tr h="130438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Одинокий рейнджер (2013) 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$260 502 115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6537302"/>
                  </a:ext>
                </a:extLst>
              </a:tr>
              <a:tr h="130438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Одноклассники 2 (2013) 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$247 022 278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343147"/>
                  </a:ext>
                </a:extLst>
              </a:tr>
              <a:tr h="130438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Оз: Великий и Ужасный (2013) 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$493 311 825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608478"/>
                  </a:ext>
                </a:extLst>
              </a:tr>
              <a:tr h="130438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Охотники на ведьм (2012) 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$225 703 475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210949"/>
                  </a:ext>
                </a:extLst>
              </a:tr>
              <a:tr h="130438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После нашей эры (2013) 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$245 055 287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4859598"/>
                  </a:ext>
                </a:extLst>
              </a:tr>
              <a:tr h="130438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Приключения в Таиланде (2012) 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$202 150 984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1951184"/>
                  </a:ext>
                </a:extLst>
              </a:tr>
              <a:tr h="130438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Росомаха: Бессмертный (2013) 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$415 356 852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2267856"/>
                  </a:ext>
                </a:extLst>
              </a:tr>
              <a:tr h="130438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Самолеты (2013) 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$219 788 712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0746457"/>
                  </a:ext>
                </a:extLst>
              </a:tr>
              <a:tr h="130438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Семейка Крудс (2013) 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$587 204 668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3822618"/>
                  </a:ext>
                </a:extLst>
              </a:tr>
              <a:tr h="130438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Смурфики 2 (2013) 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$347 545 360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6454769"/>
                  </a:ext>
                </a:extLst>
              </a:tr>
              <a:tr h="130438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Стартрек: Возмездие (2013) 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$467 365 246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4915804"/>
                  </a:ext>
                </a:extLst>
              </a:tr>
              <a:tr h="130438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Тихоокеанский рубеж (2013) 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$411 002 906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9734042"/>
                  </a:ext>
                </a:extLst>
              </a:tr>
              <a:tr h="130438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Тор 2: Царство тьмы (2013) 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$644 662 140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16742"/>
                  </a:ext>
                </a:extLst>
              </a:tr>
              <a:tr h="130438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Турбо (2013) 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$283 128 128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5517712"/>
                  </a:ext>
                </a:extLst>
              </a:tr>
              <a:tr h="130438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Университет монстров (2013) 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$743 559 607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376711"/>
                  </a:ext>
                </a:extLst>
              </a:tr>
              <a:tr h="130438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Форсаж 6 (2013) 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$788 028 961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0534052"/>
                  </a:ext>
                </a:extLst>
              </a:tr>
              <a:tr h="130438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Хоббит: Пустошь Смауга (2013) 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$960 366 855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697098"/>
                  </a:ext>
                </a:extLst>
              </a:tr>
              <a:tr h="130438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Холодное сердце (2013) 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$1 274 219 009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3194159"/>
                  </a:ext>
                </a:extLst>
              </a:tr>
              <a:tr h="130438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Человек из стали (2013) 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$668 045 518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684207"/>
                  </a:ext>
                </a:extLst>
              </a:tr>
              <a:tr h="130438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Штурм Белого дома (2013) 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$205 366 737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824257"/>
                  </a:ext>
                </a:extLst>
              </a:tr>
              <a:tr h="130438"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Элизиум: Рай не на Земле (2013) 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$286 007 248</a:t>
                      </a:r>
                    </a:p>
                  </a:txBody>
                  <a:tcPr marL="4963" marR="4963" marT="496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9069869"/>
                  </a:ext>
                </a:extLst>
              </a:tr>
            </a:tbl>
          </a:graphicData>
        </a:graphic>
      </p:graphicFrame>
      <p:sp>
        <p:nvSpPr>
          <p:cNvPr id="110" name="TextBox 109">
            <a:extLst>
              <a:ext uri="{FF2B5EF4-FFF2-40B4-BE49-F238E27FC236}">
                <a16:creationId xmlns:a16="http://schemas.microsoft.com/office/drawing/2014/main" id="{26A64C8E-A888-46CE-B829-8D7D97CCC68D}"/>
              </a:ext>
            </a:extLst>
          </p:cNvPr>
          <p:cNvSpPr txBox="1"/>
          <p:nvPr/>
        </p:nvSpPr>
        <p:spPr>
          <a:xfrm>
            <a:off x="9526" y="440938"/>
            <a:ext cx="9134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>
                <a:latin typeface="Arial" panose="020B0604020202020204" pitchFamily="34" charset="0"/>
                <a:cs typeface="Arial" panose="020B0604020202020204" pitchFamily="34" charset="0"/>
              </a:rPr>
              <a:t>Регрессионная модель прогноза кассовых сборов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b="1" dirty="0">
                <a:latin typeface="Arial" panose="020B0604020202020204" pitchFamily="34" charset="0"/>
                <a:cs typeface="Arial" panose="020B0604020202020204" pitchFamily="34" charset="0"/>
              </a:rPr>
              <a:t>поможет спрогнозировать выход блокбастеров</a:t>
            </a:r>
          </a:p>
        </p:txBody>
      </p:sp>
      <p:sp>
        <p:nvSpPr>
          <p:cNvPr id="111" name="Текст 2">
            <a:extLst>
              <a:ext uri="{FF2B5EF4-FFF2-40B4-BE49-F238E27FC236}">
                <a16:creationId xmlns:a16="http://schemas.microsoft.com/office/drawing/2014/main" id="{31709766-94B6-4527-B00C-F2DA8A48A445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-1" y="6500813"/>
            <a:ext cx="914400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55563" bIns="55563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100" i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Источники: </a:t>
            </a:r>
            <a:r>
              <a:rPr lang="ru-RU" sz="1100" i="1" dirty="0" err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Кинопоиск</a:t>
            </a:r>
            <a:r>
              <a:rPr lang="ru-RU" sz="1100" i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, </a:t>
            </a:r>
            <a:r>
              <a:rPr lang="en-US" sz="1100" i="1" dirty="0" err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Nevafilm</a:t>
            </a:r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Research 2012</a:t>
            </a:r>
            <a:r>
              <a:rPr lang="ru-RU" sz="1100" i="1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, данные компании «Конец фильма», данные кинотеатров-лидеров рынка, исследования команды «Л.И.М.А.» </a:t>
            </a:r>
          </a:p>
        </p:txBody>
      </p:sp>
      <p:grpSp>
        <p:nvGrpSpPr>
          <p:cNvPr id="8" name="Группа 7"/>
          <p:cNvGrpSpPr/>
          <p:nvPr/>
        </p:nvGrpSpPr>
        <p:grpSpPr>
          <a:xfrm>
            <a:off x="8759484" y="6193601"/>
            <a:ext cx="384516" cy="287468"/>
            <a:chOff x="7808971" y="627952"/>
            <a:chExt cx="384516" cy="39600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9" name="Прямоугольник 8"/>
            <p:cNvSpPr/>
            <p:nvPr/>
          </p:nvSpPr>
          <p:spPr>
            <a:xfrm>
              <a:off x="7880971" y="630761"/>
              <a:ext cx="312516" cy="3903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7</a:t>
              </a: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Равнобедренный треугольник 9"/>
            <p:cNvSpPr/>
            <p:nvPr/>
          </p:nvSpPr>
          <p:spPr>
            <a:xfrm rot="16200000">
              <a:off x="7646971" y="789952"/>
              <a:ext cx="396000" cy="720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924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4162&quot;&gt;&lt;version val=&quot;2679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 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 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3&quot;&gt;&lt;elem m_fUsage=&quot;2.70999999999999996447E+00&quot;&gt;&lt;m_msothmcolidx val=&quot;0&quot;/&gt;&lt;m_rgb r=&quot;0E&quot; g=&quot;3A&quot; b=&quot;5F&quot;/&gt;&lt;m_nBrightness tagver0=&quot;26206&quot; tagname0=&quot;m_nBrightnessUNRECOGNIZED&quot; val=&quot;0&quot;/&gt;&lt;/elem&gt;&lt;elem m_fUsage=&quot;7.29000000000000092371E-01&quot;&gt;&lt;m_msothmcolidx val=&quot;0&quot;/&gt;&lt;m_rgb r=&quot;26&quot; g=&quot;26&quot; b=&quot;26&quot;/&gt;&lt;m_nBrightness tagver0=&quot;26206&quot; tagname0=&quot;m_nBrightnessUNRECOGNIZED&quot; val=&quot;0&quot;/&gt;&lt;/elem&gt;&lt;elem m_fUsage=&quot;6.56100000000000127542E-01&quot;&gt;&lt;m_msothmcolidx val=&quot;0&quot;/&gt;&lt;m_rgb r=&quot;34&quot; g=&quot;90&quot; b=&quot;EE&quot;/&gt;&lt;m_nBrightness tagver0=&quot;26206&quot; tagname0=&quot;m_nBrightnessUNRECOGNIZED&quot;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.AkjMaXQKqO4nosxqzPTQ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fGWkpvnSlyDb7ZbZNkjSg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jzKognsSsijs0GwCK5kBA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wy3e.BiRkWwut4qJrOzPA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swzPvKAS4i85iIzeeqNDQ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V.439OkSv.3n9_8Co70Xw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PXDTIpARlqzm2M1zEYycA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uAjSDtOQyK2.om7DKtqVA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pUeEys7TTC6V3BgJUSnpg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RP8DO_JTo2BIvdaWoafN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dcdsubORvaMJixjEuVwow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BkKkDyRRReKTh_AbzNMRg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np33jNvRZGdSbfz1fmQJQ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H3wZTAfSX6Whu4jefX.eQ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SmNn3osQvKQysk1qIWqHw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DJbUzRzT9qlgm2W8AxBJA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Q2iB4zdSdyn52SzfrocnA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81AwRkkRtiV_pYGgq3zKQ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4RdZQQQnmsPVQTg.N09Q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pBVAN50QZOcCS67E.TQVQ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HHR8AphR6ejMntEZQ5ny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dcdsubORvaMJixjEuVwow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YrtYANzTnmDS_1JUmTkmQ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QJcF3cQR_STnLHVSiu3RQ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g0gBrplRDabQUF7TyJz9g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hlxeMRnTQWMfzN0X4D1fQ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l90GCq7TZ.PTx1pcrt5EQ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SpkzmKCQSuStIKwyVa4OQ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3PhOydOQ8u.LXbS4ahOJw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FQSL7VaScGNLIms.eso.w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9sBswlhSY2zxdEoMiIq_g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odtgISETdiFHl66E3N90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7886cSCSEmTd.hCHIlVzA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l.Kvg22RlGha8G93Wl2gQ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TueSk9TTd.l33UR3Gas9w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SaoMwWZT.KMAxixDrNneA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rHbiHTqTxG1ynY0WUgnpg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QOiWv3IQiS8zEmEVAYH_Q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F_mzCJ9Sea6oX0m.K4V3Q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lKLd33XQbel0WFQdZbirg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bOUnGZOS2OPFN0AvPOGMQ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XhzAZu.RkunPygggbv93Q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RnCq..IQTqTtlEJ1Gthh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IlMsm4NSE6_wyMC4lSiaA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.rJd.xMRt.wyd30ydiBUQ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aDRdzVfT4GnC2zxG770bw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ynk9bflTHex5aGb1I8ntg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1MlXg5UQmSdxOI1vYAHbw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RFXNFOzSHW2.vg1vlLI8w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a_o9JykQSGHg7ogF_niFA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F2lfFd7SJC8191SNguHeA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WqfFCKSTn2Io2pyaJYKyQ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lBMFZSISxKPjUHWrkLT3Q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J4mN5AjQyWiVmKkD0yqA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ivQsxuVT56lcHk_qu7xNA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1qZLgpfQZqrt0TyHbviHg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bQ2xhT_RVafxWu8q88VTw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i1n2T2CSYKfozvmC5Sbxg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f1uZ6_7RaisU4RZQVsagA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Cnd7aw2QhqBNvwq32uUWg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JFa6zLzTI6YsJC7.NYSmg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yY6_rzFQk6ooX112Z5nnQ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wNh2T6kTI.k3oPM3Q33iA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Zy73Ha4RMSJDth4eva78Q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hGczbM0Sy.lqf_IFe5kr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JD9TaD5SD.neeN1EpnUnQ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a_09IaGQFGdwwJhPTDYLQ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ghF1LZOT4aCgDylkxcG0A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ZOQklSvQfuH6D7ngSG1Vg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YqxDmWMSlqoxgnzuL2FCg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wwjLIudTZGAN3IdYJrzSg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04wfXEjQYWiYwjiV7ywgw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AsB0YhMSf2mmDjrlu2pnw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ZtJo0INQzi2z6wXDj4bbQ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W3dUdFJQXaYiwLdoTN5ng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hpMG_gdTRWSIuMX75eVc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Y8ymCCPT1GkLQVkpoZwsg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tpL5EIfSRCrvUcJohVp4w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vwKC4yeQmG9ANOYeISq_w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CdecTmSQ0OMkv.Zmi_RjA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Es7lKXsQTq91EkzfRx6Fg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mF1B7PuSiCdGufsbA6vIw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P4hYsJqRLCOPMm23NdU7Q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1TlKOPMSU6o5UEjk3zrUg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v2ye2aPQha4HZzCL8i3Jw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wfzhAj4SUq1osl2Wyd4cg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OShahZQTw2mo6EdVdE4O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PzRTge1RYelM2YfzFyHmA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sEOiRUmSLK31BV7yIQqiA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94Jg2tASyG5BIwSo9wVHQ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rmo3VClQrOkBWRW__QqZQ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aXoBNADTgiEcNXByssLLQ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5zQ1KFST7q2VwG2GPCH_g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8JaOhFqRqyfrT4o7dXeAQ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Q9tn9XWTyi_NH5bKGgAmQ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uO63GFbQE6Phrd2fSmjVw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Oy_pTdwRrmS4Uf4dMnijQ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oqdjCP8TuWuK__CdJc.Q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Yh8J2.2QSqZDRaZMDpZ8w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o6TKmBwStOE_lYCYW4q5g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z_c3wKPQ2KCDh.zVMzTOQ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fGYShEgQSmpSsXNsB0ILQ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EiInuZHRL.qMbiAapzCHg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pfHp7ElSYiwCrPWwmgHrQ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FQJaE2qTtayC9WwZKUtrA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yrdUe.5Rbe3XmWLQdS4ZQ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HifPTISQzmnl56WVgjZdg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aPXVhmgRziRBgyPnKLblg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i50l8HnR2yCPYonr7HaS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baXNRu2SD.M40_KYpeQ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uJ7fC8DRI60UrcwZZoeBw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Ez8W3QpTcSJlOLWoUi5Ww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dfL0SNYQOq4NgD19co8xA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o2RJ0BjRtSfwdpd7hjHVw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YEVFmGMRcSHxnBzipxxTQ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HbStIKFT5maNZykkGYBBg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ENvNubRTReBCrLG4pmYBQ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_AENcbMQW.rvggF03WqLw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7X9Vc_5Qvq09haEcACzrw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fHBcFO9RCOSIEB9BAdLug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IrOF3_8R76RhwUVqoMkB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gvkxw7ESKis9s8o4zhJ9Q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9pa1VsZQP2Dl4DIXi_nzw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DNKlAYwR_WnTfgbL3KXGA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_hliTE3Rdy.L2Ob5INC4w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jvIbupJQuiJDPoyXethUQ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6EA3JRkTeqSPxblGoCV4g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nbigBWZSLCaiieaVoyrRw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MYyL8jQTnGXwOhR0z9UYw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f4wTx4VSQqTCYTzdYI9JQ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LgcuSI2RUCE8O.TKX5_Yg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HqSNk1YTeK.obQkAdz3p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s6nXajHTvKsdQctKj5c.g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pM.6fi7Qyy.nr9szCTDPg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bepNYXSSoSv6Nf7U1RoLw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U0zBVcDRLir4JNMiQT_Cw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6dcygh7Suin7L08bNiDJw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Sywq685QvqNzMsyV8XDWA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H7iXa91T6mTpZGtmnLmGQ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qXiJeJtQ_iJ.UE_pxRVOQ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Qf1zteNR_uEGylw.FTqgw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rNmGQyUTgW7udL_ZZdJwQ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kngS0_S9KUUT0566cP6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LGlrUF9TqiQRlW0ScKuUw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fGWkpvnSlyDb7ZbZNkjSg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Ugdt0qMQZe87.sfmgK0kA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N7AL57Q72B1X2Nshqv9A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vUdp9DLTvSvv0ZEowZv8w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6EnfWgsSGWEqRWPG8fXiQ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2Gf1IRcRWqSGozHvEWC3Q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i.WqoyuTD.hmFlrR2IeJA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OwGq.f.QzeSyLJZgCgKwg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0QJz.gnRG2bfUPBQaO6T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KPw_HmUQCSQF697Tks49w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qjeBO7DR66tJvLlq9_jbw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Ugdt0qMQZe87.sfmgK0kA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iWx3gWbS6WzOTvp.C3tfg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X9ReytITBe0XA23Jl50Eg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2ryUG8USomz0b3_WpX2rA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934eK6mSY2XoB6ZN8OWxw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Ugdt0qMQZe87.sfmgK0kA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iWx3gWbS6WzOTvp.C3tf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O7g4blnQOuUtKhMclwArg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2yWepRIQr6vDpVGj3cvbg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2ryUG8USomz0b3_WpX2rA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934eK6mSY2XoB6ZN8OWxw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qiEhTZ9R_2_i9gN_YTdsw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UZtN_EcTiKiY2s5n3rcGg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_24csiZSvmIARONI383ww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UqjPw1EQbGE3PMLskyuOg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4_QtKWeRwKLKJtzLHE33w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HsZgLUCQimMtl.7DvO5_A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HtZgWefSJCMsWAyUFBNw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F1fVGoURI.0o6KjU71NnA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n0n96wBTZGN1DHtnVIMhw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Ugdt0qMQZe87.sfmgK0kA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iWx3gWbS6WzOTvp.C3tfg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30reYdwQDC5TLhpjfwHfA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2ryUG8USomz0b3_WpX2rA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934eK6mSY2XoB6ZN8OWxw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WZoL0rlSdCoL3pr.O4hjg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6k3U3_pRKCJhA7OhUQfzA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m_CXwIYT.uJkyRxu74Qs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N78mnXeTPKc8fSn50uGvg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u909NMJQPaJP7XxUi6Z_w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DrmJ8JRQRakYzkKTau9tA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2AG0vm.RByWyySRfyXvlw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A66RLkpSCeXpNOs8ByegQ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3xLqWbCS6S95khVhgKxdA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920C7hCRSeqS13XM9Ua2w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ip2tFmBSw61g7pl9rt4zQ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V9v_9WXT4qTT4jnEhWy5Q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8lie3yOQFqUQakMzygBUA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lrVqJO1Qby9tIx13Z_Se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7dT5iK0RqewCoESfP4wDg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NVQNIlRRViJL6KqH8UhNw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URTnyw7R3.cHcsHskXgEQ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F3xSgY1QkyhpkMPmPUNMg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nuP1j7uTgugcHXc_NyXOw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Mno0PYBTleC8oOXQDJjDA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eFWPpu1Ro.a2FGne8Ky9Q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H3GTkc1Sp6nZfNh85jdjA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YYkv5CNQImXfl4Hd30rRQ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wXyvNS4Sg60ZD.MDiSAcQ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tx8IJAPQVuhJTTht0F7r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EYTuGZ_R7aC8hkYG8PDRA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GokWvouSu6Q.JBzP7A9iA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xu_g7heQDK14hLUjHqXxQ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ECDXWY.T.Cf31n8ULLY9w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WZhkHtbTnyDVLIyo.wD7Q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_dOLjGRQ_u69b8tCR28Lg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zzctWJsS4yNweUHuF7NGw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Ugdt0qMQZe87.sfmgK0kA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.JO0aF9SeqTCZgfznlbCA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ILwzFXZQ_6tvt0Plt0pC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nTPw87BSaKmb3M2RA9hNA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Jg9KN5rTuOydWJQar7CTA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WQKhbNRTa2xVk5REPvlSQ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nStulF2So6OCzCZN45Sgw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psyHe_CTF.NIj4Q8hJtnA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A6Bk._9Q5mtXdyLR4krMA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wALIE.EQJihwKFIZJ6f5g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fPFCNgLTDaZmjMo7wV9gA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2VN4YSMToGU47j8FIDBkQ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MrtdqJxRC.dIaqf7b43M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8CXS2S7TE6z5YSnJ89QDg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04aJ6cDS8yUPqSaTeCJXw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zuKpEJWTP.pngR4cdUWNA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w98.H8ZQ3WhhY6MSqEUzA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gZLtgTXRcqJBBn1IK5WVw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fA8XlIBQZiT5bcaDwxubg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L_A8BpVRre7nbNaeAun6Q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IUZ7H0IRu.eGED3eT12ew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qwX0S4mSKG1y_e6ujVwvg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mneJnB4T1OBQww28EOF0A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snfl_F7Qt6BJShAQzuop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pScD9IaSpuARAaG142arA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6IyxjB8SLOxDlu0L0NHDA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fGWkpvnSlyDb7ZbZNkjSg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XVV.KExQSGjjMPfGz1_mg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8aQXAECRbG2kaP..HQuQw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0sIaOnORne40wqop6nrHg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p4zhmeOTQmZXU4UOQANoA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QogKoRvR5qErtjwIeCrEQ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opF61m_RfSoWdZ615HwjA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5Xf8jXYQmiUdzta479yNQ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5mAzrjERgWv3VHBdQ6XL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CqfOD1jSzGkhqkk7627XQ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X3H_RH7Ts2LjgMDBPgW2A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43fagPTjibX9L.IFpzlA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tYdSL2GQh6soz7x3mntgg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DlLZbBXQ9KTgpv2yojOIA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3bVMRRoSv2NGojkdbQhuQ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vOdiorpQcKhy.amC.Fx8Q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CyLfTyARkqr4BfZHlzgBQ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Gw8vHZxSsmfTiCJhCYEgQ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RDC6zyJQ2mxttrOG7D4_A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G7ppjyOShmZTEvpR1v9l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N_EFpIMTrC9jlvgI4EtzQ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7H86PE4RTKDuHKxAeHT0A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jmwszvpTjGi_iFy8ZOKeQ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RLXxUPfT4azLWJYz6eafA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5d6tEYATxmOAzmdz3dnYw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Dd8vVoBQzS5LSiNHg1SJw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aV.sOQySMC8oSweH5dS7Q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tgqmEpqQ8OKbQnL10YNvQ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mnEeobbQfaL6cxNBc_3E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bBtqo7kSKGk9YY.XEMb8Q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sc8n9YLReKU19Zh2G7mE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zdZ1vaPSy2jkbSO.a6cC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RM_vZ24Q9aQTw14rBmY1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6oqFd5aRuSav5sn8U9_G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fH7H89FR12qDmlbhT2vd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lMy3qXeSA6RXaXr50Ehg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K5PJJTHSLutFxdxKhK5_w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DsijlZbRXqVP3eD2ev4t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AOaBY7FRR.2dY4Q8hImH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VeEmmk8Tpyd_VUoQPHup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OEEShD7QGi_vd1xhm67Pw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smBDIOySGCKy6yhew9FP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TaypLK8RbmK1cZ6JAI01w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gj1DfjpSxCKYtE8eU6pT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Ugdt0qMQZe87.sfmgK0kA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gHzw3orQ1qStIhi58sGj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x6VShAjSS.QyJXdOULcO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hWD9PTDT4K3z2hO3GsG9g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hWD9PTDT4K3z2hO3GsG9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_oVdQoGQWuOHHqWup_l9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gDWEL3vSvqo8C3mQMdZG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1bfQ_bTQyCz3aeltSpmtw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2Glpbi7SMu8fHiLyOq5_Q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u_kEBJgQZyjpNsMUlTEhw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S4VJf86RlmSLTXqqSYkN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oIR7ed2QhWKjxhzLl.2Pw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rHOXvJ7TtuxU.zA3YZTY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G4O4cHMShOBIOl8k1PBKw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KLtbDR5SMSfdVbYFU_NZ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mPytXdtSP2r4sLIDzx3iw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6RywldUTIGORAyeTuBmhA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tTGjT__SnavgZSvaNWE3A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FWxdn7VSHqF1WHhcA5MrQ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Y8XHfeRTSC_6KPHGjIi8Q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MpUR924TX6fMT8z1cDAWQ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Hbw730NR0m74hTsr0YlP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oIR7ed2QhWKjxhzLl.2Pw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QT2kbIgT..AsVjm3z7YfQ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D5ShsoVSraKN2ofEBsvhA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25BUnI7Q.GJBVX4z3kufg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xD6_p3XRFKp3gt6shnjA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eZgPZDJQBOyk4.LkFIOFw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uE3NTehRUqInk7rV6Vwbg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3iBMJgxR7q5u77KaYR35Q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WzBnvsySEyVxydHV41A3w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CGvFbiyQo.ZMAug7puM6A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AGkpq3OSrW4sCsAcRKSa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jpcCleBTgyf2mk5.9yYsQ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aZ4t6eBTq.pqlQy4Un0zQ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DJ2z2HWQ4GRtVDnbqAjSw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J2XhKPfSjGSWDh753E7SA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VXNG3yWRT6krPKtzG3Mhg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GZXS9XhQiKh0sitF9ZOQA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bIRfjPGRh.nnNIiyAiQwA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K9IHhgMRTyJ5nIcMKcx_w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epVS2QIT4inftcGldu8_w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qko3aPrTPC7r194T0mbP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56nc0A5Qty9d1WBvES.EA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Q.NTjh2SDu64wAQCEHfaA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RvuOg7HRNK_pZVXPNXyzQ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KVR7ajISHu4rIjCcnELRQ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y0tvy22Sd2.U7SmWI1a6w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WpB25NtRwCKcTJ3NAelfg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E0vesuERWu9EuV4hmnBjQ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A_jTRkZQgKyLumUi21Vrw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epVS2QIT4inftcGldu8_w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qko3aPrTPC7r194T0mbPw"/>
</p:tagLst>
</file>

<file path=ppt/theme/theme1.xml><?xml version="1.0" encoding="utf-8"?>
<a:theme xmlns:a="http://schemas.openxmlformats.org/drawingml/2006/main" name="2_Master">
  <a:themeElements>
    <a:clrScheme name="Blue 01">
      <a:dk1>
        <a:sysClr val="windowText" lastClr="000000"/>
      </a:dk1>
      <a:lt1>
        <a:sysClr val="window" lastClr="FFFFFF"/>
      </a:lt1>
      <a:dk2>
        <a:srgbClr val="797979"/>
      </a:dk2>
      <a:lt2>
        <a:srgbClr val="1D8EEA"/>
      </a:lt2>
      <a:accent1>
        <a:srgbClr val="134D7E"/>
      </a:accent1>
      <a:accent2>
        <a:srgbClr val="1971BB"/>
      </a:accent2>
      <a:accent3>
        <a:srgbClr val="1D8EEA"/>
      </a:accent3>
      <a:accent4>
        <a:srgbClr val="4EAAFF"/>
      </a:accent4>
      <a:accent5>
        <a:srgbClr val="8BCEFF"/>
      </a:accent5>
      <a:accent6>
        <a:srgbClr val="C7C7C7"/>
      </a:accent6>
      <a:hlink>
        <a:srgbClr val="1971BB"/>
      </a:hlink>
      <a:folHlink>
        <a:srgbClr val="4EAA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 dirty="0">
            <a:latin typeface="Open Sans Ligh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3_Master">
  <a:themeElements>
    <a:clrScheme name="Blue 01">
      <a:dk1>
        <a:sysClr val="windowText" lastClr="000000"/>
      </a:dk1>
      <a:lt1>
        <a:sysClr val="window" lastClr="FFFFFF"/>
      </a:lt1>
      <a:dk2>
        <a:srgbClr val="797979"/>
      </a:dk2>
      <a:lt2>
        <a:srgbClr val="1D8EEA"/>
      </a:lt2>
      <a:accent1>
        <a:srgbClr val="134D7E"/>
      </a:accent1>
      <a:accent2>
        <a:srgbClr val="1971BB"/>
      </a:accent2>
      <a:accent3>
        <a:srgbClr val="1D8EEA"/>
      </a:accent3>
      <a:accent4>
        <a:srgbClr val="4EAAFF"/>
      </a:accent4>
      <a:accent5>
        <a:srgbClr val="8BCEFF"/>
      </a:accent5>
      <a:accent6>
        <a:srgbClr val="C7C7C7"/>
      </a:accent6>
      <a:hlink>
        <a:srgbClr val="1971BB"/>
      </a:hlink>
      <a:folHlink>
        <a:srgbClr val="4EAA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 dirty="0">
            <a:latin typeface="Open Sans Ligh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Hades">
    <a:dk1>
      <a:srgbClr val="44546A"/>
    </a:dk1>
    <a:lt1>
      <a:srgbClr val="F5F5F5"/>
    </a:lt1>
    <a:dk2>
      <a:srgbClr val="44546A"/>
    </a:dk2>
    <a:lt2>
      <a:srgbClr val="E7E6E6"/>
    </a:lt2>
    <a:accent1>
      <a:srgbClr val="FFC000"/>
    </a:accent1>
    <a:accent2>
      <a:srgbClr val="7A7A7A"/>
    </a:accent2>
    <a:accent3>
      <a:srgbClr val="A5A5A5"/>
    </a:accent3>
    <a:accent4>
      <a:srgbClr val="FFC000"/>
    </a:accent4>
    <a:accent5>
      <a:srgbClr val="3D3D3D"/>
    </a:accent5>
    <a:accent6>
      <a:srgbClr val="3A3838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Hades">
    <a:dk1>
      <a:srgbClr val="44546A"/>
    </a:dk1>
    <a:lt1>
      <a:srgbClr val="F5F5F5"/>
    </a:lt1>
    <a:dk2>
      <a:srgbClr val="44546A"/>
    </a:dk2>
    <a:lt2>
      <a:srgbClr val="E7E6E6"/>
    </a:lt2>
    <a:accent1>
      <a:srgbClr val="FFC000"/>
    </a:accent1>
    <a:accent2>
      <a:srgbClr val="7A7A7A"/>
    </a:accent2>
    <a:accent3>
      <a:srgbClr val="A5A5A5"/>
    </a:accent3>
    <a:accent4>
      <a:srgbClr val="FFC000"/>
    </a:accent4>
    <a:accent5>
      <a:srgbClr val="3D3D3D"/>
    </a:accent5>
    <a:accent6>
      <a:srgbClr val="3A3838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Hades">
    <a:dk1>
      <a:srgbClr val="44546A"/>
    </a:dk1>
    <a:lt1>
      <a:srgbClr val="F5F5F5"/>
    </a:lt1>
    <a:dk2>
      <a:srgbClr val="44546A"/>
    </a:dk2>
    <a:lt2>
      <a:srgbClr val="E7E6E6"/>
    </a:lt2>
    <a:accent1>
      <a:srgbClr val="FFC000"/>
    </a:accent1>
    <a:accent2>
      <a:srgbClr val="7A7A7A"/>
    </a:accent2>
    <a:accent3>
      <a:srgbClr val="A5A5A5"/>
    </a:accent3>
    <a:accent4>
      <a:srgbClr val="FFC000"/>
    </a:accent4>
    <a:accent5>
      <a:srgbClr val="3D3D3D"/>
    </a:accent5>
    <a:accent6>
      <a:srgbClr val="3A3838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Hades">
    <a:dk1>
      <a:srgbClr val="44546A"/>
    </a:dk1>
    <a:lt1>
      <a:srgbClr val="F5F5F5"/>
    </a:lt1>
    <a:dk2>
      <a:srgbClr val="44546A"/>
    </a:dk2>
    <a:lt2>
      <a:srgbClr val="E7E6E6"/>
    </a:lt2>
    <a:accent1>
      <a:srgbClr val="FFC000"/>
    </a:accent1>
    <a:accent2>
      <a:srgbClr val="7A7A7A"/>
    </a:accent2>
    <a:accent3>
      <a:srgbClr val="A5A5A5"/>
    </a:accent3>
    <a:accent4>
      <a:srgbClr val="FFC000"/>
    </a:accent4>
    <a:accent5>
      <a:srgbClr val="3D3D3D"/>
    </a:accent5>
    <a:accent6>
      <a:srgbClr val="3A3838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6902</TotalTime>
  <Words>2175</Words>
  <Application>Microsoft Office PowerPoint</Application>
  <PresentationFormat>Экран (4:3)</PresentationFormat>
  <Paragraphs>811</Paragraphs>
  <Slides>18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15</vt:i4>
      </vt:variant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36" baseType="lpstr">
      <vt:lpstr>Arial</vt:lpstr>
      <vt:lpstr>Arial Rounded MT Bold</vt:lpstr>
      <vt:lpstr>Arial Unicode MS</vt:lpstr>
      <vt:lpstr>Calibri</vt:lpstr>
      <vt:lpstr>Cambria Math</vt:lpstr>
      <vt:lpstr>FontAwesome</vt:lpstr>
      <vt:lpstr>Gill Sans</vt:lpstr>
      <vt:lpstr>Helvetica Light</vt:lpstr>
      <vt:lpstr>Montserrat-Bold</vt:lpstr>
      <vt:lpstr>Open Sans</vt:lpstr>
      <vt:lpstr>Open Sans Light</vt:lpstr>
      <vt:lpstr>Open Sans Semibold</vt:lpstr>
      <vt:lpstr>Roboto</vt:lpstr>
      <vt:lpstr>Roboto Light</vt:lpstr>
      <vt:lpstr>Times New Roman</vt:lpstr>
      <vt:lpstr>2_Master</vt:lpstr>
      <vt:lpstr>3_Master</vt:lpstr>
      <vt:lpstr>think-cell Slide</vt:lpstr>
      <vt:lpstr>Презентация PowerPoint</vt:lpstr>
      <vt:lpstr>Презентация PowerPoint</vt:lpstr>
      <vt:lpstr>Презентация PowerPoint</vt:lpstr>
      <vt:lpstr>Российский рынок кинопроката имеет большой потенциал к росту в будущем</vt:lpstr>
      <vt:lpstr>Росту выручки «Конец Фильма» препятствуют проблемы не рынка, а сети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Комплексная маркетинговая кампания позволит добиться в среднем конверсии покупки на уровне 9%, а конверсии звонка – 13%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65</cp:revision>
  <dcterms:created xsi:type="dcterms:W3CDTF">2018-08-05T16:41:14Z</dcterms:created>
  <dcterms:modified xsi:type="dcterms:W3CDTF">2018-08-10T16:09:46Z</dcterms:modified>
</cp:coreProperties>
</file>