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83" r:id="rId2"/>
    <p:sldId id="257" r:id="rId3"/>
    <p:sldId id="270" r:id="rId4"/>
    <p:sldId id="260" r:id="rId5"/>
    <p:sldId id="262" r:id="rId6"/>
    <p:sldId id="261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4" r:id="rId40"/>
    <p:sldId id="28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/Overview" id="{4CF9EE50-6EEB-46AA-9E2F-BDD98D57177D}">
          <p14:sldIdLst>
            <p14:sldId id="283"/>
            <p14:sldId id="257"/>
          </p14:sldIdLst>
        </p14:section>
        <p14:section name="What is Machine Learning" id="{A28D6458-8F86-4E7B-9E27-9C375138D67C}">
          <p14:sldIdLst>
            <p14:sldId id="270"/>
            <p14:sldId id="260"/>
            <p14:sldId id="262"/>
            <p14:sldId id="261"/>
          </p14:sldIdLst>
        </p14:section>
        <p14:section name="Workflow in Azure ML Studio" id="{4B9066B1-8C15-4076-9034-8F83B2390887}">
          <p14:sldIdLst>
            <p14:sldId id="259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Demo" id="{0ADD4051-DA69-4069-8D88-ED1004C65890}">
          <p14:sldIdLst>
            <p14:sldId id="269"/>
            <p14:sldId id="282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Meeting the Models" id="{5D8C2C2B-35ED-4B90-81F0-235FA8648F32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A42A4-9C1B-46D9-9CBC-0352056D4200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1F988-E35A-461D-B180-7AF1167409EB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Import Dataset</a:t>
          </a:r>
          <a:endParaRPr lang="en-US" dirty="0"/>
        </a:p>
      </dgm:t>
    </dgm:pt>
    <dgm:pt modelId="{F1F07522-763E-4485-BE36-646AB24DC580}" type="parTrans" cxnId="{A9C94785-D9C7-4EA4-90D6-792749F60B8C}">
      <dgm:prSet/>
      <dgm:spPr/>
      <dgm:t>
        <a:bodyPr/>
        <a:lstStyle/>
        <a:p>
          <a:endParaRPr lang="en-US"/>
        </a:p>
      </dgm:t>
    </dgm:pt>
    <dgm:pt modelId="{4B3B0099-0492-4CBD-99B3-C74BAC31FD97}" type="sibTrans" cxnId="{A9C94785-D9C7-4EA4-90D6-792749F60B8C}">
      <dgm:prSet/>
      <dgm:spPr/>
      <dgm:t>
        <a:bodyPr/>
        <a:lstStyle/>
        <a:p>
          <a:endParaRPr lang="en-US"/>
        </a:p>
      </dgm:t>
    </dgm:pt>
    <dgm:pt modelId="{6EB41D77-ACCA-4F7C-B89E-A9108BF340B6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Split Dataset</a:t>
          </a:r>
          <a:endParaRPr lang="en-US" dirty="0"/>
        </a:p>
      </dgm:t>
    </dgm:pt>
    <dgm:pt modelId="{C8666FA1-9C99-4C9F-A46C-E7B72D000260}" type="parTrans" cxnId="{5A799187-B61B-4538-9060-A596D6A18140}">
      <dgm:prSet/>
      <dgm:spPr/>
      <dgm:t>
        <a:bodyPr/>
        <a:lstStyle/>
        <a:p>
          <a:endParaRPr lang="en-US"/>
        </a:p>
      </dgm:t>
    </dgm:pt>
    <dgm:pt modelId="{33B0DF5A-6E43-45B5-BBDB-612D30511067}" type="sibTrans" cxnId="{5A799187-B61B-4538-9060-A596D6A18140}">
      <dgm:prSet/>
      <dgm:spPr/>
      <dgm:t>
        <a:bodyPr/>
        <a:lstStyle/>
        <a:p>
          <a:endParaRPr lang="en-US"/>
        </a:p>
      </dgm:t>
    </dgm:pt>
    <dgm:pt modelId="{1C8EA07D-D099-4FEE-B5D6-8A39EF76E6D5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Initialize / Train Model</a:t>
          </a:r>
          <a:endParaRPr lang="en-US" dirty="0"/>
        </a:p>
      </dgm:t>
    </dgm:pt>
    <dgm:pt modelId="{9362D832-0DED-4816-A746-1DF3271DC7E2}" type="parTrans" cxnId="{B6E300CC-32CB-46D2-B74F-653AF4B685E9}">
      <dgm:prSet/>
      <dgm:spPr/>
      <dgm:t>
        <a:bodyPr/>
        <a:lstStyle/>
        <a:p>
          <a:endParaRPr lang="en-US"/>
        </a:p>
      </dgm:t>
    </dgm:pt>
    <dgm:pt modelId="{D860B09D-5CAE-4B82-B2B9-2328064BC8F5}" type="sibTrans" cxnId="{B6E300CC-32CB-46D2-B74F-653AF4B685E9}">
      <dgm:prSet/>
      <dgm:spPr/>
      <dgm:t>
        <a:bodyPr/>
        <a:lstStyle/>
        <a:p>
          <a:endParaRPr lang="en-US"/>
        </a:p>
      </dgm:t>
    </dgm:pt>
    <dgm:pt modelId="{F29D16BA-B00A-4160-88A1-E0840DEAB99B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Score Model</a:t>
          </a:r>
          <a:endParaRPr lang="en-US" dirty="0"/>
        </a:p>
      </dgm:t>
    </dgm:pt>
    <dgm:pt modelId="{576AEB73-2527-486E-82C6-7301F5A98B17}" type="parTrans" cxnId="{A661F9F6-3C80-429C-8E1B-1391A8834B67}">
      <dgm:prSet/>
      <dgm:spPr/>
      <dgm:t>
        <a:bodyPr/>
        <a:lstStyle/>
        <a:p>
          <a:endParaRPr lang="en-US"/>
        </a:p>
      </dgm:t>
    </dgm:pt>
    <dgm:pt modelId="{B505C299-2F0B-4193-8B5D-8117E26B84D3}" type="sibTrans" cxnId="{A661F9F6-3C80-429C-8E1B-1391A8834B67}">
      <dgm:prSet/>
      <dgm:spPr/>
      <dgm:t>
        <a:bodyPr/>
        <a:lstStyle/>
        <a:p>
          <a:endParaRPr lang="en-US"/>
        </a:p>
      </dgm:t>
    </dgm:pt>
    <dgm:pt modelId="{1AE0E854-EF10-49A4-BAC1-77E59546C4B6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836706F5-AB09-469D-ACD8-C97EC01B008A}" type="parTrans" cxnId="{2D16B282-28B0-40D3-ADCC-6338948B4578}">
      <dgm:prSet/>
      <dgm:spPr/>
      <dgm:t>
        <a:bodyPr/>
        <a:lstStyle/>
        <a:p>
          <a:endParaRPr lang="en-US"/>
        </a:p>
      </dgm:t>
    </dgm:pt>
    <dgm:pt modelId="{E5AE4FBE-5D72-440B-AFBE-BEBACBFC06F8}" type="sibTrans" cxnId="{2D16B282-28B0-40D3-ADCC-6338948B4578}">
      <dgm:prSet/>
      <dgm:spPr/>
      <dgm:t>
        <a:bodyPr/>
        <a:lstStyle/>
        <a:p>
          <a:endParaRPr lang="en-US"/>
        </a:p>
      </dgm:t>
    </dgm:pt>
    <dgm:pt modelId="{967DF0E4-BF88-40CE-86F7-6729DE466C33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 Manipulation</a:t>
          </a:r>
          <a:endParaRPr lang="en-US" dirty="0"/>
        </a:p>
      </dgm:t>
    </dgm:pt>
    <dgm:pt modelId="{3F8DA682-BA5C-44C2-967F-1F3DEA9C3B1A}" type="parTrans" cxnId="{53632D63-1561-4C64-909A-A2C58E7FFFA2}">
      <dgm:prSet/>
      <dgm:spPr/>
      <dgm:t>
        <a:bodyPr/>
        <a:lstStyle/>
        <a:p>
          <a:endParaRPr lang="en-US"/>
        </a:p>
      </dgm:t>
    </dgm:pt>
    <dgm:pt modelId="{513CAAD0-8B52-43F7-8F82-B246DBE80FA3}" type="sibTrans" cxnId="{53632D63-1561-4C64-909A-A2C58E7FFFA2}">
      <dgm:prSet/>
      <dgm:spPr/>
      <dgm:t>
        <a:bodyPr/>
        <a:lstStyle/>
        <a:p>
          <a:endParaRPr lang="en-US"/>
        </a:p>
      </dgm:t>
    </dgm:pt>
    <dgm:pt modelId="{768160F4-5AF7-4CFA-BD1A-BBEA414AF781}" type="pres">
      <dgm:prSet presAssocID="{2C2A42A4-9C1B-46D9-9CBC-0352056D420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7D43-73EB-4D19-B711-EE5A9FB05076}" type="pres">
      <dgm:prSet presAssocID="{8101F988-E35A-461D-B180-7AF1167409E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5DFE4-4786-45D9-BC4A-1BABB27A2C70}" type="pres">
      <dgm:prSet presAssocID="{4B3B0099-0492-4CBD-99B3-C74BAC31FD9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4D807C2-B1FC-4885-B3A4-1E8E83A826A0}" type="pres">
      <dgm:prSet presAssocID="{4B3B0099-0492-4CBD-99B3-C74BAC31FD9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626052A-EC47-4C83-94E6-79A61E5FD951}" type="pres">
      <dgm:prSet presAssocID="{967DF0E4-BF88-40CE-86F7-6729DE466C3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FC17C-8EB5-4770-878C-5B9E95537156}" type="pres">
      <dgm:prSet presAssocID="{513CAAD0-8B52-43F7-8F82-B246DBE80FA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57269AB-9918-4497-B23F-DCD79EEB01BD}" type="pres">
      <dgm:prSet presAssocID="{513CAAD0-8B52-43F7-8F82-B246DBE80FA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D48C4DE-E181-45C7-8D80-0B701EDF418D}" type="pres">
      <dgm:prSet presAssocID="{6EB41D77-ACCA-4F7C-B89E-A9108BF340B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941217-E561-44D6-87C7-68E74E1B46BD}" type="pres">
      <dgm:prSet presAssocID="{33B0DF5A-6E43-45B5-BBDB-612D3051106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7CF822AA-ECCC-433E-9CD3-46163E187FAC}" type="pres">
      <dgm:prSet presAssocID="{33B0DF5A-6E43-45B5-BBDB-612D3051106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89DF4BE-1E8B-4D20-8A9F-F219E1078921}" type="pres">
      <dgm:prSet presAssocID="{1C8EA07D-D099-4FEE-B5D6-8A39EF76E6D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EB425-27AD-4544-B4A6-2ED7F98547A3}" type="pres">
      <dgm:prSet presAssocID="{D860B09D-5CAE-4B82-B2B9-2328064BC8F5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E72C457-AE0F-495B-86D3-68635E5545D7}" type="pres">
      <dgm:prSet presAssocID="{D860B09D-5CAE-4B82-B2B9-2328064BC8F5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E6F9099-0739-4585-9EBB-AFE98C51BDFE}" type="pres">
      <dgm:prSet presAssocID="{F29D16BA-B00A-4160-88A1-E0840DEAB99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38E98-D36D-42E4-A939-5F3D4D8B4C1E}" type="pres">
      <dgm:prSet presAssocID="{B505C299-2F0B-4193-8B5D-8117E26B84D3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12A2644-0EFB-4206-BFBC-CCADB341380C}" type="pres">
      <dgm:prSet presAssocID="{B505C299-2F0B-4193-8B5D-8117E26B84D3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804C9D3B-21A7-4D36-94B0-CE522BEDAD03}" type="pres">
      <dgm:prSet presAssocID="{1AE0E854-EF10-49A4-BAC1-77E59546C4B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E300CC-32CB-46D2-B74F-653AF4B685E9}" srcId="{2C2A42A4-9C1B-46D9-9CBC-0352056D4200}" destId="{1C8EA07D-D099-4FEE-B5D6-8A39EF76E6D5}" srcOrd="3" destOrd="0" parTransId="{9362D832-0DED-4816-A746-1DF3271DC7E2}" sibTransId="{D860B09D-5CAE-4B82-B2B9-2328064BC8F5}"/>
    <dgm:cxn modelId="{A9C94785-D9C7-4EA4-90D6-792749F60B8C}" srcId="{2C2A42A4-9C1B-46D9-9CBC-0352056D4200}" destId="{8101F988-E35A-461D-B180-7AF1167409EB}" srcOrd="0" destOrd="0" parTransId="{F1F07522-763E-4485-BE36-646AB24DC580}" sibTransId="{4B3B0099-0492-4CBD-99B3-C74BAC31FD97}"/>
    <dgm:cxn modelId="{3E31B1B9-A16B-46A9-8753-9F94233032C3}" type="presOf" srcId="{8101F988-E35A-461D-B180-7AF1167409EB}" destId="{2DC67D43-73EB-4D19-B711-EE5A9FB05076}" srcOrd="0" destOrd="0" presId="urn:microsoft.com/office/officeart/2005/8/layout/process5"/>
    <dgm:cxn modelId="{4A7F79F6-012F-43C3-B6D7-08375B000D82}" type="presOf" srcId="{B505C299-2F0B-4193-8B5D-8117E26B84D3}" destId="{D4C38E98-D36D-42E4-A939-5F3D4D8B4C1E}" srcOrd="0" destOrd="0" presId="urn:microsoft.com/office/officeart/2005/8/layout/process5"/>
    <dgm:cxn modelId="{BF24D7BB-4140-43B8-9C53-D89DD5539934}" type="presOf" srcId="{6EB41D77-ACCA-4F7C-B89E-A9108BF340B6}" destId="{ED48C4DE-E181-45C7-8D80-0B701EDF418D}" srcOrd="0" destOrd="0" presId="urn:microsoft.com/office/officeart/2005/8/layout/process5"/>
    <dgm:cxn modelId="{23B6335B-3F06-4CD0-A13D-3EC1D52D0584}" type="presOf" srcId="{513CAAD0-8B52-43F7-8F82-B246DBE80FA3}" destId="{855FC17C-8EB5-4770-878C-5B9E95537156}" srcOrd="0" destOrd="0" presId="urn:microsoft.com/office/officeart/2005/8/layout/process5"/>
    <dgm:cxn modelId="{7E30E651-39D5-42FB-BF8C-03910872DA3E}" type="presOf" srcId="{D860B09D-5CAE-4B82-B2B9-2328064BC8F5}" destId="{1FBEB425-27AD-4544-B4A6-2ED7F98547A3}" srcOrd="0" destOrd="0" presId="urn:microsoft.com/office/officeart/2005/8/layout/process5"/>
    <dgm:cxn modelId="{2832F7EF-9E79-4449-AF54-483E7303DA82}" type="presOf" srcId="{513CAAD0-8B52-43F7-8F82-B246DBE80FA3}" destId="{757269AB-9918-4497-B23F-DCD79EEB01BD}" srcOrd="1" destOrd="0" presId="urn:microsoft.com/office/officeart/2005/8/layout/process5"/>
    <dgm:cxn modelId="{A661F9F6-3C80-429C-8E1B-1391A8834B67}" srcId="{2C2A42A4-9C1B-46D9-9CBC-0352056D4200}" destId="{F29D16BA-B00A-4160-88A1-E0840DEAB99B}" srcOrd="4" destOrd="0" parTransId="{576AEB73-2527-486E-82C6-7301F5A98B17}" sibTransId="{B505C299-2F0B-4193-8B5D-8117E26B84D3}"/>
    <dgm:cxn modelId="{2D16B282-28B0-40D3-ADCC-6338948B4578}" srcId="{2C2A42A4-9C1B-46D9-9CBC-0352056D4200}" destId="{1AE0E854-EF10-49A4-BAC1-77E59546C4B6}" srcOrd="5" destOrd="0" parTransId="{836706F5-AB09-469D-ACD8-C97EC01B008A}" sibTransId="{E5AE4FBE-5D72-440B-AFBE-BEBACBFC06F8}"/>
    <dgm:cxn modelId="{EF40C688-F87E-4F84-9A63-94D68ABF8E00}" type="presOf" srcId="{2C2A42A4-9C1B-46D9-9CBC-0352056D4200}" destId="{768160F4-5AF7-4CFA-BD1A-BBEA414AF781}" srcOrd="0" destOrd="0" presId="urn:microsoft.com/office/officeart/2005/8/layout/process5"/>
    <dgm:cxn modelId="{BFB58108-5BFA-460D-8534-B4C93BF32F1F}" type="presOf" srcId="{F29D16BA-B00A-4160-88A1-E0840DEAB99B}" destId="{6E6F9099-0739-4585-9EBB-AFE98C51BDFE}" srcOrd="0" destOrd="0" presId="urn:microsoft.com/office/officeart/2005/8/layout/process5"/>
    <dgm:cxn modelId="{5AED3069-1255-479F-9BE0-1F3DF4023018}" type="presOf" srcId="{967DF0E4-BF88-40CE-86F7-6729DE466C33}" destId="{E626052A-EC47-4C83-94E6-79A61E5FD951}" srcOrd="0" destOrd="0" presId="urn:microsoft.com/office/officeart/2005/8/layout/process5"/>
    <dgm:cxn modelId="{A9A5230B-A5FF-4CD4-B44D-1D80CB8CAFE4}" type="presOf" srcId="{1AE0E854-EF10-49A4-BAC1-77E59546C4B6}" destId="{804C9D3B-21A7-4D36-94B0-CE522BEDAD03}" srcOrd="0" destOrd="0" presId="urn:microsoft.com/office/officeart/2005/8/layout/process5"/>
    <dgm:cxn modelId="{6701F731-ED63-4364-94F9-68D59E83E365}" type="presOf" srcId="{1C8EA07D-D099-4FEE-B5D6-8A39EF76E6D5}" destId="{589DF4BE-1E8B-4D20-8A9F-F219E1078921}" srcOrd="0" destOrd="0" presId="urn:microsoft.com/office/officeart/2005/8/layout/process5"/>
    <dgm:cxn modelId="{34637516-3335-4E01-9C3F-600442686E78}" type="presOf" srcId="{D860B09D-5CAE-4B82-B2B9-2328064BC8F5}" destId="{DE72C457-AE0F-495B-86D3-68635E5545D7}" srcOrd="1" destOrd="0" presId="urn:microsoft.com/office/officeart/2005/8/layout/process5"/>
    <dgm:cxn modelId="{917E3362-9411-4165-91E3-32F51F33840D}" type="presOf" srcId="{33B0DF5A-6E43-45B5-BBDB-612D30511067}" destId="{E5941217-E561-44D6-87C7-68E74E1B46BD}" srcOrd="0" destOrd="0" presId="urn:microsoft.com/office/officeart/2005/8/layout/process5"/>
    <dgm:cxn modelId="{AD4247D9-E1C4-4190-8D67-3028E95893F7}" type="presOf" srcId="{4B3B0099-0492-4CBD-99B3-C74BAC31FD97}" destId="{64D807C2-B1FC-4885-B3A4-1E8E83A826A0}" srcOrd="1" destOrd="0" presId="urn:microsoft.com/office/officeart/2005/8/layout/process5"/>
    <dgm:cxn modelId="{6AC7D8AE-F191-4D50-82AB-818A285D8522}" type="presOf" srcId="{4B3B0099-0492-4CBD-99B3-C74BAC31FD97}" destId="{1DF5DFE4-4786-45D9-BC4A-1BABB27A2C70}" srcOrd="0" destOrd="0" presId="urn:microsoft.com/office/officeart/2005/8/layout/process5"/>
    <dgm:cxn modelId="{5E8B79D6-0AAB-4868-8340-6DD23A5BA0C9}" type="presOf" srcId="{33B0DF5A-6E43-45B5-BBDB-612D30511067}" destId="{7CF822AA-ECCC-433E-9CD3-46163E187FAC}" srcOrd="1" destOrd="0" presId="urn:microsoft.com/office/officeart/2005/8/layout/process5"/>
    <dgm:cxn modelId="{5A799187-B61B-4538-9060-A596D6A18140}" srcId="{2C2A42A4-9C1B-46D9-9CBC-0352056D4200}" destId="{6EB41D77-ACCA-4F7C-B89E-A9108BF340B6}" srcOrd="2" destOrd="0" parTransId="{C8666FA1-9C99-4C9F-A46C-E7B72D000260}" sibTransId="{33B0DF5A-6E43-45B5-BBDB-612D30511067}"/>
    <dgm:cxn modelId="{9D0063CE-E22C-48FC-B12D-243B09C30421}" type="presOf" srcId="{B505C299-2F0B-4193-8B5D-8117E26B84D3}" destId="{C12A2644-0EFB-4206-BFBC-CCADB341380C}" srcOrd="1" destOrd="0" presId="urn:microsoft.com/office/officeart/2005/8/layout/process5"/>
    <dgm:cxn modelId="{53632D63-1561-4C64-909A-A2C58E7FFFA2}" srcId="{2C2A42A4-9C1B-46D9-9CBC-0352056D4200}" destId="{967DF0E4-BF88-40CE-86F7-6729DE466C33}" srcOrd="1" destOrd="0" parTransId="{3F8DA682-BA5C-44C2-967F-1F3DEA9C3B1A}" sibTransId="{513CAAD0-8B52-43F7-8F82-B246DBE80FA3}"/>
    <dgm:cxn modelId="{D82C861B-D9E9-44FF-928D-BD6837EF6DF4}" type="presParOf" srcId="{768160F4-5AF7-4CFA-BD1A-BBEA414AF781}" destId="{2DC67D43-73EB-4D19-B711-EE5A9FB05076}" srcOrd="0" destOrd="0" presId="urn:microsoft.com/office/officeart/2005/8/layout/process5"/>
    <dgm:cxn modelId="{D45E3804-2855-4BAA-89B6-297FAFEA3E4D}" type="presParOf" srcId="{768160F4-5AF7-4CFA-BD1A-BBEA414AF781}" destId="{1DF5DFE4-4786-45D9-BC4A-1BABB27A2C70}" srcOrd="1" destOrd="0" presId="urn:microsoft.com/office/officeart/2005/8/layout/process5"/>
    <dgm:cxn modelId="{F0AED151-4444-439C-A900-79530901E603}" type="presParOf" srcId="{1DF5DFE4-4786-45D9-BC4A-1BABB27A2C70}" destId="{64D807C2-B1FC-4885-B3A4-1E8E83A826A0}" srcOrd="0" destOrd="0" presId="urn:microsoft.com/office/officeart/2005/8/layout/process5"/>
    <dgm:cxn modelId="{8E47B8E7-9E35-46D7-A296-2AD0FC1A381F}" type="presParOf" srcId="{768160F4-5AF7-4CFA-BD1A-BBEA414AF781}" destId="{E626052A-EC47-4C83-94E6-79A61E5FD951}" srcOrd="2" destOrd="0" presId="urn:microsoft.com/office/officeart/2005/8/layout/process5"/>
    <dgm:cxn modelId="{D286AB8A-AC99-451E-840E-32C01958984D}" type="presParOf" srcId="{768160F4-5AF7-4CFA-BD1A-BBEA414AF781}" destId="{855FC17C-8EB5-4770-878C-5B9E95537156}" srcOrd="3" destOrd="0" presId="urn:microsoft.com/office/officeart/2005/8/layout/process5"/>
    <dgm:cxn modelId="{F4F5C2B6-DEDE-4F38-AEEF-98D3E94B8145}" type="presParOf" srcId="{855FC17C-8EB5-4770-878C-5B9E95537156}" destId="{757269AB-9918-4497-B23F-DCD79EEB01BD}" srcOrd="0" destOrd="0" presId="urn:microsoft.com/office/officeart/2005/8/layout/process5"/>
    <dgm:cxn modelId="{5E5D26B5-9255-4EAC-B15D-6EE6E6AA2F87}" type="presParOf" srcId="{768160F4-5AF7-4CFA-BD1A-BBEA414AF781}" destId="{ED48C4DE-E181-45C7-8D80-0B701EDF418D}" srcOrd="4" destOrd="0" presId="urn:microsoft.com/office/officeart/2005/8/layout/process5"/>
    <dgm:cxn modelId="{67377C5F-43F7-43C3-AACA-BB4ACCC99F8A}" type="presParOf" srcId="{768160F4-5AF7-4CFA-BD1A-BBEA414AF781}" destId="{E5941217-E561-44D6-87C7-68E74E1B46BD}" srcOrd="5" destOrd="0" presId="urn:microsoft.com/office/officeart/2005/8/layout/process5"/>
    <dgm:cxn modelId="{679B2659-1D75-4468-8F79-29115A8F1E52}" type="presParOf" srcId="{E5941217-E561-44D6-87C7-68E74E1B46BD}" destId="{7CF822AA-ECCC-433E-9CD3-46163E187FAC}" srcOrd="0" destOrd="0" presId="urn:microsoft.com/office/officeart/2005/8/layout/process5"/>
    <dgm:cxn modelId="{253F42F6-F942-4C0B-B532-66B766495FB9}" type="presParOf" srcId="{768160F4-5AF7-4CFA-BD1A-BBEA414AF781}" destId="{589DF4BE-1E8B-4D20-8A9F-F219E1078921}" srcOrd="6" destOrd="0" presId="urn:microsoft.com/office/officeart/2005/8/layout/process5"/>
    <dgm:cxn modelId="{89492EF9-F165-4A12-ADD2-E28D8ED2ACB1}" type="presParOf" srcId="{768160F4-5AF7-4CFA-BD1A-BBEA414AF781}" destId="{1FBEB425-27AD-4544-B4A6-2ED7F98547A3}" srcOrd="7" destOrd="0" presId="urn:microsoft.com/office/officeart/2005/8/layout/process5"/>
    <dgm:cxn modelId="{8C24AD5A-8684-488D-9727-AF90551317E0}" type="presParOf" srcId="{1FBEB425-27AD-4544-B4A6-2ED7F98547A3}" destId="{DE72C457-AE0F-495B-86D3-68635E5545D7}" srcOrd="0" destOrd="0" presId="urn:microsoft.com/office/officeart/2005/8/layout/process5"/>
    <dgm:cxn modelId="{D0EE1D9E-7063-4C61-9A8B-DC2F6184E44D}" type="presParOf" srcId="{768160F4-5AF7-4CFA-BD1A-BBEA414AF781}" destId="{6E6F9099-0739-4585-9EBB-AFE98C51BDFE}" srcOrd="8" destOrd="0" presId="urn:microsoft.com/office/officeart/2005/8/layout/process5"/>
    <dgm:cxn modelId="{B2D467E4-7C50-4A6D-B45E-C49B2EDC3B1E}" type="presParOf" srcId="{768160F4-5AF7-4CFA-BD1A-BBEA414AF781}" destId="{D4C38E98-D36D-42E4-A939-5F3D4D8B4C1E}" srcOrd="9" destOrd="0" presId="urn:microsoft.com/office/officeart/2005/8/layout/process5"/>
    <dgm:cxn modelId="{3DDB7EFF-9AC9-48FC-AD6D-DB327A172BC2}" type="presParOf" srcId="{D4C38E98-D36D-42E4-A939-5F3D4D8B4C1E}" destId="{C12A2644-0EFB-4206-BFBC-CCADB341380C}" srcOrd="0" destOrd="0" presId="urn:microsoft.com/office/officeart/2005/8/layout/process5"/>
    <dgm:cxn modelId="{88ACC1C4-1405-491B-8BFA-746A1C949D38}" type="presParOf" srcId="{768160F4-5AF7-4CFA-BD1A-BBEA414AF781}" destId="{804C9D3B-21A7-4D36-94B0-CE522BEDAD03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google.com/url?sa=i&amp;rct=j&amp;q=&amp;esrc=s&amp;source=images&amp;cd=&amp;ved=2ahUKEwip4uno98HaAhXm8YMKHfHHC5AQjRx6BAgAEAU&amp;url=https://azure.microsoft.com/en-us/services/machine-learning-studio/&amp;psig=AOvVaw3wsdsMl7l13tO6R4yELlbE&amp;ust=152407601374219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azure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Elijah Kulesa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5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Training vs Scoring</a:t>
            </a:r>
          </a:p>
          <a:p>
            <a:endParaRPr lang="en-US" sz="3200" dirty="0"/>
          </a:p>
          <a:p>
            <a:r>
              <a:rPr lang="en-US" sz="3200" dirty="0" smtClean="0"/>
              <a:t>Ratio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64" y="1287780"/>
            <a:ext cx="791638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Initialize/Train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Linear Regression</a:t>
            </a:r>
          </a:p>
          <a:p>
            <a:pPr marL="45720" indent="0">
              <a:buNone/>
            </a:pPr>
            <a:endParaRPr lang="en-US" sz="3200" dirty="0"/>
          </a:p>
          <a:p>
            <a:r>
              <a:rPr lang="en-US" sz="3200" dirty="0" smtClean="0"/>
              <a:t>Train with Dataset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52596"/>
            <a:ext cx="7296712" cy="449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Use Trained Model</a:t>
            </a:r>
          </a:p>
          <a:p>
            <a:endParaRPr lang="en-US" sz="3200" dirty="0"/>
          </a:p>
          <a:p>
            <a:r>
              <a:rPr lang="en-US" sz="3200" dirty="0" smtClean="0"/>
              <a:t>Scoring Dataset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670" y="1186249"/>
            <a:ext cx="2125202" cy="510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Summary of Scores</a:t>
            </a:r>
          </a:p>
          <a:p>
            <a:endParaRPr lang="en-US" sz="3600" dirty="0"/>
          </a:p>
          <a:p>
            <a:r>
              <a:rPr lang="en-US" sz="3600" dirty="0" smtClean="0"/>
              <a:t>Predictability</a:t>
            </a:r>
          </a:p>
          <a:p>
            <a:endParaRPr lang="en-US" sz="3600" dirty="0"/>
          </a:p>
          <a:p>
            <a:r>
              <a:rPr lang="en-US" sz="3600" dirty="0" smtClean="0"/>
              <a:t>Comparison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84" r="4976" b="3296"/>
          <a:stretch/>
        </p:blipFill>
        <p:spPr>
          <a:xfrm>
            <a:off x="6791325" y="977265"/>
            <a:ext cx="330327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Demo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026" name="Picture 2" descr="Image result for azure machine learning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35" y="2576512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6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8770" cy="66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46024" cy="68703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4213"/>
            <a:ext cx="12192000" cy="421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3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" y="0"/>
            <a:ext cx="1217140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549" y="0"/>
            <a:ext cx="6143625" cy="485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6" y="727515"/>
            <a:ext cx="2058816" cy="5666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847" y="1010378"/>
            <a:ext cx="300037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528" y="1561240"/>
            <a:ext cx="25908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5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370"/>
            <a:ext cx="12192000" cy="558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61" y="1331936"/>
            <a:ext cx="2296739" cy="4806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537" y="1331936"/>
            <a:ext cx="3310538" cy="48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8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27"/>
            <a:ext cx="12192000" cy="66409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8675"/>
            <a:ext cx="2209800" cy="6181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619125"/>
            <a:ext cx="3181350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875" y="108527"/>
            <a:ext cx="24955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200" dirty="0"/>
              <a:t>Introduction</a:t>
            </a:r>
            <a:r>
              <a:rPr lang="en-US" sz="3200" dirty="0" smtClean="0"/>
              <a:t> to Machine Learning</a:t>
            </a:r>
          </a:p>
          <a:p>
            <a:pPr marL="45720" indent="0">
              <a:buNone/>
            </a:pPr>
            <a:endParaRPr lang="en-US" sz="3200" dirty="0" smtClean="0"/>
          </a:p>
          <a:p>
            <a:r>
              <a:rPr lang="en-US" sz="3200" dirty="0" smtClean="0"/>
              <a:t>Automobile Price Experiment</a:t>
            </a:r>
          </a:p>
          <a:p>
            <a:pPr marL="45720" indent="0">
              <a:buNone/>
            </a:pPr>
            <a:endParaRPr lang="en-US" sz="3200" dirty="0" smtClean="0"/>
          </a:p>
          <a:p>
            <a:r>
              <a:rPr lang="en-US" sz="3200" dirty="0" smtClean="0"/>
              <a:t>Meeting the Models</a:t>
            </a:r>
          </a:p>
          <a:p>
            <a:endParaRPr lang="en-US" sz="3200" dirty="0"/>
          </a:p>
          <a:p>
            <a:r>
              <a:rPr lang="en-US" sz="3200" dirty="0" smtClean="0"/>
              <a:t>Q&amp;A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26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619124"/>
            <a:ext cx="10914134" cy="5438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850" y="2709861"/>
            <a:ext cx="4944056" cy="3348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06" y="2855912"/>
            <a:ext cx="1190220" cy="4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2" y="0"/>
            <a:ext cx="1212931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234" y="371475"/>
            <a:ext cx="2220548" cy="458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00" y="1404937"/>
            <a:ext cx="2628900" cy="193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43"/>
            <a:ext cx="14552992" cy="664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64"/>
            <a:ext cx="12192000" cy="6623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9096"/>
            <a:ext cx="2124186" cy="59015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537"/>
            <a:ext cx="12192000" cy="6656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905" y="951706"/>
            <a:ext cx="9953506" cy="495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14"/>
            <a:ext cx="12192000" cy="66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8575"/>
            <a:ext cx="981075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21"/>
            <a:ext cx="12192000" cy="66375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93" y="259135"/>
            <a:ext cx="112299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5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21"/>
            <a:ext cx="12192000" cy="66375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04775"/>
            <a:ext cx="1126807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2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the</a:t>
            </a:r>
            <a:br>
              <a:rPr lang="en-US" dirty="0" smtClean="0"/>
            </a:b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Adventure in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4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Predicting from Known Data</a:t>
            </a:r>
          </a:p>
          <a:p>
            <a:endParaRPr lang="en-US" sz="3200" dirty="0"/>
          </a:p>
          <a:p>
            <a:pPr lvl="1"/>
            <a:r>
              <a:rPr lang="en-US" sz="3000" dirty="0" smtClean="0"/>
              <a:t>Classification</a:t>
            </a:r>
          </a:p>
          <a:p>
            <a:endParaRPr lang="en-US" sz="3200" dirty="0" smtClean="0"/>
          </a:p>
          <a:p>
            <a:pPr lvl="1"/>
            <a:r>
              <a:rPr lang="en-US" sz="3000" dirty="0" smtClean="0"/>
              <a:t>Regression</a:t>
            </a:r>
          </a:p>
          <a:p>
            <a:endParaRPr lang="en-US" sz="3200" dirty="0" smtClean="0"/>
          </a:p>
          <a:p>
            <a:pPr lvl="1"/>
            <a:r>
              <a:rPr lang="en-US" sz="3000" dirty="0" smtClean="0"/>
              <a:t>Anomaly Detection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54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Quick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28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Organizational</a:t>
            </a:r>
          </a:p>
          <a:p>
            <a:endParaRPr lang="en-US" sz="2800" dirty="0"/>
          </a:p>
          <a:p>
            <a:r>
              <a:rPr lang="en-US" sz="2800" dirty="0" smtClean="0"/>
              <a:t>No Labels (Predictions)</a:t>
            </a:r>
          </a:p>
          <a:p>
            <a:endParaRPr lang="en-US" sz="2800" dirty="0"/>
          </a:p>
          <a:p>
            <a:r>
              <a:rPr lang="en-US" sz="2800" dirty="0" smtClean="0"/>
              <a:t>Only K-Means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05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Action</a:t>
            </a:r>
          </a:p>
          <a:p>
            <a:endParaRPr lang="en-US" sz="3200" dirty="0" smtClean="0"/>
          </a:p>
          <a:p>
            <a:r>
              <a:rPr lang="en-US" sz="3200" dirty="0" smtClean="0"/>
              <a:t>Adapt &amp; Overcome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87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 smtClean="0"/>
              <a:t>Linear</a:t>
            </a:r>
          </a:p>
          <a:p>
            <a:endParaRPr lang="en-US" sz="2800" dirty="0"/>
          </a:p>
          <a:p>
            <a:r>
              <a:rPr lang="en-US" sz="3600" dirty="0" smtClean="0"/>
              <a:t>Logistic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87" y="1555961"/>
            <a:ext cx="5799437" cy="46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Subdivide Data</a:t>
            </a:r>
          </a:p>
          <a:p>
            <a:endParaRPr lang="en-US" sz="2800" dirty="0"/>
          </a:p>
          <a:p>
            <a:r>
              <a:rPr lang="en-US" sz="2800" dirty="0" smtClean="0"/>
              <a:t>Varies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56989" r="2135" b="470"/>
          <a:stretch/>
        </p:blipFill>
        <p:spPr>
          <a:xfrm>
            <a:off x="2561253" y="3332948"/>
            <a:ext cx="4427376" cy="2854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4437"/>
          <a:stretch/>
        </p:blipFill>
        <p:spPr>
          <a:xfrm>
            <a:off x="6332447" y="1575056"/>
            <a:ext cx="5050900" cy="400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Divide Data</a:t>
            </a:r>
          </a:p>
          <a:p>
            <a:endParaRPr lang="en-US" sz="3200" dirty="0"/>
          </a:p>
          <a:p>
            <a:r>
              <a:rPr lang="en-US" sz="3200" dirty="0" smtClean="0"/>
              <a:t>2-Class Locally Deep</a:t>
            </a:r>
          </a:p>
          <a:p>
            <a:endParaRPr lang="en-US" sz="3200" dirty="0"/>
          </a:p>
          <a:p>
            <a:r>
              <a:rPr lang="en-US" sz="3200" dirty="0" smtClean="0"/>
              <a:t>Anomaly Detection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19" y="2057400"/>
            <a:ext cx="5531277" cy="43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 (and </a:t>
            </a:r>
            <a:r>
              <a:rPr lang="en-US" dirty="0"/>
              <a:t>P</a:t>
            </a:r>
            <a:r>
              <a:rPr lang="en-US" dirty="0" smtClean="0"/>
              <a:t>erceptrons)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Brain-Based</a:t>
            </a:r>
          </a:p>
          <a:p>
            <a:r>
              <a:rPr lang="en-US" sz="2800" dirty="0" smtClean="0"/>
              <a:t>Inputs Passed until Outputs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690"/>
          <a:stretch/>
        </p:blipFill>
        <p:spPr>
          <a:xfrm>
            <a:off x="5968607" y="2057400"/>
            <a:ext cx="5707222" cy="4318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" t="55034" r="520" b="406"/>
          <a:stretch/>
        </p:blipFill>
        <p:spPr>
          <a:xfrm>
            <a:off x="731520" y="3291840"/>
            <a:ext cx="484632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1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Principal-Component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3200" dirty="0" smtClean="0"/>
              <a:t>Anomaly Detection</a:t>
            </a:r>
          </a:p>
          <a:p>
            <a:endParaRPr lang="en-US" sz="3200" dirty="0"/>
          </a:p>
          <a:p>
            <a:r>
              <a:rPr lang="en-US" sz="3200" dirty="0" smtClean="0"/>
              <a:t>Differences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26" y="1965960"/>
            <a:ext cx="5838555" cy="44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(K-Means)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Groupings</a:t>
            </a:r>
          </a:p>
          <a:p>
            <a:endParaRPr lang="en-US" sz="2800" dirty="0"/>
          </a:p>
          <a:p>
            <a:r>
              <a:rPr lang="en-US" sz="2800" dirty="0" smtClean="0"/>
              <a:t>Unsupervised</a:t>
            </a:r>
          </a:p>
          <a:p>
            <a:endParaRPr lang="en-US" sz="2800" dirty="0"/>
          </a:p>
          <a:p>
            <a:r>
              <a:rPr lang="en-US" sz="2800" dirty="0" smtClean="0"/>
              <a:t>Not Scored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42" y="1861800"/>
            <a:ext cx="6247644" cy="461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F73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4614" r="-54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Data with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Pre-Built</a:t>
            </a:r>
          </a:p>
          <a:p>
            <a:endParaRPr lang="en-US" sz="3200" dirty="0"/>
          </a:p>
          <a:p>
            <a:r>
              <a:rPr lang="en-US" sz="3200" dirty="0" smtClean="0"/>
              <a:t>Configurable</a:t>
            </a:r>
          </a:p>
          <a:p>
            <a:endParaRPr lang="en-US" sz="3200" dirty="0" smtClean="0"/>
          </a:p>
          <a:p>
            <a:r>
              <a:rPr lang="en-US" sz="3200" dirty="0" smtClean="0"/>
              <a:t>Trained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01" y="1965960"/>
            <a:ext cx="5541227" cy="424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33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for summer work after graduation.</a:t>
            </a:r>
          </a:p>
          <a:p>
            <a:r>
              <a:rPr lang="en-US" dirty="0" smtClean="0"/>
              <a:t>If interested, email me @</a:t>
            </a:r>
          </a:p>
          <a:p>
            <a:r>
              <a:rPr lang="en-US" dirty="0" smtClean="0"/>
              <a:t>ElijahKulesa@gmail.com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2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Clean Data</a:t>
            </a:r>
          </a:p>
          <a:p>
            <a:endParaRPr lang="en-US" sz="2800" dirty="0"/>
          </a:p>
          <a:p>
            <a:r>
              <a:rPr lang="en-US" sz="2800" dirty="0" smtClean="0"/>
              <a:t>Consumable Data</a:t>
            </a:r>
          </a:p>
          <a:p>
            <a:endParaRPr lang="en-US" sz="2800" dirty="0"/>
          </a:p>
          <a:p>
            <a:r>
              <a:rPr lang="en-US" sz="2800" dirty="0" smtClean="0"/>
              <a:t>Biased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71" y="1965960"/>
            <a:ext cx="7428571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8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/>
              <a:t>Law of Large Numbers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09" y="2694589"/>
            <a:ext cx="7848052" cy="387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9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in Azure ML Studio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10825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52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From file</a:t>
            </a:r>
          </a:p>
          <a:p>
            <a:endParaRPr lang="en-US" sz="2800" dirty="0"/>
          </a:p>
          <a:p>
            <a:r>
              <a:rPr lang="en-US" sz="2800" dirty="0" smtClean="0"/>
              <a:t>From Azure account</a:t>
            </a:r>
          </a:p>
          <a:p>
            <a:endParaRPr lang="en-US" sz="2800" dirty="0"/>
          </a:p>
          <a:p>
            <a:r>
              <a:rPr lang="en-US" sz="2800" dirty="0" smtClean="0"/>
              <a:t>From URL</a:t>
            </a:r>
          </a:p>
          <a:p>
            <a:endParaRPr lang="en-US" sz="2800" dirty="0"/>
          </a:p>
          <a:p>
            <a:r>
              <a:rPr lang="en-US" sz="2800" dirty="0" smtClean="0"/>
              <a:t>Sample Datasets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837" y="1332835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Make data consumable</a:t>
            </a:r>
          </a:p>
          <a:p>
            <a:endParaRPr lang="en-US" sz="3600" dirty="0"/>
          </a:p>
          <a:p>
            <a:r>
              <a:rPr lang="en-US" sz="3600" dirty="0" smtClean="0"/>
              <a:t>Bias if needed</a:t>
            </a:r>
          </a:p>
          <a:p>
            <a:endParaRPr lang="en-US" sz="3600" dirty="0"/>
          </a:p>
          <a:p>
            <a:r>
              <a:rPr lang="en-US" sz="3600" dirty="0" smtClean="0"/>
              <a:t>Scripts!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634" y="2447925"/>
            <a:ext cx="2019300" cy="3257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484" y="4105275"/>
            <a:ext cx="200025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469" y="2598737"/>
            <a:ext cx="2011265" cy="15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2917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906</TotalTime>
  <Words>209</Words>
  <Application>Microsoft Office PowerPoint</Application>
  <PresentationFormat>Widescreen</PresentationFormat>
  <Paragraphs>121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Corbel</vt:lpstr>
      <vt:lpstr>Basis</vt:lpstr>
      <vt:lpstr>Getting started with azure machine learning</vt:lpstr>
      <vt:lpstr>Overview</vt:lpstr>
      <vt:lpstr>What is Machine learning?</vt:lpstr>
      <vt:lpstr>Predicting Data with Models</vt:lpstr>
      <vt:lpstr>Data Manipulation</vt:lpstr>
      <vt:lpstr>Statistics</vt:lpstr>
      <vt:lpstr>Workflow in Azure ML Studio</vt:lpstr>
      <vt:lpstr>Import Data</vt:lpstr>
      <vt:lpstr>Data Manipulation</vt:lpstr>
      <vt:lpstr>Split Dataset</vt:lpstr>
      <vt:lpstr>Initialize/Train Model</vt:lpstr>
      <vt:lpstr>Score Model</vt:lpstr>
      <vt:lpstr>Evaluate Model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Meeting the  models</vt:lpstr>
      <vt:lpstr>Supervised</vt:lpstr>
      <vt:lpstr>Unsupervised</vt:lpstr>
      <vt:lpstr>Reinforcement</vt:lpstr>
      <vt:lpstr>Regression</vt:lpstr>
      <vt:lpstr>Decision Trees</vt:lpstr>
      <vt:lpstr>Support Vector Machines (SVMs)</vt:lpstr>
      <vt:lpstr>Neural Networks (and Perceptrons)</vt:lpstr>
      <vt:lpstr>Principal-Component Analysis</vt:lpstr>
      <vt:lpstr>Clustering (K-Means)</vt:lpstr>
      <vt:lpstr>PowerPoint Presentation</vt:lpstr>
      <vt:lpstr> Q &amp; A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Elijah Kulesa</dc:creator>
  <cp:lastModifiedBy>Elijah Kulesa</cp:lastModifiedBy>
  <cp:revision>47</cp:revision>
  <dcterms:created xsi:type="dcterms:W3CDTF">2018-04-16T20:40:24Z</dcterms:created>
  <dcterms:modified xsi:type="dcterms:W3CDTF">2018-04-21T04:49:24Z</dcterms:modified>
</cp:coreProperties>
</file>