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vqing" initials="l" lastIdx="2" clrIdx="0">
    <p:extLst>
      <p:ext uri="{19B8F6BF-5375-455C-9EA6-DF929625EA0E}">
        <p15:presenceInfo xmlns:p15="http://schemas.microsoft.com/office/powerpoint/2012/main" userId="lvq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31T16:53:32.962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6F4813-91C6-4868-9946-4A337EB1A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0EBE182-6AF2-4EB0-BB67-F8EF23504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06DCFF6-4714-47A3-ACE6-2D9E26DC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646F-5174-4310-B0B3-095E309EDB66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A726938-D562-44E2-9D15-FD7931C3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1108A8F-ADED-48BD-A20C-6E5EB665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1099-A1F7-4B49-B011-8A6A78B50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6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8E7698-1382-4E3C-BC40-69A166B8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CE2C0E9-341B-4FF0-957B-3462CECFC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B57E9F9-5075-4C7E-BDA1-1D60EF32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646F-5174-4310-B0B3-095E309EDB66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753CA1A-81FA-426F-81F9-195E200C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32ABEFB-4A60-4F3B-A138-252E177E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1099-A1F7-4B49-B011-8A6A78B50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85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F36E6665-7122-49B4-92B1-7C5BDBAA7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77A6D9B-2DDB-4A0C-8894-6291622B6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C2D7B97-8A29-43C7-AC2A-04AFB88F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646F-5174-4310-B0B3-095E309EDB66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936DC3C-8CC9-49D3-9A6A-497FD058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ADE3CCD-0D8D-4996-8EC3-24DFF986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1099-A1F7-4B49-B011-8A6A78B50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22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DF4CA4-475B-41AF-B498-4DC71F6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2A4402B-54F5-43D0-9ADF-1038D61F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6EF0910-2E8C-4225-9628-CD334F39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646F-5174-4310-B0B3-095E309EDB66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41533AC-5A56-4783-BD33-C5A2D880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940964A-9E67-4F7C-AC9D-D8DF5117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1099-A1F7-4B49-B011-8A6A78B50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1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F30540-3565-4854-9915-027362DE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E66FAF1-DE2E-4E7A-ACD2-847EEA0F1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630CCD1-E820-4B79-88F3-0E0DA9C5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646F-5174-4310-B0B3-095E309EDB66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C3C683D-7D55-40AD-BD9A-3E36F08E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897AB13-5ED2-4D3E-8A91-41C8006F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1099-A1F7-4B49-B011-8A6A78B50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8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D8B2BCB-AD67-49BE-96F2-9E4FDAC7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3D62018-4F00-42A1-ACA6-082E4FAF3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6897122-3F90-4E01-BEF4-EBFDCFC7F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1498C9C-A6CF-44E3-82C5-1A1C6B43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646F-5174-4310-B0B3-095E309EDB66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426BF5D-0251-479B-8ABA-144DCB39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72C4724-5B3C-4863-B63B-DBB33D55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1099-A1F7-4B49-B011-8A6A78B50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83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9622C9-4AE2-4AF9-9902-37C00954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D63E212-51CE-4643-AED3-20695E73D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CC2BEF2-D535-4AF7-875F-0F7B67EE1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6764319F-CDF3-4F7F-833D-F4B65D2A6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111E31D-CF42-475A-B97E-25949CF00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9CE4AA40-9E16-484F-A83F-4166E8C3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646F-5174-4310-B0B3-095E309EDB66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BA62F58D-B72B-4729-AEEE-E03C8456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03D16675-F393-48C6-994C-AF8835FF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1099-A1F7-4B49-B011-8A6A78B50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5C7A5C8-6E72-4877-A92A-B0448642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9EDD0D0-A89D-4480-9031-3D6F2A3D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646F-5174-4310-B0B3-095E309EDB66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62D8E5E-5CED-42B7-9898-FD62F2D1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0E28691-F110-4D19-AC07-4BAE0498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1099-A1F7-4B49-B011-8A6A78B50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3E428CF9-F39D-4712-872B-4A6B0ADF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646F-5174-4310-B0B3-095E309EDB66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0F0A267-1773-4095-BB6F-C7F92AAA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C83C74F-4511-4C69-88E1-3CA036F8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1099-A1F7-4B49-B011-8A6A78B50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8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53B6F2-A0A2-475B-8D89-917FC42B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BFDE937-C331-48FB-9CDF-01B149D8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0771E73-4873-451F-8960-BAEEBFB8D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0298B21-E90D-409D-9F0D-22E37222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646F-5174-4310-B0B3-095E309EDB66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5BA799F-3288-427F-8B45-AABF85F6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916BEFC-28A1-4FF2-BCED-871264A8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1099-A1F7-4B49-B011-8A6A78B50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48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4D0D40-75B3-441D-AAD9-C2769881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91D8D885-CE5E-42AE-88E3-90CE70DB4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0EBDD17-B6B1-4232-A2A0-4823A3E92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854504F-CA03-4038-8C88-708DE2BA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646F-5174-4310-B0B3-095E309EDB66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7C3124A-82E3-44F8-B965-9F1A2ED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A972099-8A7B-45F5-A3CC-222EDCB6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1099-A1F7-4B49-B011-8A6A78B50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8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D983590D-0F03-4784-A268-6A0A89EF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B1CF0E5-F136-4471-A1A7-7ED383AD1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1B25EE8-FE31-4F55-ACEC-E3BF24500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F646F-5174-4310-B0B3-095E309EDB66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F0044BC-E9F1-4312-9BD2-0696CEF71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46A62E2-6E05-4FF6-81C2-9A7B83019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71099-A1F7-4B49-B011-8A6A78B50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4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C59F971-A75E-466B-B078-4D497A0306D5}"/>
              </a:ext>
            </a:extLst>
          </p:cNvPr>
          <p:cNvSpPr/>
          <p:nvPr/>
        </p:nvSpPr>
        <p:spPr>
          <a:xfrm>
            <a:off x="1296140" y="497150"/>
            <a:ext cx="9401452" cy="563732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B6C63E3D-FF7D-4F47-A6D5-897D2F5B2B16}"/>
              </a:ext>
            </a:extLst>
          </p:cNvPr>
          <p:cNvCxnSpPr/>
          <p:nvPr/>
        </p:nvCxnSpPr>
        <p:spPr>
          <a:xfrm>
            <a:off x="2733675" y="497150"/>
            <a:ext cx="0" cy="563732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8486A2E2-F387-46CE-A63A-F73D3071A312}"/>
              </a:ext>
            </a:extLst>
          </p:cNvPr>
          <p:cNvCxnSpPr/>
          <p:nvPr/>
        </p:nvCxnSpPr>
        <p:spPr>
          <a:xfrm>
            <a:off x="1296140" y="1152525"/>
            <a:ext cx="143753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BE6B91E6-4939-4F49-BA2A-03B87B1690C3}"/>
              </a:ext>
            </a:extLst>
          </p:cNvPr>
          <p:cNvCxnSpPr/>
          <p:nvPr/>
        </p:nvCxnSpPr>
        <p:spPr>
          <a:xfrm>
            <a:off x="1296140" y="180022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2E6B5E5F-2575-4975-AC97-6B58D8F2D270}"/>
              </a:ext>
            </a:extLst>
          </p:cNvPr>
          <p:cNvCxnSpPr/>
          <p:nvPr/>
        </p:nvCxnSpPr>
        <p:spPr>
          <a:xfrm>
            <a:off x="1296140" y="2457450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277991F2-952E-4D12-9F3E-24EC0E8F1399}"/>
              </a:ext>
            </a:extLst>
          </p:cNvPr>
          <p:cNvSpPr txBox="1"/>
          <p:nvPr/>
        </p:nvSpPr>
        <p:spPr>
          <a:xfrm>
            <a:off x="1494408" y="600075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时间日期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8397EFDC-FDA6-4152-9895-F5943925AF4C}"/>
              </a:ext>
            </a:extLst>
          </p:cNvPr>
          <p:cNvSpPr txBox="1"/>
          <p:nvPr/>
        </p:nvSpPr>
        <p:spPr>
          <a:xfrm>
            <a:off x="1494408" y="1296472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卫星定位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98714D8-1682-44A2-9A58-51E942308A9B}"/>
              </a:ext>
            </a:extLst>
          </p:cNvPr>
          <p:cNvSpPr txBox="1"/>
          <p:nvPr/>
        </p:nvSpPr>
        <p:spPr>
          <a:xfrm>
            <a:off x="1494408" y="1958459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卫星定向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EC5DFE42-3498-447A-B714-E2EB9216F4D1}"/>
              </a:ext>
            </a:extLst>
          </p:cNvPr>
          <p:cNvCxnSpPr/>
          <p:nvPr/>
        </p:nvCxnSpPr>
        <p:spPr>
          <a:xfrm>
            <a:off x="1296140" y="31146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5A7593B4-1A8F-4664-8ED3-6A128BBF7760}"/>
              </a:ext>
            </a:extLst>
          </p:cNvPr>
          <p:cNvSpPr txBox="1"/>
          <p:nvPr/>
        </p:nvSpPr>
        <p:spPr>
          <a:xfrm>
            <a:off x="1494408" y="2615683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卫星状态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415F7A5B-15B4-40C0-9524-51A6473FE2BC}"/>
              </a:ext>
            </a:extLst>
          </p:cNvPr>
          <p:cNvCxnSpPr>
            <a:cxnSpLocks/>
          </p:cNvCxnSpPr>
          <p:nvPr/>
        </p:nvCxnSpPr>
        <p:spPr>
          <a:xfrm>
            <a:off x="1296140" y="37623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8199227A-4442-494F-9BFD-D8632734BCF5}"/>
              </a:ext>
            </a:extLst>
          </p:cNvPr>
          <p:cNvSpPr txBox="1"/>
          <p:nvPr/>
        </p:nvSpPr>
        <p:spPr>
          <a:xfrm>
            <a:off x="1494408" y="3244334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精密演算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E04D8FB5-78B8-4150-8BF6-8078B29F0915}"/>
              </a:ext>
            </a:extLst>
          </p:cNvPr>
          <p:cNvCxnSpPr/>
          <p:nvPr/>
        </p:nvCxnSpPr>
        <p:spPr>
          <a:xfrm>
            <a:off x="1296140" y="44100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5E1D2323-E17D-404B-8E96-7D83C0B80477}"/>
              </a:ext>
            </a:extLst>
          </p:cNvPr>
          <p:cNvSpPr txBox="1"/>
          <p:nvPr/>
        </p:nvSpPr>
        <p:spPr>
          <a:xfrm>
            <a:off x="1494408" y="3892033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地图显示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8013E9B9-8FD6-48E0-B6ED-C10972A21A73}"/>
              </a:ext>
            </a:extLst>
          </p:cNvPr>
          <p:cNvCxnSpPr/>
          <p:nvPr/>
        </p:nvCxnSpPr>
        <p:spPr>
          <a:xfrm>
            <a:off x="1296140" y="50958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0D8DC410-1092-4854-AFD1-24170328B516}"/>
              </a:ext>
            </a:extLst>
          </p:cNvPr>
          <p:cNvSpPr txBox="1"/>
          <p:nvPr/>
        </p:nvSpPr>
        <p:spPr>
          <a:xfrm>
            <a:off x="1494408" y="4568308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参数设置</a:t>
            </a:r>
          </a:p>
        </p:txBody>
      </p:sp>
      <p:sp>
        <p:nvSpPr>
          <p:cNvPr id="35" name="对话气泡: 矩形 34">
            <a:extLst>
              <a:ext uri="{FF2B5EF4-FFF2-40B4-BE49-F238E27FC236}">
                <a16:creationId xmlns:a16="http://schemas.microsoft.com/office/drawing/2014/main" xmlns="" id="{F1680E96-9A36-4886-B28E-AC7CB5E7F51D}"/>
              </a:ext>
            </a:extLst>
          </p:cNvPr>
          <p:cNvSpPr/>
          <p:nvPr/>
        </p:nvSpPr>
        <p:spPr>
          <a:xfrm>
            <a:off x="98854" y="234777"/>
            <a:ext cx="1092505" cy="3378889"/>
          </a:xfrm>
          <a:prstGeom prst="wedgeRectCallout">
            <a:avLst>
              <a:gd name="adj1" fmla="val 78018"/>
              <a:gd name="adj2" fmla="val -23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界面右侧为功能选择界面，类似于按钮，选中按钮有变化，如凸起、变色等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FA6307E0-0A29-41D5-A26D-2F3FC151B915}"/>
              </a:ext>
            </a:extLst>
          </p:cNvPr>
          <p:cNvSpPr/>
          <p:nvPr/>
        </p:nvSpPr>
        <p:spPr>
          <a:xfrm>
            <a:off x="4444746" y="1439105"/>
            <a:ext cx="1169675" cy="103131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09</a:t>
            </a:r>
            <a:endParaRPr lang="zh-CN" altLang="en-US" sz="48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97693187-2D1C-46BE-A3A9-F0A64B16F7BE}"/>
              </a:ext>
            </a:extLst>
          </p:cNvPr>
          <p:cNvSpPr/>
          <p:nvPr/>
        </p:nvSpPr>
        <p:spPr>
          <a:xfrm>
            <a:off x="6155816" y="1439104"/>
            <a:ext cx="1169675" cy="103131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50</a:t>
            </a:r>
            <a:r>
              <a:rPr lang="en-US" altLang="zh-CN" sz="4800" dirty="0"/>
              <a:t>5</a:t>
            </a:r>
            <a:endParaRPr lang="zh-CN" altLang="en-US" sz="48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EB4417BB-9222-4C75-8BA4-5DC5EC37C5D9}"/>
              </a:ext>
            </a:extLst>
          </p:cNvPr>
          <p:cNvSpPr/>
          <p:nvPr/>
        </p:nvSpPr>
        <p:spPr>
          <a:xfrm>
            <a:off x="3608875" y="677019"/>
            <a:ext cx="450641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2020</a:t>
            </a:r>
            <a:r>
              <a:rPr lang="zh-CN" altLang="en-US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年</a:t>
            </a:r>
            <a:r>
              <a:rPr lang="en-US" altLang="zh-CN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8</a:t>
            </a:r>
            <a:r>
              <a:rPr lang="zh-CN" altLang="en-US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月</a:t>
            </a:r>
            <a:r>
              <a:rPr lang="en-US" altLang="zh-CN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31</a:t>
            </a:r>
            <a:r>
              <a:rPr lang="zh-CN" altLang="en-US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日</a:t>
            </a:r>
          </a:p>
        </p:txBody>
      </p:sp>
      <p:graphicFrame>
        <p:nvGraphicFramePr>
          <p:cNvPr id="40" name="表格 40">
            <a:extLst>
              <a:ext uri="{FF2B5EF4-FFF2-40B4-BE49-F238E27FC236}">
                <a16:creationId xmlns:a16="http://schemas.microsoft.com/office/drawing/2014/main" xmlns="" id="{0A674F2A-D9C2-41E4-B1BA-519EDBB29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81073"/>
              </p:ext>
            </p:extLst>
          </p:nvPr>
        </p:nvGraphicFramePr>
        <p:xfrm>
          <a:off x="4003832" y="4303156"/>
          <a:ext cx="371650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8252">
                  <a:extLst>
                    <a:ext uri="{9D8B030D-6E8A-4147-A177-3AD203B41FA5}">
                      <a16:colId xmlns:a16="http://schemas.microsoft.com/office/drawing/2014/main" xmlns="" val="2566913675"/>
                    </a:ext>
                  </a:extLst>
                </a:gridCol>
                <a:gridCol w="1858252">
                  <a:extLst>
                    <a:ext uri="{9D8B030D-6E8A-4147-A177-3AD203B41FA5}">
                      <a16:colId xmlns:a16="http://schemas.microsoft.com/office/drawing/2014/main" xmlns="" val="1653991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524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当地时间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967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850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8223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36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C59F971-A75E-466B-B078-4D497A0306D5}"/>
              </a:ext>
            </a:extLst>
          </p:cNvPr>
          <p:cNvSpPr/>
          <p:nvPr/>
        </p:nvSpPr>
        <p:spPr>
          <a:xfrm>
            <a:off x="1296140" y="497150"/>
            <a:ext cx="9401452" cy="563732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B6C63E3D-FF7D-4F47-A6D5-897D2F5B2B16}"/>
              </a:ext>
            </a:extLst>
          </p:cNvPr>
          <p:cNvCxnSpPr/>
          <p:nvPr/>
        </p:nvCxnSpPr>
        <p:spPr>
          <a:xfrm>
            <a:off x="2733675" y="497150"/>
            <a:ext cx="0" cy="563732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8486A2E2-F387-46CE-A63A-F73D3071A312}"/>
              </a:ext>
            </a:extLst>
          </p:cNvPr>
          <p:cNvCxnSpPr/>
          <p:nvPr/>
        </p:nvCxnSpPr>
        <p:spPr>
          <a:xfrm>
            <a:off x="1296140" y="1152525"/>
            <a:ext cx="143753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BE6B91E6-4939-4F49-BA2A-03B87B1690C3}"/>
              </a:ext>
            </a:extLst>
          </p:cNvPr>
          <p:cNvCxnSpPr/>
          <p:nvPr/>
        </p:nvCxnSpPr>
        <p:spPr>
          <a:xfrm>
            <a:off x="1296140" y="180022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2E6B5E5F-2575-4975-AC97-6B58D8F2D270}"/>
              </a:ext>
            </a:extLst>
          </p:cNvPr>
          <p:cNvCxnSpPr/>
          <p:nvPr/>
        </p:nvCxnSpPr>
        <p:spPr>
          <a:xfrm>
            <a:off x="1296140" y="2457450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277991F2-952E-4D12-9F3E-24EC0E8F1399}"/>
              </a:ext>
            </a:extLst>
          </p:cNvPr>
          <p:cNvSpPr txBox="1"/>
          <p:nvPr/>
        </p:nvSpPr>
        <p:spPr>
          <a:xfrm>
            <a:off x="1494408" y="600075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时间日期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8397EFDC-FDA6-4152-9895-F5943925AF4C}"/>
              </a:ext>
            </a:extLst>
          </p:cNvPr>
          <p:cNvSpPr txBox="1"/>
          <p:nvPr/>
        </p:nvSpPr>
        <p:spPr>
          <a:xfrm>
            <a:off x="1494408" y="1296472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卫星定位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98714D8-1682-44A2-9A58-51E942308A9B}"/>
              </a:ext>
            </a:extLst>
          </p:cNvPr>
          <p:cNvSpPr txBox="1"/>
          <p:nvPr/>
        </p:nvSpPr>
        <p:spPr>
          <a:xfrm>
            <a:off x="1494408" y="1958459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卫星定向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EC5DFE42-3498-447A-B714-E2EB9216F4D1}"/>
              </a:ext>
            </a:extLst>
          </p:cNvPr>
          <p:cNvCxnSpPr/>
          <p:nvPr/>
        </p:nvCxnSpPr>
        <p:spPr>
          <a:xfrm>
            <a:off x="1296140" y="31146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5A7593B4-1A8F-4664-8ED3-6A128BBF7760}"/>
              </a:ext>
            </a:extLst>
          </p:cNvPr>
          <p:cNvSpPr txBox="1"/>
          <p:nvPr/>
        </p:nvSpPr>
        <p:spPr>
          <a:xfrm>
            <a:off x="1494408" y="2615683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卫星状态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415F7A5B-15B4-40C0-9524-51A6473FE2BC}"/>
              </a:ext>
            </a:extLst>
          </p:cNvPr>
          <p:cNvCxnSpPr>
            <a:cxnSpLocks/>
          </p:cNvCxnSpPr>
          <p:nvPr/>
        </p:nvCxnSpPr>
        <p:spPr>
          <a:xfrm>
            <a:off x="1296140" y="37623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8199227A-4442-494F-9BFD-D8632734BCF5}"/>
              </a:ext>
            </a:extLst>
          </p:cNvPr>
          <p:cNvSpPr txBox="1"/>
          <p:nvPr/>
        </p:nvSpPr>
        <p:spPr>
          <a:xfrm>
            <a:off x="1494408" y="3244334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精密演算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E04D8FB5-78B8-4150-8BF6-8078B29F0915}"/>
              </a:ext>
            </a:extLst>
          </p:cNvPr>
          <p:cNvCxnSpPr/>
          <p:nvPr/>
        </p:nvCxnSpPr>
        <p:spPr>
          <a:xfrm>
            <a:off x="1296140" y="44100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5E1D2323-E17D-404B-8E96-7D83C0B80477}"/>
              </a:ext>
            </a:extLst>
          </p:cNvPr>
          <p:cNvSpPr txBox="1"/>
          <p:nvPr/>
        </p:nvSpPr>
        <p:spPr>
          <a:xfrm>
            <a:off x="1494408" y="3892033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地图显示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8013E9B9-8FD6-48E0-B6ED-C10972A21A73}"/>
              </a:ext>
            </a:extLst>
          </p:cNvPr>
          <p:cNvCxnSpPr/>
          <p:nvPr/>
        </p:nvCxnSpPr>
        <p:spPr>
          <a:xfrm>
            <a:off x="1296140" y="50958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0D8DC410-1092-4854-AFD1-24170328B516}"/>
              </a:ext>
            </a:extLst>
          </p:cNvPr>
          <p:cNvSpPr txBox="1"/>
          <p:nvPr/>
        </p:nvSpPr>
        <p:spPr>
          <a:xfrm>
            <a:off x="1494408" y="4568308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参数设置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xmlns="" id="{5630CA50-5D73-416E-BE6D-7B1A02DD9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815833"/>
              </p:ext>
            </p:extLst>
          </p:nvPr>
        </p:nvGraphicFramePr>
        <p:xfrm>
          <a:off x="2937920" y="1241940"/>
          <a:ext cx="7228058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25708">
                  <a:extLst>
                    <a:ext uri="{9D8B030D-6E8A-4147-A177-3AD203B41FA5}">
                      <a16:colId xmlns:a16="http://schemas.microsoft.com/office/drawing/2014/main" xmlns="" val="472782767"/>
                    </a:ext>
                  </a:extLst>
                </a:gridCol>
                <a:gridCol w="3051175">
                  <a:extLst>
                    <a:ext uri="{9D8B030D-6E8A-4147-A177-3AD203B41FA5}">
                      <a16:colId xmlns:a16="http://schemas.microsoft.com/office/drawing/2014/main" xmlns="" val="3602942349"/>
                    </a:ext>
                  </a:extLst>
                </a:gridCol>
                <a:gridCol w="3051175">
                  <a:extLst>
                    <a:ext uri="{9D8B030D-6E8A-4147-A177-3AD203B41FA5}">
                      <a16:colId xmlns:a16="http://schemas.microsoft.com/office/drawing/2014/main" xmlns="" val="3165751020"/>
                    </a:ext>
                  </a:extLst>
                </a:gridCol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纬度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39.20’35.234324”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30.32166565656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0887284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经度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89.20’35.234324”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89.32166565656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2344456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高程</a:t>
                      </a: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556.6984</a:t>
                      </a:r>
                      <a:r>
                        <a:rPr lang="zh-CN" altLang="en-US" dirty="0"/>
                        <a:t>米</a:t>
                      </a: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7917407"/>
                  </a:ext>
                </a:extLst>
              </a:tr>
            </a:tbl>
          </a:graphicData>
        </a:graphic>
      </p:graphicFrame>
      <p:sp>
        <p:nvSpPr>
          <p:cNvPr id="11" name="流程图: 手动操作 10">
            <a:extLst>
              <a:ext uri="{FF2B5EF4-FFF2-40B4-BE49-F238E27FC236}">
                <a16:creationId xmlns:a16="http://schemas.microsoft.com/office/drawing/2014/main" xmlns="" id="{69EE63E9-FBC0-4AB3-8A26-13F2C2119B4F}"/>
              </a:ext>
            </a:extLst>
          </p:cNvPr>
          <p:cNvSpPr/>
          <p:nvPr/>
        </p:nvSpPr>
        <p:spPr>
          <a:xfrm rot="10800000">
            <a:off x="2931943" y="600075"/>
            <a:ext cx="7002629" cy="55245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EC116402-8224-45AD-A973-995AD16DA257}"/>
              </a:ext>
            </a:extLst>
          </p:cNvPr>
          <p:cNvCxnSpPr>
            <a:stCxn id="11" idx="2"/>
            <a:endCxn id="11" idx="0"/>
          </p:cNvCxnSpPr>
          <p:nvPr/>
        </p:nvCxnSpPr>
        <p:spPr>
          <a:xfrm>
            <a:off x="6433257" y="600075"/>
            <a:ext cx="0" cy="552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7939491B-2127-417D-BB0F-9F07580299F0}"/>
              </a:ext>
            </a:extLst>
          </p:cNvPr>
          <p:cNvSpPr txBox="1"/>
          <p:nvPr/>
        </p:nvSpPr>
        <p:spPr>
          <a:xfrm>
            <a:off x="4524374" y="723530"/>
            <a:ext cx="137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CGCS-2000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1153F623-1BC6-493B-A89A-B3C443420E9F}"/>
              </a:ext>
            </a:extLst>
          </p:cNvPr>
          <p:cNvSpPr txBox="1"/>
          <p:nvPr/>
        </p:nvSpPr>
        <p:spPr>
          <a:xfrm>
            <a:off x="6812651" y="723530"/>
            <a:ext cx="164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DX-2</a:t>
            </a:r>
            <a:r>
              <a:rPr lang="zh-CN" altLang="en-US" dirty="0"/>
              <a:t>坐标系</a:t>
            </a:r>
          </a:p>
        </p:txBody>
      </p:sp>
      <p:sp>
        <p:nvSpPr>
          <p:cNvPr id="22" name="标注: 线形 21">
            <a:extLst>
              <a:ext uri="{FF2B5EF4-FFF2-40B4-BE49-F238E27FC236}">
                <a16:creationId xmlns:a16="http://schemas.microsoft.com/office/drawing/2014/main" xmlns="" id="{064A6EEB-BE50-4293-BC66-157A53620B69}"/>
              </a:ext>
            </a:extLst>
          </p:cNvPr>
          <p:cNvSpPr/>
          <p:nvPr/>
        </p:nvSpPr>
        <p:spPr>
          <a:xfrm>
            <a:off x="9602964" y="66675"/>
            <a:ext cx="1924039" cy="752475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标签页</a:t>
            </a:r>
          </a:p>
        </p:txBody>
      </p:sp>
      <p:graphicFrame>
        <p:nvGraphicFramePr>
          <p:cNvPr id="24" name="表格 2">
            <a:extLst>
              <a:ext uri="{FF2B5EF4-FFF2-40B4-BE49-F238E27FC236}">
                <a16:creationId xmlns:a16="http://schemas.microsoft.com/office/drawing/2014/main" xmlns="" id="{35F1EA43-7896-46DE-8EC9-5745E3154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570876"/>
              </p:ext>
            </p:extLst>
          </p:nvPr>
        </p:nvGraphicFramePr>
        <p:xfrm>
          <a:off x="2838454" y="3114674"/>
          <a:ext cx="3371845" cy="245227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80568">
                  <a:extLst>
                    <a:ext uri="{9D8B030D-6E8A-4147-A177-3AD203B41FA5}">
                      <a16:colId xmlns:a16="http://schemas.microsoft.com/office/drawing/2014/main" xmlns="" val="472782767"/>
                    </a:ext>
                  </a:extLst>
                </a:gridCol>
                <a:gridCol w="2191277">
                  <a:extLst>
                    <a:ext uri="{9D8B030D-6E8A-4147-A177-3AD203B41FA5}">
                      <a16:colId xmlns:a16="http://schemas.microsoft.com/office/drawing/2014/main" xmlns="" val="3602942349"/>
                    </a:ext>
                  </a:extLst>
                </a:gridCol>
              </a:tblGrid>
              <a:tr h="34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定位类型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5323491"/>
                  </a:ext>
                </a:extLst>
              </a:tr>
              <a:tr h="34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纬度误差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0887284"/>
                  </a:ext>
                </a:extLst>
              </a:tr>
              <a:tr h="34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经度误差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500" b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2344456"/>
                  </a:ext>
                </a:extLst>
              </a:tr>
              <a:tr h="34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aseline="0" dirty="0"/>
                        <a:t>高程误差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aseline="0" dirty="0"/>
                        <a:t>556.6984</a:t>
                      </a:r>
                      <a:r>
                        <a:rPr lang="zh-CN" altLang="en-US" sz="1500" baseline="0" dirty="0"/>
                        <a:t>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87917407"/>
                  </a:ext>
                </a:extLst>
              </a:tr>
              <a:tr h="3441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2D</a:t>
                      </a:r>
                      <a:r>
                        <a:rPr lang="zh-CN" altLang="en-US" sz="15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误差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8631221"/>
                  </a:ext>
                </a:extLst>
              </a:tr>
              <a:tr h="3441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3D</a:t>
                      </a:r>
                      <a:r>
                        <a:rPr lang="zh-CN" altLang="en-US" sz="15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误差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9467580"/>
                  </a:ext>
                </a:extLst>
              </a:tr>
              <a:tr h="34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海平面分离</a:t>
                      </a: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48.9</a:t>
                      </a:r>
                      <a:r>
                        <a:rPr lang="zh-CN" altLang="en-US" sz="15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米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2705387"/>
                  </a:ext>
                </a:extLst>
              </a:tr>
            </a:tbl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04A987F2-AEB3-4FDD-A76D-801BCA314BE2}"/>
              </a:ext>
            </a:extLst>
          </p:cNvPr>
          <p:cNvSpPr/>
          <p:nvPr/>
        </p:nvSpPr>
        <p:spPr>
          <a:xfrm>
            <a:off x="7419975" y="2985015"/>
            <a:ext cx="2745995" cy="26310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误差方格图</a:t>
            </a:r>
          </a:p>
        </p:txBody>
      </p:sp>
    </p:spTree>
    <p:extLst>
      <p:ext uri="{BB962C8B-B14F-4D97-AF65-F5344CB8AC3E}">
        <p14:creationId xmlns:p14="http://schemas.microsoft.com/office/powerpoint/2010/main" val="394866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C59F971-A75E-466B-B078-4D497A0306D5}"/>
              </a:ext>
            </a:extLst>
          </p:cNvPr>
          <p:cNvSpPr/>
          <p:nvPr/>
        </p:nvSpPr>
        <p:spPr>
          <a:xfrm>
            <a:off x="1296140" y="497150"/>
            <a:ext cx="9401452" cy="563732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B6C63E3D-FF7D-4F47-A6D5-897D2F5B2B16}"/>
              </a:ext>
            </a:extLst>
          </p:cNvPr>
          <p:cNvCxnSpPr/>
          <p:nvPr/>
        </p:nvCxnSpPr>
        <p:spPr>
          <a:xfrm>
            <a:off x="2733675" y="497150"/>
            <a:ext cx="0" cy="563732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8486A2E2-F387-46CE-A63A-F73D3071A312}"/>
              </a:ext>
            </a:extLst>
          </p:cNvPr>
          <p:cNvCxnSpPr/>
          <p:nvPr/>
        </p:nvCxnSpPr>
        <p:spPr>
          <a:xfrm>
            <a:off x="1296140" y="1152525"/>
            <a:ext cx="143753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BE6B91E6-4939-4F49-BA2A-03B87B1690C3}"/>
              </a:ext>
            </a:extLst>
          </p:cNvPr>
          <p:cNvCxnSpPr/>
          <p:nvPr/>
        </p:nvCxnSpPr>
        <p:spPr>
          <a:xfrm>
            <a:off x="1296140" y="180022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2E6B5E5F-2575-4975-AC97-6B58D8F2D270}"/>
              </a:ext>
            </a:extLst>
          </p:cNvPr>
          <p:cNvCxnSpPr/>
          <p:nvPr/>
        </p:nvCxnSpPr>
        <p:spPr>
          <a:xfrm>
            <a:off x="1296140" y="2457450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277991F2-952E-4D12-9F3E-24EC0E8F1399}"/>
              </a:ext>
            </a:extLst>
          </p:cNvPr>
          <p:cNvSpPr txBox="1"/>
          <p:nvPr/>
        </p:nvSpPr>
        <p:spPr>
          <a:xfrm>
            <a:off x="1494408" y="600075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时间日期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8397EFDC-FDA6-4152-9895-F5943925AF4C}"/>
              </a:ext>
            </a:extLst>
          </p:cNvPr>
          <p:cNvSpPr txBox="1"/>
          <p:nvPr/>
        </p:nvSpPr>
        <p:spPr>
          <a:xfrm>
            <a:off x="1494408" y="1296472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卫星定位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98714D8-1682-44A2-9A58-51E942308A9B}"/>
              </a:ext>
            </a:extLst>
          </p:cNvPr>
          <p:cNvSpPr txBox="1"/>
          <p:nvPr/>
        </p:nvSpPr>
        <p:spPr>
          <a:xfrm>
            <a:off x="1494408" y="1958459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卫星定向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EC5DFE42-3498-447A-B714-E2EB9216F4D1}"/>
              </a:ext>
            </a:extLst>
          </p:cNvPr>
          <p:cNvCxnSpPr/>
          <p:nvPr/>
        </p:nvCxnSpPr>
        <p:spPr>
          <a:xfrm>
            <a:off x="1296140" y="31146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5A7593B4-1A8F-4664-8ED3-6A128BBF7760}"/>
              </a:ext>
            </a:extLst>
          </p:cNvPr>
          <p:cNvSpPr txBox="1"/>
          <p:nvPr/>
        </p:nvSpPr>
        <p:spPr>
          <a:xfrm>
            <a:off x="1494408" y="2615683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卫星状态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415F7A5B-15B4-40C0-9524-51A6473FE2BC}"/>
              </a:ext>
            </a:extLst>
          </p:cNvPr>
          <p:cNvCxnSpPr>
            <a:cxnSpLocks/>
          </p:cNvCxnSpPr>
          <p:nvPr/>
        </p:nvCxnSpPr>
        <p:spPr>
          <a:xfrm>
            <a:off x="1296140" y="37623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8199227A-4442-494F-9BFD-D8632734BCF5}"/>
              </a:ext>
            </a:extLst>
          </p:cNvPr>
          <p:cNvSpPr txBox="1"/>
          <p:nvPr/>
        </p:nvSpPr>
        <p:spPr>
          <a:xfrm>
            <a:off x="1494408" y="3244334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精密演算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E04D8FB5-78B8-4150-8BF6-8078B29F0915}"/>
              </a:ext>
            </a:extLst>
          </p:cNvPr>
          <p:cNvCxnSpPr/>
          <p:nvPr/>
        </p:nvCxnSpPr>
        <p:spPr>
          <a:xfrm>
            <a:off x="1296140" y="44100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5E1D2323-E17D-404B-8E96-7D83C0B80477}"/>
              </a:ext>
            </a:extLst>
          </p:cNvPr>
          <p:cNvSpPr txBox="1"/>
          <p:nvPr/>
        </p:nvSpPr>
        <p:spPr>
          <a:xfrm>
            <a:off x="1494408" y="3892033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地图显示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8013E9B9-8FD6-48E0-B6ED-C10972A21A73}"/>
              </a:ext>
            </a:extLst>
          </p:cNvPr>
          <p:cNvCxnSpPr/>
          <p:nvPr/>
        </p:nvCxnSpPr>
        <p:spPr>
          <a:xfrm>
            <a:off x="1296140" y="50958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0D8DC410-1092-4854-AFD1-24170328B516}"/>
              </a:ext>
            </a:extLst>
          </p:cNvPr>
          <p:cNvSpPr txBox="1"/>
          <p:nvPr/>
        </p:nvSpPr>
        <p:spPr>
          <a:xfrm>
            <a:off x="1494408" y="4568308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参数设置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xmlns="" id="{7CAB8FCD-BFAB-4A59-803D-1F998B189359}"/>
              </a:ext>
            </a:extLst>
          </p:cNvPr>
          <p:cNvSpPr/>
          <p:nvPr/>
        </p:nvSpPr>
        <p:spPr>
          <a:xfrm>
            <a:off x="3867150" y="821770"/>
            <a:ext cx="3028946" cy="30289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仪表盘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4A8D16CA-4B77-4908-9E49-E150E9C3589D}"/>
              </a:ext>
            </a:extLst>
          </p:cNvPr>
          <p:cNvSpPr/>
          <p:nvPr/>
        </p:nvSpPr>
        <p:spPr>
          <a:xfrm>
            <a:off x="4829175" y="4261365"/>
            <a:ext cx="1847846" cy="577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78.458°</a:t>
            </a: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8CE2BCB-C457-4BF7-9C32-C560F99EB805}"/>
              </a:ext>
            </a:extLst>
          </p:cNvPr>
          <p:cNvSpPr/>
          <p:nvPr/>
        </p:nvSpPr>
        <p:spPr>
          <a:xfrm>
            <a:off x="3238500" y="4261365"/>
            <a:ext cx="1162048" cy="5773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航向角</a:t>
            </a: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xmlns="" id="{34950F6A-1791-4E45-B7FE-5E2D4F25A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727982"/>
              </p:ext>
            </p:extLst>
          </p:nvPr>
        </p:nvGraphicFramePr>
        <p:xfrm>
          <a:off x="7631956" y="719664"/>
          <a:ext cx="2528044" cy="35689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9194">
                  <a:extLst>
                    <a:ext uri="{9D8B030D-6E8A-4147-A177-3AD203B41FA5}">
                      <a16:colId xmlns:a16="http://schemas.microsoft.com/office/drawing/2014/main" xmlns="" val="2593528878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xmlns="" val="1502696126"/>
                    </a:ext>
                  </a:extLst>
                </a:gridCol>
              </a:tblGrid>
              <a:tr h="396546">
                <a:tc>
                  <a:txBody>
                    <a:bodyPr/>
                    <a:lstStyle/>
                    <a:p>
                      <a:r>
                        <a:rPr lang="zh-CN" altLang="en-US" dirty="0"/>
                        <a:t>定向状态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1393321"/>
                  </a:ext>
                </a:extLst>
              </a:tr>
              <a:tr h="396546">
                <a:tc>
                  <a:txBody>
                    <a:bodyPr/>
                    <a:lstStyle/>
                    <a:p>
                      <a:r>
                        <a:rPr lang="zh-CN" altLang="en-US" dirty="0"/>
                        <a:t>航向角误差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3808666"/>
                  </a:ext>
                </a:extLst>
              </a:tr>
              <a:tr h="396546">
                <a:tc>
                  <a:txBody>
                    <a:bodyPr/>
                    <a:lstStyle/>
                    <a:p>
                      <a:r>
                        <a:rPr lang="zh-CN" altLang="en-US" dirty="0"/>
                        <a:t>俯仰角误差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8967197"/>
                  </a:ext>
                </a:extLst>
              </a:tr>
              <a:tr h="396546">
                <a:tc>
                  <a:txBody>
                    <a:bodyPr/>
                    <a:lstStyle/>
                    <a:p>
                      <a:r>
                        <a:rPr lang="zh-CN" altLang="en-US" dirty="0"/>
                        <a:t>横滚角误差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6931475"/>
                  </a:ext>
                </a:extLst>
              </a:tr>
              <a:tr h="396546">
                <a:tc>
                  <a:txBody>
                    <a:bodyPr/>
                    <a:lstStyle/>
                    <a:p>
                      <a:r>
                        <a:rPr lang="zh-CN" altLang="en-US" dirty="0"/>
                        <a:t>东向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606393"/>
                  </a:ext>
                </a:extLst>
              </a:tr>
              <a:tr h="396546">
                <a:tc>
                  <a:txBody>
                    <a:bodyPr/>
                    <a:lstStyle/>
                    <a:p>
                      <a:r>
                        <a:rPr lang="zh-CN" altLang="en-US" dirty="0"/>
                        <a:t>北向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8225285"/>
                  </a:ext>
                </a:extLst>
              </a:tr>
              <a:tr h="396546">
                <a:tc>
                  <a:txBody>
                    <a:bodyPr/>
                    <a:lstStyle/>
                    <a:p>
                      <a:r>
                        <a:rPr lang="zh-CN" altLang="en-US" dirty="0"/>
                        <a:t>天向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0669079"/>
                  </a:ext>
                </a:extLst>
              </a:tr>
              <a:tr h="396546">
                <a:tc>
                  <a:txBody>
                    <a:bodyPr/>
                    <a:lstStyle/>
                    <a:p>
                      <a:r>
                        <a:rPr lang="zh-CN" altLang="en-US" dirty="0"/>
                        <a:t>基线长度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2958646"/>
                  </a:ext>
                </a:extLst>
              </a:tr>
              <a:tr h="396546">
                <a:tc>
                  <a:txBody>
                    <a:bodyPr/>
                    <a:lstStyle/>
                    <a:p>
                      <a:r>
                        <a:rPr lang="zh-CN" altLang="en-US" dirty="0"/>
                        <a:t>基线预设长度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5819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20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C59F971-A75E-466B-B078-4D497A0306D5}"/>
              </a:ext>
            </a:extLst>
          </p:cNvPr>
          <p:cNvSpPr/>
          <p:nvPr/>
        </p:nvSpPr>
        <p:spPr>
          <a:xfrm>
            <a:off x="1296140" y="497150"/>
            <a:ext cx="9401452" cy="563732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B6C63E3D-FF7D-4F47-A6D5-897D2F5B2B16}"/>
              </a:ext>
            </a:extLst>
          </p:cNvPr>
          <p:cNvCxnSpPr/>
          <p:nvPr/>
        </p:nvCxnSpPr>
        <p:spPr>
          <a:xfrm>
            <a:off x="2733675" y="497150"/>
            <a:ext cx="0" cy="563732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8486A2E2-F387-46CE-A63A-F73D3071A312}"/>
              </a:ext>
            </a:extLst>
          </p:cNvPr>
          <p:cNvCxnSpPr/>
          <p:nvPr/>
        </p:nvCxnSpPr>
        <p:spPr>
          <a:xfrm>
            <a:off x="1296140" y="1152525"/>
            <a:ext cx="143753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BE6B91E6-4939-4F49-BA2A-03B87B1690C3}"/>
              </a:ext>
            </a:extLst>
          </p:cNvPr>
          <p:cNvCxnSpPr/>
          <p:nvPr/>
        </p:nvCxnSpPr>
        <p:spPr>
          <a:xfrm>
            <a:off x="1296140" y="180022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2E6B5E5F-2575-4975-AC97-6B58D8F2D270}"/>
              </a:ext>
            </a:extLst>
          </p:cNvPr>
          <p:cNvCxnSpPr/>
          <p:nvPr/>
        </p:nvCxnSpPr>
        <p:spPr>
          <a:xfrm>
            <a:off x="1296140" y="2457450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277991F2-952E-4D12-9F3E-24EC0E8F1399}"/>
              </a:ext>
            </a:extLst>
          </p:cNvPr>
          <p:cNvSpPr txBox="1"/>
          <p:nvPr/>
        </p:nvSpPr>
        <p:spPr>
          <a:xfrm>
            <a:off x="1494408" y="600075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时间日期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8397EFDC-FDA6-4152-9895-F5943925AF4C}"/>
              </a:ext>
            </a:extLst>
          </p:cNvPr>
          <p:cNvSpPr txBox="1"/>
          <p:nvPr/>
        </p:nvSpPr>
        <p:spPr>
          <a:xfrm>
            <a:off x="1494408" y="1296472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卫星定位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98714D8-1682-44A2-9A58-51E942308A9B}"/>
              </a:ext>
            </a:extLst>
          </p:cNvPr>
          <p:cNvSpPr txBox="1"/>
          <p:nvPr/>
        </p:nvSpPr>
        <p:spPr>
          <a:xfrm>
            <a:off x="1494408" y="1958459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卫星定向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EC5DFE42-3498-447A-B714-E2EB9216F4D1}"/>
              </a:ext>
            </a:extLst>
          </p:cNvPr>
          <p:cNvCxnSpPr/>
          <p:nvPr/>
        </p:nvCxnSpPr>
        <p:spPr>
          <a:xfrm>
            <a:off x="1296140" y="31146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5A7593B4-1A8F-4664-8ED3-6A128BBF7760}"/>
              </a:ext>
            </a:extLst>
          </p:cNvPr>
          <p:cNvSpPr txBox="1"/>
          <p:nvPr/>
        </p:nvSpPr>
        <p:spPr>
          <a:xfrm>
            <a:off x="1494408" y="2615683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收星状态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415F7A5B-15B4-40C0-9524-51A6473FE2BC}"/>
              </a:ext>
            </a:extLst>
          </p:cNvPr>
          <p:cNvCxnSpPr>
            <a:cxnSpLocks/>
          </p:cNvCxnSpPr>
          <p:nvPr/>
        </p:nvCxnSpPr>
        <p:spPr>
          <a:xfrm>
            <a:off x="1296140" y="37623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8199227A-4442-494F-9BFD-D8632734BCF5}"/>
              </a:ext>
            </a:extLst>
          </p:cNvPr>
          <p:cNvSpPr txBox="1"/>
          <p:nvPr/>
        </p:nvSpPr>
        <p:spPr>
          <a:xfrm>
            <a:off x="1494408" y="3244334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精密演算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E04D8FB5-78B8-4150-8BF6-8078B29F0915}"/>
              </a:ext>
            </a:extLst>
          </p:cNvPr>
          <p:cNvCxnSpPr/>
          <p:nvPr/>
        </p:nvCxnSpPr>
        <p:spPr>
          <a:xfrm>
            <a:off x="1296140" y="44100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5E1D2323-E17D-404B-8E96-7D83C0B80477}"/>
              </a:ext>
            </a:extLst>
          </p:cNvPr>
          <p:cNvSpPr txBox="1"/>
          <p:nvPr/>
        </p:nvSpPr>
        <p:spPr>
          <a:xfrm>
            <a:off x="1494408" y="3892033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地图显示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8013E9B9-8FD6-48E0-B6ED-C10972A21A73}"/>
              </a:ext>
            </a:extLst>
          </p:cNvPr>
          <p:cNvCxnSpPr/>
          <p:nvPr/>
        </p:nvCxnSpPr>
        <p:spPr>
          <a:xfrm>
            <a:off x="1296140" y="50958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0D8DC410-1092-4854-AFD1-24170328B516}"/>
              </a:ext>
            </a:extLst>
          </p:cNvPr>
          <p:cNvSpPr txBox="1"/>
          <p:nvPr/>
        </p:nvSpPr>
        <p:spPr>
          <a:xfrm>
            <a:off x="1494408" y="4568308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参数设置</a:t>
            </a: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xmlns="" id="{47C7FF77-DE7C-4D1F-97E5-0F6D72BF5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77482"/>
              </p:ext>
            </p:extLst>
          </p:nvPr>
        </p:nvGraphicFramePr>
        <p:xfrm>
          <a:off x="6762750" y="719666"/>
          <a:ext cx="33972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625">
                  <a:extLst>
                    <a:ext uri="{9D8B030D-6E8A-4147-A177-3AD203B41FA5}">
                      <a16:colId xmlns:a16="http://schemas.microsoft.com/office/drawing/2014/main" xmlns="" val="4181306423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xmlns="" val="363450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208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GLONASS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480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BEIDOU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470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GAlileo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6535813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16C9B771-69FB-4103-8B75-9D0F7069F955}"/>
              </a:ext>
            </a:extLst>
          </p:cNvPr>
          <p:cNvGrpSpPr/>
          <p:nvPr/>
        </p:nvGrpSpPr>
        <p:grpSpPr>
          <a:xfrm>
            <a:off x="3152774" y="794266"/>
            <a:ext cx="3190875" cy="3190875"/>
            <a:chOff x="3429000" y="1562100"/>
            <a:chExt cx="3190875" cy="3190875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xmlns="" id="{CBE33716-F6DA-4B02-87EF-BD0986A82C86}"/>
                </a:ext>
              </a:extLst>
            </p:cNvPr>
            <p:cNvSpPr/>
            <p:nvPr/>
          </p:nvSpPr>
          <p:spPr>
            <a:xfrm>
              <a:off x="3429000" y="1562100"/>
              <a:ext cx="3190875" cy="319087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xmlns="" id="{A1095193-B6C1-4FCA-9897-C1FE8283DD4A}"/>
                </a:ext>
              </a:extLst>
            </p:cNvPr>
            <p:cNvSpPr/>
            <p:nvPr/>
          </p:nvSpPr>
          <p:spPr>
            <a:xfrm>
              <a:off x="3871912" y="2005012"/>
              <a:ext cx="2305050" cy="2305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0520BE64-D2B3-4E42-800D-81E3C0E32835}"/>
                </a:ext>
              </a:extLst>
            </p:cNvPr>
            <p:cNvSpPr/>
            <p:nvPr/>
          </p:nvSpPr>
          <p:spPr>
            <a:xfrm>
              <a:off x="4505324" y="2558533"/>
              <a:ext cx="997983" cy="99798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天向图</a:t>
              </a: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68C2011E-6D5F-4A8C-95CF-AA3FABD6FB25}"/>
              </a:ext>
            </a:extLst>
          </p:cNvPr>
          <p:cNvSpPr/>
          <p:nvPr/>
        </p:nvSpPr>
        <p:spPr>
          <a:xfrm>
            <a:off x="3107244" y="4076699"/>
            <a:ext cx="7255952" cy="1704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导航卫星信噪比</a:t>
            </a:r>
            <a:r>
              <a:rPr lang="en-US" altLang="zh-CN" dirty="0"/>
              <a:t>SNR</a:t>
            </a:r>
            <a:r>
              <a:rPr lang="zh-CN" altLang="en-US" dirty="0"/>
              <a:t>条形图</a:t>
            </a:r>
          </a:p>
        </p:txBody>
      </p:sp>
      <p:sp>
        <p:nvSpPr>
          <p:cNvPr id="16" name="标注: 线形 15">
            <a:extLst>
              <a:ext uri="{FF2B5EF4-FFF2-40B4-BE49-F238E27FC236}">
                <a16:creationId xmlns:a16="http://schemas.microsoft.com/office/drawing/2014/main" xmlns="" id="{4887E1ED-BBE6-4B22-92A2-7649E83D7584}"/>
              </a:ext>
            </a:extLst>
          </p:cNvPr>
          <p:cNvSpPr/>
          <p:nvPr/>
        </p:nvSpPr>
        <p:spPr>
          <a:xfrm>
            <a:off x="10928286" y="3613665"/>
            <a:ext cx="962018" cy="2834759"/>
          </a:xfrm>
          <a:prstGeom prst="borderCallout1">
            <a:avLst>
              <a:gd name="adj1" fmla="val 18750"/>
              <a:gd name="adj2" fmla="val -8333"/>
              <a:gd name="adj3" fmla="val 70499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可以增加表格显示各项结果，放在另一页，或在下拉页面底端</a:t>
            </a:r>
          </a:p>
        </p:txBody>
      </p:sp>
      <p:graphicFrame>
        <p:nvGraphicFramePr>
          <p:cNvPr id="18" name="表格 19">
            <a:extLst>
              <a:ext uri="{FF2B5EF4-FFF2-40B4-BE49-F238E27FC236}">
                <a16:creationId xmlns:a16="http://schemas.microsoft.com/office/drawing/2014/main" xmlns="" id="{D528024A-1220-4C4F-901C-479B039E6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46868"/>
              </p:ext>
            </p:extLst>
          </p:nvPr>
        </p:nvGraphicFramePr>
        <p:xfrm>
          <a:off x="6786561" y="2649855"/>
          <a:ext cx="339725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8625">
                  <a:extLst>
                    <a:ext uri="{9D8B030D-6E8A-4147-A177-3AD203B41FA5}">
                      <a16:colId xmlns:a16="http://schemas.microsoft.com/office/drawing/2014/main" xmlns="" val="1970944141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xmlns="" val="215409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几何精度因子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273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374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8545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92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C59F971-A75E-466B-B078-4D497A0306D5}"/>
              </a:ext>
            </a:extLst>
          </p:cNvPr>
          <p:cNvSpPr/>
          <p:nvPr/>
        </p:nvSpPr>
        <p:spPr>
          <a:xfrm>
            <a:off x="1296140" y="497150"/>
            <a:ext cx="9401452" cy="563732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B6C63E3D-FF7D-4F47-A6D5-897D2F5B2B16}"/>
              </a:ext>
            </a:extLst>
          </p:cNvPr>
          <p:cNvCxnSpPr/>
          <p:nvPr/>
        </p:nvCxnSpPr>
        <p:spPr>
          <a:xfrm>
            <a:off x="2733675" y="497150"/>
            <a:ext cx="0" cy="563732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8486A2E2-F387-46CE-A63A-F73D3071A312}"/>
              </a:ext>
            </a:extLst>
          </p:cNvPr>
          <p:cNvCxnSpPr/>
          <p:nvPr/>
        </p:nvCxnSpPr>
        <p:spPr>
          <a:xfrm>
            <a:off x="1296140" y="1152525"/>
            <a:ext cx="143753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BE6B91E6-4939-4F49-BA2A-03B87B1690C3}"/>
              </a:ext>
            </a:extLst>
          </p:cNvPr>
          <p:cNvCxnSpPr/>
          <p:nvPr/>
        </p:nvCxnSpPr>
        <p:spPr>
          <a:xfrm>
            <a:off x="1296140" y="180022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2E6B5E5F-2575-4975-AC97-6B58D8F2D270}"/>
              </a:ext>
            </a:extLst>
          </p:cNvPr>
          <p:cNvCxnSpPr/>
          <p:nvPr/>
        </p:nvCxnSpPr>
        <p:spPr>
          <a:xfrm>
            <a:off x="1296140" y="2457450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277991F2-952E-4D12-9F3E-24EC0E8F1399}"/>
              </a:ext>
            </a:extLst>
          </p:cNvPr>
          <p:cNvSpPr txBox="1"/>
          <p:nvPr/>
        </p:nvSpPr>
        <p:spPr>
          <a:xfrm>
            <a:off x="1494408" y="600075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时间日期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8397EFDC-FDA6-4152-9895-F5943925AF4C}"/>
              </a:ext>
            </a:extLst>
          </p:cNvPr>
          <p:cNvSpPr txBox="1"/>
          <p:nvPr/>
        </p:nvSpPr>
        <p:spPr>
          <a:xfrm>
            <a:off x="1494408" y="1296472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卫星定位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98714D8-1682-44A2-9A58-51E942308A9B}"/>
              </a:ext>
            </a:extLst>
          </p:cNvPr>
          <p:cNvSpPr txBox="1"/>
          <p:nvPr/>
        </p:nvSpPr>
        <p:spPr>
          <a:xfrm>
            <a:off x="1494408" y="1958459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卫星定向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EC5DFE42-3498-447A-B714-E2EB9216F4D1}"/>
              </a:ext>
            </a:extLst>
          </p:cNvPr>
          <p:cNvCxnSpPr/>
          <p:nvPr/>
        </p:nvCxnSpPr>
        <p:spPr>
          <a:xfrm>
            <a:off x="1296140" y="31146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5A7593B4-1A8F-4664-8ED3-6A128BBF7760}"/>
              </a:ext>
            </a:extLst>
          </p:cNvPr>
          <p:cNvSpPr txBox="1"/>
          <p:nvPr/>
        </p:nvSpPr>
        <p:spPr>
          <a:xfrm>
            <a:off x="1494408" y="2615683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卫星状态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415F7A5B-15B4-40C0-9524-51A6473FE2BC}"/>
              </a:ext>
            </a:extLst>
          </p:cNvPr>
          <p:cNvCxnSpPr>
            <a:cxnSpLocks/>
          </p:cNvCxnSpPr>
          <p:nvPr/>
        </p:nvCxnSpPr>
        <p:spPr>
          <a:xfrm>
            <a:off x="1296140" y="37623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8199227A-4442-494F-9BFD-D8632734BCF5}"/>
              </a:ext>
            </a:extLst>
          </p:cNvPr>
          <p:cNvSpPr txBox="1"/>
          <p:nvPr/>
        </p:nvSpPr>
        <p:spPr>
          <a:xfrm>
            <a:off x="1494408" y="3244334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精密演算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E04D8FB5-78B8-4150-8BF6-8078B29F0915}"/>
              </a:ext>
            </a:extLst>
          </p:cNvPr>
          <p:cNvCxnSpPr/>
          <p:nvPr/>
        </p:nvCxnSpPr>
        <p:spPr>
          <a:xfrm>
            <a:off x="1296140" y="44100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5E1D2323-E17D-404B-8E96-7D83C0B80477}"/>
              </a:ext>
            </a:extLst>
          </p:cNvPr>
          <p:cNvSpPr txBox="1"/>
          <p:nvPr/>
        </p:nvSpPr>
        <p:spPr>
          <a:xfrm>
            <a:off x="1494408" y="3892033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地图显示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8013E9B9-8FD6-48E0-B6ED-C10972A21A73}"/>
              </a:ext>
            </a:extLst>
          </p:cNvPr>
          <p:cNvCxnSpPr/>
          <p:nvPr/>
        </p:nvCxnSpPr>
        <p:spPr>
          <a:xfrm>
            <a:off x="1296140" y="50958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0D8DC410-1092-4854-AFD1-24170328B516}"/>
              </a:ext>
            </a:extLst>
          </p:cNvPr>
          <p:cNvSpPr txBox="1"/>
          <p:nvPr/>
        </p:nvSpPr>
        <p:spPr>
          <a:xfrm>
            <a:off x="1494408" y="4568308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参数设置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xmlns="" id="{C162E2EE-4D1D-46F6-AE41-DD91897B1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603707"/>
              </p:ext>
            </p:extLst>
          </p:nvPr>
        </p:nvGraphicFramePr>
        <p:xfrm>
          <a:off x="4872547" y="2476870"/>
          <a:ext cx="368617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086">
                  <a:extLst>
                    <a:ext uri="{9D8B030D-6E8A-4147-A177-3AD203B41FA5}">
                      <a16:colId xmlns:a16="http://schemas.microsoft.com/office/drawing/2014/main" xmlns="" val="211923147"/>
                    </a:ext>
                  </a:extLst>
                </a:gridCol>
                <a:gridCol w="1843086">
                  <a:extLst>
                    <a:ext uri="{9D8B030D-6E8A-4147-A177-3AD203B41FA5}">
                      <a16:colId xmlns:a16="http://schemas.microsoft.com/office/drawing/2014/main" xmlns="" val="2362545571"/>
                    </a:ext>
                  </a:extLst>
                </a:gridCol>
              </a:tblGrid>
              <a:tr h="243569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参考站</a:t>
                      </a:r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5995462"/>
                  </a:ext>
                </a:extLst>
              </a:tr>
              <a:tr h="243569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距离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6694559"/>
                  </a:ext>
                </a:extLst>
              </a:tr>
              <a:tr h="243569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差分时延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3785755"/>
                  </a:ext>
                </a:extLst>
              </a:tr>
              <a:tr h="243569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差分类型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9802205"/>
                  </a:ext>
                </a:extLst>
              </a:tr>
              <a:tr h="243569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电离层误差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9500872"/>
                  </a:ext>
                </a:extLst>
              </a:tr>
              <a:tr h="243569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等等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6852367"/>
                  </a:ext>
                </a:extLst>
              </a:tr>
              <a:tr h="2435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2431457"/>
                  </a:ext>
                </a:extLst>
              </a:tr>
              <a:tr h="2435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6575528"/>
                  </a:ext>
                </a:extLst>
              </a:tr>
              <a:tr h="2435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0286417"/>
                  </a:ext>
                </a:extLst>
              </a:tr>
              <a:tr h="2435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4864443"/>
                  </a:ext>
                </a:extLst>
              </a:tr>
            </a:tbl>
          </a:graphicData>
        </a:graphic>
      </p:graphicFrame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xmlns="" id="{21206EB1-1CF6-4687-B8D4-D7FFCB164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754371"/>
              </p:ext>
            </p:extLst>
          </p:nvPr>
        </p:nvGraphicFramePr>
        <p:xfrm>
          <a:off x="2914652" y="716855"/>
          <a:ext cx="761999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39998">
                  <a:extLst>
                    <a:ext uri="{9D8B030D-6E8A-4147-A177-3AD203B41FA5}">
                      <a16:colId xmlns:a16="http://schemas.microsoft.com/office/drawing/2014/main" xmlns="" val="1326129575"/>
                    </a:ext>
                  </a:extLst>
                </a:gridCol>
                <a:gridCol w="2539998">
                  <a:extLst>
                    <a:ext uri="{9D8B030D-6E8A-4147-A177-3AD203B41FA5}">
                      <a16:colId xmlns:a16="http://schemas.microsoft.com/office/drawing/2014/main" xmlns="" val="3616976972"/>
                    </a:ext>
                  </a:extLst>
                </a:gridCol>
                <a:gridCol w="2539998">
                  <a:extLst>
                    <a:ext uri="{9D8B030D-6E8A-4147-A177-3AD203B41FA5}">
                      <a16:colId xmlns:a16="http://schemas.microsoft.com/office/drawing/2014/main" xmlns="" val="397217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星基差分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精密单点定位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RTK</a:t>
                      </a:r>
                      <a:r>
                        <a:rPr lang="zh-CN" altLang="en-US" dirty="0"/>
                        <a:t>差分定位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6735674"/>
                  </a:ext>
                </a:extLst>
              </a:tr>
            </a:tbl>
          </a:graphicData>
        </a:graphic>
      </p:graphicFrame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xmlns="" id="{1D1C1604-561A-4899-BE27-E8E77D69A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31059"/>
              </p:ext>
            </p:extLst>
          </p:nvPr>
        </p:nvGraphicFramePr>
        <p:xfrm>
          <a:off x="3246404" y="1230511"/>
          <a:ext cx="6938458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69229">
                  <a:extLst>
                    <a:ext uri="{9D8B030D-6E8A-4147-A177-3AD203B41FA5}">
                      <a16:colId xmlns:a16="http://schemas.microsoft.com/office/drawing/2014/main" xmlns="" val="2863035423"/>
                    </a:ext>
                  </a:extLst>
                </a:gridCol>
                <a:gridCol w="3469229">
                  <a:extLst>
                    <a:ext uri="{9D8B030D-6E8A-4147-A177-3AD203B41FA5}">
                      <a16:colId xmlns:a16="http://schemas.microsoft.com/office/drawing/2014/main" xmlns="" val="3283773324"/>
                    </a:ext>
                  </a:extLst>
                </a:gridCol>
              </a:tblGrid>
              <a:tr h="291782">
                <a:tc>
                  <a:txBody>
                    <a:bodyPr/>
                    <a:lstStyle/>
                    <a:p>
                      <a:r>
                        <a:rPr lang="zh-CN" altLang="en-US" dirty="0"/>
                        <a:t>经度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0157916"/>
                  </a:ext>
                </a:extLst>
              </a:tr>
              <a:tr h="291782">
                <a:tc>
                  <a:txBody>
                    <a:bodyPr/>
                    <a:lstStyle/>
                    <a:p>
                      <a:r>
                        <a:rPr lang="zh-CN" altLang="en-US" dirty="0"/>
                        <a:t>纬度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4702243"/>
                  </a:ext>
                </a:extLst>
              </a:tr>
              <a:tr h="291782">
                <a:tc>
                  <a:txBody>
                    <a:bodyPr/>
                    <a:lstStyle/>
                    <a:p>
                      <a:r>
                        <a:rPr lang="zh-CN" altLang="en-US" dirty="0"/>
                        <a:t>高程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2735408"/>
                  </a:ext>
                </a:extLst>
              </a:tr>
            </a:tbl>
          </a:graphicData>
        </a:graphic>
      </p:graphicFrame>
      <p:sp>
        <p:nvSpPr>
          <p:cNvPr id="7" name="标注: 弯曲线形(无边框) 6">
            <a:extLst>
              <a:ext uri="{FF2B5EF4-FFF2-40B4-BE49-F238E27FC236}">
                <a16:creationId xmlns:a16="http://schemas.microsoft.com/office/drawing/2014/main" xmlns="" id="{AF0896F0-67EE-40E8-A8FA-E6408166BFEF}"/>
              </a:ext>
            </a:extLst>
          </p:cNvPr>
          <p:cNvSpPr/>
          <p:nvPr/>
        </p:nvSpPr>
        <p:spPr>
          <a:xfrm>
            <a:off x="10184862" y="85725"/>
            <a:ext cx="1302284" cy="2133600"/>
          </a:xfrm>
          <a:prstGeom prst="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定位类型</a:t>
            </a:r>
            <a:r>
              <a:rPr lang="en-US" altLang="zh-CN" dirty="0"/>
              <a:t>,</a:t>
            </a:r>
            <a:r>
              <a:rPr lang="zh-CN" altLang="en-US" dirty="0"/>
              <a:t>按钮，不同类型显示的表格不同，定位结果相同</a:t>
            </a:r>
          </a:p>
        </p:txBody>
      </p:sp>
    </p:spTree>
    <p:extLst>
      <p:ext uri="{BB962C8B-B14F-4D97-AF65-F5344CB8AC3E}">
        <p14:creationId xmlns:p14="http://schemas.microsoft.com/office/powerpoint/2010/main" val="288581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C59F971-A75E-466B-B078-4D497A0306D5}"/>
              </a:ext>
            </a:extLst>
          </p:cNvPr>
          <p:cNvSpPr/>
          <p:nvPr/>
        </p:nvSpPr>
        <p:spPr>
          <a:xfrm>
            <a:off x="1296140" y="497150"/>
            <a:ext cx="9401452" cy="563732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B6C63E3D-FF7D-4F47-A6D5-897D2F5B2B16}"/>
              </a:ext>
            </a:extLst>
          </p:cNvPr>
          <p:cNvCxnSpPr/>
          <p:nvPr/>
        </p:nvCxnSpPr>
        <p:spPr>
          <a:xfrm>
            <a:off x="2733675" y="497150"/>
            <a:ext cx="0" cy="563732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8486A2E2-F387-46CE-A63A-F73D3071A312}"/>
              </a:ext>
            </a:extLst>
          </p:cNvPr>
          <p:cNvCxnSpPr/>
          <p:nvPr/>
        </p:nvCxnSpPr>
        <p:spPr>
          <a:xfrm>
            <a:off x="1296140" y="1152525"/>
            <a:ext cx="143753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BE6B91E6-4939-4F49-BA2A-03B87B1690C3}"/>
              </a:ext>
            </a:extLst>
          </p:cNvPr>
          <p:cNvCxnSpPr/>
          <p:nvPr/>
        </p:nvCxnSpPr>
        <p:spPr>
          <a:xfrm>
            <a:off x="1296140" y="180022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2E6B5E5F-2575-4975-AC97-6B58D8F2D270}"/>
              </a:ext>
            </a:extLst>
          </p:cNvPr>
          <p:cNvCxnSpPr/>
          <p:nvPr/>
        </p:nvCxnSpPr>
        <p:spPr>
          <a:xfrm>
            <a:off x="1296140" y="2457450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277991F2-952E-4D12-9F3E-24EC0E8F1399}"/>
              </a:ext>
            </a:extLst>
          </p:cNvPr>
          <p:cNvSpPr txBox="1"/>
          <p:nvPr/>
        </p:nvSpPr>
        <p:spPr>
          <a:xfrm>
            <a:off x="1494408" y="600075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时间日期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8397EFDC-FDA6-4152-9895-F5943925AF4C}"/>
              </a:ext>
            </a:extLst>
          </p:cNvPr>
          <p:cNvSpPr txBox="1"/>
          <p:nvPr/>
        </p:nvSpPr>
        <p:spPr>
          <a:xfrm>
            <a:off x="1494408" y="1296472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卫星定位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98714D8-1682-44A2-9A58-51E942308A9B}"/>
              </a:ext>
            </a:extLst>
          </p:cNvPr>
          <p:cNvSpPr txBox="1"/>
          <p:nvPr/>
        </p:nvSpPr>
        <p:spPr>
          <a:xfrm>
            <a:off x="1494408" y="1958459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卫星定向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EC5DFE42-3498-447A-B714-E2EB9216F4D1}"/>
              </a:ext>
            </a:extLst>
          </p:cNvPr>
          <p:cNvCxnSpPr/>
          <p:nvPr/>
        </p:nvCxnSpPr>
        <p:spPr>
          <a:xfrm>
            <a:off x="1296140" y="31146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5A7593B4-1A8F-4664-8ED3-6A128BBF7760}"/>
              </a:ext>
            </a:extLst>
          </p:cNvPr>
          <p:cNvSpPr txBox="1"/>
          <p:nvPr/>
        </p:nvSpPr>
        <p:spPr>
          <a:xfrm>
            <a:off x="1494408" y="2615683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卫星状态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415F7A5B-15B4-40C0-9524-51A6473FE2BC}"/>
              </a:ext>
            </a:extLst>
          </p:cNvPr>
          <p:cNvCxnSpPr>
            <a:cxnSpLocks/>
          </p:cNvCxnSpPr>
          <p:nvPr/>
        </p:nvCxnSpPr>
        <p:spPr>
          <a:xfrm>
            <a:off x="1296140" y="37623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8199227A-4442-494F-9BFD-D8632734BCF5}"/>
              </a:ext>
            </a:extLst>
          </p:cNvPr>
          <p:cNvSpPr txBox="1"/>
          <p:nvPr/>
        </p:nvSpPr>
        <p:spPr>
          <a:xfrm>
            <a:off x="1494408" y="3244334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精密演算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E04D8FB5-78B8-4150-8BF6-8078B29F0915}"/>
              </a:ext>
            </a:extLst>
          </p:cNvPr>
          <p:cNvCxnSpPr/>
          <p:nvPr/>
        </p:nvCxnSpPr>
        <p:spPr>
          <a:xfrm>
            <a:off x="1296140" y="44100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5E1D2323-E17D-404B-8E96-7D83C0B80477}"/>
              </a:ext>
            </a:extLst>
          </p:cNvPr>
          <p:cNvSpPr txBox="1"/>
          <p:nvPr/>
        </p:nvSpPr>
        <p:spPr>
          <a:xfrm>
            <a:off x="1494408" y="3892033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地图显示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8013E9B9-8FD6-48E0-B6ED-C10972A21A73}"/>
              </a:ext>
            </a:extLst>
          </p:cNvPr>
          <p:cNvCxnSpPr/>
          <p:nvPr/>
        </p:nvCxnSpPr>
        <p:spPr>
          <a:xfrm>
            <a:off x="1296140" y="50958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0D8DC410-1092-4854-AFD1-24170328B516}"/>
              </a:ext>
            </a:extLst>
          </p:cNvPr>
          <p:cNvSpPr txBox="1"/>
          <p:nvPr/>
        </p:nvSpPr>
        <p:spPr>
          <a:xfrm>
            <a:off x="1494408" y="4568308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参数设置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7D9AAF56-A2D8-4423-9D13-F41AC4030787}"/>
              </a:ext>
            </a:extLst>
          </p:cNvPr>
          <p:cNvSpPr/>
          <p:nvPr/>
        </p:nvSpPr>
        <p:spPr>
          <a:xfrm>
            <a:off x="3238500" y="969407"/>
            <a:ext cx="6524622" cy="45074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5B045A0-6D68-405C-8F41-4C3122EB4B68}"/>
              </a:ext>
            </a:extLst>
          </p:cNvPr>
          <p:cNvSpPr/>
          <p:nvPr/>
        </p:nvSpPr>
        <p:spPr>
          <a:xfrm>
            <a:off x="8982074" y="969407"/>
            <a:ext cx="781047" cy="830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地图信息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AF81E42-1312-4D9F-9C30-D902102D7C22}"/>
              </a:ext>
            </a:extLst>
          </p:cNvPr>
          <p:cNvSpPr/>
          <p:nvPr/>
        </p:nvSpPr>
        <p:spPr>
          <a:xfrm>
            <a:off x="8439150" y="3830599"/>
            <a:ext cx="1323972" cy="164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经纬度及高程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83EA248-0B1A-43C8-BFD8-148247593DDE}"/>
              </a:ext>
            </a:extLst>
          </p:cNvPr>
          <p:cNvSpPr/>
          <p:nvPr/>
        </p:nvSpPr>
        <p:spPr>
          <a:xfrm>
            <a:off x="10210800" y="3762376"/>
            <a:ext cx="41910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3d/2d</a:t>
            </a:r>
            <a:r>
              <a:rPr lang="zh-CN" altLang="en-US" dirty="0"/>
              <a:t>切换</a:t>
            </a:r>
          </a:p>
        </p:txBody>
      </p:sp>
    </p:spTree>
    <p:extLst>
      <p:ext uri="{BB962C8B-B14F-4D97-AF65-F5344CB8AC3E}">
        <p14:creationId xmlns:p14="http://schemas.microsoft.com/office/powerpoint/2010/main" val="326323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C59F971-A75E-466B-B078-4D497A0306D5}"/>
              </a:ext>
            </a:extLst>
          </p:cNvPr>
          <p:cNvSpPr/>
          <p:nvPr/>
        </p:nvSpPr>
        <p:spPr>
          <a:xfrm>
            <a:off x="1296140" y="497150"/>
            <a:ext cx="9401452" cy="563732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B6C63E3D-FF7D-4F47-A6D5-897D2F5B2B16}"/>
              </a:ext>
            </a:extLst>
          </p:cNvPr>
          <p:cNvCxnSpPr/>
          <p:nvPr/>
        </p:nvCxnSpPr>
        <p:spPr>
          <a:xfrm>
            <a:off x="2733675" y="497150"/>
            <a:ext cx="0" cy="563732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8486A2E2-F387-46CE-A63A-F73D3071A312}"/>
              </a:ext>
            </a:extLst>
          </p:cNvPr>
          <p:cNvCxnSpPr/>
          <p:nvPr/>
        </p:nvCxnSpPr>
        <p:spPr>
          <a:xfrm>
            <a:off x="1296140" y="1152525"/>
            <a:ext cx="143753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BE6B91E6-4939-4F49-BA2A-03B87B1690C3}"/>
              </a:ext>
            </a:extLst>
          </p:cNvPr>
          <p:cNvCxnSpPr/>
          <p:nvPr/>
        </p:nvCxnSpPr>
        <p:spPr>
          <a:xfrm>
            <a:off x="1296140" y="180022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2E6B5E5F-2575-4975-AC97-6B58D8F2D270}"/>
              </a:ext>
            </a:extLst>
          </p:cNvPr>
          <p:cNvCxnSpPr/>
          <p:nvPr/>
        </p:nvCxnSpPr>
        <p:spPr>
          <a:xfrm>
            <a:off x="1296140" y="2457450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277991F2-952E-4D12-9F3E-24EC0E8F1399}"/>
              </a:ext>
            </a:extLst>
          </p:cNvPr>
          <p:cNvSpPr txBox="1"/>
          <p:nvPr/>
        </p:nvSpPr>
        <p:spPr>
          <a:xfrm>
            <a:off x="1494408" y="600075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时间日期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8397EFDC-FDA6-4152-9895-F5943925AF4C}"/>
              </a:ext>
            </a:extLst>
          </p:cNvPr>
          <p:cNvSpPr txBox="1"/>
          <p:nvPr/>
        </p:nvSpPr>
        <p:spPr>
          <a:xfrm>
            <a:off x="1494408" y="1296472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卫星定位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98714D8-1682-44A2-9A58-51E942308A9B}"/>
              </a:ext>
            </a:extLst>
          </p:cNvPr>
          <p:cNvSpPr txBox="1"/>
          <p:nvPr/>
        </p:nvSpPr>
        <p:spPr>
          <a:xfrm>
            <a:off x="1494408" y="1958459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卫星定向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EC5DFE42-3498-447A-B714-E2EB9216F4D1}"/>
              </a:ext>
            </a:extLst>
          </p:cNvPr>
          <p:cNvCxnSpPr/>
          <p:nvPr/>
        </p:nvCxnSpPr>
        <p:spPr>
          <a:xfrm>
            <a:off x="1296140" y="31146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5A7593B4-1A8F-4664-8ED3-6A128BBF7760}"/>
              </a:ext>
            </a:extLst>
          </p:cNvPr>
          <p:cNvSpPr txBox="1"/>
          <p:nvPr/>
        </p:nvSpPr>
        <p:spPr>
          <a:xfrm>
            <a:off x="1494408" y="2615683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卫星状态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415F7A5B-15B4-40C0-9524-51A6473FE2BC}"/>
              </a:ext>
            </a:extLst>
          </p:cNvPr>
          <p:cNvCxnSpPr>
            <a:cxnSpLocks/>
          </p:cNvCxnSpPr>
          <p:nvPr/>
        </p:nvCxnSpPr>
        <p:spPr>
          <a:xfrm>
            <a:off x="1296140" y="37623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8199227A-4442-494F-9BFD-D8632734BCF5}"/>
              </a:ext>
            </a:extLst>
          </p:cNvPr>
          <p:cNvSpPr txBox="1"/>
          <p:nvPr/>
        </p:nvSpPr>
        <p:spPr>
          <a:xfrm>
            <a:off x="1494408" y="3244334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精密演算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E04D8FB5-78B8-4150-8BF6-8078B29F0915}"/>
              </a:ext>
            </a:extLst>
          </p:cNvPr>
          <p:cNvCxnSpPr/>
          <p:nvPr/>
        </p:nvCxnSpPr>
        <p:spPr>
          <a:xfrm>
            <a:off x="1296140" y="44100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5E1D2323-E17D-404B-8E96-7D83C0B80477}"/>
              </a:ext>
            </a:extLst>
          </p:cNvPr>
          <p:cNvSpPr txBox="1"/>
          <p:nvPr/>
        </p:nvSpPr>
        <p:spPr>
          <a:xfrm>
            <a:off x="1494408" y="3892033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地图显示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8013E9B9-8FD6-48E0-B6ED-C10972A21A73}"/>
              </a:ext>
            </a:extLst>
          </p:cNvPr>
          <p:cNvCxnSpPr/>
          <p:nvPr/>
        </p:nvCxnSpPr>
        <p:spPr>
          <a:xfrm>
            <a:off x="1296140" y="5095875"/>
            <a:ext cx="1437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0D8DC410-1092-4854-AFD1-24170328B516}"/>
              </a:ext>
            </a:extLst>
          </p:cNvPr>
          <p:cNvSpPr txBox="1"/>
          <p:nvPr/>
        </p:nvSpPr>
        <p:spPr>
          <a:xfrm>
            <a:off x="1494408" y="4568308"/>
            <a:ext cx="11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参数设置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2904BD5-1914-466C-9C67-E1AA53A75F16}"/>
              </a:ext>
            </a:extLst>
          </p:cNvPr>
          <p:cNvSpPr txBox="1"/>
          <p:nvPr/>
        </p:nvSpPr>
        <p:spPr>
          <a:xfrm>
            <a:off x="3848100" y="1381125"/>
            <a:ext cx="5391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相关软件参数配置，考虑根据参数类型划分不同标签页</a:t>
            </a:r>
          </a:p>
        </p:txBody>
      </p:sp>
    </p:spTree>
    <p:extLst>
      <p:ext uri="{BB962C8B-B14F-4D97-AF65-F5344CB8AC3E}">
        <p14:creationId xmlns:p14="http://schemas.microsoft.com/office/powerpoint/2010/main" val="411610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281</Words>
  <Application>Microsoft Office PowerPoint</Application>
  <PresentationFormat>宽屏</PresentationFormat>
  <Paragraphs>118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lvqing</dc:creator>
  <cp:lastModifiedBy>Microsoft 帐户</cp:lastModifiedBy>
  <cp:revision>10</cp:revision>
  <dcterms:created xsi:type="dcterms:W3CDTF">2020-08-31T04:07:02Z</dcterms:created>
  <dcterms:modified xsi:type="dcterms:W3CDTF">2020-09-03T13:13:50Z</dcterms:modified>
</cp:coreProperties>
</file>