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84" r:id="rId3"/>
    <p:sldId id="257" r:id="rId4"/>
    <p:sldId id="258" r:id="rId5"/>
    <p:sldId id="283" r:id="rId6"/>
    <p:sldId id="289" r:id="rId7"/>
    <p:sldId id="259" r:id="rId8"/>
    <p:sldId id="260" r:id="rId9"/>
    <p:sldId id="261" r:id="rId10"/>
    <p:sldId id="285" r:id="rId11"/>
    <p:sldId id="278" r:id="rId12"/>
    <p:sldId id="262" r:id="rId13"/>
    <p:sldId id="287" r:id="rId14"/>
    <p:sldId id="288" r:id="rId15"/>
    <p:sldId id="282" r:id="rId16"/>
    <p:sldId id="273" r:id="rId17"/>
    <p:sldId id="286" r:id="rId18"/>
    <p:sldId id="264" r:id="rId19"/>
    <p:sldId id="265" r:id="rId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337"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2438337"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2438337"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2438337"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2438337"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2438337"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2438337"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2438337"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2438337"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4BD530-64B7-452C-9EE0-F1A22664126F}" v="1" dt="2024-06-13T15:22:17.038"/>
    <p1510:client id="{BDBEB9E8-DFBC-4698-919D-9D9E8AC74C55}" v="6" dt="2024-06-13T03:13:26.087"/>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a:tcStyle>
        <a:tcBdr/>
        <a:fill>
          <a:solidFill>
            <a:srgbClr val="E6F0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a:tcStyle>
        <a:tcBdr/>
        <a:fill>
          <a:solidFill>
            <a:srgbClr val="EAF8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DDF"/>
          </a:solidFill>
        </a:fill>
      </a:tcStyle>
    </a:wholeTbl>
    <a:band2H>
      <a:tcTxStyle/>
      <a:tcStyle>
        <a:tcBdr/>
        <a:fill>
          <a:solidFill>
            <a:srgbClr val="FFE8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37" d="100"/>
          <a:sy n="37" d="100"/>
        </p:scale>
        <p:origin x="936"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xfrm>
            <a:off x="1143000" y="685800"/>
            <a:ext cx="4572000" cy="3429000"/>
          </a:xfrm>
          <a:prstGeom prst="rect">
            <a:avLst/>
          </a:prstGeom>
        </p:spPr>
        <p:txBody>
          <a:bodyPr/>
          <a:lstStyle/>
          <a:p>
            <a:endParaRPr/>
          </a:p>
        </p:txBody>
      </p:sp>
      <p:sp>
        <p:nvSpPr>
          <p:cNvPr id="169" name="Shape 16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creativecommons.org/licenses/by-nc-sa/3.0/u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a:t>
            </a:r>
            <a:r>
              <a:rPr lang="en-US" dirty="0" err="1"/>
              <a:t>icestories.exploratorium.edu</a:t>
            </a:r>
            <a:r>
              <a:rPr lang="en-US" dirty="0"/>
              <a:t>/dispatches/penguins-barometers-of-climate-change/</a:t>
            </a:r>
            <a:r>
              <a:rPr lang="en-US" dirty="0" err="1"/>
              <a:t>index.html</a:t>
            </a:r>
            <a:endParaRPr lang="en-US" dirty="0"/>
          </a:p>
          <a:p>
            <a:r>
              <a:rPr lang="en-US" dirty="0"/>
              <a:t>Image use license: </a:t>
            </a:r>
            <a:r>
              <a:rPr lang="en-US" b="0" i="0" u="none" strike="noStrike" dirty="0">
                <a:solidFill>
                  <a:srgbClr val="599300"/>
                </a:solidFill>
                <a:effectLst/>
                <a:latin typeface="HelveticaNeue-Light" panose="02000503000000020004" pitchFamily="2" charset="0"/>
                <a:hlinkClick r:id="rId3"/>
              </a:rPr>
              <a:t>http://creativecommons.org/licenses/by-nc-sa/3.0/us/</a:t>
            </a:r>
            <a:endParaRPr lang="en-US" dirty="0"/>
          </a:p>
        </p:txBody>
      </p:sp>
    </p:spTree>
    <p:extLst>
      <p:ext uri="{BB962C8B-B14F-4D97-AF65-F5344CB8AC3E}">
        <p14:creationId xmlns:p14="http://schemas.microsoft.com/office/powerpoint/2010/main" val="3427379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11" name="Body Level One…"/>
          <p:cNvSpPr txBox="1">
            <a:spLocks noGrp="1"/>
          </p:cNvSpPr>
          <p:nvPr>
            <p:ph type="body" sz="quarter" idx="1" hasCustomPrompt="1"/>
          </p:nvPr>
        </p:nvSpPr>
        <p:spPr>
          <a:xfrm>
            <a:off x="1201340" y="11859862"/>
            <a:ext cx="21971004" cy="636980"/>
          </a:xfrm>
          <a:prstGeom prst="rect">
            <a:avLst/>
          </a:prstGeom>
        </p:spPr>
        <p:txBody>
          <a:bodyPr lIns="45718" tIns="45718" rIns="45718" bIns="45718" numCol="1" spcCol="38100"/>
          <a:lstStyle>
            <a:lvl1pPr marL="0" indent="0" defTabSz="825500">
              <a:lnSpc>
                <a:spcPct val="100000"/>
              </a:lnSpc>
              <a:spcBef>
                <a:spcPts val="0"/>
              </a:spcBef>
              <a:buSzTx/>
              <a:buNone/>
              <a:defRPr sz="3600" b="1"/>
            </a:lvl1pPr>
            <a:lvl2pPr marL="1066800" indent="-457200" defTabSz="825500">
              <a:lnSpc>
                <a:spcPct val="100000"/>
              </a:lnSpc>
              <a:spcBef>
                <a:spcPts val="0"/>
              </a:spcBef>
              <a:defRPr sz="3600" b="1"/>
            </a:lvl2pPr>
            <a:lvl3pPr marL="1676400" indent="-457200" defTabSz="825500">
              <a:lnSpc>
                <a:spcPct val="100000"/>
              </a:lnSpc>
              <a:spcBef>
                <a:spcPts val="0"/>
              </a:spcBef>
              <a:defRPr sz="3600" b="1"/>
            </a:lvl3pPr>
            <a:lvl4pPr marL="2286000" indent="-457200" defTabSz="825500">
              <a:lnSpc>
                <a:spcPct val="100000"/>
              </a:lnSpc>
              <a:spcBef>
                <a:spcPts val="0"/>
              </a:spcBef>
              <a:defRPr sz="3600" b="1"/>
            </a:lvl4pPr>
            <a:lvl5pPr marL="2895600" indent="-457200" defTabSz="825500">
              <a:lnSpc>
                <a:spcPct val="100000"/>
              </a:lnSpc>
              <a:spcBef>
                <a:spcPts val="0"/>
              </a:spcBef>
              <a:defRPr sz="3600" b="1"/>
            </a:lvl5pPr>
          </a:lstStyle>
          <a:p>
            <a:r>
              <a:t>Author and Date</a:t>
            </a:r>
          </a:p>
          <a:p>
            <a:pPr lvl="1"/>
            <a:endParaRPr/>
          </a:p>
          <a:p>
            <a:pPr lvl="2"/>
            <a:endParaRPr/>
          </a:p>
          <a:p>
            <a:pPr lvl="3"/>
            <a:endParaRPr/>
          </a:p>
          <a:p>
            <a:pPr lvl="4"/>
            <a:endParaRPr/>
          </a:p>
        </p:txBody>
      </p:sp>
      <p:sp>
        <p:nvSpPr>
          <p:cNvPr id="12" name="Presentation Title"/>
          <p:cNvSpPr txBox="1">
            <a:spLocks noGrp="1"/>
          </p:cNvSpPr>
          <p:nvPr>
            <p:ph type="title" hasCustomPrompt="1"/>
          </p:nvPr>
        </p:nvSpPr>
        <p:spPr>
          <a:xfrm>
            <a:off x="1206496" y="2574991"/>
            <a:ext cx="21971005" cy="4648202"/>
          </a:xfrm>
          <a:prstGeom prst="rect">
            <a:avLst/>
          </a:prstGeom>
        </p:spPr>
        <p:txBody>
          <a:bodyPr anchor="b"/>
          <a:lstStyle>
            <a:lvl1pPr>
              <a:defRPr sz="11600" spc="-232"/>
            </a:lvl1pPr>
          </a:lstStyle>
          <a:p>
            <a:r>
              <a:t>Presentation Title</a:t>
            </a:r>
          </a:p>
        </p:txBody>
      </p:sp>
      <p:sp>
        <p:nvSpPr>
          <p:cNvPr id="13" name="Body Level One…"/>
          <p:cNvSpPr txBox="1">
            <a:spLocks noGrp="1"/>
          </p:cNvSpPr>
          <p:nvPr>
            <p:ph type="body" sz="quarter" idx="21" hasCustomPrompt="1"/>
          </p:nvPr>
        </p:nvSpPr>
        <p:spPr>
          <a:xfrm>
            <a:off x="1201342" y="7223190"/>
            <a:ext cx="21971002" cy="1905002"/>
          </a:xfrm>
          <a:prstGeom prst="rect">
            <a:avLst/>
          </a:prstGeom>
        </p:spPr>
        <p:txBody>
          <a:bodyPr numCol="1" spcCol="38100"/>
          <a:lstStyle>
            <a:lvl1pPr marL="0" indent="0" defTabSz="825500">
              <a:lnSpc>
                <a:spcPct val="100000"/>
              </a:lnSpc>
              <a:spcBef>
                <a:spcPts val="0"/>
              </a:spcBef>
              <a:buSzTx/>
              <a:buNone/>
              <a:defRPr sz="5500" b="1"/>
            </a:lvl1pPr>
          </a:lstStyle>
          <a:p>
            <a:r>
              <a:t>Presentation Subtitle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9" name="Slide Title"/>
          <p:cNvSpPr txBox="1">
            <a:spLocks noGrp="1"/>
          </p:cNvSpPr>
          <p:nvPr>
            <p:ph type="title" hasCustomPrompt="1"/>
          </p:nvPr>
        </p:nvSpPr>
        <p:spPr>
          <a:xfrm>
            <a:off x="1206500" y="1079500"/>
            <a:ext cx="21971000" cy="1434950"/>
          </a:xfrm>
          <a:prstGeom prst="rect">
            <a:avLst/>
          </a:prstGeom>
        </p:spPr>
        <p:txBody>
          <a:bodyPr/>
          <a:lstStyle/>
          <a:p>
            <a:r>
              <a:t>Slide Title</a:t>
            </a:r>
          </a:p>
        </p:txBody>
      </p:sp>
      <p:sp>
        <p:nvSpPr>
          <p:cNvPr id="100" name="Body Level One…"/>
          <p:cNvSpPr txBox="1">
            <a:spLocks noGrp="1"/>
          </p:cNvSpPr>
          <p:nvPr>
            <p:ph type="body" sz="quarter" idx="1" hasCustomPrompt="1"/>
          </p:nvPr>
        </p:nvSpPr>
        <p:spPr>
          <a:xfrm>
            <a:off x="1206500" y="2372961"/>
            <a:ext cx="21971000" cy="934781"/>
          </a:xfrm>
          <a:prstGeom prst="rect">
            <a:avLst/>
          </a:prstGeom>
        </p:spPr>
        <p:txBody>
          <a:bodyPr lIns="45718" tIns="45718" rIns="45718" bIns="45718" numCol="1" spcCol="38100"/>
          <a:lstStyle>
            <a:lvl1pPr marL="0" indent="0" defTabSz="825500">
              <a:lnSpc>
                <a:spcPct val="100000"/>
              </a:lnSpc>
              <a:spcBef>
                <a:spcPts val="0"/>
              </a:spcBef>
              <a:buSzTx/>
              <a:buNone/>
              <a:defRPr sz="5500" b="1"/>
            </a:lvl1pPr>
            <a:lvl2pPr marL="1308100" indent="-698500" defTabSz="825500">
              <a:lnSpc>
                <a:spcPct val="100000"/>
              </a:lnSpc>
              <a:spcBef>
                <a:spcPts val="0"/>
              </a:spcBef>
              <a:defRPr sz="5500" b="1"/>
            </a:lvl2pPr>
            <a:lvl3pPr marL="1917700" indent="-698500" defTabSz="825500">
              <a:lnSpc>
                <a:spcPct val="100000"/>
              </a:lnSpc>
              <a:spcBef>
                <a:spcPts val="0"/>
              </a:spcBef>
              <a:defRPr sz="5500" b="1"/>
            </a:lvl3pPr>
            <a:lvl4pPr marL="2527300" indent="-698500" defTabSz="825500">
              <a:lnSpc>
                <a:spcPct val="100000"/>
              </a:lnSpc>
              <a:spcBef>
                <a:spcPts val="0"/>
              </a:spcBef>
              <a:defRPr sz="5500" b="1"/>
            </a:lvl4pPr>
            <a:lvl5pPr marL="3136900" indent="-698500" defTabSz="825500">
              <a:lnSpc>
                <a:spcPct val="100000"/>
              </a:lnSpc>
              <a:spcBef>
                <a:spcPts val="0"/>
              </a:spcBef>
              <a:defRPr sz="5500" b="1"/>
            </a:lvl5pPr>
          </a:lstStyle>
          <a:p>
            <a:r>
              <a:t>Slide Subtitle</a:t>
            </a:r>
          </a:p>
          <a:p>
            <a:pPr lvl="1"/>
            <a:endParaRPr/>
          </a:p>
          <a:p>
            <a:pPr lvl="2"/>
            <a:endParaRPr/>
          </a:p>
          <a:p>
            <a:pPr lvl="3"/>
            <a:endParaRPr/>
          </a:p>
          <a:p>
            <a:pPr lvl="4"/>
            <a:endParaRP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108"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109" name="Body Level One…"/>
          <p:cNvSpPr txBox="1">
            <a:spLocks noGrp="1"/>
          </p:cNvSpPr>
          <p:nvPr>
            <p:ph type="body" sz="quarter" idx="1" hasCustomPrompt="1"/>
          </p:nvPr>
        </p:nvSpPr>
        <p:spPr>
          <a:xfrm>
            <a:off x="1206500" y="2372961"/>
            <a:ext cx="21971000" cy="934781"/>
          </a:xfrm>
          <a:prstGeom prst="rect">
            <a:avLst/>
          </a:prstGeom>
        </p:spPr>
        <p:txBody>
          <a:bodyPr lIns="45718" tIns="45718" rIns="45718" bIns="45718" numCol="1" spcCol="38100"/>
          <a:lstStyle>
            <a:lvl1pPr marL="0" indent="0" defTabSz="825500">
              <a:lnSpc>
                <a:spcPct val="100000"/>
              </a:lnSpc>
              <a:spcBef>
                <a:spcPts val="0"/>
              </a:spcBef>
              <a:buSzTx/>
              <a:buNone/>
              <a:defRPr sz="5500" b="1"/>
            </a:lvl1pPr>
            <a:lvl2pPr marL="1308100" indent="-698500" defTabSz="825500">
              <a:lnSpc>
                <a:spcPct val="100000"/>
              </a:lnSpc>
              <a:spcBef>
                <a:spcPts val="0"/>
              </a:spcBef>
              <a:defRPr sz="5500" b="1"/>
            </a:lvl2pPr>
            <a:lvl3pPr marL="1917700" indent="-698500" defTabSz="825500">
              <a:lnSpc>
                <a:spcPct val="100000"/>
              </a:lnSpc>
              <a:spcBef>
                <a:spcPts val="0"/>
              </a:spcBef>
              <a:defRPr sz="5500" b="1"/>
            </a:lvl3pPr>
            <a:lvl4pPr marL="2527300" indent="-698500" defTabSz="825500">
              <a:lnSpc>
                <a:spcPct val="100000"/>
              </a:lnSpc>
              <a:spcBef>
                <a:spcPts val="0"/>
              </a:spcBef>
              <a:defRPr sz="5500" b="1"/>
            </a:lvl4pPr>
            <a:lvl5pPr marL="3136900" indent="-698500" defTabSz="825500">
              <a:lnSpc>
                <a:spcPct val="100000"/>
              </a:lnSpc>
              <a:spcBef>
                <a:spcPts val="0"/>
              </a:spcBef>
              <a:defRPr sz="5500" b="1"/>
            </a:lvl5pPr>
          </a:lstStyle>
          <a:p>
            <a:r>
              <a:t>Agenda Subtitle</a:t>
            </a:r>
          </a:p>
          <a:p>
            <a:pPr lvl="1"/>
            <a:endParaRPr/>
          </a:p>
          <a:p>
            <a:pPr lvl="2"/>
            <a:endParaRPr/>
          </a:p>
          <a:p>
            <a:pPr lvl="3"/>
            <a:endParaRPr/>
          </a:p>
          <a:p>
            <a:pPr lvl="4"/>
            <a:endParaRPr/>
          </a:p>
        </p:txBody>
      </p:sp>
      <p:sp>
        <p:nvSpPr>
          <p:cNvPr id="110" name="Body Level One…"/>
          <p:cNvSpPr txBox="1">
            <a:spLocks noGrp="1"/>
          </p:cNvSpPr>
          <p:nvPr>
            <p:ph type="body" idx="21" hasCustomPrompt="1"/>
          </p:nvPr>
        </p:nvSpPr>
        <p:spPr>
          <a:xfrm>
            <a:off x="1206500" y="4248503"/>
            <a:ext cx="21971000" cy="8256014"/>
          </a:xfrm>
          <a:prstGeom prst="rect">
            <a:avLst/>
          </a:prstGeom>
        </p:spPr>
        <p:txBody>
          <a:bodyPr numCol="1" spcCol="38100"/>
          <a:lstStyle>
            <a:lvl1pPr marL="0" indent="0" defTabSz="825500">
              <a:lnSpc>
                <a:spcPct val="100000"/>
              </a:lnSpc>
              <a:spcBef>
                <a:spcPts val="1800"/>
              </a:spcBef>
              <a:buSzTx/>
              <a:buNone/>
              <a:defRPr sz="5500" spc="-99"/>
            </a:lvl1pPr>
          </a:lstStyle>
          <a:p>
            <a:r>
              <a:t>Agenda Topics</a:t>
            </a:r>
          </a:p>
        </p:txBody>
      </p:sp>
      <p:sp>
        <p:nvSpPr>
          <p:cNvPr id="1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118" name="Body Level One…"/>
          <p:cNvSpPr txBox="1">
            <a:spLocks noGrp="1"/>
          </p:cNvSpPr>
          <p:nvPr>
            <p:ph type="body" sz="half" idx="1" hasCustomPrompt="1"/>
          </p:nvPr>
        </p:nvSpPr>
        <p:spPr>
          <a:xfrm>
            <a:off x="1206500" y="4920843"/>
            <a:ext cx="21971000" cy="3874314"/>
          </a:xfrm>
          <a:prstGeom prst="rect">
            <a:avLst/>
          </a:prstGeom>
        </p:spPr>
        <p:txBody>
          <a:bodyPr numCol="1" spcCol="38100"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26" name="Body Level One…"/>
          <p:cNvSpPr txBox="1">
            <a:spLocks noGrp="1"/>
          </p:cNvSpPr>
          <p:nvPr>
            <p:ph type="body" idx="1" hasCustomPrompt="1"/>
          </p:nvPr>
        </p:nvSpPr>
        <p:spPr>
          <a:xfrm>
            <a:off x="1206500" y="1075926"/>
            <a:ext cx="21971000" cy="7241586"/>
          </a:xfrm>
          <a:prstGeom prst="rect">
            <a:avLst/>
          </a:prstGeom>
        </p:spPr>
        <p:txBody>
          <a:bodyPr numCol="1" spcCol="38100" anchor="b"/>
          <a:lstStyle>
            <a:lvl1pPr marL="0" indent="0" algn="ctr">
              <a:lnSpc>
                <a:spcPct val="80000"/>
              </a:lnSpc>
              <a:spcBef>
                <a:spcPts val="0"/>
              </a:spcBef>
              <a:buSzTx/>
              <a:buNone/>
              <a:defRPr sz="25000" b="1" spc="-250"/>
            </a:lvl1pPr>
            <a:lvl2pPr marL="0" indent="0" algn="ctr">
              <a:lnSpc>
                <a:spcPct val="80000"/>
              </a:lnSpc>
              <a:spcBef>
                <a:spcPts val="0"/>
              </a:spcBef>
              <a:buSzTx/>
              <a:buNone/>
              <a:defRPr sz="25000" b="1" spc="-250"/>
            </a:lvl2pPr>
            <a:lvl3pPr marL="0" indent="0" algn="ctr">
              <a:lnSpc>
                <a:spcPct val="80000"/>
              </a:lnSpc>
              <a:spcBef>
                <a:spcPts val="0"/>
              </a:spcBef>
              <a:buSzTx/>
              <a:buNone/>
              <a:defRPr sz="25000" b="1" spc="-250"/>
            </a:lvl3pPr>
            <a:lvl4pPr marL="0" indent="0" algn="ctr">
              <a:lnSpc>
                <a:spcPct val="80000"/>
              </a:lnSpc>
              <a:spcBef>
                <a:spcPts val="0"/>
              </a:spcBef>
              <a:buSzTx/>
              <a:buNone/>
              <a:defRPr sz="25000" b="1" spc="-250"/>
            </a:lvl4pPr>
            <a:lvl5pPr marL="0" indent="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27" name="Fact information"/>
          <p:cNvSpPr txBox="1">
            <a:spLocks noGrp="1"/>
          </p:cNvSpPr>
          <p:nvPr>
            <p:ph type="body" sz="quarter" idx="21" hasCustomPrompt="1"/>
          </p:nvPr>
        </p:nvSpPr>
        <p:spPr>
          <a:xfrm>
            <a:off x="1206500" y="8262180"/>
            <a:ext cx="21971000" cy="934780"/>
          </a:xfrm>
          <a:prstGeom prst="rect">
            <a:avLst/>
          </a:prstGeom>
        </p:spPr>
        <p:txBody>
          <a:bodyPr lIns="45718" tIns="45718" rIns="45718" bIns="45718" numCol="1" spcCol="38100"/>
          <a:lstStyle>
            <a:lvl1pPr marL="0" indent="0" algn="ctr" defTabSz="825500">
              <a:lnSpc>
                <a:spcPct val="100000"/>
              </a:lnSpc>
              <a:spcBef>
                <a:spcPts val="0"/>
              </a:spcBef>
              <a:buSzTx/>
              <a:buNone/>
              <a:defRPr sz="5500" b="1"/>
            </a:lvl1pPr>
          </a:lstStyle>
          <a:p>
            <a:r>
              <a:t>Fact information</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35" name="Body Level One…"/>
          <p:cNvSpPr txBox="1">
            <a:spLocks noGrp="1"/>
          </p:cNvSpPr>
          <p:nvPr>
            <p:ph type="body" sz="quarter" idx="1" hasCustomPrompt="1"/>
          </p:nvPr>
        </p:nvSpPr>
        <p:spPr>
          <a:xfrm>
            <a:off x="2430024" y="10675453"/>
            <a:ext cx="20200054" cy="636980"/>
          </a:xfrm>
          <a:prstGeom prst="rect">
            <a:avLst/>
          </a:prstGeom>
        </p:spPr>
        <p:txBody>
          <a:bodyPr lIns="45718" tIns="45718" rIns="45718" bIns="45718" numCol="1" spcCol="38100"/>
          <a:lstStyle>
            <a:lvl1pPr marL="0" indent="0" defTabSz="825500">
              <a:lnSpc>
                <a:spcPct val="100000"/>
              </a:lnSpc>
              <a:spcBef>
                <a:spcPts val="0"/>
              </a:spcBef>
              <a:buSzTx/>
              <a:buNone/>
              <a:defRPr sz="3600" b="1"/>
            </a:lvl1pPr>
            <a:lvl2pPr marL="1066800" indent="-457200" defTabSz="825500">
              <a:lnSpc>
                <a:spcPct val="100000"/>
              </a:lnSpc>
              <a:spcBef>
                <a:spcPts val="0"/>
              </a:spcBef>
              <a:defRPr sz="3600" b="1"/>
            </a:lvl2pPr>
            <a:lvl3pPr marL="1676400" indent="-457200" defTabSz="825500">
              <a:lnSpc>
                <a:spcPct val="100000"/>
              </a:lnSpc>
              <a:spcBef>
                <a:spcPts val="0"/>
              </a:spcBef>
              <a:defRPr sz="3600" b="1"/>
            </a:lvl3pPr>
            <a:lvl4pPr marL="2286000" indent="-457200" defTabSz="825500">
              <a:lnSpc>
                <a:spcPct val="100000"/>
              </a:lnSpc>
              <a:spcBef>
                <a:spcPts val="0"/>
              </a:spcBef>
              <a:defRPr sz="3600" b="1"/>
            </a:lvl4pPr>
            <a:lvl5pPr marL="2895600" indent="-457200" defTabSz="825500">
              <a:lnSpc>
                <a:spcPct val="100000"/>
              </a:lnSpc>
              <a:spcBef>
                <a:spcPts val="0"/>
              </a:spcBef>
              <a:defRPr sz="3600" b="1"/>
            </a:lvl5pPr>
          </a:lstStyle>
          <a:p>
            <a:r>
              <a:t>Attribution</a:t>
            </a:r>
          </a:p>
          <a:p>
            <a:pPr lvl="1"/>
            <a:endParaRPr/>
          </a:p>
          <a:p>
            <a:pPr lvl="2"/>
            <a:endParaRPr/>
          </a:p>
          <a:p>
            <a:pPr lvl="3"/>
            <a:endParaRPr/>
          </a:p>
          <a:p>
            <a:pPr lvl="4"/>
            <a:endParaRPr/>
          </a:p>
        </p:txBody>
      </p:sp>
      <p:sp>
        <p:nvSpPr>
          <p:cNvPr id="136" name="Body Level One…"/>
          <p:cNvSpPr txBox="1">
            <a:spLocks noGrp="1"/>
          </p:cNvSpPr>
          <p:nvPr>
            <p:ph type="body" sz="half" idx="21" hasCustomPrompt="1"/>
          </p:nvPr>
        </p:nvSpPr>
        <p:spPr>
          <a:xfrm>
            <a:off x="1753923" y="4939860"/>
            <a:ext cx="20876154" cy="3836281"/>
          </a:xfrm>
          <a:prstGeom prst="rect">
            <a:avLst/>
          </a:prstGeom>
        </p:spPr>
        <p:txBody>
          <a:bodyPr numCol="1" spcCol="38100"/>
          <a:lstStyle>
            <a:lvl1pPr marL="469900" indent="-300876">
              <a:spcBef>
                <a:spcPts val="0"/>
              </a:spcBef>
              <a:buSzTx/>
              <a:buNone/>
              <a:defRPr sz="8500" spc="-200">
                <a:latin typeface="Helvetica Neue Medium"/>
                <a:ea typeface="Helvetica Neue Medium"/>
                <a:cs typeface="Helvetica Neue Medium"/>
                <a:sym typeface="Helvetica Neue Medium"/>
              </a:defRPr>
            </a:lvl1pPr>
          </a:lstStyle>
          <a:p>
            <a:r>
              <a:t>“Notable Quote”</a:t>
            </a:r>
          </a:p>
        </p:txBody>
      </p:sp>
      <p:sp>
        <p:nvSpPr>
          <p:cNvPr id="1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44" name="Bowl of salad with fried rice, boiled eggs, and chopsticks"/>
          <p:cNvSpPr>
            <a:spLocks noGrp="1"/>
          </p:cNvSpPr>
          <p:nvPr>
            <p:ph type="pic" sz="quarter" idx="21"/>
          </p:nvPr>
        </p:nvSpPr>
        <p:spPr>
          <a:xfrm>
            <a:off x="15760700" y="1016000"/>
            <a:ext cx="7439099" cy="5949678"/>
          </a:xfrm>
          <a:prstGeom prst="rect">
            <a:avLst/>
          </a:prstGeom>
        </p:spPr>
        <p:txBody>
          <a:bodyPr lIns="91439" tIns="45719" rIns="91439" bIns="45719" numCol="1" spcCol="38100">
            <a:noAutofit/>
          </a:bodyPr>
          <a:lstStyle/>
          <a:p>
            <a:endParaRPr/>
          </a:p>
        </p:txBody>
      </p:sp>
      <p:sp>
        <p:nvSpPr>
          <p:cNvPr id="145" name="Bowl with salmon cakes, salad, and hummus "/>
          <p:cNvSpPr>
            <a:spLocks noGrp="1"/>
          </p:cNvSpPr>
          <p:nvPr>
            <p:ph type="pic" sz="half" idx="22"/>
          </p:nvPr>
        </p:nvSpPr>
        <p:spPr>
          <a:xfrm>
            <a:off x="13500100" y="3978275"/>
            <a:ext cx="10439400" cy="12150181"/>
          </a:xfrm>
          <a:prstGeom prst="rect">
            <a:avLst/>
          </a:prstGeom>
        </p:spPr>
        <p:txBody>
          <a:bodyPr lIns="91439" tIns="45719" rIns="91439" bIns="45719" numCol="1" spcCol="38100">
            <a:noAutofit/>
          </a:bodyPr>
          <a:lstStyle/>
          <a:p>
            <a:endParaRPr/>
          </a:p>
        </p:txBody>
      </p:sp>
      <p:sp>
        <p:nvSpPr>
          <p:cNvPr id="146" name="Bowl of pappardelle pasta with parsley butter, roasted hazelnuts, and shaved parmesan cheese"/>
          <p:cNvSpPr>
            <a:spLocks noGrp="1"/>
          </p:cNvSpPr>
          <p:nvPr>
            <p:ph type="pic" idx="23"/>
          </p:nvPr>
        </p:nvSpPr>
        <p:spPr>
          <a:xfrm>
            <a:off x="-139700" y="495300"/>
            <a:ext cx="16611600" cy="12458700"/>
          </a:xfrm>
          <a:prstGeom prst="rect">
            <a:avLst/>
          </a:prstGeom>
        </p:spPr>
        <p:txBody>
          <a:bodyPr lIns="91439" tIns="45719" rIns="91439" bIns="45719" numCol="1" spcCol="38100">
            <a:noAutofit/>
          </a:bodyPr>
          <a:lstStyle/>
          <a:p>
            <a:endParaRPr/>
          </a:p>
        </p:txBody>
      </p:sp>
      <p:sp>
        <p:nvSpPr>
          <p:cNvPr id="1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54" name="bowl of salad with fried rice, boiled eggs, and chopsticks"/>
          <p:cNvSpPr>
            <a:spLocks noGrp="1"/>
          </p:cNvSpPr>
          <p:nvPr>
            <p:ph type="pic" idx="21"/>
          </p:nvPr>
        </p:nvSpPr>
        <p:spPr>
          <a:xfrm>
            <a:off x="-1333500" y="-5524500"/>
            <a:ext cx="27051000" cy="21640800"/>
          </a:xfrm>
          <a:prstGeom prst="rect">
            <a:avLst/>
          </a:prstGeom>
        </p:spPr>
        <p:txBody>
          <a:bodyPr lIns="91439" tIns="45719" rIns="91439" bIns="45719" numCol="1" spcCol="38100">
            <a:noAutofit/>
          </a:bodyPr>
          <a:lstStyle/>
          <a:p>
            <a:endParaRPr/>
          </a:p>
        </p:txBody>
      </p:sp>
      <p:sp>
        <p:nvSpPr>
          <p:cNvPr id="15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Avocados and limes"/>
          <p:cNvSpPr>
            <a:spLocks noGrp="1"/>
          </p:cNvSpPr>
          <p:nvPr>
            <p:ph type="pic" idx="21"/>
          </p:nvPr>
        </p:nvSpPr>
        <p:spPr>
          <a:xfrm>
            <a:off x="-1155700" y="-1295400"/>
            <a:ext cx="26746200" cy="16018933"/>
          </a:xfrm>
          <a:prstGeom prst="rect">
            <a:avLst/>
          </a:prstGeom>
        </p:spPr>
        <p:txBody>
          <a:bodyPr lIns="91439" tIns="45719" rIns="91439" bIns="45719" numCol="1" spcCol="38100">
            <a:noAutofit/>
          </a:bodyPr>
          <a:lstStyle/>
          <a:p>
            <a:endParaRPr/>
          </a:p>
        </p:txBody>
      </p:sp>
      <p:sp>
        <p:nvSpPr>
          <p:cNvPr id="22"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3" name="Body Level One…"/>
          <p:cNvSpPr txBox="1">
            <a:spLocks noGrp="1"/>
          </p:cNvSpPr>
          <p:nvPr>
            <p:ph type="body" sz="quarter" idx="1" hasCustomPrompt="1"/>
          </p:nvPr>
        </p:nvSpPr>
        <p:spPr>
          <a:xfrm>
            <a:off x="1207690" y="1106137"/>
            <a:ext cx="21968621" cy="636980"/>
          </a:xfrm>
          <a:prstGeom prst="rect">
            <a:avLst/>
          </a:prstGeom>
        </p:spPr>
        <p:txBody>
          <a:bodyPr lIns="45718" tIns="45718" rIns="45718" bIns="45718" numCol="1" spcCol="38100"/>
          <a:lstStyle>
            <a:lvl1pPr marL="0" indent="0" defTabSz="825500">
              <a:lnSpc>
                <a:spcPct val="100000"/>
              </a:lnSpc>
              <a:spcBef>
                <a:spcPts val="0"/>
              </a:spcBef>
              <a:buSzTx/>
              <a:buNone/>
              <a:defRPr sz="3600" b="1"/>
            </a:lvl1pPr>
            <a:lvl2pPr marL="1066800" indent="-457200" defTabSz="825500">
              <a:lnSpc>
                <a:spcPct val="100000"/>
              </a:lnSpc>
              <a:spcBef>
                <a:spcPts val="0"/>
              </a:spcBef>
              <a:defRPr sz="3600" b="1"/>
            </a:lvl2pPr>
            <a:lvl3pPr marL="1676400" indent="-457200" defTabSz="825500">
              <a:lnSpc>
                <a:spcPct val="100000"/>
              </a:lnSpc>
              <a:spcBef>
                <a:spcPts val="0"/>
              </a:spcBef>
              <a:defRPr sz="3600" b="1"/>
            </a:lvl3pPr>
            <a:lvl4pPr marL="2286000" indent="-457200" defTabSz="825500">
              <a:lnSpc>
                <a:spcPct val="100000"/>
              </a:lnSpc>
              <a:spcBef>
                <a:spcPts val="0"/>
              </a:spcBef>
              <a:defRPr sz="3600" b="1"/>
            </a:lvl4pPr>
            <a:lvl5pPr marL="2895600" indent="-457200" defTabSz="825500">
              <a:lnSpc>
                <a:spcPct val="100000"/>
              </a:lnSpc>
              <a:spcBef>
                <a:spcPts val="0"/>
              </a:spcBef>
              <a:defRPr sz="3600" b="1"/>
            </a:lvl5pPr>
          </a:lstStyle>
          <a:p>
            <a:r>
              <a:t>Author and Date</a:t>
            </a:r>
          </a:p>
          <a:p>
            <a:pPr lvl="1"/>
            <a:endParaRPr/>
          </a:p>
          <a:p>
            <a:pPr lvl="2"/>
            <a:endParaRPr/>
          </a:p>
          <a:p>
            <a:pPr lvl="3"/>
            <a:endParaRPr/>
          </a:p>
          <a:p>
            <a:pPr lvl="4"/>
            <a:endParaRPr/>
          </a:p>
        </p:txBody>
      </p:sp>
      <p:sp>
        <p:nvSpPr>
          <p:cNvPr id="24" name="Body Level One…"/>
          <p:cNvSpPr txBox="1">
            <a:spLocks noGrp="1"/>
          </p:cNvSpPr>
          <p:nvPr>
            <p:ph type="body" sz="quarter" idx="22" hasCustomPrompt="1"/>
          </p:nvPr>
        </p:nvSpPr>
        <p:spPr>
          <a:xfrm>
            <a:off x="1206500" y="11609909"/>
            <a:ext cx="21971000" cy="1116953"/>
          </a:xfrm>
          <a:prstGeom prst="rect">
            <a:avLst/>
          </a:prstGeom>
        </p:spPr>
        <p:txBody>
          <a:bodyPr numCol="1" spcCol="38100"/>
          <a:lstStyle>
            <a:lvl1pPr marL="0" indent="0" defTabSz="825500">
              <a:lnSpc>
                <a:spcPct val="100000"/>
              </a:lnSpc>
              <a:spcBef>
                <a:spcPts val="0"/>
              </a:spcBef>
              <a:buSzTx/>
              <a:buNone/>
              <a:defRPr sz="5500" b="1"/>
            </a:lvl1pPr>
          </a:lstStyle>
          <a:p>
            <a:r>
              <a:t>Presentation Subtitle</a:t>
            </a: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Bowl with salmon cakes, salad, and hummus"/>
          <p:cNvSpPr>
            <a:spLocks noGrp="1"/>
          </p:cNvSpPr>
          <p:nvPr>
            <p:ph type="pic" idx="21"/>
          </p:nvPr>
        </p:nvSpPr>
        <p:spPr>
          <a:xfrm>
            <a:off x="10972800" y="-203200"/>
            <a:ext cx="12144837" cy="14135100"/>
          </a:xfrm>
          <a:prstGeom prst="rect">
            <a:avLst/>
          </a:prstGeom>
        </p:spPr>
        <p:txBody>
          <a:bodyPr lIns="91439" tIns="45719" rIns="91439" bIns="45719" numCol="1" spcCol="38100">
            <a:noAutofit/>
          </a:bodyPr>
          <a:lstStyle/>
          <a:p>
            <a:endParaRPr/>
          </a:p>
        </p:txBody>
      </p:sp>
      <p:sp>
        <p:nvSpPr>
          <p:cNvPr id="33" name="Slide Title"/>
          <p:cNvSpPr txBox="1">
            <a:spLocks noGrp="1"/>
          </p:cNvSpPr>
          <p:nvPr>
            <p:ph type="title" hasCustomPrompt="1"/>
          </p:nvPr>
        </p:nvSpPr>
        <p:spPr>
          <a:xfrm>
            <a:off x="1206500" y="1270000"/>
            <a:ext cx="9779000" cy="5882274"/>
          </a:xfrm>
          <a:prstGeom prst="rect">
            <a:avLst/>
          </a:prstGeom>
        </p:spPr>
        <p:txBody>
          <a:bodyPr anchor="b"/>
          <a:lstStyle/>
          <a:p>
            <a:r>
              <a:t>Slide Title</a:t>
            </a:r>
          </a:p>
        </p:txBody>
      </p:sp>
      <p:sp>
        <p:nvSpPr>
          <p:cNvPr id="34" name="Body Level One…"/>
          <p:cNvSpPr txBox="1">
            <a:spLocks noGrp="1"/>
          </p:cNvSpPr>
          <p:nvPr>
            <p:ph type="body" sz="quarter" idx="1" hasCustomPrompt="1"/>
          </p:nvPr>
        </p:nvSpPr>
        <p:spPr>
          <a:xfrm>
            <a:off x="1206500" y="7060576"/>
            <a:ext cx="9779000" cy="5385424"/>
          </a:xfrm>
          <a:prstGeom prst="rect">
            <a:avLst/>
          </a:prstGeom>
        </p:spPr>
        <p:txBody>
          <a:bodyPr numCol="1" spcCol="38100"/>
          <a:lstStyle>
            <a:lvl1pPr marL="0" indent="0" defTabSz="825500">
              <a:lnSpc>
                <a:spcPct val="100000"/>
              </a:lnSpc>
              <a:spcBef>
                <a:spcPts val="0"/>
              </a:spcBef>
              <a:buSzTx/>
              <a:buNone/>
              <a:defRPr sz="5500" b="1"/>
            </a:lvl1pPr>
            <a:lvl2pPr marL="0" indent="0" defTabSz="825500">
              <a:lnSpc>
                <a:spcPct val="100000"/>
              </a:lnSpc>
              <a:spcBef>
                <a:spcPts val="0"/>
              </a:spcBef>
              <a:buSzTx/>
              <a:buNone/>
              <a:defRPr sz="5500" b="1"/>
            </a:lvl2pPr>
            <a:lvl3pPr marL="0" indent="0" defTabSz="825500">
              <a:lnSpc>
                <a:spcPct val="100000"/>
              </a:lnSpc>
              <a:spcBef>
                <a:spcPts val="0"/>
              </a:spcBef>
              <a:buSzTx/>
              <a:buNone/>
              <a:defRPr sz="5500" b="1"/>
            </a:lvl3pPr>
            <a:lvl4pPr marL="0" indent="0" defTabSz="825500">
              <a:lnSpc>
                <a:spcPct val="100000"/>
              </a:lnSpc>
              <a:spcBef>
                <a:spcPts val="0"/>
              </a:spcBef>
              <a:buSzTx/>
              <a:buNone/>
              <a:defRPr sz="5500" b="1"/>
            </a:lvl4pPr>
            <a:lvl5pPr marL="0" indent="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12001500" y="13085233"/>
            <a:ext cx="368504"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xfrm>
            <a:off x="1206500" y="1079500"/>
            <a:ext cx="21971000" cy="1433164"/>
          </a:xfrm>
          <a:prstGeom prst="rect">
            <a:avLst/>
          </a:prstGeom>
        </p:spPr>
        <p:txBody>
          <a:bodyPr/>
          <a:lstStyle/>
          <a:p>
            <a:r>
              <a:t>Slide Title</a:t>
            </a:r>
          </a:p>
        </p:txBody>
      </p:sp>
      <p:sp>
        <p:nvSpPr>
          <p:cNvPr id="43" name="Body Level One…"/>
          <p:cNvSpPr txBox="1">
            <a:spLocks noGrp="1"/>
          </p:cNvSpPr>
          <p:nvPr>
            <p:ph type="body" sz="quarter" idx="1" hasCustomPrompt="1"/>
          </p:nvPr>
        </p:nvSpPr>
        <p:spPr>
          <a:xfrm>
            <a:off x="1206500" y="2372961"/>
            <a:ext cx="21971000" cy="934781"/>
          </a:xfrm>
          <a:prstGeom prst="rect">
            <a:avLst/>
          </a:prstGeom>
        </p:spPr>
        <p:txBody>
          <a:bodyPr lIns="45718" tIns="45718" rIns="45718" bIns="45718" numCol="1" spcCol="38100"/>
          <a:lstStyle>
            <a:lvl1pPr marL="0" indent="0" defTabSz="825500">
              <a:lnSpc>
                <a:spcPct val="100000"/>
              </a:lnSpc>
              <a:spcBef>
                <a:spcPts val="0"/>
              </a:spcBef>
              <a:buSzTx/>
              <a:buNone/>
              <a:defRPr sz="5500" b="1"/>
            </a:lvl1pPr>
            <a:lvl2pPr marL="1308100" indent="-698500" defTabSz="825500">
              <a:lnSpc>
                <a:spcPct val="100000"/>
              </a:lnSpc>
              <a:spcBef>
                <a:spcPts val="0"/>
              </a:spcBef>
              <a:defRPr sz="5500" b="1"/>
            </a:lvl2pPr>
            <a:lvl3pPr marL="1917700" indent="-698500" defTabSz="825500">
              <a:lnSpc>
                <a:spcPct val="100000"/>
              </a:lnSpc>
              <a:spcBef>
                <a:spcPts val="0"/>
              </a:spcBef>
              <a:defRPr sz="5500" b="1"/>
            </a:lvl3pPr>
            <a:lvl4pPr marL="2527300" indent="-698500" defTabSz="825500">
              <a:lnSpc>
                <a:spcPct val="100000"/>
              </a:lnSpc>
              <a:spcBef>
                <a:spcPts val="0"/>
              </a:spcBef>
              <a:defRPr sz="5500" b="1"/>
            </a:lvl4pPr>
            <a:lvl5pPr marL="3136900" indent="-698500" defTabSz="825500">
              <a:lnSpc>
                <a:spcPct val="100000"/>
              </a:lnSpc>
              <a:spcBef>
                <a:spcPts val="0"/>
              </a:spcBef>
              <a:defRPr sz="5500" b="1"/>
            </a:lvl5pPr>
          </a:lstStyle>
          <a:p>
            <a:r>
              <a:t>Slide Subtitle</a:t>
            </a:r>
          </a:p>
          <a:p>
            <a:pPr lvl="1"/>
            <a:endParaRPr/>
          </a:p>
          <a:p>
            <a:pPr lvl="2"/>
            <a:endParaRPr/>
          </a:p>
          <a:p>
            <a:pPr lvl="3"/>
            <a:endParaRPr/>
          </a:p>
          <a:p>
            <a:pPr lvl="4"/>
            <a:endParaRPr/>
          </a:p>
        </p:txBody>
      </p:sp>
      <p:sp>
        <p:nvSpPr>
          <p:cNvPr id="44" name="Body Level One…"/>
          <p:cNvSpPr txBox="1">
            <a:spLocks noGrp="1"/>
          </p:cNvSpPr>
          <p:nvPr>
            <p:ph type="body" idx="21" hasCustomPrompt="1"/>
          </p:nvPr>
        </p:nvSpPr>
        <p:spPr>
          <a:xfrm>
            <a:off x="1206500" y="4248503"/>
            <a:ext cx="21971000" cy="8256014"/>
          </a:xfrm>
          <a:prstGeom prst="rect">
            <a:avLst/>
          </a:prstGeom>
        </p:spPr>
        <p:txBody>
          <a:bodyPr numCol="1" spcCol="38100"/>
          <a:lstStyle/>
          <a:p>
            <a:r>
              <a:t>Slide bullet text</a:t>
            </a: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Body Level One…"/>
          <p:cNvSpPr txBox="1">
            <a:spLocks noGrp="1"/>
          </p:cNvSpPr>
          <p:nvPr>
            <p:ph type="body" sz="quarter" idx="1" hasCustomPrompt="1"/>
          </p:nvPr>
        </p:nvSpPr>
        <p:spPr>
          <a:xfrm>
            <a:off x="1206500" y="2372961"/>
            <a:ext cx="9779000" cy="934781"/>
          </a:xfrm>
          <a:prstGeom prst="rect">
            <a:avLst/>
          </a:prstGeom>
        </p:spPr>
        <p:txBody>
          <a:bodyPr lIns="45718" tIns="45718" rIns="45718" bIns="45718" numCol="1" spcCol="38100"/>
          <a:lstStyle>
            <a:lvl1pPr marL="0" indent="0" defTabSz="825500">
              <a:lnSpc>
                <a:spcPct val="100000"/>
              </a:lnSpc>
              <a:spcBef>
                <a:spcPts val="0"/>
              </a:spcBef>
              <a:buSzTx/>
              <a:buNone/>
              <a:defRPr sz="5500" b="1"/>
            </a:lvl1pPr>
            <a:lvl2pPr marL="1308100" indent="-698500" defTabSz="825500">
              <a:lnSpc>
                <a:spcPct val="100000"/>
              </a:lnSpc>
              <a:spcBef>
                <a:spcPts val="0"/>
              </a:spcBef>
              <a:defRPr sz="5500" b="1"/>
            </a:lvl2pPr>
            <a:lvl3pPr marL="1917700" indent="-698500" defTabSz="825500">
              <a:lnSpc>
                <a:spcPct val="100000"/>
              </a:lnSpc>
              <a:spcBef>
                <a:spcPts val="0"/>
              </a:spcBef>
              <a:defRPr sz="5500" b="1"/>
            </a:lvl3pPr>
            <a:lvl4pPr marL="2527300" indent="-698500" defTabSz="825500">
              <a:lnSpc>
                <a:spcPct val="100000"/>
              </a:lnSpc>
              <a:spcBef>
                <a:spcPts val="0"/>
              </a:spcBef>
              <a:defRPr sz="5500" b="1"/>
            </a:lvl4pPr>
            <a:lvl5pPr marL="3136900" indent="-698500" defTabSz="825500">
              <a:lnSpc>
                <a:spcPct val="100000"/>
              </a:lnSpc>
              <a:spcBef>
                <a:spcPts val="0"/>
              </a:spcBef>
              <a:defRPr sz="5500" b="1"/>
            </a:lvl5pPr>
          </a:lstStyle>
          <a:p>
            <a:r>
              <a:t>Slide Subtitle</a:t>
            </a:r>
          </a:p>
          <a:p>
            <a:pPr lvl="1"/>
            <a:endParaRPr/>
          </a:p>
          <a:p>
            <a:pPr lvl="2"/>
            <a:endParaRPr/>
          </a:p>
          <a:p>
            <a:pPr lvl="3"/>
            <a:endParaRPr/>
          </a:p>
          <a:p>
            <a:pPr lvl="4"/>
            <a:endParaRPr/>
          </a:p>
        </p:txBody>
      </p:sp>
      <p:sp>
        <p:nvSpPr>
          <p:cNvPr id="61" name="Body Level One…"/>
          <p:cNvSpPr txBox="1">
            <a:spLocks noGrp="1"/>
          </p:cNvSpPr>
          <p:nvPr>
            <p:ph type="body" sz="half" idx="21" hasCustomPrompt="1"/>
          </p:nvPr>
        </p:nvSpPr>
        <p:spPr>
          <a:xfrm>
            <a:off x="1206500" y="4248503"/>
            <a:ext cx="9779000" cy="8256631"/>
          </a:xfrm>
          <a:prstGeom prst="rect">
            <a:avLst/>
          </a:prstGeom>
        </p:spPr>
        <p:txBody>
          <a:bodyPr numCol="1" spcCol="38100"/>
          <a:lstStyle/>
          <a:p>
            <a:r>
              <a:t>Slide bullet text</a:t>
            </a:r>
          </a:p>
        </p:txBody>
      </p:sp>
      <p:sp>
        <p:nvSpPr>
          <p:cNvPr id="62" name="Bowl of pappardelle pasta with parsley butter, roasted hazelnuts, and shaved parmesan cheese"/>
          <p:cNvSpPr>
            <a:spLocks noGrp="1"/>
          </p:cNvSpPr>
          <p:nvPr>
            <p:ph type="pic" idx="22"/>
          </p:nvPr>
        </p:nvSpPr>
        <p:spPr>
          <a:xfrm>
            <a:off x="12192000" y="-407266"/>
            <a:ext cx="10916874" cy="14555833"/>
          </a:xfrm>
          <a:prstGeom prst="rect">
            <a:avLst/>
          </a:prstGeom>
        </p:spPr>
        <p:txBody>
          <a:bodyPr lIns="91439" tIns="45719" rIns="91439" bIns="45719" numCol="1" spcCol="38100">
            <a:noAutofit/>
          </a:bodyPr>
          <a:lstStyle/>
          <a:p>
            <a:endParaRPr/>
          </a:p>
        </p:txBody>
      </p:sp>
      <p:sp>
        <p:nvSpPr>
          <p:cNvPr id="6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Live Video Small">
    <p:spTree>
      <p:nvGrpSpPr>
        <p:cNvPr id="1" name=""/>
        <p:cNvGrpSpPr/>
        <p:nvPr/>
      </p:nvGrpSpPr>
      <p:grpSpPr>
        <a:xfrm>
          <a:off x="0" y="0"/>
          <a:ext cx="0" cy="0"/>
          <a:chOff x="0" y="0"/>
          <a:chExt cx="0" cy="0"/>
        </a:xfrm>
      </p:grpSpPr>
      <p:sp>
        <p:nvSpPr>
          <p:cNvPr id="71" name="Body Level One…"/>
          <p:cNvSpPr txBox="1">
            <a:spLocks noGrp="1"/>
          </p:cNvSpPr>
          <p:nvPr>
            <p:ph type="body" sz="quarter" idx="1" hasCustomPrompt="1"/>
          </p:nvPr>
        </p:nvSpPr>
        <p:spPr>
          <a:xfrm>
            <a:off x="1206500" y="2372961"/>
            <a:ext cx="9779000" cy="934781"/>
          </a:xfrm>
          <a:prstGeom prst="rect">
            <a:avLst/>
          </a:prstGeom>
        </p:spPr>
        <p:txBody>
          <a:bodyPr lIns="45718" tIns="45718" rIns="45718" bIns="45718" numCol="1" spcCol="38100"/>
          <a:lstStyle>
            <a:lvl1pPr marL="0" indent="0" defTabSz="825500">
              <a:lnSpc>
                <a:spcPct val="100000"/>
              </a:lnSpc>
              <a:spcBef>
                <a:spcPts val="0"/>
              </a:spcBef>
              <a:buSzTx/>
              <a:buNone/>
              <a:defRPr sz="5500" b="1"/>
            </a:lvl1pPr>
            <a:lvl2pPr marL="1308100" indent="-698500" defTabSz="825500">
              <a:lnSpc>
                <a:spcPct val="100000"/>
              </a:lnSpc>
              <a:spcBef>
                <a:spcPts val="0"/>
              </a:spcBef>
              <a:defRPr sz="5500" b="1"/>
            </a:lvl2pPr>
            <a:lvl3pPr marL="1917700" indent="-698500" defTabSz="825500">
              <a:lnSpc>
                <a:spcPct val="100000"/>
              </a:lnSpc>
              <a:spcBef>
                <a:spcPts val="0"/>
              </a:spcBef>
              <a:defRPr sz="5500" b="1"/>
            </a:lvl3pPr>
            <a:lvl4pPr marL="2527300" indent="-698500" defTabSz="825500">
              <a:lnSpc>
                <a:spcPct val="100000"/>
              </a:lnSpc>
              <a:spcBef>
                <a:spcPts val="0"/>
              </a:spcBef>
              <a:defRPr sz="5500" b="1"/>
            </a:lvl4pPr>
            <a:lvl5pPr marL="3136900" indent="-698500" defTabSz="825500">
              <a:lnSpc>
                <a:spcPct val="100000"/>
              </a:lnSpc>
              <a:spcBef>
                <a:spcPts val="0"/>
              </a:spcBef>
              <a:defRPr sz="5500" b="1"/>
            </a:lvl5pPr>
          </a:lstStyle>
          <a:p>
            <a:r>
              <a:t>Slide Subtitle</a:t>
            </a:r>
          </a:p>
          <a:p>
            <a:pPr lvl="1"/>
            <a:endParaRPr/>
          </a:p>
          <a:p>
            <a:pPr lvl="2"/>
            <a:endParaRPr/>
          </a:p>
          <a:p>
            <a:pPr lvl="3"/>
            <a:endParaRPr/>
          </a:p>
          <a:p>
            <a:pPr lvl="4"/>
            <a:endParaRPr/>
          </a:p>
        </p:txBody>
      </p:sp>
      <p:sp>
        <p:nvSpPr>
          <p:cNvPr id="72" name="Body Level One…"/>
          <p:cNvSpPr txBox="1">
            <a:spLocks noGrp="1"/>
          </p:cNvSpPr>
          <p:nvPr>
            <p:ph type="body" sz="half" idx="21" hasCustomPrompt="1"/>
          </p:nvPr>
        </p:nvSpPr>
        <p:spPr>
          <a:xfrm>
            <a:off x="1206500" y="4248503"/>
            <a:ext cx="9779000" cy="8256631"/>
          </a:xfrm>
          <a:prstGeom prst="rect">
            <a:avLst/>
          </a:prstGeom>
        </p:spPr>
        <p:txBody>
          <a:bodyPr numCol="1" spcCol="38100"/>
          <a:lstStyle/>
          <a:p>
            <a:r>
              <a:t>Slide bullet text</a:t>
            </a:r>
          </a:p>
        </p:txBody>
      </p:sp>
      <p:sp>
        <p:nvSpPr>
          <p:cNvPr id="7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Bullets &amp; Live Video Large">
    <p:spTree>
      <p:nvGrpSpPr>
        <p:cNvPr id="1" name=""/>
        <p:cNvGrpSpPr/>
        <p:nvPr/>
      </p:nvGrpSpPr>
      <p:grpSpPr>
        <a:xfrm>
          <a:off x="0" y="0"/>
          <a:ext cx="0" cy="0"/>
          <a:chOff x="0" y="0"/>
          <a:chExt cx="0" cy="0"/>
        </a:xfrm>
      </p:grpSpPr>
      <p:sp>
        <p:nvSpPr>
          <p:cNvPr id="81" name="Body Level One…"/>
          <p:cNvSpPr txBox="1">
            <a:spLocks noGrp="1"/>
          </p:cNvSpPr>
          <p:nvPr>
            <p:ph type="body" sz="quarter" idx="1" hasCustomPrompt="1"/>
          </p:nvPr>
        </p:nvSpPr>
        <p:spPr>
          <a:xfrm>
            <a:off x="1206500" y="2372961"/>
            <a:ext cx="9779000" cy="934781"/>
          </a:xfrm>
          <a:prstGeom prst="rect">
            <a:avLst/>
          </a:prstGeom>
        </p:spPr>
        <p:txBody>
          <a:bodyPr lIns="45718" tIns="45718" rIns="45718" bIns="45718" numCol="1" spcCol="38100"/>
          <a:lstStyle>
            <a:lvl1pPr marL="0" indent="0" defTabSz="825500">
              <a:lnSpc>
                <a:spcPct val="100000"/>
              </a:lnSpc>
              <a:spcBef>
                <a:spcPts val="0"/>
              </a:spcBef>
              <a:buSzTx/>
              <a:buNone/>
              <a:defRPr sz="5500" b="1"/>
            </a:lvl1pPr>
            <a:lvl2pPr marL="1308100" indent="-698500" defTabSz="825500">
              <a:lnSpc>
                <a:spcPct val="100000"/>
              </a:lnSpc>
              <a:spcBef>
                <a:spcPts val="0"/>
              </a:spcBef>
              <a:defRPr sz="5500" b="1"/>
            </a:lvl2pPr>
            <a:lvl3pPr marL="1917700" indent="-698500" defTabSz="825500">
              <a:lnSpc>
                <a:spcPct val="100000"/>
              </a:lnSpc>
              <a:spcBef>
                <a:spcPts val="0"/>
              </a:spcBef>
              <a:defRPr sz="5500" b="1"/>
            </a:lvl3pPr>
            <a:lvl4pPr marL="2527300" indent="-698500" defTabSz="825500">
              <a:lnSpc>
                <a:spcPct val="100000"/>
              </a:lnSpc>
              <a:spcBef>
                <a:spcPts val="0"/>
              </a:spcBef>
              <a:defRPr sz="5500" b="1"/>
            </a:lvl4pPr>
            <a:lvl5pPr marL="3136900" indent="-698500" defTabSz="825500">
              <a:lnSpc>
                <a:spcPct val="100000"/>
              </a:lnSpc>
              <a:spcBef>
                <a:spcPts val="0"/>
              </a:spcBef>
              <a:defRPr sz="5500" b="1"/>
            </a:lvl5pPr>
          </a:lstStyle>
          <a:p>
            <a:r>
              <a:t>Slide Subtitle</a:t>
            </a:r>
          </a:p>
          <a:p>
            <a:pPr lvl="1"/>
            <a:endParaRPr/>
          </a:p>
          <a:p>
            <a:pPr lvl="2"/>
            <a:endParaRPr/>
          </a:p>
          <a:p>
            <a:pPr lvl="3"/>
            <a:endParaRPr/>
          </a:p>
          <a:p>
            <a:pPr lvl="4"/>
            <a:endParaRPr/>
          </a:p>
        </p:txBody>
      </p:sp>
      <p:sp>
        <p:nvSpPr>
          <p:cNvPr id="82" name="Body Level One…"/>
          <p:cNvSpPr txBox="1">
            <a:spLocks noGrp="1"/>
          </p:cNvSpPr>
          <p:nvPr>
            <p:ph type="body" sz="half" idx="21" hasCustomPrompt="1"/>
          </p:nvPr>
        </p:nvSpPr>
        <p:spPr>
          <a:xfrm>
            <a:off x="1206500" y="4248503"/>
            <a:ext cx="9779000" cy="8256631"/>
          </a:xfrm>
          <a:prstGeom prst="rect">
            <a:avLst/>
          </a:prstGeom>
        </p:spPr>
        <p:txBody>
          <a:bodyPr numCol="1" spcCol="38100"/>
          <a:lstStyle/>
          <a:p>
            <a:r>
              <a:t>Slide bullet text</a:t>
            </a:r>
          </a:p>
        </p:txBody>
      </p:sp>
      <p:sp>
        <p:nvSpPr>
          <p:cNvPr id="83"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91" name="Section Title"/>
          <p:cNvSpPr txBox="1">
            <a:spLocks noGrp="1"/>
          </p:cNvSpPr>
          <p:nvPr>
            <p:ph type="title" hasCustomPrompt="1"/>
          </p:nvPr>
        </p:nvSpPr>
        <p:spPr>
          <a:xfrm>
            <a:off x="1206496" y="4533900"/>
            <a:ext cx="21971005"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92" name="Slide Number"/>
          <p:cNvSpPr txBox="1">
            <a:spLocks noGrp="1"/>
          </p:cNvSpPr>
          <p:nvPr>
            <p:ph type="sldNum" sz="quarter" idx="2"/>
          </p:nvPr>
        </p:nvSpPr>
        <p:spPr>
          <a:xfrm>
            <a:off x="12001500" y="13085233"/>
            <a:ext cx="368504"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hasCustomPrompt="1"/>
          </p:nvPr>
        </p:nvSpPr>
        <p:spPr>
          <a:xfrm>
            <a:off x="1206500" y="4248503"/>
            <a:ext cx="21971000" cy="82560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numCol="2" spcCol="1098550">
            <a:normAutofit/>
          </a:bodyPr>
          <a:lstStyle/>
          <a:p>
            <a:r>
              <a:t>Slide bullet text</a:t>
            </a:r>
          </a:p>
          <a:p>
            <a:pPr lvl="1"/>
            <a:endParaRPr/>
          </a:p>
          <a:p>
            <a:pPr lvl="2"/>
            <a:endParaRPr/>
          </a:p>
          <a:p>
            <a:pPr lvl="3"/>
            <a:endParaRPr/>
          </a:p>
          <a:p>
            <a:pPr lvl="4"/>
            <a:endParaRPr/>
          </a:p>
        </p:txBody>
      </p:sp>
      <p:sp>
        <p:nvSpPr>
          <p:cNvPr id="3" name="Title Text"/>
          <p:cNvSpPr txBox="1">
            <a:spLocks noGrp="1"/>
          </p:cNvSpPr>
          <p:nvPr>
            <p:ph type="title"/>
          </p:nvPr>
        </p:nvSpPr>
        <p:spPr>
          <a:xfrm>
            <a:off x="3653366" y="2743200"/>
            <a:ext cx="19507201" cy="15053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Title Text</a:t>
            </a:r>
          </a:p>
        </p:txBody>
      </p:sp>
      <p:sp>
        <p:nvSpPr>
          <p:cNvPr id="4" name="Slide Number"/>
          <p:cNvSpPr txBox="1">
            <a:spLocks noGrp="1"/>
          </p:cNvSpPr>
          <p:nvPr>
            <p:ph type="sldNum" sz="quarter" idx="2"/>
          </p:nvPr>
        </p:nvSpPr>
        <p:spPr>
          <a:xfrm>
            <a:off x="12001500" y="13080999"/>
            <a:ext cx="368504"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0" algn="l" defTabSz="2438337"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sta199-f23-1.github.io/"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www.ncshare.org" TargetMode="External"/><Relationship Id="rId2" Type="http://schemas.openxmlformats.org/officeDocument/2006/relationships/hyperlink" Target="mailto:info@ncshare.org"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www.ncshare.org" TargetMode="External"/><Relationship Id="rId2" Type="http://schemas.openxmlformats.org/officeDocument/2006/relationships/hyperlink" Target="mailto:info@ncshare.org"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NCShare at NC eCOTS"/>
          <p:cNvSpPr txBox="1">
            <a:spLocks noGrp="1"/>
          </p:cNvSpPr>
          <p:nvPr>
            <p:ph type="title"/>
          </p:nvPr>
        </p:nvSpPr>
        <p:spPr>
          <a:xfrm>
            <a:off x="730102" y="715924"/>
            <a:ext cx="22923796" cy="4648203"/>
          </a:xfrm>
          <a:prstGeom prst="rect">
            <a:avLst/>
          </a:prstGeom>
        </p:spPr>
        <p:txBody>
          <a:bodyPr>
            <a:normAutofit/>
          </a:bodyPr>
          <a:lstStyle>
            <a:lvl1pPr>
              <a:defRPr spc="-300"/>
            </a:lvl1pPr>
          </a:lstStyle>
          <a:p>
            <a:pPr algn="ctr" defTabSz="1365468">
              <a:lnSpc>
                <a:spcPct val="130000"/>
              </a:lnSpc>
              <a:defRPr sz="4700" spc="-99"/>
            </a:pPr>
            <a:r>
              <a:rPr lang="en-US" sz="7200" dirty="0"/>
              <a:t>Using Docker Containers </a:t>
            </a:r>
            <a:br>
              <a:rPr lang="en-US" sz="7200" dirty="0"/>
            </a:br>
            <a:r>
              <a:rPr lang="en-US" sz="7200" dirty="0"/>
              <a:t>in Teaching Statistics and Data Science:</a:t>
            </a:r>
            <a:br>
              <a:rPr lang="en-US" sz="7200" spc="-95" dirty="0"/>
            </a:br>
            <a:r>
              <a:rPr lang="en-US" sz="7200" dirty="0"/>
              <a:t>How </a:t>
            </a:r>
            <a:r>
              <a:rPr lang="en-US" sz="7200" dirty="0" err="1"/>
              <a:t>NCShare</a:t>
            </a:r>
            <a:r>
              <a:rPr lang="en-US" sz="7200" dirty="0"/>
              <a:t> Can Help</a:t>
            </a:r>
          </a:p>
        </p:txBody>
      </p:sp>
      <p:sp>
        <p:nvSpPr>
          <p:cNvPr id="172" name="June 13, 215 - 3 pm"/>
          <p:cNvSpPr txBox="1">
            <a:spLocks noGrp="1"/>
          </p:cNvSpPr>
          <p:nvPr>
            <p:ph type="body" sz="quarter" idx="1"/>
          </p:nvPr>
        </p:nvSpPr>
        <p:spPr>
          <a:xfrm>
            <a:off x="1201342" y="6159933"/>
            <a:ext cx="22452556" cy="6620401"/>
          </a:xfrm>
          <a:prstGeom prst="rect">
            <a:avLst/>
          </a:prstGeom>
        </p:spPr>
        <p:txBody>
          <a:bodyPr lIns="50800" tIns="50800" rIns="50800" bIns="50800">
            <a:normAutofit/>
          </a:bodyPr>
          <a:lstStyle>
            <a:lvl1pPr>
              <a:defRPr sz="5500"/>
            </a:lvl1pPr>
          </a:lstStyle>
          <a:p>
            <a:pPr algn="ctr"/>
            <a:r>
              <a:rPr sz="4800" dirty="0"/>
              <a:t>June 13, 215 - 3 pm</a:t>
            </a:r>
            <a:endParaRPr lang="en-US" sz="4800" dirty="0"/>
          </a:p>
          <a:p>
            <a:pPr algn="ctr"/>
            <a:endParaRPr lang="en-US" sz="4800" dirty="0"/>
          </a:p>
          <a:p>
            <a:pPr algn="ctr"/>
            <a:r>
              <a:rPr lang="en-US" sz="4800" dirty="0"/>
              <a:t>Mark </a:t>
            </a:r>
            <a:r>
              <a:rPr lang="en-US" sz="4800" dirty="0" err="1"/>
              <a:t>McCahill</a:t>
            </a:r>
            <a:r>
              <a:rPr lang="en-US" sz="4800" dirty="0"/>
              <a:t>, Senior System Architect, Duke OIT</a:t>
            </a:r>
          </a:p>
          <a:p>
            <a:pPr algn="ctr"/>
            <a:endParaRPr lang="en-US" sz="4800" dirty="0"/>
          </a:p>
          <a:p>
            <a:pPr algn="ctr"/>
            <a:r>
              <a:rPr lang="en-US" sz="4800" dirty="0"/>
              <a:t>Elijah Meyer, Postdoctoral Fellow, Duke </a:t>
            </a:r>
            <a:r>
              <a:rPr lang="en-US" sz="4800" dirty="0" err="1"/>
              <a:t>StatSci</a:t>
            </a:r>
            <a:r>
              <a:rPr lang="en-US" sz="4800" dirty="0"/>
              <a:t> …soon to be</a:t>
            </a:r>
          </a:p>
          <a:p>
            <a:pPr algn="ctr"/>
            <a:r>
              <a:rPr lang="en-US" sz="4800" dirty="0"/>
              <a:t> Elijah Meyer, Assistant Teaching Professor at NC State)</a:t>
            </a:r>
          </a:p>
          <a:p>
            <a:pPr algn="ctr"/>
            <a:endParaRPr lang="en-US" sz="4800" dirty="0"/>
          </a:p>
          <a:p>
            <a:pPr algn="ctr"/>
            <a:r>
              <a:rPr lang="en-US" sz="4800" dirty="0"/>
              <a:t>Joan Combs Durso, Undergrad Coordinator, Duke </a:t>
            </a:r>
            <a:r>
              <a:rPr lang="en-US" sz="4800" dirty="0" err="1"/>
              <a:t>StatSci</a:t>
            </a:r>
            <a:endParaRPr sz="4800" dirty="0"/>
          </a:p>
        </p:txBody>
      </p:sp>
      <p:sp>
        <p:nvSpPr>
          <p:cNvPr id="2" name="June 13, 215 - 3 pm">
            <a:extLst>
              <a:ext uri="{FF2B5EF4-FFF2-40B4-BE49-F238E27FC236}">
                <a16:creationId xmlns:a16="http://schemas.microsoft.com/office/drawing/2014/main" id="{8D26815D-B269-75F6-DDAE-FC4776759FDA}"/>
              </a:ext>
            </a:extLst>
          </p:cNvPr>
          <p:cNvSpPr txBox="1">
            <a:spLocks/>
          </p:cNvSpPr>
          <p:nvPr/>
        </p:nvSpPr>
        <p:spPr>
          <a:xfrm>
            <a:off x="1201342" y="8351873"/>
            <a:ext cx="21971002" cy="41288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numCol="1" spcCol="38100">
            <a:normAutofit/>
          </a:bodyPr>
          <a:lstStyle>
            <a:lvl1pPr marL="0" marR="0" indent="0" algn="l" defTabSz="825500" rtl="0" latinLnBrk="0">
              <a:lnSpc>
                <a:spcPct val="100000"/>
              </a:lnSpc>
              <a:spcBef>
                <a:spcPts val="0"/>
              </a:spcBef>
              <a:spcAft>
                <a:spcPts val="0"/>
              </a:spcAft>
              <a:buClrTx/>
              <a:buSzTx/>
              <a:buFontTx/>
              <a:buNone/>
              <a:tabLst/>
              <a:defRPr sz="5500" b="1" i="0" u="none" strike="noStrike" cap="none" spc="0" baseline="0">
                <a:solidFill>
                  <a:srgbClr val="000000"/>
                </a:solidFill>
                <a:uFillTx/>
                <a:latin typeface="+mn-lt"/>
                <a:ea typeface="+mn-ea"/>
                <a:cs typeface="+mn-cs"/>
                <a:sym typeface="Helvetica Neue"/>
              </a:defRPr>
            </a:lvl1pPr>
            <a:lvl2pPr marL="1066800" marR="0" indent="-457200" algn="l" defTabSz="825500" rtl="0" latinLnBrk="0">
              <a:lnSpc>
                <a:spcPct val="100000"/>
              </a:lnSpc>
              <a:spcBef>
                <a:spcPts val="0"/>
              </a:spcBef>
              <a:spcAft>
                <a:spcPts val="0"/>
              </a:spcAft>
              <a:buClrTx/>
              <a:buSzPct val="123000"/>
              <a:buFontTx/>
              <a:buChar char="•"/>
              <a:tabLst/>
              <a:defRPr sz="3600" b="1" i="0" u="none" strike="noStrike" cap="none" spc="0" baseline="0">
                <a:solidFill>
                  <a:srgbClr val="000000"/>
                </a:solidFill>
                <a:uFillTx/>
                <a:latin typeface="+mn-lt"/>
                <a:ea typeface="+mn-ea"/>
                <a:cs typeface="+mn-cs"/>
                <a:sym typeface="Helvetica Neue"/>
              </a:defRPr>
            </a:lvl2pPr>
            <a:lvl3pPr marL="1676400" marR="0" indent="-457200" algn="l" defTabSz="825500" rtl="0" latinLnBrk="0">
              <a:lnSpc>
                <a:spcPct val="100000"/>
              </a:lnSpc>
              <a:spcBef>
                <a:spcPts val="0"/>
              </a:spcBef>
              <a:spcAft>
                <a:spcPts val="0"/>
              </a:spcAft>
              <a:buClrTx/>
              <a:buSzPct val="123000"/>
              <a:buFontTx/>
              <a:buChar char="•"/>
              <a:tabLst/>
              <a:defRPr sz="3600" b="1" i="0" u="none" strike="noStrike" cap="none" spc="0" baseline="0">
                <a:solidFill>
                  <a:srgbClr val="000000"/>
                </a:solidFill>
                <a:uFillTx/>
                <a:latin typeface="+mn-lt"/>
                <a:ea typeface="+mn-ea"/>
                <a:cs typeface="+mn-cs"/>
                <a:sym typeface="Helvetica Neue"/>
              </a:defRPr>
            </a:lvl3pPr>
            <a:lvl4pPr marL="2286000" marR="0" indent="-457200" algn="l" defTabSz="825500" rtl="0" latinLnBrk="0">
              <a:lnSpc>
                <a:spcPct val="100000"/>
              </a:lnSpc>
              <a:spcBef>
                <a:spcPts val="0"/>
              </a:spcBef>
              <a:spcAft>
                <a:spcPts val="0"/>
              </a:spcAft>
              <a:buClrTx/>
              <a:buSzPct val="123000"/>
              <a:buFontTx/>
              <a:buChar char="•"/>
              <a:tabLst/>
              <a:defRPr sz="3600" b="1" i="0" u="none" strike="noStrike" cap="none" spc="0" baseline="0">
                <a:solidFill>
                  <a:srgbClr val="000000"/>
                </a:solidFill>
                <a:uFillTx/>
                <a:latin typeface="+mn-lt"/>
                <a:ea typeface="+mn-ea"/>
                <a:cs typeface="+mn-cs"/>
                <a:sym typeface="Helvetica Neue"/>
              </a:defRPr>
            </a:lvl4pPr>
            <a:lvl5pPr marL="2895600" marR="0" indent="-457200" algn="l" defTabSz="825500" rtl="0" latinLnBrk="0">
              <a:lnSpc>
                <a:spcPct val="100000"/>
              </a:lnSpc>
              <a:spcBef>
                <a:spcPts val="0"/>
              </a:spcBef>
              <a:spcAft>
                <a:spcPts val="0"/>
              </a:spcAft>
              <a:buClrTx/>
              <a:buSzPct val="123000"/>
              <a:buFontTx/>
              <a:buChar char="•"/>
              <a:tabLst/>
              <a:defRPr sz="3600" b="1" i="0" u="none" strike="noStrike" cap="none" spc="0" baseline="0">
                <a:solidFill>
                  <a:srgbClr val="000000"/>
                </a:solidFill>
                <a:uFillTx/>
                <a:latin typeface="+mn-lt"/>
                <a:ea typeface="+mn-ea"/>
                <a:cs typeface="+mn-cs"/>
                <a:sym typeface="Helvetica Neue"/>
              </a:defRPr>
            </a:lvl5pPr>
            <a:lvl6pPr marL="36576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7"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a:lstStyle>
          <a:p>
            <a:pPr hangingPunct="1"/>
            <a:endParaRPr lang="en-US"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D0CB4-F539-E90E-165C-5712E07CA44F}"/>
              </a:ext>
            </a:extLst>
          </p:cNvPr>
          <p:cNvSpPr>
            <a:spLocks noGrp="1"/>
          </p:cNvSpPr>
          <p:nvPr>
            <p:ph type="title"/>
          </p:nvPr>
        </p:nvSpPr>
        <p:spPr>
          <a:xfrm>
            <a:off x="1206500" y="546100"/>
            <a:ext cx="21971000" cy="1433163"/>
          </a:xfrm>
        </p:spPr>
        <p:txBody>
          <a:bodyPr lIns="50800" tIns="50800" rIns="50800" bIns="50800" anchor="t">
            <a:normAutofit fontScale="90000"/>
          </a:bodyPr>
          <a:lstStyle/>
          <a:p>
            <a:r>
              <a:rPr lang="en-US" b="0" dirty="0">
                <a:ea typeface="+mn-lt"/>
                <a:cs typeface="+mn-lt"/>
              </a:rPr>
              <a:t>Meet your container: </a:t>
            </a:r>
            <a:br>
              <a:rPr lang="en-US" b="0" dirty="0">
                <a:ea typeface="+mn-lt"/>
                <a:cs typeface="+mn-lt"/>
              </a:rPr>
            </a:br>
            <a:r>
              <a:rPr lang="en-US" b="0" dirty="0">
                <a:ea typeface="+mn-lt"/>
                <a:cs typeface="+mn-lt"/>
              </a:rPr>
              <a:t>logging in</a:t>
            </a:r>
            <a:endParaRPr lang="en-US" dirty="0"/>
          </a:p>
        </p:txBody>
      </p:sp>
      <p:pic>
        <p:nvPicPr>
          <p:cNvPr id="5" name="Picture 4" descr="A screenshot of a computer&#10;&#10;Description automatically generated">
            <a:extLst>
              <a:ext uri="{FF2B5EF4-FFF2-40B4-BE49-F238E27FC236}">
                <a16:creationId xmlns:a16="http://schemas.microsoft.com/office/drawing/2014/main" id="{9682E7E7-2D08-CF0A-755E-5A7323CE7286}"/>
              </a:ext>
            </a:extLst>
          </p:cNvPr>
          <p:cNvPicPr>
            <a:picLocks noChangeAspect="1"/>
          </p:cNvPicPr>
          <p:nvPr/>
        </p:nvPicPr>
        <p:blipFill>
          <a:blip r:embed="rId2"/>
          <a:stretch>
            <a:fillRect/>
          </a:stretch>
        </p:blipFill>
        <p:spPr>
          <a:xfrm>
            <a:off x="12725400" y="1376363"/>
            <a:ext cx="10448925" cy="11458575"/>
          </a:xfrm>
          <a:prstGeom prst="rect">
            <a:avLst/>
          </a:prstGeom>
        </p:spPr>
      </p:pic>
      <p:pic>
        <p:nvPicPr>
          <p:cNvPr id="4" name="Picture 3" descr="A screenshot of a reservation&#10;&#10;Description automatically generated">
            <a:extLst>
              <a:ext uri="{FF2B5EF4-FFF2-40B4-BE49-F238E27FC236}">
                <a16:creationId xmlns:a16="http://schemas.microsoft.com/office/drawing/2014/main" id="{AACC2331-A63A-B523-33F6-6D8D0BDEB655}"/>
              </a:ext>
            </a:extLst>
          </p:cNvPr>
          <p:cNvPicPr>
            <a:picLocks noChangeAspect="1"/>
          </p:cNvPicPr>
          <p:nvPr/>
        </p:nvPicPr>
        <p:blipFill rotWithShape="1">
          <a:blip r:embed="rId3"/>
          <a:srcRect t="272" b="2174"/>
          <a:stretch/>
        </p:blipFill>
        <p:spPr>
          <a:xfrm>
            <a:off x="1852613" y="3248025"/>
            <a:ext cx="5943600" cy="6096007"/>
          </a:xfrm>
          <a:prstGeom prst="rect">
            <a:avLst/>
          </a:prstGeom>
        </p:spPr>
      </p:pic>
    </p:spTree>
    <p:extLst>
      <p:ext uri="{BB962C8B-B14F-4D97-AF65-F5344CB8AC3E}">
        <p14:creationId xmlns:p14="http://schemas.microsoft.com/office/powerpoint/2010/main" val="174749847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F8A133F-0D78-AD39-428B-CE72A9548A8B}"/>
              </a:ext>
            </a:extLst>
          </p:cNvPr>
          <p:cNvSpPr txBox="1"/>
          <p:nvPr/>
        </p:nvSpPr>
        <p:spPr>
          <a:xfrm>
            <a:off x="6350" y="6139116"/>
            <a:ext cx="24396699" cy="20092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fromWordArt="0" anchor="ctr" anchorCtr="0" forceAA="0" compatLnSpc="1">
            <a:prstTxWarp prst="textNoShape">
              <a:avLst/>
            </a:prstTxWarp>
            <a:spAutoFit/>
          </a:bodyPr>
          <a:lstStyle/>
          <a:p>
            <a:pPr algn="ctr"/>
            <a:r>
              <a:rPr lang="en-US" sz="9600" b="1" dirty="0"/>
              <a:t>Day 1 Demo</a:t>
            </a:r>
            <a:endParaRPr kumimoji="0" lang="en-US" sz="9600" b="0" i="0" u="none" strike="noStrike" cap="none" spc="0" normalizeH="0" baseline="0" dirty="0">
              <a:ln>
                <a:noFill/>
              </a:ln>
              <a:solidFill>
                <a:srgbClr val="000000"/>
              </a:solidFill>
              <a:effectLst/>
              <a:uFillTx/>
              <a:latin typeface="+mn-lt"/>
              <a:ea typeface="+mn-ea"/>
              <a:cs typeface="+mn-cs"/>
              <a:sym typeface="Helvetica Neue"/>
            </a:endParaRPr>
          </a:p>
        </p:txBody>
      </p:sp>
      <p:pic>
        <p:nvPicPr>
          <p:cNvPr id="10" name="Picture 9" descr="Paper and pencil clipart. Paper and pencil icon. 4263180 Vector Art at  Vecteezy">
            <a:extLst>
              <a:ext uri="{FF2B5EF4-FFF2-40B4-BE49-F238E27FC236}">
                <a16:creationId xmlns:a16="http://schemas.microsoft.com/office/drawing/2014/main" id="{22AB0651-7A26-E5BA-A8D8-AA9D4542E8EF}"/>
              </a:ext>
            </a:extLst>
          </p:cNvPr>
          <p:cNvPicPr>
            <a:picLocks noChangeAspect="1"/>
          </p:cNvPicPr>
          <p:nvPr/>
        </p:nvPicPr>
        <p:blipFill rotWithShape="1">
          <a:blip r:embed="rId2"/>
          <a:srcRect l="11789" t="18719" r="-69" b="-57"/>
          <a:stretch/>
        </p:blipFill>
        <p:spPr>
          <a:xfrm rot="-1860000">
            <a:off x="2341387" y="2564159"/>
            <a:ext cx="6188795" cy="5702133"/>
          </a:xfrm>
          <a:prstGeom prst="rect">
            <a:avLst/>
          </a:prstGeom>
        </p:spPr>
      </p:pic>
      <p:pic>
        <p:nvPicPr>
          <p:cNvPr id="11" name="Picture 10" descr="Computer screen Special Lineal color icon">
            <a:extLst>
              <a:ext uri="{FF2B5EF4-FFF2-40B4-BE49-F238E27FC236}">
                <a16:creationId xmlns:a16="http://schemas.microsoft.com/office/drawing/2014/main" id="{1998F43D-0075-F701-4CCC-1235DF8E51E3}"/>
              </a:ext>
            </a:extLst>
          </p:cNvPr>
          <p:cNvPicPr>
            <a:picLocks noChangeAspect="1"/>
          </p:cNvPicPr>
          <p:nvPr/>
        </p:nvPicPr>
        <p:blipFill>
          <a:blip r:embed="rId3"/>
          <a:stretch>
            <a:fillRect/>
          </a:stretch>
        </p:blipFill>
        <p:spPr>
          <a:xfrm rot="2160000">
            <a:off x="18106933" y="6176104"/>
            <a:ext cx="5067300" cy="5067300"/>
          </a:xfrm>
          <a:prstGeom prst="rect">
            <a:avLst/>
          </a:prstGeom>
        </p:spPr>
      </p:pic>
    </p:spTree>
    <p:extLst>
      <p:ext uri="{BB962C8B-B14F-4D97-AF65-F5344CB8AC3E}">
        <p14:creationId xmlns:p14="http://schemas.microsoft.com/office/powerpoint/2010/main" val="191325391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Hands on"/>
          <p:cNvSpPr txBox="1">
            <a:spLocks noGrp="1"/>
          </p:cNvSpPr>
          <p:nvPr>
            <p:ph type="title"/>
          </p:nvPr>
        </p:nvSpPr>
        <p:spPr>
          <a:prstGeom prst="rect">
            <a:avLst/>
          </a:prstGeom>
        </p:spPr>
        <p:txBody>
          <a:bodyPr/>
          <a:lstStyle/>
          <a:p>
            <a:r>
              <a:rPr dirty="0"/>
              <a:t>Hands on</a:t>
            </a:r>
            <a:r>
              <a:rPr lang="en-US" dirty="0"/>
              <a:t> coding in containers on Day 1</a:t>
            </a:r>
            <a:endParaRPr dirty="0"/>
          </a:p>
        </p:txBody>
      </p:sp>
      <p:sp>
        <p:nvSpPr>
          <p:cNvPr id="193" name="RStudio in a Web Browser"/>
          <p:cNvSpPr txBox="1">
            <a:spLocks noGrp="1"/>
          </p:cNvSpPr>
          <p:nvPr>
            <p:ph type="body" sz="quarter" idx="1"/>
          </p:nvPr>
        </p:nvSpPr>
        <p:spPr>
          <a:xfrm>
            <a:off x="1206500" y="2512664"/>
            <a:ext cx="21971000" cy="934781"/>
          </a:xfrm>
          <a:prstGeom prst="rect">
            <a:avLst/>
          </a:prstGeom>
        </p:spPr>
        <p:txBody>
          <a:bodyPr/>
          <a:lstStyle>
            <a:lvl1pPr defTabSz="1609303">
              <a:lnSpc>
                <a:spcPct val="80000"/>
              </a:lnSpc>
              <a:defRPr sz="5610" spc="-112"/>
            </a:lvl1pPr>
          </a:lstStyle>
          <a:p>
            <a:r>
              <a:rPr dirty="0"/>
              <a:t>RStudio in a Web Browser</a:t>
            </a:r>
          </a:p>
        </p:txBody>
      </p:sp>
      <p:sp>
        <p:nvSpPr>
          <p:cNvPr id="194" name="Body Level One…"/>
          <p:cNvSpPr txBox="1">
            <a:spLocks noGrp="1"/>
          </p:cNvSpPr>
          <p:nvPr>
            <p:ph type="body" idx="21"/>
          </p:nvPr>
        </p:nvSpPr>
        <p:spPr>
          <a:xfrm>
            <a:off x="1206500" y="4248503"/>
            <a:ext cx="21971000" cy="825601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a:buSzTx/>
              <a:buNone/>
            </a:pPr>
            <a:r>
              <a:rPr dirty="0"/>
              <a:t>For this hands-on exercise we a bypassing the </a:t>
            </a:r>
            <a:r>
              <a:rPr dirty="0" err="1"/>
              <a:t>NCShare</a:t>
            </a:r>
            <a:r>
              <a:rPr dirty="0"/>
              <a:t> container manager reservation system (since not everyone here is from an </a:t>
            </a:r>
            <a:r>
              <a:rPr dirty="0" err="1"/>
              <a:t>NCShare</a:t>
            </a:r>
            <a:r>
              <a:rPr dirty="0"/>
              <a:t> school)</a:t>
            </a:r>
            <a:r>
              <a:rPr lang="en-US" dirty="0"/>
              <a:t>.</a:t>
            </a:r>
            <a:endParaRPr dirty="0"/>
          </a:p>
          <a:p>
            <a:pPr marL="0" indent="0">
              <a:buSzTx/>
              <a:buNone/>
            </a:pPr>
            <a:r>
              <a:rPr dirty="0"/>
              <a:t>These containers will remain active through Friday afternoon</a:t>
            </a:r>
            <a:r>
              <a:rPr lang="en-US" dirty="0"/>
              <a:t>.</a:t>
            </a:r>
          </a:p>
          <a:p>
            <a:pPr marL="0" indent="0">
              <a:buSzTx/>
              <a:buNone/>
            </a:pPr>
            <a:r>
              <a:rPr lang="en-US" dirty="0"/>
              <a:t>Please use your guest account </a:t>
            </a:r>
            <a:r>
              <a:rPr lang="en-US" dirty="0" err="1"/>
              <a:t>url</a:t>
            </a:r>
            <a:r>
              <a:rPr lang="en-US" dirty="0"/>
              <a:t> to open your container in your browser! </a:t>
            </a:r>
            <a:endParaRPr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EB38FC0E-AB1C-7AE9-F8E1-0662775C1160}"/>
              </a:ext>
            </a:extLst>
          </p:cNvPr>
          <p:cNvPicPr>
            <a:picLocks noChangeAspect="1"/>
          </p:cNvPicPr>
          <p:nvPr/>
        </p:nvPicPr>
        <p:blipFill rotWithShape="1">
          <a:blip r:embed="rId2">
            <a:extLst>
              <a:ext uri="{28A0092B-C50C-407E-A947-70E740481C1C}">
                <a14:useLocalDpi xmlns:a14="http://schemas.microsoft.com/office/drawing/2010/main" val="0"/>
              </a:ext>
            </a:extLst>
          </a:blip>
          <a:srcRect t="1442" r="1" b="8557"/>
          <a:stretch/>
        </p:blipFill>
        <p:spPr>
          <a:xfrm>
            <a:off x="242887" y="136525"/>
            <a:ext cx="23898225" cy="13442950"/>
          </a:xfrm>
          <a:prstGeom prst="rect">
            <a:avLst/>
          </a:prstGeom>
          <a:noFill/>
        </p:spPr>
      </p:pic>
      <p:sp>
        <p:nvSpPr>
          <p:cNvPr id="7" name="Oval 6">
            <a:extLst>
              <a:ext uri="{FF2B5EF4-FFF2-40B4-BE49-F238E27FC236}">
                <a16:creationId xmlns:a16="http://schemas.microsoft.com/office/drawing/2014/main" id="{C66AC323-8A7D-8067-1AE3-53ED7D21CE6D}"/>
              </a:ext>
            </a:extLst>
          </p:cNvPr>
          <p:cNvSpPr/>
          <p:nvPr/>
        </p:nvSpPr>
        <p:spPr>
          <a:xfrm>
            <a:off x="11695813" y="10672215"/>
            <a:ext cx="4522573" cy="1077624"/>
          </a:xfrm>
          <a:prstGeom prst="ellipse">
            <a:avLst/>
          </a:prstGeom>
          <a:noFill/>
          <a:ln w="76200" cap="flat">
            <a:solidFill>
              <a:srgbClr val="FF000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7" rtl="0" fontAlgn="auto" latinLnBrk="0" hangingPunct="0">
              <a:lnSpc>
                <a:spcPct val="90000"/>
              </a:lnSpc>
              <a:spcBef>
                <a:spcPts val="4500"/>
              </a:spcBef>
              <a:spcAft>
                <a:spcPts val="0"/>
              </a:spcAft>
              <a:buClrTx/>
              <a:buSzTx/>
              <a:buFontTx/>
              <a:buNone/>
              <a:tabLst/>
            </a:pPr>
            <a:endParaRPr kumimoji="0" lang="en-US" sz="4800" b="0" i="0" u="none" strike="noStrike" cap="none" spc="0" normalizeH="0" baseline="0">
              <a:ln>
                <a:noFill/>
              </a:ln>
              <a:solidFill>
                <a:srgbClr val="000000"/>
              </a:solidFill>
              <a:effectLst/>
              <a:uFillTx/>
              <a:latin typeface="+mn-lt"/>
              <a:ea typeface="+mn-ea"/>
              <a:cs typeface="+mn-cs"/>
              <a:sym typeface="Helvetica Neue"/>
            </a:endParaRPr>
          </a:p>
        </p:txBody>
      </p:sp>
    </p:spTree>
    <p:extLst>
      <p:ext uri="{BB962C8B-B14F-4D97-AF65-F5344CB8AC3E}">
        <p14:creationId xmlns:p14="http://schemas.microsoft.com/office/powerpoint/2010/main" val="411633496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 program&#10;&#10;Description automatically generated">
            <a:extLst>
              <a:ext uri="{FF2B5EF4-FFF2-40B4-BE49-F238E27FC236}">
                <a16:creationId xmlns:a16="http://schemas.microsoft.com/office/drawing/2014/main" id="{32836E9F-991A-A006-434C-B5C4D00DEA4C}"/>
              </a:ext>
            </a:extLst>
          </p:cNvPr>
          <p:cNvPicPr>
            <a:picLocks noChangeAspect="1"/>
          </p:cNvPicPr>
          <p:nvPr/>
        </p:nvPicPr>
        <p:blipFill rotWithShape="1">
          <a:blip r:embed="rId2">
            <a:extLst>
              <a:ext uri="{28A0092B-C50C-407E-A947-70E740481C1C}">
                <a14:useLocalDpi xmlns:a14="http://schemas.microsoft.com/office/drawing/2010/main" val="0"/>
              </a:ext>
            </a:extLst>
          </a:blip>
          <a:srcRect t="173" b="4891"/>
          <a:stretch/>
        </p:blipFill>
        <p:spPr>
          <a:xfrm>
            <a:off x="20" y="10"/>
            <a:ext cx="24383980" cy="13715990"/>
          </a:xfrm>
          <a:prstGeom prst="rect">
            <a:avLst/>
          </a:prstGeom>
          <a:noFill/>
        </p:spPr>
      </p:pic>
    </p:spTree>
    <p:extLst>
      <p:ext uri="{BB962C8B-B14F-4D97-AF65-F5344CB8AC3E}">
        <p14:creationId xmlns:p14="http://schemas.microsoft.com/office/powerpoint/2010/main" val="48298045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0FA83-F938-6838-C011-4EF1A1DA5D9B}"/>
              </a:ext>
            </a:extLst>
          </p:cNvPr>
          <p:cNvSpPr>
            <a:spLocks noGrp="1"/>
          </p:cNvSpPr>
          <p:nvPr>
            <p:ph type="title"/>
          </p:nvPr>
        </p:nvSpPr>
        <p:spPr/>
        <p:txBody>
          <a:bodyPr lIns="50800" tIns="50800" rIns="50800" bIns="50800" anchor="t">
            <a:normAutofit/>
          </a:bodyPr>
          <a:lstStyle/>
          <a:p>
            <a:r>
              <a:rPr lang="en-US" dirty="0"/>
              <a:t>Benefits</a:t>
            </a:r>
          </a:p>
        </p:txBody>
      </p:sp>
      <p:sp>
        <p:nvSpPr>
          <p:cNvPr id="4" name="Text Placeholder 3">
            <a:extLst>
              <a:ext uri="{FF2B5EF4-FFF2-40B4-BE49-F238E27FC236}">
                <a16:creationId xmlns:a16="http://schemas.microsoft.com/office/drawing/2014/main" id="{AFDF3607-AF6D-CB28-0CA4-9A798EA2C9EC}"/>
              </a:ext>
            </a:extLst>
          </p:cNvPr>
          <p:cNvSpPr>
            <a:spLocks noGrp="1"/>
          </p:cNvSpPr>
          <p:nvPr>
            <p:ph type="body" idx="1"/>
          </p:nvPr>
        </p:nvSpPr>
        <p:spPr>
          <a:xfrm>
            <a:off x="1206500" y="2857854"/>
            <a:ext cx="21971000" cy="8256012"/>
          </a:xfrm>
        </p:spPr>
        <p:txBody>
          <a:bodyPr lIns="50800" tIns="50800" rIns="50800" bIns="50800" anchor="t">
            <a:normAutofit/>
          </a:bodyPr>
          <a:lstStyle/>
          <a:p>
            <a:pPr marL="685800" indent="-685800">
              <a:buFont typeface="Arial" panose="020B0604020202020204" pitchFamily="34" charset="0"/>
              <a:buChar char="•"/>
            </a:pPr>
            <a:r>
              <a:rPr lang="en-US" sz="4800" b="0" dirty="0"/>
              <a:t>All students have one common experience</a:t>
            </a:r>
          </a:p>
          <a:p>
            <a:pPr marL="685800" indent="-685800">
              <a:buFont typeface="Arial" panose="020B0604020202020204" pitchFamily="34" charset="0"/>
              <a:buChar char="•"/>
            </a:pPr>
            <a:endParaRPr lang="en-US" sz="4800" b="0" dirty="0"/>
          </a:p>
          <a:p>
            <a:pPr marL="685800" indent="-685800">
              <a:buFont typeface="Arial" panose="020B0604020202020204" pitchFamily="34" charset="0"/>
              <a:buChar char="•"/>
            </a:pPr>
            <a:r>
              <a:rPr lang="en-US" sz="4800" b="0" dirty="0"/>
              <a:t>Learn by doing &amp; Learning how to do </a:t>
            </a:r>
          </a:p>
          <a:p>
            <a:pPr marL="685800" indent="-685800">
              <a:buFont typeface="Arial" panose="020B0604020202020204" pitchFamily="34" charset="0"/>
              <a:buChar char="•"/>
            </a:pPr>
            <a:endParaRPr lang="en-US" sz="4800" b="0" dirty="0"/>
          </a:p>
          <a:p>
            <a:pPr marL="685800" indent="-685800">
              <a:buFont typeface="Arial" panose="020B0604020202020204" pitchFamily="34" charset="0"/>
              <a:buChar char="•"/>
            </a:pPr>
            <a:r>
              <a:rPr lang="en-US" sz="4800" b="0" dirty="0"/>
              <a:t>Question variety </a:t>
            </a:r>
          </a:p>
          <a:p>
            <a:pPr marL="685800" indent="-685800">
              <a:buFont typeface="Arial" panose="020B0604020202020204" pitchFamily="34" charset="0"/>
              <a:buChar char="•"/>
            </a:pPr>
            <a:endParaRPr lang="en-US" sz="4800" b="0" dirty="0"/>
          </a:p>
          <a:p>
            <a:pPr marL="685800" indent="-685800">
              <a:buFont typeface="Arial" panose="020B0604020202020204" pitchFamily="34" charset="0"/>
              <a:buChar char="•"/>
            </a:pPr>
            <a:r>
              <a:rPr lang="en-US" sz="4800" b="0" dirty="0"/>
              <a:t>Excited to learn </a:t>
            </a:r>
          </a:p>
          <a:p>
            <a:pPr marL="685800" indent="-685800">
              <a:buFont typeface="Arial" panose="020B0604020202020204" pitchFamily="34" charset="0"/>
              <a:buChar char="•"/>
            </a:pPr>
            <a:endParaRPr lang="en-US" sz="4800" b="0" dirty="0"/>
          </a:p>
          <a:p>
            <a:pPr marL="685800" indent="-685800">
              <a:buFont typeface="Arial" panose="020B0604020202020204" pitchFamily="34" charset="0"/>
              <a:buChar char="•"/>
            </a:pPr>
            <a:r>
              <a:rPr lang="en-US" sz="4800" b="0" dirty="0"/>
              <a:t>Take ownership of their learning </a:t>
            </a:r>
          </a:p>
          <a:p>
            <a:pPr marL="685800" indent="-685800">
              <a:buFont typeface="Arial" panose="020B0604020202020204" pitchFamily="34" charset="0"/>
              <a:buChar char="•"/>
            </a:pPr>
            <a:endParaRPr lang="en-US" sz="4800" b="0" dirty="0"/>
          </a:p>
          <a:p>
            <a:pPr marL="685800" indent="-685800">
              <a:buFont typeface="Arial" panose="020B0604020202020204" pitchFamily="34" charset="0"/>
              <a:buChar char="•"/>
            </a:pPr>
            <a:r>
              <a:rPr lang="en-US" sz="4800" b="0" dirty="0"/>
              <a:t>Trickle-down effect</a:t>
            </a:r>
          </a:p>
        </p:txBody>
      </p:sp>
    </p:spTree>
    <p:extLst>
      <p:ext uri="{BB962C8B-B14F-4D97-AF65-F5344CB8AC3E}">
        <p14:creationId xmlns:p14="http://schemas.microsoft.com/office/powerpoint/2010/main" val="238410285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296D4-032D-3837-161E-2B2E34D78A4E}"/>
              </a:ext>
            </a:extLst>
          </p:cNvPr>
          <p:cNvSpPr>
            <a:spLocks noGrp="1"/>
          </p:cNvSpPr>
          <p:nvPr>
            <p:ph type="title"/>
          </p:nvPr>
        </p:nvSpPr>
        <p:spPr/>
        <p:txBody>
          <a:bodyPr lIns="50800" tIns="50800" rIns="50800" bIns="50800" anchor="t">
            <a:normAutofit/>
          </a:bodyPr>
          <a:lstStyle/>
          <a:p>
            <a:r>
              <a:rPr lang="en-US" dirty="0"/>
              <a:t>Where to find examples</a:t>
            </a:r>
          </a:p>
        </p:txBody>
      </p:sp>
      <p:sp>
        <p:nvSpPr>
          <p:cNvPr id="4" name="Text Placeholder 3">
            <a:extLst>
              <a:ext uri="{FF2B5EF4-FFF2-40B4-BE49-F238E27FC236}">
                <a16:creationId xmlns:a16="http://schemas.microsoft.com/office/drawing/2014/main" id="{241250B9-0F2D-7292-7789-E956ABB0B5A9}"/>
              </a:ext>
            </a:extLst>
          </p:cNvPr>
          <p:cNvSpPr>
            <a:spLocks noGrp="1"/>
          </p:cNvSpPr>
          <p:nvPr>
            <p:ph type="body" idx="1"/>
          </p:nvPr>
        </p:nvSpPr>
        <p:spPr>
          <a:xfrm>
            <a:off x="808074" y="2372961"/>
            <a:ext cx="22369426" cy="5367541"/>
          </a:xfrm>
        </p:spPr>
        <p:txBody>
          <a:bodyPr lIns="50800" tIns="50800" rIns="50800" bIns="50800" anchor="t">
            <a:normAutofit fontScale="77500" lnSpcReduction="20000"/>
          </a:bodyPr>
          <a:lstStyle/>
          <a:p>
            <a:endParaRPr lang="en-US" dirty="0"/>
          </a:p>
          <a:p>
            <a:r>
              <a:rPr lang="en-US" dirty="0"/>
              <a:t>Elijah Meyer - STA199 F23-1 Intro to Data Science  </a:t>
            </a:r>
            <a:r>
              <a:rPr lang="en-US" dirty="0">
                <a:ea typeface="+mn-lt"/>
                <a:cs typeface="+mn-lt"/>
              </a:rPr>
              <a:t>https://sta199-f23-1.github.io/</a:t>
            </a:r>
            <a:endParaRPr lang="en-US" dirty="0">
              <a:hlinkClick r:id="rId2"/>
            </a:endParaRPr>
          </a:p>
          <a:p>
            <a:endParaRPr lang="en-US" dirty="0"/>
          </a:p>
          <a:p>
            <a:endParaRPr lang="en-US" dirty="0"/>
          </a:p>
          <a:p>
            <a:r>
              <a:rPr lang="en-US" dirty="0"/>
              <a:t>Mine </a:t>
            </a:r>
            <a:r>
              <a:rPr lang="en-US" dirty="0">
                <a:ea typeface="+mn-lt"/>
                <a:cs typeface="+mn-lt"/>
              </a:rPr>
              <a:t>Çetinkaya-Rundel – STA199 S24 Intro to Data Science</a:t>
            </a:r>
          </a:p>
          <a:p>
            <a:endParaRPr lang="en-US" dirty="0">
              <a:ea typeface="+mn-lt"/>
              <a:cs typeface="+mn-lt"/>
            </a:endParaRPr>
          </a:p>
          <a:p>
            <a:r>
              <a:rPr lang="en-US" dirty="0">
                <a:ea typeface="+mn-lt"/>
                <a:cs typeface="+mn-lt"/>
              </a:rPr>
              <a:t>https://sta199-s24.github.io/</a:t>
            </a:r>
          </a:p>
          <a:p>
            <a:r>
              <a:rPr lang="en-US" dirty="0"/>
              <a:t>	</a:t>
            </a:r>
          </a:p>
          <a:p>
            <a:r>
              <a:rPr lang="en-US" dirty="0"/>
              <a:t>And Lab-0 </a:t>
            </a:r>
            <a:r>
              <a:rPr lang="en-US" dirty="0">
                <a:ea typeface="+mn-lt"/>
                <a:cs typeface="+mn-lt"/>
              </a:rPr>
              <a:t>https://sta199-s24.github.io/labs/lab-0.html</a:t>
            </a:r>
            <a:br>
              <a:rPr lang="en-US" dirty="0"/>
            </a:br>
            <a:endParaRPr lang="en-US" dirty="0"/>
          </a:p>
          <a:p>
            <a:endParaRPr lang="en-US" dirty="0"/>
          </a:p>
        </p:txBody>
      </p:sp>
    </p:spTree>
    <p:extLst>
      <p:ext uri="{BB962C8B-B14F-4D97-AF65-F5344CB8AC3E}">
        <p14:creationId xmlns:p14="http://schemas.microsoft.com/office/powerpoint/2010/main" val="339633882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Getting started with NCShare"/>
          <p:cNvSpPr txBox="1">
            <a:spLocks noGrp="1"/>
          </p:cNvSpPr>
          <p:nvPr>
            <p:ph type="title"/>
          </p:nvPr>
        </p:nvSpPr>
        <p:spPr>
          <a:prstGeom prst="rect">
            <a:avLst/>
          </a:prstGeom>
        </p:spPr>
        <p:txBody>
          <a:bodyPr/>
          <a:lstStyle/>
          <a:p>
            <a:r>
              <a:rPr lang="en-US" dirty="0"/>
              <a:t>Escalation path if something goes wrong </a:t>
            </a:r>
            <a:endParaRPr dirty="0"/>
          </a:p>
        </p:txBody>
      </p:sp>
      <p:sp>
        <p:nvSpPr>
          <p:cNvPr id="199" name="Where do I start?"/>
          <p:cNvSpPr txBox="1">
            <a:spLocks noGrp="1"/>
          </p:cNvSpPr>
          <p:nvPr>
            <p:ph type="body" sz="quarter" idx="1"/>
          </p:nvPr>
        </p:nvSpPr>
        <p:spPr>
          <a:prstGeom prst="rect">
            <a:avLst/>
          </a:prstGeom>
        </p:spPr>
        <p:txBody>
          <a:bodyPr/>
          <a:lstStyle/>
          <a:p>
            <a:r>
              <a:rPr dirty="0"/>
              <a:t>Where do I start?</a:t>
            </a:r>
          </a:p>
        </p:txBody>
      </p:sp>
      <p:sp>
        <p:nvSpPr>
          <p:cNvPr id="200" name="Body Level One…"/>
          <p:cNvSpPr txBox="1">
            <a:spLocks noGrp="1"/>
          </p:cNvSpPr>
          <p:nvPr>
            <p:ph type="body" idx="21"/>
          </p:nvPr>
        </p:nvSpPr>
        <p:spPr>
          <a:xfrm>
            <a:off x="1206500" y="4248503"/>
            <a:ext cx="22333984" cy="740478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pPr marL="0" lvl="3" indent="603504" defTabSz="2145737">
              <a:spcBef>
                <a:spcPts val="3900"/>
              </a:spcBef>
              <a:buSzTx/>
              <a:buNone/>
              <a:defRPr sz="4224"/>
            </a:pPr>
            <a:r>
              <a:rPr lang="en-US" dirty="0"/>
              <a:t>1.) usually hyperlocal fix: student restarts their container after clearing cache</a:t>
            </a:r>
          </a:p>
          <a:p>
            <a:pPr marL="0" lvl="3" indent="603504" defTabSz="2145737">
              <a:spcBef>
                <a:spcPts val="3900"/>
              </a:spcBef>
              <a:buSzTx/>
              <a:buNone/>
              <a:defRPr sz="4224"/>
            </a:pPr>
            <a:r>
              <a:rPr lang="en-US" dirty="0"/>
              <a:t>2.) student talks with instructor</a:t>
            </a:r>
          </a:p>
          <a:p>
            <a:pPr marL="0" lvl="3" indent="603504" defTabSz="2145737">
              <a:spcBef>
                <a:spcPts val="3900"/>
              </a:spcBef>
              <a:buSzTx/>
              <a:buNone/>
              <a:defRPr sz="4224"/>
            </a:pPr>
            <a:r>
              <a:rPr lang="en-US" dirty="0"/>
              <a:t>3.) instructor contacts their local IT support person</a:t>
            </a:r>
          </a:p>
          <a:p>
            <a:pPr marL="0" lvl="3" indent="603504" defTabSz="2145737">
              <a:spcBef>
                <a:spcPts val="3900"/>
              </a:spcBef>
              <a:buSzTx/>
              <a:buNone/>
              <a:defRPr sz="4224"/>
            </a:pPr>
            <a:r>
              <a:rPr lang="en-US" dirty="0"/>
              <a:t>4.) IT support person contacts info @</a:t>
            </a:r>
            <a:r>
              <a:rPr lang="en-US" dirty="0" err="1"/>
              <a:t>ncshare.org</a:t>
            </a:r>
            <a:endParaRPr dirty="0"/>
          </a:p>
          <a:p>
            <a:pPr marL="0" indent="0" defTabSz="2145737">
              <a:spcBef>
                <a:spcPts val="3900"/>
              </a:spcBef>
              <a:buSzTx/>
              <a:buNone/>
              <a:defRPr sz="4224"/>
            </a:pPr>
            <a:r>
              <a:rPr dirty="0" err="1"/>
              <a:t>NCShare</a:t>
            </a:r>
            <a:r>
              <a:rPr dirty="0"/>
              <a:t> email: </a:t>
            </a:r>
            <a:r>
              <a:rPr u="sng" dirty="0">
                <a:solidFill>
                  <a:srgbClr val="0000FF"/>
                </a:solidFill>
                <a:uFill>
                  <a:solidFill>
                    <a:srgbClr val="0000FF"/>
                  </a:solidFill>
                </a:uFill>
                <a:hlinkClick r:id="rId2"/>
              </a:rPr>
              <a:t>info@ncshare.org</a:t>
            </a:r>
            <a:r>
              <a:rPr dirty="0"/>
              <a:t>  web: </a:t>
            </a:r>
            <a:r>
              <a:rPr u="sng" dirty="0">
                <a:solidFill>
                  <a:srgbClr val="0000FF"/>
                </a:solidFill>
                <a:uFill>
                  <a:solidFill>
                    <a:srgbClr val="0000FF"/>
                  </a:solidFill>
                </a:uFill>
                <a:hlinkClick r:id="rId3"/>
              </a:rPr>
              <a:t>www.ncshare.org</a:t>
            </a:r>
          </a:p>
        </p:txBody>
      </p:sp>
    </p:spTree>
    <p:extLst>
      <p:ext uri="{BB962C8B-B14F-4D97-AF65-F5344CB8AC3E}">
        <p14:creationId xmlns:p14="http://schemas.microsoft.com/office/powerpoint/2010/main" val="73829080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Getting started with NCShare"/>
          <p:cNvSpPr txBox="1">
            <a:spLocks noGrp="1"/>
          </p:cNvSpPr>
          <p:nvPr>
            <p:ph type="title"/>
          </p:nvPr>
        </p:nvSpPr>
        <p:spPr>
          <a:prstGeom prst="rect">
            <a:avLst/>
          </a:prstGeom>
        </p:spPr>
        <p:txBody>
          <a:bodyPr/>
          <a:lstStyle/>
          <a:p>
            <a:r>
              <a:t>Getting started with NCShare</a:t>
            </a:r>
          </a:p>
        </p:txBody>
      </p:sp>
      <p:sp>
        <p:nvSpPr>
          <p:cNvPr id="199" name="Where do I start?"/>
          <p:cNvSpPr txBox="1">
            <a:spLocks noGrp="1"/>
          </p:cNvSpPr>
          <p:nvPr>
            <p:ph type="body" sz="quarter" idx="1"/>
          </p:nvPr>
        </p:nvSpPr>
        <p:spPr>
          <a:prstGeom prst="rect">
            <a:avLst/>
          </a:prstGeom>
        </p:spPr>
        <p:txBody>
          <a:bodyPr/>
          <a:lstStyle/>
          <a:p>
            <a:r>
              <a:t>Where do I start?</a:t>
            </a:r>
          </a:p>
        </p:txBody>
      </p:sp>
      <p:sp>
        <p:nvSpPr>
          <p:cNvPr id="200" name="Body Level One…"/>
          <p:cNvSpPr txBox="1">
            <a:spLocks noGrp="1"/>
          </p:cNvSpPr>
          <p:nvPr>
            <p:ph type="body" idx="21"/>
          </p:nvPr>
        </p:nvSpPr>
        <p:spPr>
          <a:xfrm>
            <a:off x="1206500" y="4248503"/>
            <a:ext cx="21971000" cy="825601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defTabSz="2145737">
              <a:spcBef>
                <a:spcPts val="3900"/>
              </a:spcBef>
              <a:buSzTx/>
              <a:buNone/>
              <a:defRPr sz="4224"/>
            </a:pPr>
            <a:r>
              <a:rPr dirty="0"/>
              <a:t>Next steps to host coursework RStudio student containers at </a:t>
            </a:r>
            <a:r>
              <a:rPr dirty="0" err="1"/>
              <a:t>NCShare</a:t>
            </a:r>
            <a:r>
              <a:rPr dirty="0"/>
              <a:t>: </a:t>
            </a:r>
          </a:p>
          <a:p>
            <a:pPr marL="0" lvl="3" indent="603504" defTabSz="2145737">
              <a:spcBef>
                <a:spcPts val="3900"/>
              </a:spcBef>
              <a:buSzTx/>
              <a:buNone/>
              <a:defRPr sz="4224"/>
            </a:pPr>
            <a:r>
              <a:rPr dirty="0"/>
              <a:t>1.) name a technical contact at your institution for local support and problem escalation</a:t>
            </a:r>
          </a:p>
          <a:p>
            <a:pPr marL="0" lvl="3" indent="603504" defTabSz="2145737">
              <a:spcBef>
                <a:spcPts val="3900"/>
              </a:spcBef>
              <a:buSzTx/>
              <a:buNone/>
              <a:defRPr sz="4224"/>
            </a:pPr>
            <a:r>
              <a:rPr dirty="0"/>
              <a:t>2.) configure logins so students can use your institution’s login service</a:t>
            </a:r>
          </a:p>
          <a:p>
            <a:pPr marL="0" lvl="3" indent="603504" defTabSz="2145737">
              <a:spcBef>
                <a:spcPts val="3900"/>
              </a:spcBef>
              <a:buSzTx/>
              <a:buNone/>
              <a:defRPr sz="4224"/>
            </a:pPr>
            <a:r>
              <a:rPr dirty="0"/>
              <a:t>3.) make arrangements with </a:t>
            </a:r>
            <a:r>
              <a:rPr dirty="0" err="1"/>
              <a:t>NCShare</a:t>
            </a:r>
            <a:r>
              <a:rPr dirty="0"/>
              <a:t> for capacity to handle student access</a:t>
            </a:r>
          </a:p>
          <a:p>
            <a:pPr marL="0" lvl="3" indent="603504" defTabSz="2145737">
              <a:spcBef>
                <a:spcPts val="3900"/>
              </a:spcBef>
              <a:buSzTx/>
              <a:buNone/>
              <a:defRPr sz="4224"/>
            </a:pPr>
            <a:r>
              <a:rPr dirty="0"/>
              <a:t>4.) test/verify the course assignment work in the RStudio container</a:t>
            </a:r>
          </a:p>
          <a:p>
            <a:pPr marL="0" indent="0" defTabSz="2145737">
              <a:spcBef>
                <a:spcPts val="3900"/>
              </a:spcBef>
              <a:buSzTx/>
              <a:buNone/>
              <a:defRPr sz="4224"/>
            </a:pPr>
            <a:endParaRPr dirty="0"/>
          </a:p>
          <a:p>
            <a:pPr marL="0" indent="0" defTabSz="2145737">
              <a:spcBef>
                <a:spcPts val="3900"/>
              </a:spcBef>
              <a:buSzTx/>
              <a:buNone/>
              <a:defRPr sz="4224"/>
            </a:pPr>
            <a:endParaRPr dirty="0"/>
          </a:p>
          <a:p>
            <a:pPr marL="0" indent="0" defTabSz="2145737">
              <a:spcBef>
                <a:spcPts val="3900"/>
              </a:spcBef>
              <a:buSzTx/>
              <a:buNone/>
              <a:defRPr sz="4224"/>
            </a:pPr>
            <a:r>
              <a:rPr dirty="0" err="1"/>
              <a:t>NCShare</a:t>
            </a:r>
            <a:r>
              <a:rPr dirty="0"/>
              <a:t> email: </a:t>
            </a:r>
            <a:r>
              <a:rPr u="sng" dirty="0">
                <a:solidFill>
                  <a:srgbClr val="0000FF"/>
                </a:solidFill>
                <a:uFill>
                  <a:solidFill>
                    <a:srgbClr val="0000FF"/>
                  </a:solidFill>
                </a:uFill>
                <a:hlinkClick r:id="rId2"/>
              </a:rPr>
              <a:t>info@ncshare.org</a:t>
            </a:r>
            <a:r>
              <a:rPr dirty="0"/>
              <a:t>  web: </a:t>
            </a:r>
            <a:r>
              <a:rPr u="sng" dirty="0">
                <a:solidFill>
                  <a:srgbClr val="0000FF"/>
                </a:solidFill>
                <a:uFill>
                  <a:solidFill>
                    <a:srgbClr val="0000FF"/>
                  </a:solidFill>
                </a:uFill>
                <a:hlinkClick r:id="rId3"/>
              </a:rPr>
              <a:t>www.ncshare.org</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Questions?"/>
          <p:cNvSpPr txBox="1">
            <a:spLocks noGrp="1"/>
          </p:cNvSpPr>
          <p:nvPr>
            <p:ph type="body" sz="half" idx="1"/>
          </p:nvPr>
        </p:nvSpPr>
        <p:spPr>
          <a:prstGeom prst="rect">
            <a:avLst/>
          </a:prstGeom>
        </p:spPr>
        <p:txBody>
          <a:bodyPr/>
          <a:lstStyle/>
          <a:p>
            <a:r>
              <a:t>Questions?</a:t>
            </a:r>
          </a:p>
        </p:txBody>
      </p:sp>
    </p:spTree>
    <p:extLst>
      <p:ext uri="{BB962C8B-B14F-4D97-AF65-F5344CB8AC3E}">
        <p14:creationId xmlns:p14="http://schemas.microsoft.com/office/powerpoint/2010/main" val="283567905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Text Placeholder 2">
            <a:extLst>
              <a:ext uri="{FF2B5EF4-FFF2-40B4-BE49-F238E27FC236}">
                <a16:creationId xmlns:a16="http://schemas.microsoft.com/office/drawing/2014/main" id="{FC173F26-A696-68DD-CABD-8E404A75936F}"/>
              </a:ext>
            </a:extLst>
          </p:cNvPr>
          <p:cNvSpPr>
            <a:spLocks noGrp="1"/>
          </p:cNvSpPr>
          <p:nvPr>
            <p:ph type="body" sz="half" idx="21"/>
          </p:nvPr>
        </p:nvSpPr>
        <p:spPr>
          <a:xfrm>
            <a:off x="1206500" y="3113904"/>
            <a:ext cx="9779000" cy="5966301"/>
          </a:xfrm>
        </p:spPr>
        <p:txBody>
          <a:bodyPr>
            <a:normAutofit/>
          </a:bodyPr>
          <a:lstStyle/>
          <a:p>
            <a:pPr marL="0" indent="0">
              <a:buNone/>
            </a:pPr>
            <a:r>
              <a:rPr lang="en-US" sz="4000" b="0" i="1" u="none" strike="noStrike" dirty="0">
                <a:solidFill>
                  <a:srgbClr val="333333"/>
                </a:solidFill>
                <a:effectLst/>
                <a:highlight>
                  <a:srgbClr val="FFFFFF"/>
                </a:highlight>
                <a:latin typeface="HelveticaNeue-Light" panose="02000503000000020004" pitchFamily="2" charset="0"/>
              </a:rPr>
              <a:t>One of the major hypotheses of the Palmer LTER program is that with the warming of the Peninsula, the amount and extent of winter sea ice has been decreasing, resulting in changes in the breeding success and overall population sizes of the resident penguin species. The penguin species most affected by these changes is the </a:t>
            </a:r>
            <a:r>
              <a:rPr lang="en-US" sz="4000" b="0" i="1" u="none" strike="noStrike" dirty="0" err="1">
                <a:solidFill>
                  <a:srgbClr val="333333"/>
                </a:solidFill>
                <a:effectLst/>
                <a:highlight>
                  <a:srgbClr val="FFFFFF"/>
                </a:highlight>
                <a:latin typeface="HelveticaNeue-Light" panose="02000503000000020004" pitchFamily="2" charset="0"/>
              </a:rPr>
              <a:t>Adélie</a:t>
            </a:r>
            <a:r>
              <a:rPr lang="en-US" sz="4000" b="0" i="1" u="none" strike="noStrike" dirty="0">
                <a:solidFill>
                  <a:srgbClr val="333333"/>
                </a:solidFill>
                <a:effectLst/>
                <a:highlight>
                  <a:srgbClr val="FFFFFF"/>
                </a:highlight>
                <a:latin typeface="HelveticaNeue-Light" panose="02000503000000020004" pitchFamily="2" charset="0"/>
              </a:rPr>
              <a:t> Penguin, appropriately referred to as the “bellwether of climate change.”</a:t>
            </a:r>
            <a:endParaRPr lang="en-US" sz="4000" i="1" dirty="0"/>
          </a:p>
        </p:txBody>
      </p:sp>
      <p:pic>
        <p:nvPicPr>
          <p:cNvPr id="1026" name="Picture 2">
            <a:extLst>
              <a:ext uri="{FF2B5EF4-FFF2-40B4-BE49-F238E27FC236}">
                <a16:creationId xmlns:a16="http://schemas.microsoft.com/office/drawing/2014/main" id="{DDCCE46F-8C77-D72F-B21D-B0CF74A1CA7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192000" y="-407266"/>
            <a:ext cx="10916874" cy="14555833"/>
          </a:xfrm>
          <a:prstGeom prst="rect">
            <a:avLst/>
          </a:prstGeom>
          <a:solidFill>
            <a:srgbClr val="FFFFFF"/>
          </a:solidFill>
        </p:spPr>
      </p:pic>
      <p:sp>
        <p:nvSpPr>
          <p:cNvPr id="6" name="Title 5">
            <a:extLst>
              <a:ext uri="{FF2B5EF4-FFF2-40B4-BE49-F238E27FC236}">
                <a16:creationId xmlns:a16="http://schemas.microsoft.com/office/drawing/2014/main" id="{FAC33CF2-0DE8-BC15-E2C6-ECD4149CEA82}"/>
              </a:ext>
            </a:extLst>
          </p:cNvPr>
          <p:cNvSpPr>
            <a:spLocks noGrp="1"/>
          </p:cNvSpPr>
          <p:nvPr>
            <p:ph type="title"/>
          </p:nvPr>
        </p:nvSpPr>
        <p:spPr>
          <a:xfrm>
            <a:off x="934651" y="889589"/>
            <a:ext cx="9251340" cy="1853611"/>
          </a:xfrm>
        </p:spPr>
        <p:txBody>
          <a:bodyPr>
            <a:normAutofit fontScale="90000"/>
          </a:bodyPr>
          <a:lstStyle/>
          <a:p>
            <a:r>
              <a:rPr lang="en-US" sz="5300" dirty="0"/>
              <a:t>Marie Vernet, Scripps Institute, on Adelie Penguins in the Western Antarctic Peninsula: </a:t>
            </a:r>
            <a:br>
              <a:rPr lang="en-US" sz="5300" dirty="0"/>
            </a:br>
            <a:endParaRPr lang="en-US" sz="5300" dirty="0"/>
          </a:p>
        </p:txBody>
      </p:sp>
      <p:sp>
        <p:nvSpPr>
          <p:cNvPr id="9" name="TextBox 8">
            <a:extLst>
              <a:ext uri="{FF2B5EF4-FFF2-40B4-BE49-F238E27FC236}">
                <a16:creationId xmlns:a16="http://schemas.microsoft.com/office/drawing/2014/main" id="{4E38A41F-819E-6241-5305-DB0617CE5C6B}"/>
              </a:ext>
            </a:extLst>
          </p:cNvPr>
          <p:cNvSpPr txBox="1"/>
          <p:nvPr/>
        </p:nvSpPr>
        <p:spPr>
          <a:xfrm>
            <a:off x="786030" y="9487548"/>
            <a:ext cx="11405970" cy="33388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7" rtl="0" fontAlgn="auto" latinLnBrk="0" hangingPunct="0">
              <a:lnSpc>
                <a:spcPct val="90000"/>
              </a:lnSpc>
              <a:spcBef>
                <a:spcPts val="4500"/>
              </a:spcBef>
              <a:spcAft>
                <a:spcPts val="0"/>
              </a:spcAft>
              <a:buClrTx/>
              <a:buSzTx/>
              <a:buFontTx/>
              <a:buNone/>
              <a:tabLst/>
            </a:pPr>
            <a:r>
              <a:rPr kumimoji="0" lang="en-US" sz="4800" b="0" i="0" u="none" strike="noStrike" cap="none" spc="0" normalizeH="0" baseline="0" dirty="0">
                <a:ln>
                  <a:noFill/>
                </a:ln>
                <a:solidFill>
                  <a:srgbClr val="000000"/>
                </a:solidFill>
                <a:effectLst/>
                <a:uFillTx/>
                <a:latin typeface="+mn-lt"/>
                <a:ea typeface="+mn-ea"/>
                <a:cs typeface="+mn-cs"/>
                <a:sym typeface="Helvetica Neue"/>
              </a:rPr>
              <a:t>How far could you and your students go with access to advanced science capabilities and software environments from day one in your courses?</a:t>
            </a:r>
          </a:p>
        </p:txBody>
      </p:sp>
    </p:spTree>
    <p:extLst>
      <p:ext uri="{BB962C8B-B14F-4D97-AF65-F5344CB8AC3E}">
        <p14:creationId xmlns:p14="http://schemas.microsoft.com/office/powerpoint/2010/main" val="201877126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RStudio Containers for Teaching Statistics &amp; Data Science"/>
          <p:cNvSpPr txBox="1">
            <a:spLocks noGrp="1"/>
          </p:cNvSpPr>
          <p:nvPr>
            <p:ph type="title"/>
          </p:nvPr>
        </p:nvSpPr>
        <p:spPr>
          <a:prstGeom prst="rect">
            <a:avLst/>
          </a:prstGeom>
        </p:spPr>
        <p:txBody>
          <a:bodyPr>
            <a:normAutofit fontScale="90000"/>
          </a:bodyPr>
          <a:lstStyle>
            <a:lvl1pPr defTabSz="1853136">
              <a:defRPr sz="6460" spc="-129"/>
            </a:lvl1pPr>
          </a:lstStyle>
          <a:p>
            <a:r>
              <a:rPr dirty="0"/>
              <a:t>RStudio Containers for Teaching Statistics &amp; Data Science</a:t>
            </a:r>
          </a:p>
        </p:txBody>
      </p:sp>
      <p:sp>
        <p:nvSpPr>
          <p:cNvPr id="175" name="Why run RStudio via a web browser?"/>
          <p:cNvSpPr txBox="1">
            <a:spLocks noGrp="1"/>
          </p:cNvSpPr>
          <p:nvPr>
            <p:ph type="body" sz="quarter" idx="1"/>
          </p:nvPr>
        </p:nvSpPr>
        <p:spPr>
          <a:prstGeom prst="rect">
            <a:avLst/>
          </a:prstGeom>
        </p:spPr>
        <p:txBody>
          <a:bodyPr/>
          <a:lstStyle/>
          <a:p>
            <a:r>
              <a:t>Why run RStudio via a web browser?</a:t>
            </a:r>
          </a:p>
        </p:txBody>
      </p:sp>
      <p:sp>
        <p:nvSpPr>
          <p:cNvPr id="176" name="Body Level One…"/>
          <p:cNvSpPr txBox="1">
            <a:spLocks noGrp="1"/>
          </p:cNvSpPr>
          <p:nvPr>
            <p:ph type="body" idx="21"/>
          </p:nvPr>
        </p:nvSpPr>
        <p:spPr>
          <a:xfrm>
            <a:off x="1206500" y="4248503"/>
            <a:ext cx="21971000" cy="825601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defTabSz="2121354">
              <a:spcBef>
                <a:spcPts val="3900"/>
              </a:spcBef>
              <a:buSzTx/>
              <a:buNone/>
              <a:defRPr sz="4176"/>
            </a:pPr>
            <a:r>
              <a:rPr b="1" dirty="0"/>
              <a:t>Problem</a:t>
            </a:r>
            <a:r>
              <a:rPr dirty="0"/>
              <a:t>: </a:t>
            </a:r>
          </a:p>
          <a:p>
            <a:pPr marL="0" indent="0" defTabSz="2121354">
              <a:spcBef>
                <a:spcPts val="3900"/>
              </a:spcBef>
              <a:buSzTx/>
              <a:buNone/>
              <a:defRPr sz="4176"/>
            </a:pPr>
            <a:r>
              <a:rPr dirty="0"/>
              <a:t>You want to teach Statistics</a:t>
            </a:r>
            <a:r>
              <a:rPr lang="en-US" dirty="0"/>
              <a:t> and Data Science</a:t>
            </a:r>
            <a:endParaRPr dirty="0"/>
          </a:p>
          <a:p>
            <a:pPr marL="0" indent="0" defTabSz="2121354">
              <a:spcBef>
                <a:spcPts val="3900"/>
              </a:spcBef>
              <a:buSzTx/>
              <a:buNone/>
              <a:defRPr sz="4176"/>
            </a:pPr>
            <a:r>
              <a:rPr dirty="0"/>
              <a:t>Debugging students’ attempted installs of RStudio on their laptops wastes time</a:t>
            </a:r>
          </a:p>
          <a:p>
            <a:pPr marL="0" indent="0" defTabSz="2121354">
              <a:spcBef>
                <a:spcPts val="3900"/>
              </a:spcBef>
              <a:buSzTx/>
              <a:buNone/>
              <a:defRPr sz="4176"/>
            </a:pPr>
            <a:r>
              <a:rPr dirty="0"/>
              <a:t>You want all students to have a common experience with </a:t>
            </a:r>
          </a:p>
          <a:p>
            <a:pPr marL="2076049" lvl="5" indent="-418699" defTabSz="2121354">
              <a:spcBef>
                <a:spcPts val="3900"/>
              </a:spcBef>
              <a:buSzPct val="100000"/>
              <a:defRPr sz="4176"/>
            </a:pPr>
            <a:r>
              <a:rPr dirty="0"/>
              <a:t>same hardware</a:t>
            </a:r>
          </a:p>
          <a:p>
            <a:pPr marL="2076049" lvl="5" indent="-418699" defTabSz="2121354">
              <a:spcBef>
                <a:spcPts val="3900"/>
              </a:spcBef>
              <a:buSzPct val="100000"/>
              <a:defRPr sz="4176"/>
            </a:pPr>
            <a:r>
              <a:rPr dirty="0"/>
              <a:t>same software and packages installed</a:t>
            </a:r>
          </a:p>
          <a:p>
            <a:pPr marL="2076049" lvl="5" indent="-418699" defTabSz="2121354">
              <a:spcBef>
                <a:spcPts val="3900"/>
              </a:spcBef>
              <a:buSzPct val="100000"/>
              <a:defRPr sz="4176"/>
            </a:pPr>
            <a:r>
              <a:rPr dirty="0"/>
              <a:t>same datasets</a:t>
            </a:r>
          </a:p>
          <a:p>
            <a:pPr marL="0" indent="0" defTabSz="2121354">
              <a:spcBef>
                <a:spcPts val="3900"/>
              </a:spcBef>
              <a:buSzTx/>
              <a:buNone/>
              <a:defRPr sz="4176"/>
            </a:pPr>
            <a:r>
              <a:rPr b="1" dirty="0"/>
              <a:t>Solution</a:t>
            </a:r>
            <a:r>
              <a:rPr dirty="0"/>
              <a:t>: Provide RStudio to students via web browser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RStudio via a web browser"/>
          <p:cNvSpPr txBox="1">
            <a:spLocks noGrp="1"/>
          </p:cNvSpPr>
          <p:nvPr>
            <p:ph type="title"/>
          </p:nvPr>
        </p:nvSpPr>
        <p:spPr>
          <a:prstGeom prst="rect">
            <a:avLst/>
          </a:prstGeom>
        </p:spPr>
        <p:txBody>
          <a:bodyPr/>
          <a:lstStyle/>
          <a:p>
            <a:r>
              <a:rPr dirty="0"/>
              <a:t>RStudio via a web browser</a:t>
            </a:r>
          </a:p>
        </p:txBody>
      </p:sp>
      <p:sp>
        <p:nvSpPr>
          <p:cNvPr id="179" name="How does this work?"/>
          <p:cNvSpPr txBox="1">
            <a:spLocks noGrp="1"/>
          </p:cNvSpPr>
          <p:nvPr>
            <p:ph type="body" sz="quarter" idx="1"/>
          </p:nvPr>
        </p:nvSpPr>
        <p:spPr>
          <a:prstGeom prst="rect">
            <a:avLst/>
          </a:prstGeom>
        </p:spPr>
        <p:txBody>
          <a:bodyPr/>
          <a:lstStyle/>
          <a:p>
            <a:r>
              <a:t>How does this work?</a:t>
            </a:r>
          </a:p>
        </p:txBody>
      </p:sp>
      <p:sp>
        <p:nvSpPr>
          <p:cNvPr id="180" name="Body Level One…"/>
          <p:cNvSpPr txBox="1">
            <a:spLocks noGrp="1"/>
          </p:cNvSpPr>
          <p:nvPr>
            <p:ph type="body" idx="21"/>
          </p:nvPr>
        </p:nvSpPr>
        <p:spPr>
          <a:xfrm>
            <a:off x="1206499" y="4171176"/>
            <a:ext cx="21971001" cy="825601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indent="0" defTabSz="2413954">
              <a:spcBef>
                <a:spcPts val="4400"/>
              </a:spcBef>
              <a:buSzTx/>
              <a:buNone/>
              <a:defRPr sz="4752"/>
            </a:pPr>
            <a:r>
              <a:rPr dirty="0"/>
              <a:t>Provide students with course-specific personal instances of RStudio run on a common web server</a:t>
            </a:r>
          </a:p>
          <a:p>
            <a:pPr marL="0" indent="0" defTabSz="2413954">
              <a:spcBef>
                <a:spcPts val="4400"/>
              </a:spcBef>
              <a:buSzTx/>
              <a:buNone/>
              <a:defRPr sz="4752"/>
            </a:pPr>
            <a:r>
              <a:rPr dirty="0"/>
              <a:t>We package RStudio in a Docker container - a standardized method of creating and automating software environments that can be reproducibly deployed at scale</a:t>
            </a:r>
          </a:p>
          <a:p>
            <a:pPr marL="0" indent="0" defTabSz="2413954">
              <a:spcBef>
                <a:spcPts val="4400"/>
              </a:spcBef>
              <a:buSzTx/>
              <a:buNone/>
              <a:defRPr sz="4752"/>
            </a:pPr>
            <a:r>
              <a:rPr dirty="0"/>
              <a:t>Students log into a reservation system web page</a:t>
            </a:r>
          </a:p>
          <a:p>
            <a:pPr marL="0" indent="0" defTabSz="2413954">
              <a:spcBef>
                <a:spcPts val="4400"/>
              </a:spcBef>
              <a:buSzTx/>
              <a:buNone/>
              <a:defRPr sz="4752"/>
            </a:pPr>
            <a:r>
              <a:rPr dirty="0"/>
              <a:t>Reservations system assigns students a personal instance of an RStudio container</a:t>
            </a:r>
            <a:r>
              <a:rPr lang="en-US" dirty="0"/>
              <a:t> for the course</a:t>
            </a:r>
            <a:r>
              <a:rPr dirty="0"/>
              <a:t> and directs their web browser to the container</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27E0D3-F6B4-F6B4-6185-2BCDC7A5F528}"/>
              </a:ext>
            </a:extLst>
          </p:cNvPr>
          <p:cNvSpPr txBox="1"/>
          <p:nvPr/>
        </p:nvSpPr>
        <p:spPr>
          <a:xfrm>
            <a:off x="824023" y="176320"/>
            <a:ext cx="18824944" cy="8956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5800" dirty="0"/>
              <a:t>RStudio via a web browser: Lecture Day One</a:t>
            </a:r>
          </a:p>
        </p:txBody>
      </p:sp>
      <p:pic>
        <p:nvPicPr>
          <p:cNvPr id="4" name="Picture 3" descr="A screenshot of a computer&#10;&#10;Description automatically generated">
            <a:extLst>
              <a:ext uri="{FF2B5EF4-FFF2-40B4-BE49-F238E27FC236}">
                <a16:creationId xmlns:a16="http://schemas.microsoft.com/office/drawing/2014/main" id="{E43CDEB7-544A-31B2-F551-2C39B7164FC3}"/>
              </a:ext>
            </a:extLst>
          </p:cNvPr>
          <p:cNvPicPr>
            <a:picLocks noChangeAspect="1"/>
          </p:cNvPicPr>
          <p:nvPr/>
        </p:nvPicPr>
        <p:blipFill>
          <a:blip r:embed="rId2"/>
          <a:stretch>
            <a:fillRect/>
          </a:stretch>
        </p:blipFill>
        <p:spPr>
          <a:xfrm>
            <a:off x="0" y="1400883"/>
            <a:ext cx="23181276" cy="12315117"/>
          </a:xfrm>
          <a:prstGeom prst="rect">
            <a:avLst/>
          </a:prstGeom>
        </p:spPr>
      </p:pic>
      <p:pic>
        <p:nvPicPr>
          <p:cNvPr id="6" name="Picture 5">
            <a:extLst>
              <a:ext uri="{FF2B5EF4-FFF2-40B4-BE49-F238E27FC236}">
                <a16:creationId xmlns:a16="http://schemas.microsoft.com/office/drawing/2014/main" id="{79FEA7C6-E392-559B-32CE-615478C18078}"/>
              </a:ext>
            </a:extLst>
          </p:cNvPr>
          <p:cNvPicPr>
            <a:picLocks noChangeAspect="1"/>
          </p:cNvPicPr>
          <p:nvPr/>
        </p:nvPicPr>
        <p:blipFill>
          <a:blip r:embed="rId3"/>
          <a:stretch>
            <a:fillRect/>
          </a:stretch>
        </p:blipFill>
        <p:spPr>
          <a:xfrm>
            <a:off x="13345023" y="7583979"/>
            <a:ext cx="2743200" cy="2743200"/>
          </a:xfrm>
          <a:prstGeom prst="rect">
            <a:avLst/>
          </a:prstGeom>
        </p:spPr>
      </p:pic>
      <p:sp>
        <p:nvSpPr>
          <p:cNvPr id="7" name="TextBox 6">
            <a:extLst>
              <a:ext uri="{FF2B5EF4-FFF2-40B4-BE49-F238E27FC236}">
                <a16:creationId xmlns:a16="http://schemas.microsoft.com/office/drawing/2014/main" id="{C0D2C3D5-70E4-CF95-1149-5061EF4A46D6}"/>
              </a:ext>
            </a:extLst>
          </p:cNvPr>
          <p:cNvSpPr txBox="1"/>
          <p:nvPr/>
        </p:nvSpPr>
        <p:spPr>
          <a:xfrm>
            <a:off x="16512959" y="7993745"/>
            <a:ext cx="3712749" cy="13444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9pPr>
          </a:lstStyle>
          <a:p>
            <a:pPr marL="0" marR="0" indent="0" algn="l" defTabSz="2438338" rtl="0" fontAlgn="auto" latinLnBrk="0" hangingPunct="0">
              <a:lnSpc>
                <a:spcPct val="90000"/>
              </a:lnSpc>
              <a:spcBef>
                <a:spcPts val="4500"/>
              </a:spcBef>
              <a:spcAft>
                <a:spcPts val="0"/>
              </a:spcAft>
              <a:buClrTx/>
              <a:buSzTx/>
              <a:buFontTx/>
              <a:buNone/>
              <a:tabLst/>
            </a:pPr>
            <a:r>
              <a:rPr lang="en-US" b="1" dirty="0"/>
              <a:t>exercises</a:t>
            </a:r>
            <a:endParaRPr kumimoji="0" lang="en-US" sz="4800" b="0" i="0" u="none" strike="noStrike" cap="none" spc="0" normalizeH="0" baseline="0" dirty="0">
              <a:ln>
                <a:noFill/>
              </a:ln>
              <a:solidFill>
                <a:srgbClr val="000000"/>
              </a:solidFill>
              <a:effectLst/>
              <a:uFillTx/>
              <a:latin typeface="+mn-lt"/>
              <a:ea typeface="+mn-ea"/>
              <a:cs typeface="+mn-cs"/>
              <a:sym typeface="Helvetica Neue"/>
            </a:endParaRPr>
          </a:p>
        </p:txBody>
      </p:sp>
      <p:sp>
        <p:nvSpPr>
          <p:cNvPr id="8" name="Arrow: Bent 4">
            <a:extLst>
              <a:ext uri="{FF2B5EF4-FFF2-40B4-BE49-F238E27FC236}">
                <a16:creationId xmlns:a16="http://schemas.microsoft.com/office/drawing/2014/main" id="{FA3BEFF2-DFFD-C329-E52E-1ED99C4DB201}"/>
              </a:ext>
            </a:extLst>
          </p:cNvPr>
          <p:cNvSpPr/>
          <p:nvPr/>
        </p:nvSpPr>
        <p:spPr>
          <a:xfrm rot="10800000" flipH="1">
            <a:off x="15759856" y="10219426"/>
            <a:ext cx="1510284" cy="1878330"/>
          </a:xfrm>
          <a:prstGeom prst="bent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9p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9" name="Picture 8">
            <a:extLst>
              <a:ext uri="{FF2B5EF4-FFF2-40B4-BE49-F238E27FC236}">
                <a16:creationId xmlns:a16="http://schemas.microsoft.com/office/drawing/2014/main" id="{704DD46C-0E5F-B44C-0048-60E1BA6A50DF}"/>
              </a:ext>
            </a:extLst>
          </p:cNvPr>
          <p:cNvPicPr>
            <a:picLocks noChangeAspect="1"/>
          </p:cNvPicPr>
          <p:nvPr/>
        </p:nvPicPr>
        <p:blipFill>
          <a:blip r:embed="rId3"/>
          <a:stretch>
            <a:fillRect/>
          </a:stretch>
        </p:blipFill>
        <p:spPr>
          <a:xfrm>
            <a:off x="17482508" y="10327179"/>
            <a:ext cx="2743200" cy="2743200"/>
          </a:xfrm>
          <a:prstGeom prst="rect">
            <a:avLst/>
          </a:prstGeom>
        </p:spPr>
      </p:pic>
      <p:sp>
        <p:nvSpPr>
          <p:cNvPr id="10" name="TextBox 12">
            <a:extLst>
              <a:ext uri="{FF2B5EF4-FFF2-40B4-BE49-F238E27FC236}">
                <a16:creationId xmlns:a16="http://schemas.microsoft.com/office/drawing/2014/main" id="{C60A94F6-08F1-92E7-2BAC-9DABE5161BA0}"/>
              </a:ext>
            </a:extLst>
          </p:cNvPr>
          <p:cNvSpPr txBox="1"/>
          <p:nvPr/>
        </p:nvSpPr>
        <p:spPr>
          <a:xfrm>
            <a:off x="20665859" y="10527395"/>
            <a:ext cx="3794005" cy="13444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50800" tIns="50800" rIns="50800" bIns="50800" numCol="1" spcCol="38100" rtlCol="0" fromWordArt="0" anchor="ctr" anchorCtr="0" forceAA="0" compatLnSpc="1">
            <a:prstTxWarp prst="textNoShape">
              <a:avLst/>
            </a:prstTxWarp>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9pPr>
          </a:lstStyle>
          <a:p>
            <a:r>
              <a:rPr lang="en-US" b="1" dirty="0"/>
              <a:t>day1 </a:t>
            </a:r>
            <a:endParaRPr lang="en-US" dirty="0"/>
          </a:p>
        </p:txBody>
      </p:sp>
    </p:spTree>
    <p:extLst>
      <p:ext uri="{BB962C8B-B14F-4D97-AF65-F5344CB8AC3E}">
        <p14:creationId xmlns:p14="http://schemas.microsoft.com/office/powerpoint/2010/main" val="241973917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graph of body mass and body mass&#10;&#10;Description automatically generated">
            <a:extLst>
              <a:ext uri="{FF2B5EF4-FFF2-40B4-BE49-F238E27FC236}">
                <a16:creationId xmlns:a16="http://schemas.microsoft.com/office/drawing/2014/main" id="{45046B34-A368-6856-E55C-E711E8A865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0464" y="1189967"/>
            <a:ext cx="15043536" cy="9316994"/>
          </a:xfrm>
          <a:prstGeom prst="rect">
            <a:avLst/>
          </a:prstGeom>
        </p:spPr>
      </p:pic>
      <p:pic>
        <p:nvPicPr>
          <p:cNvPr id="2052" name="Picture 4" descr="palmerpenguins R data package • palmerpenguins">
            <a:extLst>
              <a:ext uri="{FF2B5EF4-FFF2-40B4-BE49-F238E27FC236}">
                <a16:creationId xmlns:a16="http://schemas.microsoft.com/office/drawing/2014/main" id="{52A1F314-950B-47D6-2FAD-8E34123E752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72138" y="470352"/>
            <a:ext cx="4658541" cy="537811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6971B19-8AB3-F14E-D558-CF73BB6A8116}"/>
              </a:ext>
            </a:extLst>
          </p:cNvPr>
          <p:cNvSpPr txBox="1"/>
          <p:nvPr/>
        </p:nvSpPr>
        <p:spPr>
          <a:xfrm>
            <a:off x="546828" y="6509608"/>
            <a:ext cx="7555181" cy="66628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337" rtl="0" fontAlgn="auto" latinLnBrk="0" hangingPunct="0">
              <a:lnSpc>
                <a:spcPct val="90000"/>
              </a:lnSpc>
              <a:spcBef>
                <a:spcPts val="4500"/>
              </a:spcBef>
              <a:spcAft>
                <a:spcPts val="0"/>
              </a:spcAft>
              <a:buClrTx/>
              <a:buSzTx/>
              <a:buFontTx/>
              <a:buNone/>
              <a:tabLst/>
            </a:pPr>
            <a:r>
              <a:rPr kumimoji="0" lang="en-US" sz="4800" b="0" i="0" u="none" strike="noStrike" cap="none" spc="0" normalizeH="0" baseline="0" dirty="0">
                <a:ln>
                  <a:noFill/>
                </a:ln>
                <a:solidFill>
                  <a:srgbClr val="000000"/>
                </a:solidFill>
                <a:effectLst/>
                <a:uFillTx/>
                <a:latin typeface="+mn-lt"/>
                <a:ea typeface="+mn-ea"/>
                <a:cs typeface="+mn-cs"/>
                <a:sym typeface="Helvetica Neue"/>
              </a:rPr>
              <a:t>Empowering your students to ask and answer questions from the very first day of class, by using R to </a:t>
            </a:r>
            <a:r>
              <a:rPr lang="en-US" dirty="0"/>
              <a:t>produce results from </a:t>
            </a:r>
            <a:r>
              <a:rPr kumimoji="0" lang="en-US" sz="4800" b="0" i="0" u="none" strike="noStrike" cap="none" spc="0" normalizeH="0" baseline="0" dirty="0">
                <a:ln>
                  <a:noFill/>
                </a:ln>
                <a:solidFill>
                  <a:srgbClr val="000000"/>
                </a:solidFill>
                <a:effectLst/>
                <a:uFillTx/>
                <a:latin typeface="+mn-lt"/>
                <a:ea typeface="+mn-ea"/>
                <a:cs typeface="+mn-cs"/>
                <a:sym typeface="Helvetica Neue"/>
              </a:rPr>
              <a:t> Allison Horst’s Palmer Penguins R Package, can transform your course experience. </a:t>
            </a:r>
          </a:p>
        </p:txBody>
      </p:sp>
    </p:spTree>
    <p:extLst>
      <p:ext uri="{BB962C8B-B14F-4D97-AF65-F5344CB8AC3E}">
        <p14:creationId xmlns:p14="http://schemas.microsoft.com/office/powerpoint/2010/main" val="29921619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itle 1"/>
          <p:cNvSpPr txBox="1">
            <a:spLocks noGrp="1"/>
          </p:cNvSpPr>
          <p:nvPr>
            <p:ph type="title"/>
          </p:nvPr>
        </p:nvSpPr>
        <p:spPr>
          <a:xfrm>
            <a:off x="1206500" y="1079499"/>
            <a:ext cx="21971000" cy="1433165"/>
          </a:xfrm>
          <a:prstGeom prst="rect">
            <a:avLst/>
          </a:prstGeom>
        </p:spPr>
        <p:txBody>
          <a:bodyPr/>
          <a:lstStyle>
            <a:lvl1pPr>
              <a:defRPr spc="-200"/>
            </a:lvl1pPr>
          </a:lstStyle>
          <a:p>
            <a:r>
              <a:t>What students say</a:t>
            </a:r>
          </a:p>
        </p:txBody>
      </p:sp>
      <p:sp>
        <p:nvSpPr>
          <p:cNvPr id="183" name="Text Placeholder 3"/>
          <p:cNvSpPr txBox="1">
            <a:spLocks noGrp="1"/>
          </p:cNvSpPr>
          <p:nvPr>
            <p:ph type="body" idx="1"/>
          </p:nvPr>
        </p:nvSpPr>
        <p:spPr>
          <a:xfrm>
            <a:off x="1206500" y="3219803"/>
            <a:ext cx="21971000" cy="8256014"/>
          </a:xfrm>
          <a:prstGeom prst="rect">
            <a:avLst/>
          </a:prstGeom>
        </p:spPr>
        <p:txBody>
          <a:bodyPr lIns="50800" tIns="50800" rIns="50800" bIns="50800"/>
          <a:lstStyle/>
          <a:p>
            <a:pPr defTabSz="2438337">
              <a:lnSpc>
                <a:spcPct val="81000"/>
              </a:lnSpc>
              <a:spcBef>
                <a:spcPts val="4500"/>
              </a:spcBef>
              <a:defRPr sz="4400" b="0"/>
            </a:pPr>
            <a:r>
              <a:t>"I found the Application Exercises (AEs) to be </a:t>
            </a:r>
            <a:r>
              <a:rPr b="1"/>
              <a:t>extremely helpful</a:t>
            </a:r>
            <a:r>
              <a:t> in facilitating my learning in this course."</a:t>
            </a:r>
          </a:p>
          <a:p>
            <a:pPr defTabSz="2438337">
              <a:lnSpc>
                <a:spcPct val="81000"/>
              </a:lnSpc>
              <a:spcBef>
                <a:spcPts val="4500"/>
              </a:spcBef>
              <a:defRPr sz="4400" b="0"/>
            </a:pPr>
            <a:r>
              <a:t>"I really liked the in-class application exercises. The best way to learn how to code is to </a:t>
            </a:r>
            <a:r>
              <a:rPr b="1"/>
              <a:t>actually apply it</a:t>
            </a:r>
            <a:r>
              <a:t> and it is useful to go back and reference in-class work. "</a:t>
            </a:r>
          </a:p>
          <a:p>
            <a:pPr defTabSz="2438337">
              <a:lnSpc>
                <a:spcPct val="81000"/>
              </a:lnSpc>
              <a:spcBef>
                <a:spcPts val="4500"/>
              </a:spcBef>
              <a:defRPr sz="4400" b="0"/>
            </a:pPr>
            <a:r>
              <a:t>"I really appreciated the Application Exercises that we completed in class because they helped me</a:t>
            </a:r>
            <a:r>
              <a:rPr b="1"/>
              <a:t> stay engaged</a:t>
            </a:r>
            <a:r>
              <a:t> with the content by putting things into practice right away."</a:t>
            </a:r>
          </a:p>
          <a:p>
            <a:pPr defTabSz="2438337">
              <a:lnSpc>
                <a:spcPct val="81000"/>
              </a:lnSpc>
              <a:spcBef>
                <a:spcPts val="4500"/>
              </a:spcBef>
              <a:defRPr sz="4400" b="0"/>
            </a:pPr>
            <a:r>
              <a:t>"AE exercises were </a:t>
            </a:r>
            <a:r>
              <a:rPr b="1"/>
              <a:t>useful ways to apply class concepts</a:t>
            </a:r>
            <a:r>
              <a:t> vs. Lectures"</a:t>
            </a:r>
          </a:p>
          <a:p>
            <a:pPr defTabSz="2438337">
              <a:lnSpc>
                <a:spcPct val="81000"/>
              </a:lnSpc>
              <a:spcBef>
                <a:spcPts val="4500"/>
              </a:spcBef>
              <a:defRPr sz="4400" b="0"/>
            </a:pPr>
            <a:r>
              <a:t>"AEs were very helpful. It </a:t>
            </a:r>
            <a:r>
              <a:rPr b="1"/>
              <a:t>kept me focused</a:t>
            </a:r>
            <a:r>
              <a:t> during lectures and was a </a:t>
            </a:r>
            <a:r>
              <a:rPr b="1"/>
              <a:t>source of motivation</a:t>
            </a:r>
            <a:r>
              <a: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Title 1"/>
          <p:cNvSpPr txBox="1">
            <a:spLocks noGrp="1"/>
          </p:cNvSpPr>
          <p:nvPr>
            <p:ph type="title"/>
          </p:nvPr>
        </p:nvSpPr>
        <p:spPr>
          <a:xfrm>
            <a:off x="1206500" y="879713"/>
            <a:ext cx="21971000" cy="1433164"/>
          </a:xfrm>
          <a:prstGeom prst="rect">
            <a:avLst/>
          </a:prstGeom>
        </p:spPr>
        <p:txBody>
          <a:bodyPr/>
          <a:lstStyle>
            <a:lvl1pPr>
              <a:defRPr spc="-200"/>
            </a:lvl1pPr>
          </a:lstStyle>
          <a:p>
            <a:r>
              <a:rPr dirty="0"/>
              <a:t>What instructors say</a:t>
            </a:r>
          </a:p>
        </p:txBody>
      </p:sp>
      <p:sp>
        <p:nvSpPr>
          <p:cNvPr id="186" name="Text Placeholder 3"/>
          <p:cNvSpPr txBox="1">
            <a:spLocks noGrp="1"/>
          </p:cNvSpPr>
          <p:nvPr>
            <p:ph type="body" idx="1"/>
          </p:nvPr>
        </p:nvSpPr>
        <p:spPr>
          <a:xfrm>
            <a:off x="766119" y="2296633"/>
            <a:ext cx="22785859" cy="10339867"/>
          </a:xfrm>
          <a:prstGeom prst="rect">
            <a:avLst/>
          </a:prstGeom>
        </p:spPr>
        <p:txBody>
          <a:bodyPr lIns="50800" tIns="50800" rIns="50800" bIns="50800">
            <a:noAutofit/>
          </a:bodyPr>
          <a:lstStyle/>
          <a:p>
            <a:pPr defTabSz="2048203">
              <a:lnSpc>
                <a:spcPct val="81000"/>
              </a:lnSpc>
              <a:spcBef>
                <a:spcPts val="3700"/>
              </a:spcBef>
              <a:defRPr sz="3696" b="0"/>
            </a:pPr>
            <a:r>
              <a:rPr sz="4400" dirty="0"/>
              <a:t>At Davidson College, Compute as a Service resources facilitated by </a:t>
            </a:r>
            <a:r>
              <a:rPr sz="4400" dirty="0" err="1"/>
              <a:t>NCShare</a:t>
            </a:r>
            <a:r>
              <a:rPr sz="4400" dirty="0"/>
              <a:t> are being put into practice in an undergraduate Data Science in Society course, designed to allow students to engage with data science methodologies in the context of social justice.</a:t>
            </a:r>
          </a:p>
          <a:p>
            <a:pPr defTabSz="2048203">
              <a:lnSpc>
                <a:spcPct val="81000"/>
              </a:lnSpc>
              <a:spcBef>
                <a:spcPts val="3700"/>
              </a:spcBef>
              <a:defRPr sz="3696" b="0"/>
            </a:pPr>
            <a:r>
              <a:rPr sz="4400" dirty="0"/>
              <a:t>Led by Aubrey Condor, the Duke Professor of the Practice of Data Science at Davidson, this course provides an introduction to methods of data science including visualization, manipulation, programming, and modeling, and integrates an </a:t>
            </a:r>
            <a:r>
              <a:rPr sz="4400" dirty="0" err="1"/>
              <a:t>NCShare</a:t>
            </a:r>
            <a:r>
              <a:rPr sz="4400" dirty="0"/>
              <a:t>-funded RStudio container. This container is designed to help streamline logistical hurdles and give students hassle-free access to advanced computing power.</a:t>
            </a:r>
          </a:p>
          <a:p>
            <a:pPr defTabSz="2048203">
              <a:lnSpc>
                <a:spcPct val="81000"/>
              </a:lnSpc>
              <a:spcBef>
                <a:spcPts val="3700"/>
              </a:spcBef>
              <a:defRPr sz="3696" b="0"/>
            </a:pPr>
            <a:r>
              <a:rPr sz="4400" dirty="0"/>
              <a:t>According to Professor Condor, </a:t>
            </a:r>
            <a:r>
              <a:rPr sz="4400" b="1" dirty="0"/>
              <a:t>the platform has allowed her to set up a shared computing environment for the class and students in advance, allowing her students to bypass complex package installation issues and move directly to integrating and practicing the data science methods explored in the class</a:t>
            </a:r>
            <a:r>
              <a:rPr sz="4400" dirty="0"/>
              <a:t>.</a:t>
            </a:r>
          </a:p>
          <a:p>
            <a:pPr defTabSz="2048203">
              <a:lnSpc>
                <a:spcPct val="81000"/>
              </a:lnSpc>
              <a:spcBef>
                <a:spcPts val="3700"/>
              </a:spcBef>
              <a:defRPr sz="3696" b="0"/>
            </a:pPr>
            <a:r>
              <a:rPr sz="4400" dirty="0"/>
              <a:t>“</a:t>
            </a:r>
            <a:r>
              <a:rPr sz="4400" b="1" dirty="0"/>
              <a:t>When issues arise, we are able to solve them at the container level, and not deal with individual level differences and troubleshooting</a:t>
            </a:r>
            <a:r>
              <a:rPr sz="4400" dirty="0"/>
              <a:t>,” said Professor Condor. “</a:t>
            </a:r>
            <a:r>
              <a:rPr sz="4400" b="1" dirty="0"/>
              <a:t>RStudio makes teaching easier and more streamlined!</a:t>
            </a:r>
            <a:r>
              <a:rPr sz="4400" dirty="0"/>
              <a: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Where is the RStudio server run?"/>
          <p:cNvSpPr txBox="1">
            <a:spLocks noGrp="1"/>
          </p:cNvSpPr>
          <p:nvPr>
            <p:ph type="title"/>
          </p:nvPr>
        </p:nvSpPr>
        <p:spPr>
          <a:prstGeom prst="rect">
            <a:avLst/>
          </a:prstGeom>
        </p:spPr>
        <p:txBody>
          <a:bodyPr/>
          <a:lstStyle/>
          <a:p>
            <a:r>
              <a:rPr dirty="0"/>
              <a:t>Where is the RStudio server run?</a:t>
            </a:r>
          </a:p>
        </p:txBody>
      </p:sp>
      <p:sp>
        <p:nvSpPr>
          <p:cNvPr id="189" name="NCShare Compute as a Service"/>
          <p:cNvSpPr txBox="1">
            <a:spLocks noGrp="1"/>
          </p:cNvSpPr>
          <p:nvPr>
            <p:ph type="body" sz="quarter" idx="1"/>
          </p:nvPr>
        </p:nvSpPr>
        <p:spPr>
          <a:prstGeom prst="rect">
            <a:avLst/>
          </a:prstGeom>
        </p:spPr>
        <p:txBody>
          <a:bodyPr/>
          <a:lstStyle/>
          <a:p>
            <a:r>
              <a:rPr dirty="0" err="1"/>
              <a:t>NCShare</a:t>
            </a:r>
            <a:r>
              <a:rPr dirty="0"/>
              <a:t> </a:t>
            </a:r>
            <a:r>
              <a:rPr i="1" dirty="0"/>
              <a:t>Compute as a Service</a:t>
            </a:r>
          </a:p>
        </p:txBody>
      </p:sp>
      <p:sp>
        <p:nvSpPr>
          <p:cNvPr id="190" name="Body Level One…"/>
          <p:cNvSpPr txBox="1">
            <a:spLocks noGrp="1"/>
          </p:cNvSpPr>
          <p:nvPr>
            <p:ph type="body" idx="21"/>
          </p:nvPr>
        </p:nvSpPr>
        <p:spPr>
          <a:xfrm>
            <a:off x="1206500" y="3806125"/>
            <a:ext cx="21971000" cy="825601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lnSpcReduction="10000"/>
          </a:bodyPr>
          <a:lstStyle/>
          <a:p>
            <a:pPr marL="0" indent="0" defTabSz="2413954">
              <a:spcBef>
                <a:spcPts val="4400"/>
              </a:spcBef>
              <a:buSzTx/>
              <a:buNone/>
              <a:defRPr sz="4752"/>
            </a:pPr>
            <a:r>
              <a:rPr dirty="0"/>
              <a:t>Large institutions such as Duke University have been providing web-based RStudio container access to students for the last 8 years. </a:t>
            </a:r>
          </a:p>
          <a:p>
            <a:pPr marL="0" indent="0" defTabSz="2413954">
              <a:spcBef>
                <a:spcPts val="4400"/>
              </a:spcBef>
              <a:buSzTx/>
              <a:buNone/>
              <a:defRPr sz="4752"/>
            </a:pPr>
            <a:r>
              <a:rPr dirty="0" err="1"/>
              <a:t>NCShare</a:t>
            </a:r>
            <a:r>
              <a:rPr dirty="0"/>
              <a:t> is an NSF-funded project to provide under-resourced institutions with access to compute environments such as RStudio for coursework and research.</a:t>
            </a:r>
          </a:p>
          <a:p>
            <a:pPr marL="0" indent="0" defTabSz="2413954">
              <a:spcBef>
                <a:spcPts val="4400"/>
              </a:spcBef>
              <a:buSzTx/>
              <a:buNone/>
              <a:defRPr sz="4752"/>
            </a:pPr>
            <a:r>
              <a:rPr dirty="0" err="1"/>
              <a:t>NCShare</a:t>
            </a:r>
            <a:r>
              <a:rPr dirty="0"/>
              <a:t> now supports access from Duke, NCCU, Davidson, Elon, Guilford, Meredith, NC A&amp;T, UNCFSU, UNCW, … </a:t>
            </a:r>
            <a:endParaRPr lang="en-US" dirty="0"/>
          </a:p>
          <a:p>
            <a:pPr marL="0" indent="0" defTabSz="2413954">
              <a:spcBef>
                <a:spcPts val="4400"/>
              </a:spcBef>
              <a:buSzTx/>
              <a:buNone/>
              <a:defRPr sz="4752"/>
            </a:pPr>
            <a:r>
              <a:rPr dirty="0"/>
              <a:t>“</a:t>
            </a:r>
            <a:r>
              <a:rPr dirty="0" err="1"/>
              <a:t>NCShare</a:t>
            </a:r>
            <a:r>
              <a:rPr dirty="0"/>
              <a:t> Compute as a Service,” is under the direction of Charley </a:t>
            </a:r>
            <a:r>
              <a:rPr dirty="0" err="1"/>
              <a:t>Kneifel</a:t>
            </a:r>
            <a:r>
              <a:rPr dirty="0"/>
              <a:t> (Duke), Tracy </a:t>
            </a:r>
            <a:r>
              <a:rPr dirty="0" err="1"/>
              <a:t>Futhey</a:t>
            </a:r>
            <a:r>
              <a:rPr dirty="0"/>
              <a:t> (Duke), Joel Faison (North Carolina Central), Mohammad Ahmed (North Carolina Central) and Kevin Davis (Davidson) (NSF OAC – 2201105 PI: Charley </a:t>
            </a:r>
            <a:r>
              <a:rPr dirty="0" err="1"/>
              <a:t>Kneifel</a:t>
            </a:r>
            <a:r>
              <a:rPr dirty="0"/>
              <a:t>)</a:t>
            </a:r>
          </a:p>
        </p:txBody>
      </p:sp>
    </p:spTree>
  </p:cSld>
  <p:clrMapOvr>
    <a:masterClrMapping/>
  </p:clrMapOvr>
  <p:transition spd="med"/>
</p:sld>
</file>

<file path=ppt/theme/theme1.xml><?xml version="1.0" encoding="utf-8"?>
<a:theme xmlns:a="http://schemas.openxmlformats.org/drawingml/2006/main" name="21_BasicWhite">
  <a:themeElements>
    <a:clrScheme name="21_BasicWhite">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a:ea typeface="Helvetica"/>
        <a:cs typeface="Helvetica"/>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l" defTabSz="2438337"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7"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a:ea typeface="Helvetica"/>
        <a:cs typeface="Helvetica"/>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a:spAutoFit/>
      </a:bodyPr>
      <a:lstStyle>
        <a:defPPr marL="0" marR="0" indent="0" algn="l" defTabSz="2438337"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7"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6335</TotalTime>
  <Words>1161</Words>
  <Application>Microsoft Office PowerPoint</Application>
  <PresentationFormat>Custom</PresentationFormat>
  <Paragraphs>98</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Helvetica Neue</vt:lpstr>
      <vt:lpstr>Helvetica Neue Medium</vt:lpstr>
      <vt:lpstr>HelveticaNeue-Light</vt:lpstr>
      <vt:lpstr>21_BasicWhite</vt:lpstr>
      <vt:lpstr>Using Docker Containers  in Teaching Statistics and Data Science: How NCShare Can Help</vt:lpstr>
      <vt:lpstr>Marie Vernet, Scripps Institute, on Adelie Penguins in the Western Antarctic Peninsula:  </vt:lpstr>
      <vt:lpstr>RStudio Containers for Teaching Statistics &amp; Data Science</vt:lpstr>
      <vt:lpstr>RStudio via a web browser</vt:lpstr>
      <vt:lpstr>PowerPoint Presentation</vt:lpstr>
      <vt:lpstr>PowerPoint Presentation</vt:lpstr>
      <vt:lpstr>What students say</vt:lpstr>
      <vt:lpstr>What instructors say</vt:lpstr>
      <vt:lpstr>Where is the RStudio server run?</vt:lpstr>
      <vt:lpstr>Meet your container:  logging in</vt:lpstr>
      <vt:lpstr>PowerPoint Presentation</vt:lpstr>
      <vt:lpstr>Hands on coding in containers on Day 1</vt:lpstr>
      <vt:lpstr>PowerPoint Presentation</vt:lpstr>
      <vt:lpstr>PowerPoint Presentation</vt:lpstr>
      <vt:lpstr>Benefits</vt:lpstr>
      <vt:lpstr>Where to find examples</vt:lpstr>
      <vt:lpstr>Escalation path if something goes wrong </vt:lpstr>
      <vt:lpstr>Getting started with NCShare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Docker Containers  in Teaching Statistics and Data Science: How NCShare Can Help</dc:title>
  <dc:creator>Elijah Meyer</dc:creator>
  <cp:lastModifiedBy>Elijah Meyer</cp:lastModifiedBy>
  <cp:revision>11</cp:revision>
  <dcterms:modified xsi:type="dcterms:W3CDTF">2024-06-17T15:18:58Z</dcterms:modified>
</cp:coreProperties>
</file>