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258" r:id="rId3"/>
    <p:sldId id="257"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10" r:id="rId51"/>
    <p:sldId id="309" r:id="rId52"/>
    <p:sldId id="305" r:id="rId53"/>
    <p:sldId id="306" r:id="rId54"/>
    <p:sldId id="307" r:id="rId55"/>
    <p:sldId id="308"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A1BEC-2962-4FD1-B77D-5A79A200DB98}" type="datetimeFigureOut">
              <a:rPr lang="en-US" smtClean="0"/>
              <a:t>7/6/2021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570E8-11E9-48F6-B5AA-3FEE6431CDD4}" type="slidenum">
              <a:rPr lang="en-US" smtClean="0"/>
              <a:t>‹#›</a:t>
            </a:fld>
            <a:endParaRPr lang="en-US"/>
          </a:p>
        </p:txBody>
      </p:sp>
    </p:spTree>
    <p:extLst>
      <p:ext uri="{BB962C8B-B14F-4D97-AF65-F5344CB8AC3E}">
        <p14:creationId xmlns:p14="http://schemas.microsoft.com/office/powerpoint/2010/main" val="1025073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Tessell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Parallelepiped#Parallelotope" TargetMode="External"/><Relationship Id="rId5" Type="http://schemas.openxmlformats.org/officeDocument/2006/relationships/hyperlink" Target="https://en.wikipedia.org/wiki/Congruence_(geometry)" TargetMode="External"/><Relationship Id="rId4" Type="http://schemas.openxmlformats.org/officeDocument/2006/relationships/hyperlink" Target="https://en.wikipedia.org/wiki/Euclidean_spa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570E8-11E9-48F6-B5AA-3FEE6431CDD4}" type="slidenum">
              <a:rPr lang="en-US" smtClean="0"/>
              <a:t>9</a:t>
            </a:fld>
            <a:endParaRPr lang="en-US"/>
          </a:p>
        </p:txBody>
      </p:sp>
    </p:spTree>
    <p:extLst>
      <p:ext uri="{BB962C8B-B14F-4D97-AF65-F5344CB8AC3E}">
        <p14:creationId xmlns:p14="http://schemas.microsoft.com/office/powerpoint/2010/main" val="1160180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a:t>
            </a:r>
          </a:p>
        </p:txBody>
      </p:sp>
      <p:sp>
        <p:nvSpPr>
          <p:cNvPr id="4" name="Slide Number Placeholder 3"/>
          <p:cNvSpPr>
            <a:spLocks noGrp="1"/>
          </p:cNvSpPr>
          <p:nvPr>
            <p:ph type="sldNum" sz="quarter" idx="5"/>
          </p:nvPr>
        </p:nvSpPr>
        <p:spPr/>
        <p:txBody>
          <a:bodyPr/>
          <a:lstStyle/>
          <a:p>
            <a:fld id="{0A4570E8-11E9-48F6-B5AA-3FEE6431CDD4}" type="slidenum">
              <a:rPr lang="en-US" smtClean="0"/>
              <a:t>13</a:t>
            </a:fld>
            <a:endParaRPr lang="en-US"/>
          </a:p>
        </p:txBody>
      </p:sp>
    </p:spTree>
    <p:extLst>
      <p:ext uri="{BB962C8B-B14F-4D97-AF65-F5344CB8AC3E}">
        <p14:creationId xmlns:p14="http://schemas.microsoft.com/office/powerpoint/2010/main" val="2758499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regular grid</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hlinkClick r:id="rId3" tooltip="Brick"/>
              </a:rPr>
              <a:t>tessellation</a:t>
            </a:r>
            <a:r>
              <a:rPr lang="en-US" b="0" i="0" dirty="0">
                <a:solidFill>
                  <a:srgbClr val="202122"/>
                </a:solidFill>
                <a:effectLst/>
                <a:latin typeface="Arial" panose="020B0604020202020204" pitchFamily="34" charset="0"/>
              </a:rPr>
              <a:t> of </a:t>
            </a:r>
            <a:r>
              <a:rPr lang="en-US" b="1" i="1" dirty="0">
                <a:solidFill>
                  <a:srgbClr val="202122"/>
                </a:solidFill>
                <a:effectLst/>
                <a:latin typeface="Arial" panose="020B0604020202020204" pitchFamily="34" charset="0"/>
              </a:rPr>
              <a:t>n</a:t>
            </a:r>
            <a:r>
              <a:rPr lang="en-US" b="0" i="0" dirty="0">
                <a:solidFill>
                  <a:srgbClr val="202122"/>
                </a:solidFill>
                <a:effectLst/>
                <a:latin typeface="Arial" panose="020B0604020202020204" pitchFamily="34" charset="0"/>
              </a:rPr>
              <a:t>-dimensional </a:t>
            </a:r>
            <a:r>
              <a:rPr lang="en-US" b="0" i="0" u="none" strike="noStrike" dirty="0">
                <a:solidFill>
                  <a:srgbClr val="0645AD"/>
                </a:solidFill>
                <a:effectLst/>
                <a:latin typeface="Arial" panose="020B0604020202020204" pitchFamily="34" charset="0"/>
                <a:hlinkClick r:id="rId4"/>
              </a:rPr>
              <a:t>Euclidean space</a:t>
            </a:r>
            <a:r>
              <a:rPr lang="en-US" b="0" i="0" dirty="0">
                <a:solidFill>
                  <a:srgbClr val="202122"/>
                </a:solidFill>
                <a:effectLst/>
                <a:latin typeface="Arial" panose="020B0604020202020204" pitchFamily="34" charset="0"/>
              </a:rPr>
              <a:t> by </a:t>
            </a:r>
            <a:r>
              <a:rPr lang="en-US" b="0" i="0" u="none" strike="noStrike" dirty="0">
                <a:solidFill>
                  <a:srgbClr val="0645AD"/>
                </a:solidFill>
                <a:effectLst/>
                <a:latin typeface="Arial" panose="020B0604020202020204" pitchFamily="34" charset="0"/>
                <a:hlinkClick r:id="rId5" tooltip="Rectangular parallelepiped"/>
              </a:rPr>
              <a:t>congruent</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6"/>
              </a:rPr>
              <a:t>parallelotopes</a:t>
            </a:r>
            <a:endParaRPr lang="en-US" dirty="0"/>
          </a:p>
        </p:txBody>
      </p:sp>
      <p:sp>
        <p:nvSpPr>
          <p:cNvPr id="4" name="Slide Number Placeholder 3"/>
          <p:cNvSpPr>
            <a:spLocks noGrp="1"/>
          </p:cNvSpPr>
          <p:nvPr>
            <p:ph type="sldNum" sz="quarter" idx="5"/>
          </p:nvPr>
        </p:nvSpPr>
        <p:spPr/>
        <p:txBody>
          <a:bodyPr/>
          <a:lstStyle/>
          <a:p>
            <a:fld id="{0A4570E8-11E9-48F6-B5AA-3FEE6431CDD4}" type="slidenum">
              <a:rPr lang="en-US" smtClean="0"/>
              <a:t>16</a:t>
            </a:fld>
            <a:endParaRPr lang="en-US"/>
          </a:p>
        </p:txBody>
      </p:sp>
    </p:spTree>
    <p:extLst>
      <p:ext uri="{BB962C8B-B14F-4D97-AF65-F5344CB8AC3E}">
        <p14:creationId xmlns:p14="http://schemas.microsoft.com/office/powerpoint/2010/main" val="266105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B9B7B-618C-4458-A489-DFA99C051AB1}" type="datetime1">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4149C-A0D7-40A5-B999-9A97C0035DE2}" type="slidenum">
              <a:rPr lang="en-US" smtClean="0"/>
              <a:t>‹#›</a:t>
            </a:fld>
            <a:endParaRPr lang="en-US"/>
          </a:p>
        </p:txBody>
      </p:sp>
    </p:spTree>
    <p:extLst>
      <p:ext uri="{BB962C8B-B14F-4D97-AF65-F5344CB8AC3E}">
        <p14:creationId xmlns:p14="http://schemas.microsoft.com/office/powerpoint/2010/main" val="293724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A45803-596C-4206-9A0F-DDB0A3B70E27}" type="datetime1">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4149C-A0D7-40A5-B999-9A97C0035DE2}" type="slidenum">
              <a:rPr lang="en-US" smtClean="0"/>
              <a:t>‹#›</a:t>
            </a:fld>
            <a:endParaRPr lang="en-US"/>
          </a:p>
        </p:txBody>
      </p:sp>
    </p:spTree>
    <p:extLst>
      <p:ext uri="{BB962C8B-B14F-4D97-AF65-F5344CB8AC3E}">
        <p14:creationId xmlns:p14="http://schemas.microsoft.com/office/powerpoint/2010/main" val="2240536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DD93A-D7C4-4302-A1E8-66415B3DC053}" type="datetime1">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4149C-A0D7-40A5-B999-9A97C0035DE2}" type="slidenum">
              <a:rPr lang="en-US" smtClean="0"/>
              <a:t>‹#›</a:t>
            </a:fld>
            <a:endParaRPr lang="en-US"/>
          </a:p>
        </p:txBody>
      </p:sp>
    </p:spTree>
    <p:extLst>
      <p:ext uri="{BB962C8B-B14F-4D97-AF65-F5344CB8AC3E}">
        <p14:creationId xmlns:p14="http://schemas.microsoft.com/office/powerpoint/2010/main" val="394360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040E7-98A7-4322-82C9-EBA3CBD2734B}" type="datetime1">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1BF4149C-A0D7-40A5-B999-9A97C0035DE2}" type="slidenum">
              <a:rPr lang="en-US" smtClean="0"/>
              <a:pPr/>
              <a:t>‹#›</a:t>
            </a:fld>
            <a:endParaRPr lang="en-US" dirty="0"/>
          </a:p>
        </p:txBody>
      </p:sp>
    </p:spTree>
    <p:extLst>
      <p:ext uri="{BB962C8B-B14F-4D97-AF65-F5344CB8AC3E}">
        <p14:creationId xmlns:p14="http://schemas.microsoft.com/office/powerpoint/2010/main" val="281946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53864-E446-41D3-B694-A280C134FF8C}" type="datetime1">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4149C-A0D7-40A5-B999-9A97C0035DE2}" type="slidenum">
              <a:rPr lang="en-US" smtClean="0"/>
              <a:t>‹#›</a:t>
            </a:fld>
            <a:endParaRPr lang="en-US"/>
          </a:p>
        </p:txBody>
      </p:sp>
    </p:spTree>
    <p:extLst>
      <p:ext uri="{BB962C8B-B14F-4D97-AF65-F5344CB8AC3E}">
        <p14:creationId xmlns:p14="http://schemas.microsoft.com/office/powerpoint/2010/main" val="229164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D1B5F9-700A-4C6A-AF88-3554C7901CC2}" type="datetime1">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4149C-A0D7-40A5-B999-9A97C0035DE2}" type="slidenum">
              <a:rPr lang="en-US" smtClean="0"/>
              <a:t>‹#›</a:t>
            </a:fld>
            <a:endParaRPr lang="en-US"/>
          </a:p>
        </p:txBody>
      </p:sp>
    </p:spTree>
    <p:extLst>
      <p:ext uri="{BB962C8B-B14F-4D97-AF65-F5344CB8AC3E}">
        <p14:creationId xmlns:p14="http://schemas.microsoft.com/office/powerpoint/2010/main" val="35112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3518EC-D11F-4A79-B853-2258EE4AC6DA}" type="datetime1">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4149C-A0D7-40A5-B999-9A97C0035DE2}" type="slidenum">
              <a:rPr lang="en-US" smtClean="0"/>
              <a:t>‹#›</a:t>
            </a:fld>
            <a:endParaRPr lang="en-US"/>
          </a:p>
        </p:txBody>
      </p:sp>
    </p:spTree>
    <p:extLst>
      <p:ext uri="{BB962C8B-B14F-4D97-AF65-F5344CB8AC3E}">
        <p14:creationId xmlns:p14="http://schemas.microsoft.com/office/powerpoint/2010/main" val="206854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363885-A39C-4DA9-BA6F-09EFD2188CCA}" type="datetime1">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4149C-A0D7-40A5-B999-9A97C0035DE2}" type="slidenum">
              <a:rPr lang="en-US" smtClean="0"/>
              <a:t>‹#›</a:t>
            </a:fld>
            <a:endParaRPr lang="en-US"/>
          </a:p>
        </p:txBody>
      </p:sp>
    </p:spTree>
    <p:extLst>
      <p:ext uri="{BB962C8B-B14F-4D97-AF65-F5344CB8AC3E}">
        <p14:creationId xmlns:p14="http://schemas.microsoft.com/office/powerpoint/2010/main" val="264818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DF61B-EFF4-4D5B-8789-472956ED9185}" type="datetime1">
              <a:rPr lang="en-US" smtClean="0"/>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4149C-A0D7-40A5-B999-9A97C0035DE2}" type="slidenum">
              <a:rPr lang="en-US" smtClean="0"/>
              <a:t>‹#›</a:t>
            </a:fld>
            <a:endParaRPr lang="en-US"/>
          </a:p>
        </p:txBody>
      </p:sp>
    </p:spTree>
    <p:extLst>
      <p:ext uri="{BB962C8B-B14F-4D97-AF65-F5344CB8AC3E}">
        <p14:creationId xmlns:p14="http://schemas.microsoft.com/office/powerpoint/2010/main" val="365207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FB73D-0871-4709-948E-AC78B9C1D7E2}" type="datetime1">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4149C-A0D7-40A5-B999-9A97C0035DE2}" type="slidenum">
              <a:rPr lang="en-US" smtClean="0"/>
              <a:t>‹#›</a:t>
            </a:fld>
            <a:endParaRPr lang="en-US"/>
          </a:p>
        </p:txBody>
      </p:sp>
    </p:spTree>
    <p:extLst>
      <p:ext uri="{BB962C8B-B14F-4D97-AF65-F5344CB8AC3E}">
        <p14:creationId xmlns:p14="http://schemas.microsoft.com/office/powerpoint/2010/main" val="174357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D2ED7-FFD5-41EF-AB2C-6D3D1413BC04}" type="datetime1">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4149C-A0D7-40A5-B999-9A97C0035DE2}" type="slidenum">
              <a:rPr lang="en-US" smtClean="0"/>
              <a:t>‹#›</a:t>
            </a:fld>
            <a:endParaRPr lang="en-US"/>
          </a:p>
        </p:txBody>
      </p:sp>
    </p:spTree>
    <p:extLst>
      <p:ext uri="{BB962C8B-B14F-4D97-AF65-F5344CB8AC3E}">
        <p14:creationId xmlns:p14="http://schemas.microsoft.com/office/powerpoint/2010/main" val="365025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6E87C-D565-47B8-8106-D6CC09D715A5}" type="datetime1">
              <a:rPr lang="en-US" smtClean="0"/>
              <a:t>7/6/2021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4149C-A0D7-40A5-B999-9A97C0035DE2}" type="slidenum">
              <a:rPr lang="en-US" smtClean="0"/>
              <a:t>‹#›</a:t>
            </a:fld>
            <a:endParaRPr lang="en-US"/>
          </a:p>
        </p:txBody>
      </p:sp>
    </p:spTree>
    <p:extLst>
      <p:ext uri="{BB962C8B-B14F-4D97-AF65-F5344CB8AC3E}">
        <p14:creationId xmlns:p14="http://schemas.microsoft.com/office/powerpoint/2010/main" val="1321630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4.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 Id="rId9" Type="http://schemas.openxmlformats.org/officeDocument/2006/relationships/image" Target="../media/image100.png"/></Relationships>
</file>

<file path=ppt/slides/_rels/slide3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3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9.png"/></Relationships>
</file>

<file path=ppt/slides/_rels/slide3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4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46.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47.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7.xml"/><Relationship Id="rId4" Type="http://schemas.openxmlformats.org/officeDocument/2006/relationships/image" Target="../media/image141.png"/></Relationships>
</file>

<file path=ppt/slides/_rels/slide5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 Id="rId4" Type="http://schemas.openxmlformats.org/officeDocument/2006/relationships/image" Target="../media/image1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A6DD-8A2C-48CD-87D8-3D3C22FD3FD4}"/>
              </a:ext>
            </a:extLst>
          </p:cNvPr>
          <p:cNvSpPr>
            <a:spLocks noGrp="1"/>
          </p:cNvSpPr>
          <p:nvPr>
            <p:ph type="ctrTitle"/>
          </p:nvPr>
        </p:nvSpPr>
        <p:spPr/>
        <p:txBody>
          <a:bodyPr>
            <a:normAutofit fontScale="90000"/>
          </a:bodyPr>
          <a:lstStyle/>
          <a:p>
            <a:r>
              <a:rPr lang="en-US" dirty="0"/>
              <a:t>Optimal Transport Based Bayesian Inversion with Application to Signal Processing</a:t>
            </a:r>
          </a:p>
        </p:txBody>
      </p:sp>
      <p:sp>
        <p:nvSpPr>
          <p:cNvPr id="3" name="Subtitle 2">
            <a:extLst>
              <a:ext uri="{FF2B5EF4-FFF2-40B4-BE49-F238E27FC236}">
                <a16:creationId xmlns:a16="http://schemas.microsoft.com/office/drawing/2014/main" id="{169F6551-283E-47D3-A6A7-22EA6C924D68}"/>
              </a:ext>
            </a:extLst>
          </p:cNvPr>
          <p:cNvSpPr>
            <a:spLocks noGrp="1"/>
          </p:cNvSpPr>
          <p:nvPr>
            <p:ph type="subTitle" idx="1"/>
          </p:nvPr>
        </p:nvSpPr>
        <p:spPr/>
        <p:txBody>
          <a:bodyPr/>
          <a:lstStyle/>
          <a:p>
            <a:r>
              <a:rPr lang="en-US" dirty="0"/>
              <a:t>By: Elijah Perez</a:t>
            </a:r>
          </a:p>
        </p:txBody>
      </p:sp>
    </p:spTree>
    <p:extLst>
      <p:ext uri="{BB962C8B-B14F-4D97-AF65-F5344CB8AC3E}">
        <p14:creationId xmlns:p14="http://schemas.microsoft.com/office/powerpoint/2010/main" val="290138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C52E-1AB4-46AF-A26B-D25405C89398}"/>
              </a:ext>
            </a:extLst>
          </p:cNvPr>
          <p:cNvSpPr>
            <a:spLocks noGrp="1"/>
          </p:cNvSpPr>
          <p:nvPr>
            <p:ph type="title"/>
          </p:nvPr>
        </p:nvSpPr>
        <p:spPr/>
        <p:txBody>
          <a:bodyPr/>
          <a:lstStyle/>
          <a:p>
            <a:r>
              <a:rPr lang="en-US" dirty="0"/>
              <a:t>Optimal Transport Cont. Wasserstein Distance</a:t>
            </a:r>
          </a:p>
        </p:txBody>
      </p:sp>
      <p:sp>
        <p:nvSpPr>
          <p:cNvPr id="3" name="Content Placeholder 2">
            <a:extLst>
              <a:ext uri="{FF2B5EF4-FFF2-40B4-BE49-F238E27FC236}">
                <a16:creationId xmlns:a16="http://schemas.microsoft.com/office/drawing/2014/main" id="{1E2B93F0-11A0-4E73-98F4-27A2B8D17350}"/>
              </a:ext>
            </a:extLst>
          </p:cNvPr>
          <p:cNvSpPr>
            <a:spLocks noGrp="1"/>
          </p:cNvSpPr>
          <p:nvPr>
            <p:ph idx="1"/>
          </p:nvPr>
        </p:nvSpPr>
        <p:spPr/>
        <p:txBody>
          <a:bodyPr/>
          <a:lstStyle/>
          <a:p>
            <a:r>
              <a:rPr lang="en-US" dirty="0"/>
              <a:t>Let matrix C be defined by a distance function:</a:t>
            </a:r>
          </a:p>
          <a:p>
            <a:endParaRPr lang="en-US" dirty="0"/>
          </a:p>
          <a:p>
            <a:endParaRPr lang="en-US" dirty="0"/>
          </a:p>
          <a:p>
            <a:r>
              <a:rPr lang="en-US" dirty="0"/>
              <a:t>Wasserstein Distance:</a:t>
            </a:r>
          </a:p>
          <a:p>
            <a:pPr lvl="2"/>
            <a:endParaRPr lang="en-US" dirty="0"/>
          </a:p>
          <a:p>
            <a:pPr lvl="2"/>
            <a:endParaRPr lang="en-US" dirty="0"/>
          </a:p>
          <a:p>
            <a:pPr lvl="2"/>
            <a:r>
              <a:rPr lang="en-US" dirty="0"/>
              <a:t>Note that the order p=2, one dimensional, squared Wasserstein distance is used for the applications in this talk.</a:t>
            </a:r>
          </a:p>
        </p:txBody>
      </p:sp>
      <p:sp>
        <p:nvSpPr>
          <p:cNvPr id="4" name="Slide Number Placeholder 3">
            <a:extLst>
              <a:ext uri="{FF2B5EF4-FFF2-40B4-BE49-F238E27FC236}">
                <a16:creationId xmlns:a16="http://schemas.microsoft.com/office/drawing/2014/main" id="{17DF7A0E-DC71-4FC7-9FAA-767DAC224156}"/>
              </a:ext>
            </a:extLst>
          </p:cNvPr>
          <p:cNvSpPr>
            <a:spLocks noGrp="1"/>
          </p:cNvSpPr>
          <p:nvPr>
            <p:ph type="sldNum" sz="quarter" idx="12"/>
          </p:nvPr>
        </p:nvSpPr>
        <p:spPr/>
        <p:txBody>
          <a:bodyPr/>
          <a:lstStyle/>
          <a:p>
            <a:fld id="{1BF4149C-A0D7-40A5-B999-9A97C0035DE2}" type="slidenum">
              <a:rPr lang="en-US" smtClean="0"/>
              <a:t>10</a:t>
            </a:fld>
            <a:endParaRPr lang="en-US"/>
          </a:p>
        </p:txBody>
      </p:sp>
      <p:pic>
        <p:nvPicPr>
          <p:cNvPr id="7" name="Picture 6">
            <a:extLst>
              <a:ext uri="{FF2B5EF4-FFF2-40B4-BE49-F238E27FC236}">
                <a16:creationId xmlns:a16="http://schemas.microsoft.com/office/drawing/2014/main" id="{35AB8DBB-43D3-4848-B381-013E13BE7CCD}"/>
              </a:ext>
            </a:extLst>
          </p:cNvPr>
          <p:cNvPicPr>
            <a:picLocks noChangeAspect="1"/>
          </p:cNvPicPr>
          <p:nvPr/>
        </p:nvPicPr>
        <p:blipFill>
          <a:blip r:embed="rId2"/>
          <a:stretch>
            <a:fillRect/>
          </a:stretch>
        </p:blipFill>
        <p:spPr>
          <a:xfrm>
            <a:off x="2285999" y="2706961"/>
            <a:ext cx="7620000" cy="361950"/>
          </a:xfrm>
          <a:prstGeom prst="rect">
            <a:avLst/>
          </a:prstGeom>
        </p:spPr>
      </p:pic>
      <p:pic>
        <p:nvPicPr>
          <p:cNvPr id="9" name="Picture 8">
            <a:extLst>
              <a:ext uri="{FF2B5EF4-FFF2-40B4-BE49-F238E27FC236}">
                <a16:creationId xmlns:a16="http://schemas.microsoft.com/office/drawing/2014/main" id="{6F7F1E0B-B570-4F18-8228-8B6465BFBD9B}"/>
              </a:ext>
            </a:extLst>
          </p:cNvPr>
          <p:cNvPicPr>
            <a:picLocks noChangeAspect="1"/>
          </p:cNvPicPr>
          <p:nvPr/>
        </p:nvPicPr>
        <p:blipFill>
          <a:blip r:embed="rId3"/>
          <a:stretch>
            <a:fillRect/>
          </a:stretch>
        </p:blipFill>
        <p:spPr>
          <a:xfrm>
            <a:off x="4662487" y="3950247"/>
            <a:ext cx="2867025" cy="390525"/>
          </a:xfrm>
          <a:prstGeom prst="rect">
            <a:avLst/>
          </a:prstGeom>
        </p:spPr>
      </p:pic>
    </p:spTree>
    <p:extLst>
      <p:ext uri="{BB962C8B-B14F-4D97-AF65-F5344CB8AC3E}">
        <p14:creationId xmlns:p14="http://schemas.microsoft.com/office/powerpoint/2010/main" val="71275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C370-45F5-41AA-A9A5-EC387DA72543}"/>
              </a:ext>
            </a:extLst>
          </p:cNvPr>
          <p:cNvSpPr>
            <a:spLocks noGrp="1"/>
          </p:cNvSpPr>
          <p:nvPr>
            <p:ph type="title"/>
          </p:nvPr>
        </p:nvSpPr>
        <p:spPr/>
        <p:txBody>
          <a:bodyPr/>
          <a:lstStyle/>
          <a:p>
            <a:r>
              <a:rPr lang="en-US" dirty="0"/>
              <a:t>Optimal Transport Cont. Sinkhorn Divergence</a:t>
            </a:r>
          </a:p>
        </p:txBody>
      </p:sp>
      <p:sp>
        <p:nvSpPr>
          <p:cNvPr id="3" name="Content Placeholder 2">
            <a:extLst>
              <a:ext uri="{FF2B5EF4-FFF2-40B4-BE49-F238E27FC236}">
                <a16:creationId xmlns:a16="http://schemas.microsoft.com/office/drawing/2014/main" id="{BBAF0E28-D97E-4876-99A6-6D53E488E9B3}"/>
              </a:ext>
            </a:extLst>
          </p:cNvPr>
          <p:cNvSpPr>
            <a:spLocks noGrp="1"/>
          </p:cNvSpPr>
          <p:nvPr>
            <p:ph idx="1"/>
          </p:nvPr>
        </p:nvSpPr>
        <p:spPr/>
        <p:txBody>
          <a:bodyPr/>
          <a:lstStyle/>
          <a:p>
            <a:r>
              <a:rPr lang="en-US" dirty="0"/>
              <a:t>Now regularize problem by adding entropic term:</a:t>
            </a:r>
          </a:p>
          <a:p>
            <a:pPr marL="0" indent="0">
              <a:buNone/>
            </a:pPr>
            <a:r>
              <a:rPr lang="en-US" dirty="0"/>
              <a:t>                                                          ,           ,</a:t>
            </a:r>
          </a:p>
          <a:p>
            <a:pPr marL="0" indent="0">
              <a:buNone/>
            </a:pPr>
            <a:endParaRPr lang="en-US" dirty="0"/>
          </a:p>
          <a:p>
            <a:r>
              <a:rPr lang="en-US" dirty="0"/>
              <a:t>Suppose that this regularized problem has solution </a:t>
            </a:r>
          </a:p>
          <a:p>
            <a:endParaRPr lang="en-US" dirty="0"/>
          </a:p>
          <a:p>
            <a:r>
              <a:rPr lang="en-US" dirty="0"/>
              <a:t>Sinkhorn Divergence of order p: </a:t>
            </a:r>
          </a:p>
          <a:p>
            <a:pPr lvl="1"/>
            <a:endParaRPr lang="en-US" dirty="0"/>
          </a:p>
          <a:p>
            <a:pPr lvl="1"/>
            <a:r>
              <a:rPr lang="en-US" dirty="0"/>
              <a:t>This is the Wasserstein distance of the regularized problem</a:t>
            </a:r>
          </a:p>
        </p:txBody>
      </p:sp>
      <p:sp>
        <p:nvSpPr>
          <p:cNvPr id="4" name="Slide Number Placeholder 3">
            <a:extLst>
              <a:ext uri="{FF2B5EF4-FFF2-40B4-BE49-F238E27FC236}">
                <a16:creationId xmlns:a16="http://schemas.microsoft.com/office/drawing/2014/main" id="{571429DF-1903-473F-9AB1-210B5341F31B}"/>
              </a:ext>
            </a:extLst>
          </p:cNvPr>
          <p:cNvSpPr>
            <a:spLocks noGrp="1"/>
          </p:cNvSpPr>
          <p:nvPr>
            <p:ph type="sldNum" sz="quarter" idx="12"/>
          </p:nvPr>
        </p:nvSpPr>
        <p:spPr/>
        <p:txBody>
          <a:bodyPr/>
          <a:lstStyle/>
          <a:p>
            <a:fld id="{1BF4149C-A0D7-40A5-B999-9A97C0035DE2}" type="slidenum">
              <a:rPr lang="en-US" smtClean="0"/>
              <a:t>11</a:t>
            </a:fld>
            <a:endParaRPr lang="en-US"/>
          </a:p>
        </p:txBody>
      </p:sp>
      <p:pic>
        <p:nvPicPr>
          <p:cNvPr id="5" name="Picture 4">
            <a:extLst>
              <a:ext uri="{FF2B5EF4-FFF2-40B4-BE49-F238E27FC236}">
                <a16:creationId xmlns:a16="http://schemas.microsoft.com/office/drawing/2014/main" id="{2CDEAD22-F0A0-466B-9E42-81C5F9B9D046}"/>
              </a:ext>
            </a:extLst>
          </p:cNvPr>
          <p:cNvPicPr>
            <a:picLocks noChangeAspect="1"/>
          </p:cNvPicPr>
          <p:nvPr/>
        </p:nvPicPr>
        <p:blipFill>
          <a:blip r:embed="rId2"/>
          <a:stretch>
            <a:fillRect/>
          </a:stretch>
        </p:blipFill>
        <p:spPr>
          <a:xfrm>
            <a:off x="1541848" y="2320215"/>
            <a:ext cx="4048125" cy="495300"/>
          </a:xfrm>
          <a:prstGeom prst="rect">
            <a:avLst/>
          </a:prstGeom>
        </p:spPr>
      </p:pic>
      <p:pic>
        <p:nvPicPr>
          <p:cNvPr id="7" name="Picture 6">
            <a:extLst>
              <a:ext uri="{FF2B5EF4-FFF2-40B4-BE49-F238E27FC236}">
                <a16:creationId xmlns:a16="http://schemas.microsoft.com/office/drawing/2014/main" id="{1EB2647A-E17A-47C9-87F0-7D0D9FAA6567}"/>
              </a:ext>
            </a:extLst>
          </p:cNvPr>
          <p:cNvPicPr>
            <a:picLocks noChangeAspect="1"/>
          </p:cNvPicPr>
          <p:nvPr/>
        </p:nvPicPr>
        <p:blipFill>
          <a:blip r:embed="rId3"/>
          <a:stretch>
            <a:fillRect/>
          </a:stretch>
        </p:blipFill>
        <p:spPr>
          <a:xfrm>
            <a:off x="5840954" y="2410702"/>
            <a:ext cx="704850" cy="314325"/>
          </a:xfrm>
          <a:prstGeom prst="rect">
            <a:avLst/>
          </a:prstGeom>
        </p:spPr>
      </p:pic>
      <p:pic>
        <p:nvPicPr>
          <p:cNvPr id="9" name="Picture 8">
            <a:extLst>
              <a:ext uri="{FF2B5EF4-FFF2-40B4-BE49-F238E27FC236}">
                <a16:creationId xmlns:a16="http://schemas.microsoft.com/office/drawing/2014/main" id="{014AA19A-CA6B-4C35-88FF-C5102FAE4B9E}"/>
              </a:ext>
            </a:extLst>
          </p:cNvPr>
          <p:cNvPicPr>
            <a:picLocks noChangeAspect="1"/>
          </p:cNvPicPr>
          <p:nvPr/>
        </p:nvPicPr>
        <p:blipFill>
          <a:blip r:embed="rId4"/>
          <a:stretch>
            <a:fillRect/>
          </a:stretch>
        </p:blipFill>
        <p:spPr>
          <a:xfrm>
            <a:off x="6847874" y="2359653"/>
            <a:ext cx="3248025" cy="514350"/>
          </a:xfrm>
          <a:prstGeom prst="rect">
            <a:avLst/>
          </a:prstGeom>
        </p:spPr>
      </p:pic>
      <p:pic>
        <p:nvPicPr>
          <p:cNvPr id="11" name="Picture 10">
            <a:extLst>
              <a:ext uri="{FF2B5EF4-FFF2-40B4-BE49-F238E27FC236}">
                <a16:creationId xmlns:a16="http://schemas.microsoft.com/office/drawing/2014/main" id="{136D33B4-7C85-4174-9309-B3669295FE22}"/>
              </a:ext>
            </a:extLst>
          </p:cNvPr>
          <p:cNvPicPr>
            <a:picLocks noChangeAspect="1"/>
          </p:cNvPicPr>
          <p:nvPr/>
        </p:nvPicPr>
        <p:blipFill>
          <a:blip r:embed="rId5"/>
          <a:stretch>
            <a:fillRect/>
          </a:stretch>
        </p:blipFill>
        <p:spPr>
          <a:xfrm>
            <a:off x="8620541" y="3457413"/>
            <a:ext cx="295275" cy="342900"/>
          </a:xfrm>
          <a:prstGeom prst="rect">
            <a:avLst/>
          </a:prstGeom>
        </p:spPr>
      </p:pic>
      <p:pic>
        <p:nvPicPr>
          <p:cNvPr id="13" name="Picture 12">
            <a:extLst>
              <a:ext uri="{FF2B5EF4-FFF2-40B4-BE49-F238E27FC236}">
                <a16:creationId xmlns:a16="http://schemas.microsoft.com/office/drawing/2014/main" id="{AA5E8AB5-7FFA-4A79-86A3-9DFCF8C34A88}"/>
              </a:ext>
            </a:extLst>
          </p:cNvPr>
          <p:cNvPicPr>
            <a:picLocks noChangeAspect="1"/>
          </p:cNvPicPr>
          <p:nvPr/>
        </p:nvPicPr>
        <p:blipFill>
          <a:blip r:embed="rId6"/>
          <a:stretch>
            <a:fillRect/>
          </a:stretch>
        </p:blipFill>
        <p:spPr>
          <a:xfrm>
            <a:off x="5909661" y="4464496"/>
            <a:ext cx="2562225" cy="485775"/>
          </a:xfrm>
          <a:prstGeom prst="rect">
            <a:avLst/>
          </a:prstGeom>
        </p:spPr>
      </p:pic>
    </p:spTree>
    <p:extLst>
      <p:ext uri="{BB962C8B-B14F-4D97-AF65-F5344CB8AC3E}">
        <p14:creationId xmlns:p14="http://schemas.microsoft.com/office/powerpoint/2010/main" val="236513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394F-5D84-47E0-A495-10444E73B917}"/>
              </a:ext>
            </a:extLst>
          </p:cNvPr>
          <p:cNvSpPr>
            <a:spLocks noGrp="1"/>
          </p:cNvSpPr>
          <p:nvPr>
            <p:ph type="title"/>
          </p:nvPr>
        </p:nvSpPr>
        <p:spPr/>
        <p:txBody>
          <a:bodyPr/>
          <a:lstStyle/>
          <a:p>
            <a:r>
              <a:rPr lang="en-US" dirty="0"/>
              <a:t>Optimal Transport Cont. DSD</a:t>
            </a:r>
          </a:p>
        </p:txBody>
      </p:sp>
      <p:sp>
        <p:nvSpPr>
          <p:cNvPr id="3" name="Content Placeholder 2">
            <a:extLst>
              <a:ext uri="{FF2B5EF4-FFF2-40B4-BE49-F238E27FC236}">
                <a16:creationId xmlns:a16="http://schemas.microsoft.com/office/drawing/2014/main" id="{2554AAA6-FD3A-4235-9A2F-2B4E7367FB41}"/>
              </a:ext>
            </a:extLst>
          </p:cNvPr>
          <p:cNvSpPr>
            <a:spLocks noGrp="1"/>
          </p:cNvSpPr>
          <p:nvPr>
            <p:ph idx="1"/>
          </p:nvPr>
        </p:nvSpPr>
        <p:spPr/>
        <p:txBody>
          <a:bodyPr/>
          <a:lstStyle/>
          <a:p>
            <a:r>
              <a:rPr lang="en-US" dirty="0"/>
              <a:t>DSD (Debiased Sinkhorn Divergence) allows us to create a distance function based on Sinkhorn Divergence.</a:t>
            </a:r>
          </a:p>
          <a:p>
            <a:endParaRPr lang="en-US" dirty="0"/>
          </a:p>
          <a:p>
            <a:r>
              <a:rPr lang="en-US" dirty="0"/>
              <a:t>DSD of order p is defined as:</a:t>
            </a:r>
          </a:p>
          <a:p>
            <a:endParaRPr lang="en-US" dirty="0"/>
          </a:p>
          <a:p>
            <a:endParaRPr lang="en-US" dirty="0"/>
          </a:p>
          <a:p>
            <a:pPr lvl="2"/>
            <a:r>
              <a:rPr lang="en-US" dirty="0"/>
              <a:t>In numerical examples, DSD of order p=2 is used</a:t>
            </a:r>
          </a:p>
        </p:txBody>
      </p:sp>
      <p:sp>
        <p:nvSpPr>
          <p:cNvPr id="4" name="Slide Number Placeholder 3">
            <a:extLst>
              <a:ext uri="{FF2B5EF4-FFF2-40B4-BE49-F238E27FC236}">
                <a16:creationId xmlns:a16="http://schemas.microsoft.com/office/drawing/2014/main" id="{F332EAB0-3A67-4DAA-B772-C618733A7884}"/>
              </a:ext>
            </a:extLst>
          </p:cNvPr>
          <p:cNvSpPr>
            <a:spLocks noGrp="1"/>
          </p:cNvSpPr>
          <p:nvPr>
            <p:ph type="sldNum" sz="quarter" idx="12"/>
          </p:nvPr>
        </p:nvSpPr>
        <p:spPr/>
        <p:txBody>
          <a:bodyPr/>
          <a:lstStyle/>
          <a:p>
            <a:fld id="{1BF4149C-A0D7-40A5-B999-9A97C0035DE2}" type="slidenum">
              <a:rPr lang="en-US" smtClean="0"/>
              <a:t>12</a:t>
            </a:fld>
            <a:endParaRPr lang="en-US"/>
          </a:p>
        </p:txBody>
      </p:sp>
      <p:pic>
        <p:nvPicPr>
          <p:cNvPr id="5" name="Picture 4">
            <a:extLst>
              <a:ext uri="{FF2B5EF4-FFF2-40B4-BE49-F238E27FC236}">
                <a16:creationId xmlns:a16="http://schemas.microsoft.com/office/drawing/2014/main" id="{AC5B1A8A-37C1-499A-8AC7-1D3D491F32F7}"/>
              </a:ext>
            </a:extLst>
          </p:cNvPr>
          <p:cNvPicPr>
            <a:picLocks noChangeAspect="1"/>
          </p:cNvPicPr>
          <p:nvPr/>
        </p:nvPicPr>
        <p:blipFill>
          <a:blip r:embed="rId2"/>
          <a:stretch>
            <a:fillRect/>
          </a:stretch>
        </p:blipFill>
        <p:spPr>
          <a:xfrm>
            <a:off x="3114675" y="4001294"/>
            <a:ext cx="5962650" cy="514350"/>
          </a:xfrm>
          <a:prstGeom prst="rect">
            <a:avLst/>
          </a:prstGeom>
        </p:spPr>
      </p:pic>
    </p:spTree>
    <p:extLst>
      <p:ext uri="{BB962C8B-B14F-4D97-AF65-F5344CB8AC3E}">
        <p14:creationId xmlns:p14="http://schemas.microsoft.com/office/powerpoint/2010/main" val="392843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E5FB-1517-4CC3-A7D6-50B32483E64D}"/>
              </a:ext>
            </a:extLst>
          </p:cNvPr>
          <p:cNvSpPr>
            <a:spLocks noGrp="1"/>
          </p:cNvSpPr>
          <p:nvPr>
            <p:ph type="title"/>
          </p:nvPr>
        </p:nvSpPr>
        <p:spPr/>
        <p:txBody>
          <a:bodyPr/>
          <a:lstStyle/>
          <a:p>
            <a:r>
              <a:rPr lang="en-US" dirty="0"/>
              <a:t>Optimal Transport Cont. </a:t>
            </a:r>
            <a:r>
              <a:rPr lang="en-US" dirty="0" err="1"/>
              <a:t>Sinkhorn’s</a:t>
            </a:r>
            <a:r>
              <a:rPr lang="en-US" dirty="0"/>
              <a:t> Algorithm</a:t>
            </a:r>
          </a:p>
        </p:txBody>
      </p:sp>
      <p:sp>
        <p:nvSpPr>
          <p:cNvPr id="3" name="Content Placeholder 2">
            <a:extLst>
              <a:ext uri="{FF2B5EF4-FFF2-40B4-BE49-F238E27FC236}">
                <a16:creationId xmlns:a16="http://schemas.microsoft.com/office/drawing/2014/main" id="{DBCA0CE1-DA87-4BCB-B83C-FBC13CA6F6C7}"/>
              </a:ext>
            </a:extLst>
          </p:cNvPr>
          <p:cNvSpPr>
            <a:spLocks noGrp="1"/>
          </p:cNvSpPr>
          <p:nvPr>
            <p:ph idx="1"/>
          </p:nvPr>
        </p:nvSpPr>
        <p:spPr>
          <a:xfrm>
            <a:off x="832882" y="1825625"/>
            <a:ext cx="10515600" cy="4351338"/>
          </a:xfrm>
        </p:spPr>
        <p:txBody>
          <a:bodyPr/>
          <a:lstStyle/>
          <a:p>
            <a:r>
              <a:rPr lang="en-US" dirty="0" err="1"/>
              <a:t>Lagrangian</a:t>
            </a:r>
            <a:r>
              <a:rPr lang="en-US" dirty="0"/>
              <a:t> of regularized problem:</a:t>
            </a:r>
          </a:p>
          <a:p>
            <a:endParaRPr lang="en-US" dirty="0"/>
          </a:p>
          <a:p>
            <a:endParaRPr lang="en-US" dirty="0"/>
          </a:p>
          <a:p>
            <a:r>
              <a:rPr lang="en-US" dirty="0"/>
              <a:t>Setting                we obtain:</a:t>
            </a:r>
          </a:p>
          <a:p>
            <a:endParaRPr lang="en-US" dirty="0"/>
          </a:p>
          <a:p>
            <a:pPr marL="0" indent="0">
              <a:buNone/>
            </a:pPr>
            <a:endParaRPr lang="en-US" dirty="0"/>
          </a:p>
          <a:p>
            <a:pPr marL="0" indent="0">
              <a:buNone/>
            </a:pPr>
            <a:r>
              <a:rPr lang="en-US" dirty="0"/>
              <a:t>Or in matrix factorization form:</a:t>
            </a:r>
          </a:p>
        </p:txBody>
      </p:sp>
      <p:sp>
        <p:nvSpPr>
          <p:cNvPr id="4" name="Slide Number Placeholder 3">
            <a:extLst>
              <a:ext uri="{FF2B5EF4-FFF2-40B4-BE49-F238E27FC236}">
                <a16:creationId xmlns:a16="http://schemas.microsoft.com/office/drawing/2014/main" id="{7E5E2C0D-0402-4237-ADD1-59E5478659BC}"/>
              </a:ext>
            </a:extLst>
          </p:cNvPr>
          <p:cNvSpPr>
            <a:spLocks noGrp="1"/>
          </p:cNvSpPr>
          <p:nvPr>
            <p:ph type="sldNum" sz="quarter" idx="12"/>
          </p:nvPr>
        </p:nvSpPr>
        <p:spPr/>
        <p:txBody>
          <a:bodyPr/>
          <a:lstStyle/>
          <a:p>
            <a:fld id="{1BF4149C-A0D7-40A5-B999-9A97C0035DE2}" type="slidenum">
              <a:rPr lang="en-US" smtClean="0"/>
              <a:t>13</a:t>
            </a:fld>
            <a:endParaRPr lang="en-US"/>
          </a:p>
        </p:txBody>
      </p:sp>
      <p:pic>
        <p:nvPicPr>
          <p:cNvPr id="5" name="Picture 4">
            <a:extLst>
              <a:ext uri="{FF2B5EF4-FFF2-40B4-BE49-F238E27FC236}">
                <a16:creationId xmlns:a16="http://schemas.microsoft.com/office/drawing/2014/main" id="{9E1FFA15-77F7-41C7-9161-5DC98340B64A}"/>
              </a:ext>
            </a:extLst>
          </p:cNvPr>
          <p:cNvPicPr>
            <a:picLocks noChangeAspect="1"/>
          </p:cNvPicPr>
          <p:nvPr/>
        </p:nvPicPr>
        <p:blipFill>
          <a:blip r:embed="rId3"/>
          <a:stretch>
            <a:fillRect/>
          </a:stretch>
        </p:blipFill>
        <p:spPr>
          <a:xfrm>
            <a:off x="2499757" y="2583062"/>
            <a:ext cx="7181850" cy="371475"/>
          </a:xfrm>
          <a:prstGeom prst="rect">
            <a:avLst/>
          </a:prstGeom>
        </p:spPr>
      </p:pic>
      <p:pic>
        <p:nvPicPr>
          <p:cNvPr id="7" name="Picture 6">
            <a:extLst>
              <a:ext uri="{FF2B5EF4-FFF2-40B4-BE49-F238E27FC236}">
                <a16:creationId xmlns:a16="http://schemas.microsoft.com/office/drawing/2014/main" id="{5048AC1B-4E3F-4C8E-9E68-D97B513E77F9}"/>
              </a:ext>
            </a:extLst>
          </p:cNvPr>
          <p:cNvPicPr>
            <a:picLocks noChangeAspect="1"/>
          </p:cNvPicPr>
          <p:nvPr/>
        </p:nvPicPr>
        <p:blipFill>
          <a:blip r:embed="rId4"/>
          <a:stretch>
            <a:fillRect/>
          </a:stretch>
        </p:blipFill>
        <p:spPr>
          <a:xfrm>
            <a:off x="2271157" y="3446986"/>
            <a:ext cx="1133475" cy="333375"/>
          </a:xfrm>
          <a:prstGeom prst="rect">
            <a:avLst/>
          </a:prstGeom>
        </p:spPr>
      </p:pic>
      <p:pic>
        <p:nvPicPr>
          <p:cNvPr id="9" name="Picture 8">
            <a:extLst>
              <a:ext uri="{FF2B5EF4-FFF2-40B4-BE49-F238E27FC236}">
                <a16:creationId xmlns:a16="http://schemas.microsoft.com/office/drawing/2014/main" id="{E9101B66-3B65-4913-88EC-0CBD96C89BAB}"/>
              </a:ext>
            </a:extLst>
          </p:cNvPr>
          <p:cNvPicPr>
            <a:picLocks noChangeAspect="1"/>
          </p:cNvPicPr>
          <p:nvPr/>
        </p:nvPicPr>
        <p:blipFill>
          <a:blip r:embed="rId5"/>
          <a:stretch>
            <a:fillRect/>
          </a:stretch>
        </p:blipFill>
        <p:spPr>
          <a:xfrm>
            <a:off x="2271157" y="4117684"/>
            <a:ext cx="7639050" cy="419100"/>
          </a:xfrm>
          <a:prstGeom prst="rect">
            <a:avLst/>
          </a:prstGeom>
        </p:spPr>
      </p:pic>
      <p:pic>
        <p:nvPicPr>
          <p:cNvPr id="11" name="Picture 10">
            <a:extLst>
              <a:ext uri="{FF2B5EF4-FFF2-40B4-BE49-F238E27FC236}">
                <a16:creationId xmlns:a16="http://schemas.microsoft.com/office/drawing/2014/main" id="{BBDB23EF-B0DA-46B1-A944-07B71D580035}"/>
              </a:ext>
            </a:extLst>
          </p:cNvPr>
          <p:cNvPicPr>
            <a:picLocks noChangeAspect="1"/>
          </p:cNvPicPr>
          <p:nvPr/>
        </p:nvPicPr>
        <p:blipFill>
          <a:blip r:embed="rId6"/>
          <a:stretch>
            <a:fillRect/>
          </a:stretch>
        </p:blipFill>
        <p:spPr>
          <a:xfrm>
            <a:off x="2204482" y="5591083"/>
            <a:ext cx="7772400" cy="361950"/>
          </a:xfrm>
          <a:prstGeom prst="rect">
            <a:avLst/>
          </a:prstGeom>
        </p:spPr>
      </p:pic>
    </p:spTree>
    <p:extLst>
      <p:ext uri="{BB962C8B-B14F-4D97-AF65-F5344CB8AC3E}">
        <p14:creationId xmlns:p14="http://schemas.microsoft.com/office/powerpoint/2010/main" val="370051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4ABF-E30C-4CAE-8265-9806FB3EF2EB}"/>
              </a:ext>
            </a:extLst>
          </p:cNvPr>
          <p:cNvSpPr>
            <a:spLocks noGrp="1"/>
          </p:cNvSpPr>
          <p:nvPr>
            <p:ph type="title"/>
          </p:nvPr>
        </p:nvSpPr>
        <p:spPr/>
        <p:txBody>
          <a:bodyPr/>
          <a:lstStyle/>
          <a:p>
            <a:r>
              <a:rPr lang="en-US" dirty="0"/>
              <a:t>Optimal Transport Cont. </a:t>
            </a:r>
            <a:r>
              <a:rPr lang="en-US" dirty="0" err="1"/>
              <a:t>Sinkhorn’s</a:t>
            </a:r>
            <a:r>
              <a:rPr lang="en-US" dirty="0"/>
              <a:t> Algorithm</a:t>
            </a:r>
          </a:p>
        </p:txBody>
      </p:sp>
      <p:sp>
        <p:nvSpPr>
          <p:cNvPr id="3" name="Content Placeholder 2">
            <a:extLst>
              <a:ext uri="{FF2B5EF4-FFF2-40B4-BE49-F238E27FC236}">
                <a16:creationId xmlns:a16="http://schemas.microsoft.com/office/drawing/2014/main" id="{DF50964F-369A-413B-9CFA-8771621AFA0C}"/>
              </a:ext>
            </a:extLst>
          </p:cNvPr>
          <p:cNvSpPr>
            <a:spLocks noGrp="1"/>
          </p:cNvSpPr>
          <p:nvPr>
            <p:ph idx="1"/>
          </p:nvPr>
        </p:nvSpPr>
        <p:spPr/>
        <p:txBody>
          <a:bodyPr/>
          <a:lstStyle/>
          <a:p>
            <a:r>
              <a:rPr lang="en-US" dirty="0"/>
              <a:t>Now, we obtain equations:</a:t>
            </a:r>
          </a:p>
          <a:p>
            <a:endParaRPr lang="en-US" dirty="0"/>
          </a:p>
          <a:p>
            <a:pPr marL="0" indent="0">
              <a:buNone/>
            </a:pPr>
            <a:r>
              <a:rPr lang="en-US" dirty="0"/>
              <a:t>Where     is the Hadamard (</a:t>
            </a:r>
            <a:r>
              <a:rPr lang="en-US" dirty="0" err="1"/>
              <a:t>entrywise</a:t>
            </a:r>
            <a:r>
              <a:rPr lang="en-US" dirty="0"/>
              <a:t>) product.</a:t>
            </a:r>
          </a:p>
          <a:p>
            <a:pPr marL="0" indent="0">
              <a:buNone/>
            </a:pPr>
            <a:endParaRPr lang="en-US" dirty="0"/>
          </a:p>
          <a:p>
            <a:r>
              <a:rPr lang="en-US" dirty="0" err="1"/>
              <a:t>Sinkhorn’s</a:t>
            </a:r>
            <a:r>
              <a:rPr lang="en-US" dirty="0"/>
              <a:t> algorithm: </a:t>
            </a:r>
          </a:p>
          <a:p>
            <a:endParaRPr lang="en-US" dirty="0"/>
          </a:p>
          <a:p>
            <a:pPr marL="0" indent="0">
              <a:buNone/>
            </a:pPr>
            <a:r>
              <a:rPr lang="en-US" dirty="0"/>
              <a:t>Where     is the Hadamard (</a:t>
            </a:r>
            <a:r>
              <a:rPr lang="en-US" dirty="0" err="1"/>
              <a:t>entrywise</a:t>
            </a:r>
            <a:r>
              <a:rPr lang="en-US" dirty="0"/>
              <a:t>) division.</a:t>
            </a:r>
          </a:p>
        </p:txBody>
      </p:sp>
      <p:sp>
        <p:nvSpPr>
          <p:cNvPr id="4" name="Slide Number Placeholder 3">
            <a:extLst>
              <a:ext uri="{FF2B5EF4-FFF2-40B4-BE49-F238E27FC236}">
                <a16:creationId xmlns:a16="http://schemas.microsoft.com/office/drawing/2014/main" id="{4E71AE58-433F-4EC7-8565-ED34BC1D0312}"/>
              </a:ext>
            </a:extLst>
          </p:cNvPr>
          <p:cNvSpPr>
            <a:spLocks noGrp="1"/>
          </p:cNvSpPr>
          <p:nvPr>
            <p:ph type="sldNum" sz="quarter" idx="12"/>
          </p:nvPr>
        </p:nvSpPr>
        <p:spPr/>
        <p:txBody>
          <a:bodyPr/>
          <a:lstStyle/>
          <a:p>
            <a:fld id="{1BF4149C-A0D7-40A5-B999-9A97C0035DE2}" type="slidenum">
              <a:rPr lang="en-US" smtClean="0"/>
              <a:t>14</a:t>
            </a:fld>
            <a:endParaRPr lang="en-US"/>
          </a:p>
        </p:txBody>
      </p:sp>
      <p:pic>
        <p:nvPicPr>
          <p:cNvPr id="5" name="Picture 4">
            <a:extLst>
              <a:ext uri="{FF2B5EF4-FFF2-40B4-BE49-F238E27FC236}">
                <a16:creationId xmlns:a16="http://schemas.microsoft.com/office/drawing/2014/main" id="{03B5F715-0C21-409C-908F-0ED1FBF8C461}"/>
              </a:ext>
            </a:extLst>
          </p:cNvPr>
          <p:cNvPicPr>
            <a:picLocks noChangeAspect="1"/>
          </p:cNvPicPr>
          <p:nvPr/>
        </p:nvPicPr>
        <p:blipFill>
          <a:blip r:embed="rId2"/>
          <a:stretch>
            <a:fillRect/>
          </a:stretch>
        </p:blipFill>
        <p:spPr>
          <a:xfrm>
            <a:off x="4019549" y="2364451"/>
            <a:ext cx="4152900" cy="485775"/>
          </a:xfrm>
          <a:prstGeom prst="rect">
            <a:avLst/>
          </a:prstGeom>
        </p:spPr>
      </p:pic>
      <p:pic>
        <p:nvPicPr>
          <p:cNvPr id="7" name="Picture 6">
            <a:extLst>
              <a:ext uri="{FF2B5EF4-FFF2-40B4-BE49-F238E27FC236}">
                <a16:creationId xmlns:a16="http://schemas.microsoft.com/office/drawing/2014/main" id="{70E3DE66-A6F4-4D3B-B449-6947CADDF9F4}"/>
              </a:ext>
            </a:extLst>
          </p:cNvPr>
          <p:cNvPicPr>
            <a:picLocks noChangeAspect="1"/>
          </p:cNvPicPr>
          <p:nvPr/>
        </p:nvPicPr>
        <p:blipFill>
          <a:blip r:embed="rId3"/>
          <a:stretch>
            <a:fillRect/>
          </a:stretch>
        </p:blipFill>
        <p:spPr>
          <a:xfrm>
            <a:off x="1990863" y="3008096"/>
            <a:ext cx="238125" cy="238125"/>
          </a:xfrm>
          <a:prstGeom prst="rect">
            <a:avLst/>
          </a:prstGeom>
        </p:spPr>
      </p:pic>
      <p:pic>
        <p:nvPicPr>
          <p:cNvPr id="9" name="Picture 8">
            <a:extLst>
              <a:ext uri="{FF2B5EF4-FFF2-40B4-BE49-F238E27FC236}">
                <a16:creationId xmlns:a16="http://schemas.microsoft.com/office/drawing/2014/main" id="{79F3F32F-24FA-420B-BD3F-795BE0E8F852}"/>
              </a:ext>
            </a:extLst>
          </p:cNvPr>
          <p:cNvPicPr>
            <a:picLocks noChangeAspect="1"/>
          </p:cNvPicPr>
          <p:nvPr/>
        </p:nvPicPr>
        <p:blipFill>
          <a:blip r:embed="rId4"/>
          <a:stretch>
            <a:fillRect/>
          </a:stretch>
        </p:blipFill>
        <p:spPr>
          <a:xfrm>
            <a:off x="3043237" y="4419415"/>
            <a:ext cx="6105525" cy="361950"/>
          </a:xfrm>
          <a:prstGeom prst="rect">
            <a:avLst/>
          </a:prstGeom>
        </p:spPr>
      </p:pic>
      <p:pic>
        <p:nvPicPr>
          <p:cNvPr id="11" name="Picture 10">
            <a:extLst>
              <a:ext uri="{FF2B5EF4-FFF2-40B4-BE49-F238E27FC236}">
                <a16:creationId xmlns:a16="http://schemas.microsoft.com/office/drawing/2014/main" id="{C29E71B6-0A2A-4D8E-BA75-75073A5794FA}"/>
              </a:ext>
            </a:extLst>
          </p:cNvPr>
          <p:cNvPicPr>
            <a:picLocks noChangeAspect="1"/>
          </p:cNvPicPr>
          <p:nvPr/>
        </p:nvPicPr>
        <p:blipFill>
          <a:blip r:embed="rId5"/>
          <a:stretch>
            <a:fillRect/>
          </a:stretch>
        </p:blipFill>
        <p:spPr>
          <a:xfrm>
            <a:off x="2009913" y="5023327"/>
            <a:ext cx="219075" cy="238125"/>
          </a:xfrm>
          <a:prstGeom prst="rect">
            <a:avLst/>
          </a:prstGeom>
        </p:spPr>
      </p:pic>
    </p:spTree>
    <p:extLst>
      <p:ext uri="{BB962C8B-B14F-4D97-AF65-F5344CB8AC3E}">
        <p14:creationId xmlns:p14="http://schemas.microsoft.com/office/powerpoint/2010/main" val="1712720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9B52-9460-4AD4-9C49-744B28A46B25}"/>
              </a:ext>
            </a:extLst>
          </p:cNvPr>
          <p:cNvSpPr>
            <a:spLocks noGrp="1"/>
          </p:cNvSpPr>
          <p:nvPr>
            <p:ph type="title"/>
          </p:nvPr>
        </p:nvSpPr>
        <p:spPr/>
        <p:txBody>
          <a:bodyPr/>
          <a:lstStyle/>
          <a:p>
            <a:r>
              <a:rPr lang="en-US" dirty="0"/>
              <a:t>Optimal Transport Cont. </a:t>
            </a:r>
            <a:r>
              <a:rPr lang="en-US" dirty="0" err="1"/>
              <a:t>Sinkhorn’s</a:t>
            </a:r>
            <a:r>
              <a:rPr lang="en-US" dirty="0"/>
              <a:t> Algorithm</a:t>
            </a:r>
          </a:p>
        </p:txBody>
      </p:sp>
      <p:sp>
        <p:nvSpPr>
          <p:cNvPr id="3" name="Content Placeholder 2">
            <a:extLst>
              <a:ext uri="{FF2B5EF4-FFF2-40B4-BE49-F238E27FC236}">
                <a16:creationId xmlns:a16="http://schemas.microsoft.com/office/drawing/2014/main" id="{716C20E5-6D8F-4D57-80B5-23E80D307EAD}"/>
              </a:ext>
            </a:extLst>
          </p:cNvPr>
          <p:cNvSpPr>
            <a:spLocks noGrp="1"/>
          </p:cNvSpPr>
          <p:nvPr>
            <p:ph idx="1"/>
          </p:nvPr>
        </p:nvSpPr>
        <p:spPr/>
        <p:txBody>
          <a:bodyPr/>
          <a:lstStyle/>
          <a:p>
            <a:r>
              <a:rPr lang="en-US" dirty="0"/>
              <a:t>Tolerance:</a:t>
            </a:r>
          </a:p>
          <a:p>
            <a:endParaRPr lang="en-US" dirty="0"/>
          </a:p>
          <a:p>
            <a:r>
              <a:rPr lang="en-US" dirty="0"/>
              <a:t>Sinkhorn Divergence of order p:</a:t>
            </a:r>
          </a:p>
          <a:p>
            <a:pPr marL="0" indent="0">
              <a:buNone/>
            </a:pPr>
            <a:r>
              <a:rPr lang="en-US" dirty="0"/>
              <a:t> </a:t>
            </a:r>
          </a:p>
        </p:txBody>
      </p:sp>
      <p:sp>
        <p:nvSpPr>
          <p:cNvPr id="4" name="Slide Number Placeholder 3">
            <a:extLst>
              <a:ext uri="{FF2B5EF4-FFF2-40B4-BE49-F238E27FC236}">
                <a16:creationId xmlns:a16="http://schemas.microsoft.com/office/drawing/2014/main" id="{B03CC176-B677-4390-92D6-FEFFD29A5AC2}"/>
              </a:ext>
            </a:extLst>
          </p:cNvPr>
          <p:cNvSpPr>
            <a:spLocks noGrp="1"/>
          </p:cNvSpPr>
          <p:nvPr>
            <p:ph type="sldNum" sz="quarter" idx="12"/>
          </p:nvPr>
        </p:nvSpPr>
        <p:spPr/>
        <p:txBody>
          <a:bodyPr/>
          <a:lstStyle/>
          <a:p>
            <a:fld id="{1BF4149C-A0D7-40A5-B999-9A97C0035DE2}" type="slidenum">
              <a:rPr lang="en-US" smtClean="0"/>
              <a:t>15</a:t>
            </a:fld>
            <a:endParaRPr lang="en-US"/>
          </a:p>
        </p:txBody>
      </p:sp>
      <p:pic>
        <p:nvPicPr>
          <p:cNvPr id="5" name="Picture 4">
            <a:extLst>
              <a:ext uri="{FF2B5EF4-FFF2-40B4-BE49-F238E27FC236}">
                <a16:creationId xmlns:a16="http://schemas.microsoft.com/office/drawing/2014/main" id="{40000E08-5D1C-4858-B1F0-C1BC37E10ECD}"/>
              </a:ext>
            </a:extLst>
          </p:cNvPr>
          <p:cNvPicPr>
            <a:picLocks noChangeAspect="1"/>
          </p:cNvPicPr>
          <p:nvPr/>
        </p:nvPicPr>
        <p:blipFill>
          <a:blip r:embed="rId2"/>
          <a:stretch>
            <a:fillRect/>
          </a:stretch>
        </p:blipFill>
        <p:spPr>
          <a:xfrm>
            <a:off x="2747960" y="1923958"/>
            <a:ext cx="6696075" cy="400050"/>
          </a:xfrm>
          <a:prstGeom prst="rect">
            <a:avLst/>
          </a:prstGeom>
        </p:spPr>
      </p:pic>
      <p:pic>
        <p:nvPicPr>
          <p:cNvPr id="7" name="Picture 6">
            <a:extLst>
              <a:ext uri="{FF2B5EF4-FFF2-40B4-BE49-F238E27FC236}">
                <a16:creationId xmlns:a16="http://schemas.microsoft.com/office/drawing/2014/main" id="{3D017730-DEA1-47F6-98D0-4783C41E86A8}"/>
              </a:ext>
            </a:extLst>
          </p:cNvPr>
          <p:cNvPicPr>
            <a:picLocks noChangeAspect="1"/>
          </p:cNvPicPr>
          <p:nvPr/>
        </p:nvPicPr>
        <p:blipFill>
          <a:blip r:embed="rId3"/>
          <a:stretch>
            <a:fillRect/>
          </a:stretch>
        </p:blipFill>
        <p:spPr>
          <a:xfrm>
            <a:off x="4033836" y="3530222"/>
            <a:ext cx="4124325" cy="400050"/>
          </a:xfrm>
          <a:prstGeom prst="rect">
            <a:avLst/>
          </a:prstGeom>
        </p:spPr>
      </p:pic>
    </p:spTree>
    <p:extLst>
      <p:ext uri="{BB962C8B-B14F-4D97-AF65-F5344CB8AC3E}">
        <p14:creationId xmlns:p14="http://schemas.microsoft.com/office/powerpoint/2010/main" val="365166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08E4-9B4B-412D-AD83-EE68EC4346A4}"/>
              </a:ext>
            </a:extLst>
          </p:cNvPr>
          <p:cNvSpPr>
            <a:spLocks noGrp="1"/>
          </p:cNvSpPr>
          <p:nvPr>
            <p:ph type="title"/>
          </p:nvPr>
        </p:nvSpPr>
        <p:spPr/>
        <p:txBody>
          <a:bodyPr/>
          <a:lstStyle/>
          <a:p>
            <a:r>
              <a:rPr lang="en-US" dirty="0"/>
              <a:t>Optimal Transport Cont. Computational Cost</a:t>
            </a:r>
          </a:p>
        </p:txBody>
      </p:sp>
      <p:sp>
        <p:nvSpPr>
          <p:cNvPr id="3" name="Content Placeholder 2">
            <a:extLst>
              <a:ext uri="{FF2B5EF4-FFF2-40B4-BE49-F238E27FC236}">
                <a16:creationId xmlns:a16="http://schemas.microsoft.com/office/drawing/2014/main" id="{48EF51DA-9C1A-4263-A1D3-DF7B2B1D3EB3}"/>
              </a:ext>
            </a:extLst>
          </p:cNvPr>
          <p:cNvSpPr>
            <a:spLocks noGrp="1"/>
          </p:cNvSpPr>
          <p:nvPr>
            <p:ph idx="1"/>
          </p:nvPr>
        </p:nvSpPr>
        <p:spPr/>
        <p:txBody>
          <a:bodyPr/>
          <a:lstStyle/>
          <a:p>
            <a:r>
              <a:rPr lang="en-US" dirty="0"/>
              <a:t>Wasserstein distance with signal dimension            has cost of</a:t>
            </a:r>
          </a:p>
          <a:p>
            <a:endParaRPr lang="en-US" dirty="0"/>
          </a:p>
          <a:p>
            <a:r>
              <a:rPr lang="en-US" dirty="0"/>
              <a:t>Sinkhorn divergence has cost of                  if cost matrix C is chosen naively.</a:t>
            </a:r>
          </a:p>
          <a:p>
            <a:endParaRPr lang="en-US" dirty="0"/>
          </a:p>
          <a:p>
            <a:r>
              <a:rPr lang="en-US" dirty="0"/>
              <a:t>With a better choice of cost matrix and with data on a regular grid, Sinkhorn divergence can have cost of </a:t>
            </a:r>
          </a:p>
        </p:txBody>
      </p:sp>
      <p:sp>
        <p:nvSpPr>
          <p:cNvPr id="4" name="Slide Number Placeholder 3">
            <a:extLst>
              <a:ext uri="{FF2B5EF4-FFF2-40B4-BE49-F238E27FC236}">
                <a16:creationId xmlns:a16="http://schemas.microsoft.com/office/drawing/2014/main" id="{34950424-1959-4CEA-8EFF-DBCBF292A5F7}"/>
              </a:ext>
            </a:extLst>
          </p:cNvPr>
          <p:cNvSpPr>
            <a:spLocks noGrp="1"/>
          </p:cNvSpPr>
          <p:nvPr>
            <p:ph type="sldNum" sz="quarter" idx="12"/>
          </p:nvPr>
        </p:nvSpPr>
        <p:spPr/>
        <p:txBody>
          <a:bodyPr/>
          <a:lstStyle/>
          <a:p>
            <a:fld id="{1BF4149C-A0D7-40A5-B999-9A97C0035DE2}" type="slidenum">
              <a:rPr lang="en-US" smtClean="0"/>
              <a:t>16</a:t>
            </a:fld>
            <a:endParaRPr lang="en-US"/>
          </a:p>
        </p:txBody>
      </p:sp>
      <p:pic>
        <p:nvPicPr>
          <p:cNvPr id="5" name="Picture 4">
            <a:extLst>
              <a:ext uri="{FF2B5EF4-FFF2-40B4-BE49-F238E27FC236}">
                <a16:creationId xmlns:a16="http://schemas.microsoft.com/office/drawing/2014/main" id="{6F2912AF-448F-49B4-9C18-4B55EC9F5790}"/>
              </a:ext>
            </a:extLst>
          </p:cNvPr>
          <p:cNvPicPr>
            <a:picLocks noChangeAspect="1"/>
          </p:cNvPicPr>
          <p:nvPr/>
        </p:nvPicPr>
        <p:blipFill>
          <a:blip r:embed="rId3"/>
          <a:stretch>
            <a:fillRect/>
          </a:stretch>
        </p:blipFill>
        <p:spPr>
          <a:xfrm>
            <a:off x="7550504" y="1881110"/>
            <a:ext cx="695325" cy="333375"/>
          </a:xfrm>
          <a:prstGeom prst="rect">
            <a:avLst/>
          </a:prstGeom>
        </p:spPr>
      </p:pic>
      <p:pic>
        <p:nvPicPr>
          <p:cNvPr id="7" name="Picture 6">
            <a:extLst>
              <a:ext uri="{FF2B5EF4-FFF2-40B4-BE49-F238E27FC236}">
                <a16:creationId xmlns:a16="http://schemas.microsoft.com/office/drawing/2014/main" id="{BBCD12E2-FD40-4730-AB36-828CFCD3DBC1}"/>
              </a:ext>
            </a:extLst>
          </p:cNvPr>
          <p:cNvPicPr>
            <a:picLocks noChangeAspect="1"/>
          </p:cNvPicPr>
          <p:nvPr/>
        </p:nvPicPr>
        <p:blipFill>
          <a:blip r:embed="rId4"/>
          <a:stretch>
            <a:fillRect/>
          </a:stretch>
        </p:blipFill>
        <p:spPr>
          <a:xfrm>
            <a:off x="10103158" y="1881110"/>
            <a:ext cx="685800" cy="400050"/>
          </a:xfrm>
          <a:prstGeom prst="rect">
            <a:avLst/>
          </a:prstGeom>
        </p:spPr>
      </p:pic>
      <p:pic>
        <p:nvPicPr>
          <p:cNvPr id="9" name="Picture 8">
            <a:extLst>
              <a:ext uri="{FF2B5EF4-FFF2-40B4-BE49-F238E27FC236}">
                <a16:creationId xmlns:a16="http://schemas.microsoft.com/office/drawing/2014/main" id="{527FB9A3-81D0-4E7F-937D-F730AE391643}"/>
              </a:ext>
            </a:extLst>
          </p:cNvPr>
          <p:cNvPicPr>
            <a:picLocks noChangeAspect="1"/>
          </p:cNvPicPr>
          <p:nvPr/>
        </p:nvPicPr>
        <p:blipFill>
          <a:blip r:embed="rId5"/>
          <a:stretch>
            <a:fillRect/>
          </a:stretch>
        </p:blipFill>
        <p:spPr>
          <a:xfrm>
            <a:off x="5848443" y="2910673"/>
            <a:ext cx="1276350" cy="361950"/>
          </a:xfrm>
          <a:prstGeom prst="rect">
            <a:avLst/>
          </a:prstGeom>
        </p:spPr>
      </p:pic>
      <p:pic>
        <p:nvPicPr>
          <p:cNvPr id="11" name="Picture 10">
            <a:extLst>
              <a:ext uri="{FF2B5EF4-FFF2-40B4-BE49-F238E27FC236}">
                <a16:creationId xmlns:a16="http://schemas.microsoft.com/office/drawing/2014/main" id="{17BAEB96-624A-4966-9660-F4BB45B69261}"/>
              </a:ext>
            </a:extLst>
          </p:cNvPr>
          <p:cNvPicPr>
            <a:picLocks noChangeAspect="1"/>
          </p:cNvPicPr>
          <p:nvPr/>
        </p:nvPicPr>
        <p:blipFill>
          <a:blip r:embed="rId6"/>
          <a:stretch>
            <a:fillRect/>
          </a:stretch>
        </p:blipFill>
        <p:spPr>
          <a:xfrm>
            <a:off x="6611875" y="4708077"/>
            <a:ext cx="1704975" cy="371475"/>
          </a:xfrm>
          <a:prstGeom prst="rect">
            <a:avLst/>
          </a:prstGeom>
        </p:spPr>
      </p:pic>
    </p:spTree>
    <p:extLst>
      <p:ext uri="{BB962C8B-B14F-4D97-AF65-F5344CB8AC3E}">
        <p14:creationId xmlns:p14="http://schemas.microsoft.com/office/powerpoint/2010/main" val="107079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E372-B50C-47CE-BD8B-1FC59BF35B6E}"/>
              </a:ext>
            </a:extLst>
          </p:cNvPr>
          <p:cNvSpPr>
            <a:spLocks noGrp="1"/>
          </p:cNvSpPr>
          <p:nvPr>
            <p:ph type="title"/>
          </p:nvPr>
        </p:nvSpPr>
        <p:spPr/>
        <p:txBody>
          <a:bodyPr/>
          <a:lstStyle/>
          <a:p>
            <a:r>
              <a:rPr lang="en-US" dirty="0"/>
              <a:t>Optimal Transport Cont. Computational Cost</a:t>
            </a:r>
          </a:p>
        </p:txBody>
      </p:sp>
      <p:sp>
        <p:nvSpPr>
          <p:cNvPr id="3" name="Content Placeholder 2">
            <a:extLst>
              <a:ext uri="{FF2B5EF4-FFF2-40B4-BE49-F238E27FC236}">
                <a16:creationId xmlns:a16="http://schemas.microsoft.com/office/drawing/2014/main" id="{AB5ABF25-2CF8-47AB-9E19-6473E415621F}"/>
              </a:ext>
            </a:extLst>
          </p:cNvPr>
          <p:cNvSpPr>
            <a:spLocks noGrp="1"/>
          </p:cNvSpPr>
          <p:nvPr>
            <p:ph idx="1"/>
          </p:nvPr>
        </p:nvSpPr>
        <p:spPr/>
        <p:txBody>
          <a:bodyPr/>
          <a:lstStyle/>
          <a:p>
            <a:r>
              <a:rPr lang="en-US" dirty="0"/>
              <a:t>One choice of cost matrix to decrease computational cost of Sinkhorn divergence is:</a:t>
            </a:r>
          </a:p>
          <a:p>
            <a:endParaRPr lang="en-US" dirty="0"/>
          </a:p>
        </p:txBody>
      </p:sp>
      <p:sp>
        <p:nvSpPr>
          <p:cNvPr id="4" name="Slide Number Placeholder 3">
            <a:extLst>
              <a:ext uri="{FF2B5EF4-FFF2-40B4-BE49-F238E27FC236}">
                <a16:creationId xmlns:a16="http://schemas.microsoft.com/office/drawing/2014/main" id="{3FBAE6F5-8008-4764-BB1F-88BB17B3D515}"/>
              </a:ext>
            </a:extLst>
          </p:cNvPr>
          <p:cNvSpPr>
            <a:spLocks noGrp="1"/>
          </p:cNvSpPr>
          <p:nvPr>
            <p:ph type="sldNum" sz="quarter" idx="12"/>
          </p:nvPr>
        </p:nvSpPr>
        <p:spPr/>
        <p:txBody>
          <a:bodyPr/>
          <a:lstStyle/>
          <a:p>
            <a:fld id="{1BF4149C-A0D7-40A5-B999-9A97C0035DE2}" type="slidenum">
              <a:rPr lang="en-US" smtClean="0"/>
              <a:t>17</a:t>
            </a:fld>
            <a:endParaRPr lang="en-US"/>
          </a:p>
        </p:txBody>
      </p:sp>
      <p:pic>
        <p:nvPicPr>
          <p:cNvPr id="5" name="Picture 4">
            <a:extLst>
              <a:ext uri="{FF2B5EF4-FFF2-40B4-BE49-F238E27FC236}">
                <a16:creationId xmlns:a16="http://schemas.microsoft.com/office/drawing/2014/main" id="{7FE1F97F-777E-4308-BFAE-DAC893B66AE3}"/>
              </a:ext>
            </a:extLst>
          </p:cNvPr>
          <p:cNvPicPr>
            <a:picLocks noChangeAspect="1"/>
          </p:cNvPicPr>
          <p:nvPr/>
        </p:nvPicPr>
        <p:blipFill>
          <a:blip r:embed="rId2"/>
          <a:stretch>
            <a:fillRect/>
          </a:stretch>
        </p:blipFill>
        <p:spPr>
          <a:xfrm>
            <a:off x="2481262" y="3216313"/>
            <a:ext cx="7229475" cy="1285875"/>
          </a:xfrm>
          <a:prstGeom prst="rect">
            <a:avLst/>
          </a:prstGeom>
        </p:spPr>
      </p:pic>
    </p:spTree>
    <p:extLst>
      <p:ext uri="{BB962C8B-B14F-4D97-AF65-F5344CB8AC3E}">
        <p14:creationId xmlns:p14="http://schemas.microsoft.com/office/powerpoint/2010/main" val="348059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3FD3-170C-45A8-AB72-E450FBD499C4}"/>
              </a:ext>
            </a:extLst>
          </p:cNvPr>
          <p:cNvSpPr>
            <a:spLocks noGrp="1"/>
          </p:cNvSpPr>
          <p:nvPr>
            <p:ph type="title"/>
          </p:nvPr>
        </p:nvSpPr>
        <p:spPr/>
        <p:txBody>
          <a:bodyPr/>
          <a:lstStyle/>
          <a:p>
            <a:r>
              <a:rPr lang="en-US" dirty="0"/>
              <a:t>Optimal Transport Likelihoods</a:t>
            </a:r>
          </a:p>
        </p:txBody>
      </p:sp>
      <p:sp>
        <p:nvSpPr>
          <p:cNvPr id="3" name="Content Placeholder 2">
            <a:extLst>
              <a:ext uri="{FF2B5EF4-FFF2-40B4-BE49-F238E27FC236}">
                <a16:creationId xmlns:a16="http://schemas.microsoft.com/office/drawing/2014/main" id="{EA0268DB-55C2-413F-A704-22F9B968A390}"/>
              </a:ext>
            </a:extLst>
          </p:cNvPr>
          <p:cNvSpPr>
            <a:spLocks noGrp="1"/>
          </p:cNvSpPr>
          <p:nvPr>
            <p:ph idx="1"/>
          </p:nvPr>
        </p:nvSpPr>
        <p:spPr/>
        <p:txBody>
          <a:bodyPr/>
          <a:lstStyle/>
          <a:p>
            <a:r>
              <a:rPr lang="en-US" dirty="0"/>
              <a:t>Using an exponential likelihood as a base, we can create likelihood functions that utilize the Wasserstein distance and DSD.</a:t>
            </a:r>
          </a:p>
          <a:p>
            <a:endParaRPr lang="en-US" dirty="0"/>
          </a:p>
          <a:p>
            <a:r>
              <a:rPr lang="en-US" dirty="0"/>
              <a:t>Wasserstein likelihood:</a:t>
            </a:r>
          </a:p>
          <a:p>
            <a:endParaRPr lang="en-US" dirty="0"/>
          </a:p>
          <a:p>
            <a:endParaRPr lang="en-US" dirty="0"/>
          </a:p>
          <a:p>
            <a:pPr lvl="1"/>
            <a:r>
              <a:rPr lang="en-US" dirty="0"/>
              <a:t>Note that                     represents the squared one-dimensional Wasserstein distance of order p=2. For multidimensional applications, a trace-by-trace approach is used (described in [15]).</a:t>
            </a:r>
          </a:p>
        </p:txBody>
      </p:sp>
      <p:sp>
        <p:nvSpPr>
          <p:cNvPr id="4" name="Slide Number Placeholder 3">
            <a:extLst>
              <a:ext uri="{FF2B5EF4-FFF2-40B4-BE49-F238E27FC236}">
                <a16:creationId xmlns:a16="http://schemas.microsoft.com/office/drawing/2014/main" id="{AC11211F-D3BF-4C8F-A705-C022B678FEA2}"/>
              </a:ext>
            </a:extLst>
          </p:cNvPr>
          <p:cNvSpPr>
            <a:spLocks noGrp="1"/>
          </p:cNvSpPr>
          <p:nvPr>
            <p:ph type="sldNum" sz="quarter" idx="12"/>
          </p:nvPr>
        </p:nvSpPr>
        <p:spPr/>
        <p:txBody>
          <a:bodyPr/>
          <a:lstStyle/>
          <a:p>
            <a:fld id="{1BF4149C-A0D7-40A5-B999-9A97C0035DE2}" type="slidenum">
              <a:rPr lang="en-US" smtClean="0"/>
              <a:t>18</a:t>
            </a:fld>
            <a:endParaRPr lang="en-US"/>
          </a:p>
        </p:txBody>
      </p:sp>
      <p:pic>
        <p:nvPicPr>
          <p:cNvPr id="5" name="Picture 4">
            <a:extLst>
              <a:ext uri="{FF2B5EF4-FFF2-40B4-BE49-F238E27FC236}">
                <a16:creationId xmlns:a16="http://schemas.microsoft.com/office/drawing/2014/main" id="{89F1FA0A-C993-4839-B3E0-BC9E3225EB05}"/>
              </a:ext>
            </a:extLst>
          </p:cNvPr>
          <p:cNvPicPr>
            <a:picLocks noChangeAspect="1"/>
          </p:cNvPicPr>
          <p:nvPr/>
        </p:nvPicPr>
        <p:blipFill>
          <a:blip r:embed="rId2"/>
          <a:stretch>
            <a:fillRect/>
          </a:stretch>
        </p:blipFill>
        <p:spPr>
          <a:xfrm>
            <a:off x="3376612" y="3941370"/>
            <a:ext cx="5438775" cy="419100"/>
          </a:xfrm>
          <a:prstGeom prst="rect">
            <a:avLst/>
          </a:prstGeom>
        </p:spPr>
      </p:pic>
      <p:pic>
        <p:nvPicPr>
          <p:cNvPr id="7" name="Picture 6">
            <a:extLst>
              <a:ext uri="{FF2B5EF4-FFF2-40B4-BE49-F238E27FC236}">
                <a16:creationId xmlns:a16="http://schemas.microsoft.com/office/drawing/2014/main" id="{3C36A1A8-CDFD-4D22-B2ED-5BCDFC12C6D7}"/>
              </a:ext>
            </a:extLst>
          </p:cNvPr>
          <p:cNvPicPr>
            <a:picLocks noChangeAspect="1"/>
          </p:cNvPicPr>
          <p:nvPr/>
        </p:nvPicPr>
        <p:blipFill>
          <a:blip r:embed="rId3"/>
          <a:stretch>
            <a:fillRect/>
          </a:stretch>
        </p:blipFill>
        <p:spPr>
          <a:xfrm>
            <a:off x="2925100" y="4765793"/>
            <a:ext cx="1220772" cy="335282"/>
          </a:xfrm>
          <a:prstGeom prst="rect">
            <a:avLst/>
          </a:prstGeom>
        </p:spPr>
      </p:pic>
    </p:spTree>
    <p:extLst>
      <p:ext uri="{BB962C8B-B14F-4D97-AF65-F5344CB8AC3E}">
        <p14:creationId xmlns:p14="http://schemas.microsoft.com/office/powerpoint/2010/main" val="3229480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FDB8-20AD-4EA5-B2F4-C2B707287C94}"/>
              </a:ext>
            </a:extLst>
          </p:cNvPr>
          <p:cNvSpPr>
            <a:spLocks noGrp="1"/>
          </p:cNvSpPr>
          <p:nvPr>
            <p:ph type="title"/>
          </p:nvPr>
        </p:nvSpPr>
        <p:spPr/>
        <p:txBody>
          <a:bodyPr/>
          <a:lstStyle/>
          <a:p>
            <a:r>
              <a:rPr lang="en-US" dirty="0"/>
              <a:t>Optimal Transport Likelihoods Cont.</a:t>
            </a:r>
          </a:p>
        </p:txBody>
      </p:sp>
      <p:sp>
        <p:nvSpPr>
          <p:cNvPr id="3" name="Content Placeholder 2">
            <a:extLst>
              <a:ext uri="{FF2B5EF4-FFF2-40B4-BE49-F238E27FC236}">
                <a16:creationId xmlns:a16="http://schemas.microsoft.com/office/drawing/2014/main" id="{A2C2FE18-D613-4BA5-8871-D0A93F783F17}"/>
              </a:ext>
            </a:extLst>
          </p:cNvPr>
          <p:cNvSpPr>
            <a:spLocks noGrp="1"/>
          </p:cNvSpPr>
          <p:nvPr>
            <p:ph idx="1"/>
          </p:nvPr>
        </p:nvSpPr>
        <p:spPr/>
        <p:txBody>
          <a:bodyPr/>
          <a:lstStyle/>
          <a:p>
            <a:r>
              <a:rPr lang="en-US" dirty="0"/>
              <a:t>Using the Wasserstein likelihood as a template, we can create a likelihood based on DSD. Since DSD is still low cost for multidimensional applications, we do not limit it to one dimension like the Wasserstein likelihood.</a:t>
            </a:r>
          </a:p>
          <a:p>
            <a:endParaRPr lang="en-US" dirty="0"/>
          </a:p>
          <a:p>
            <a:r>
              <a:rPr lang="en-US" dirty="0"/>
              <a:t>DSD likelihood: </a:t>
            </a:r>
          </a:p>
          <a:p>
            <a:endParaRPr lang="en-US" dirty="0"/>
          </a:p>
          <a:p>
            <a:pPr lvl="1"/>
            <a:endParaRPr lang="en-US" dirty="0"/>
          </a:p>
          <a:p>
            <a:pPr lvl="1"/>
            <a:r>
              <a:rPr lang="en-US" dirty="0"/>
              <a:t>Note that         is a shorthand for DSD of order p=2 </a:t>
            </a:r>
          </a:p>
        </p:txBody>
      </p:sp>
      <p:sp>
        <p:nvSpPr>
          <p:cNvPr id="4" name="Slide Number Placeholder 3">
            <a:extLst>
              <a:ext uri="{FF2B5EF4-FFF2-40B4-BE49-F238E27FC236}">
                <a16:creationId xmlns:a16="http://schemas.microsoft.com/office/drawing/2014/main" id="{B1CA888F-1AA0-4ABF-BF3E-C4773DAB92B5}"/>
              </a:ext>
            </a:extLst>
          </p:cNvPr>
          <p:cNvSpPr>
            <a:spLocks noGrp="1"/>
          </p:cNvSpPr>
          <p:nvPr>
            <p:ph type="sldNum" sz="quarter" idx="12"/>
          </p:nvPr>
        </p:nvSpPr>
        <p:spPr/>
        <p:txBody>
          <a:bodyPr/>
          <a:lstStyle/>
          <a:p>
            <a:fld id="{1BF4149C-A0D7-40A5-B999-9A97C0035DE2}" type="slidenum">
              <a:rPr lang="en-US" smtClean="0"/>
              <a:t>19</a:t>
            </a:fld>
            <a:endParaRPr lang="en-US"/>
          </a:p>
        </p:txBody>
      </p:sp>
      <p:pic>
        <p:nvPicPr>
          <p:cNvPr id="5" name="Picture 4">
            <a:extLst>
              <a:ext uri="{FF2B5EF4-FFF2-40B4-BE49-F238E27FC236}">
                <a16:creationId xmlns:a16="http://schemas.microsoft.com/office/drawing/2014/main" id="{20B02089-F430-42AC-9DAF-BA75576F3E25}"/>
              </a:ext>
            </a:extLst>
          </p:cNvPr>
          <p:cNvPicPr>
            <a:picLocks noChangeAspect="1"/>
          </p:cNvPicPr>
          <p:nvPr/>
        </p:nvPicPr>
        <p:blipFill>
          <a:blip r:embed="rId2"/>
          <a:stretch>
            <a:fillRect/>
          </a:stretch>
        </p:blipFill>
        <p:spPr>
          <a:xfrm>
            <a:off x="3633787" y="4605661"/>
            <a:ext cx="4924425" cy="381000"/>
          </a:xfrm>
          <a:prstGeom prst="rect">
            <a:avLst/>
          </a:prstGeom>
        </p:spPr>
      </p:pic>
      <p:pic>
        <p:nvPicPr>
          <p:cNvPr id="7" name="Picture 6">
            <a:extLst>
              <a:ext uri="{FF2B5EF4-FFF2-40B4-BE49-F238E27FC236}">
                <a16:creationId xmlns:a16="http://schemas.microsoft.com/office/drawing/2014/main" id="{90776B5C-5003-410A-9DDA-8CA51461C42B}"/>
              </a:ext>
            </a:extLst>
          </p:cNvPr>
          <p:cNvPicPr>
            <a:picLocks noChangeAspect="1"/>
          </p:cNvPicPr>
          <p:nvPr/>
        </p:nvPicPr>
        <p:blipFill>
          <a:blip r:embed="rId3"/>
          <a:stretch>
            <a:fillRect/>
          </a:stretch>
        </p:blipFill>
        <p:spPr>
          <a:xfrm>
            <a:off x="2852459" y="5406593"/>
            <a:ext cx="485775" cy="323850"/>
          </a:xfrm>
          <a:prstGeom prst="rect">
            <a:avLst/>
          </a:prstGeom>
        </p:spPr>
      </p:pic>
    </p:spTree>
    <p:extLst>
      <p:ext uri="{BB962C8B-B14F-4D97-AF65-F5344CB8AC3E}">
        <p14:creationId xmlns:p14="http://schemas.microsoft.com/office/powerpoint/2010/main" val="2285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7957-E98A-488E-B1A0-F3132A6907F2}"/>
              </a:ext>
            </a:extLst>
          </p:cNvPr>
          <p:cNvSpPr>
            <a:spLocks noGrp="1"/>
          </p:cNvSpPr>
          <p:nvPr>
            <p:ph type="title"/>
          </p:nvPr>
        </p:nvSpPr>
        <p:spPr/>
        <p:txBody>
          <a:bodyPr/>
          <a:lstStyle/>
          <a:p>
            <a:r>
              <a:rPr lang="en-US" dirty="0"/>
              <a:t>Bayesian Inversion</a:t>
            </a:r>
          </a:p>
        </p:txBody>
      </p:sp>
      <p:sp>
        <p:nvSpPr>
          <p:cNvPr id="3" name="Content Placeholder 2">
            <a:extLst>
              <a:ext uri="{FF2B5EF4-FFF2-40B4-BE49-F238E27FC236}">
                <a16:creationId xmlns:a16="http://schemas.microsoft.com/office/drawing/2014/main" id="{72A84529-CA93-49D6-BF89-563A84F9F6C4}"/>
              </a:ext>
            </a:extLst>
          </p:cNvPr>
          <p:cNvSpPr>
            <a:spLocks noGrp="1"/>
          </p:cNvSpPr>
          <p:nvPr>
            <p:ph idx="1"/>
          </p:nvPr>
        </p:nvSpPr>
        <p:spPr/>
        <p:txBody>
          <a:bodyPr/>
          <a:lstStyle/>
          <a:p>
            <a:r>
              <a:rPr lang="en-US" dirty="0"/>
              <a:t>Goal: Find conditional probability of parameter</a:t>
            </a:r>
          </a:p>
          <a:p>
            <a:endParaRPr lang="en-US" dirty="0"/>
          </a:p>
          <a:p>
            <a:r>
              <a:rPr lang="en-US" dirty="0"/>
              <a:t>Use Bayes’ theorem to find the conditional probability of parameter</a:t>
            </a:r>
          </a:p>
          <a:p>
            <a:endParaRPr lang="en-US" dirty="0"/>
          </a:p>
          <a:p>
            <a:r>
              <a:rPr lang="en-US" dirty="0"/>
              <a:t>Allows us to solve for conditional probability of input parameter given observation, hence inversion</a:t>
            </a:r>
          </a:p>
        </p:txBody>
      </p:sp>
      <p:sp>
        <p:nvSpPr>
          <p:cNvPr id="4" name="Slide Number Placeholder 3">
            <a:extLst>
              <a:ext uri="{FF2B5EF4-FFF2-40B4-BE49-F238E27FC236}">
                <a16:creationId xmlns:a16="http://schemas.microsoft.com/office/drawing/2014/main" id="{BB76559F-239D-4039-BF26-C86878E8D2A0}"/>
              </a:ext>
            </a:extLst>
          </p:cNvPr>
          <p:cNvSpPr>
            <a:spLocks noGrp="1"/>
          </p:cNvSpPr>
          <p:nvPr>
            <p:ph type="sldNum" sz="quarter" idx="12"/>
          </p:nvPr>
        </p:nvSpPr>
        <p:spPr/>
        <p:txBody>
          <a:bodyPr/>
          <a:lstStyle/>
          <a:p>
            <a:fld id="{1BF4149C-A0D7-40A5-B999-9A97C0035DE2}" type="slidenum">
              <a:rPr lang="en-US" smtClean="0"/>
              <a:t>2</a:t>
            </a:fld>
            <a:endParaRPr lang="en-US" dirty="0"/>
          </a:p>
        </p:txBody>
      </p:sp>
    </p:spTree>
    <p:extLst>
      <p:ext uri="{BB962C8B-B14F-4D97-AF65-F5344CB8AC3E}">
        <p14:creationId xmlns:p14="http://schemas.microsoft.com/office/powerpoint/2010/main" val="2159246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925A-E858-4EDD-A20B-4F1B8EE503D2}"/>
              </a:ext>
            </a:extLst>
          </p:cNvPr>
          <p:cNvSpPr>
            <a:spLocks noGrp="1"/>
          </p:cNvSpPr>
          <p:nvPr>
            <p:ph type="title"/>
          </p:nvPr>
        </p:nvSpPr>
        <p:spPr/>
        <p:txBody>
          <a:bodyPr/>
          <a:lstStyle/>
          <a:p>
            <a:r>
              <a:rPr lang="en-US" dirty="0"/>
              <a:t>Optimal Transport Likelihoods Cont. Convexity</a:t>
            </a:r>
          </a:p>
        </p:txBody>
      </p:sp>
      <p:sp>
        <p:nvSpPr>
          <p:cNvPr id="3" name="Content Placeholder 2">
            <a:extLst>
              <a:ext uri="{FF2B5EF4-FFF2-40B4-BE49-F238E27FC236}">
                <a16:creationId xmlns:a16="http://schemas.microsoft.com/office/drawing/2014/main" id="{8F55BE1C-5791-42AF-A6C5-0A32CC0C6591}"/>
              </a:ext>
            </a:extLst>
          </p:cNvPr>
          <p:cNvSpPr>
            <a:spLocks noGrp="1"/>
          </p:cNvSpPr>
          <p:nvPr>
            <p:ph idx="1"/>
          </p:nvPr>
        </p:nvSpPr>
        <p:spPr/>
        <p:txBody>
          <a:bodyPr>
            <a:normAutofit/>
          </a:bodyPr>
          <a:lstStyle/>
          <a:p>
            <a:r>
              <a:rPr lang="en-US" dirty="0"/>
              <a:t>In order to test the convexity of the DSD and Wasserstein likelihoods, we apply the likelihood functions to a set of examples involving phase shift. </a:t>
            </a:r>
          </a:p>
          <a:p>
            <a:endParaRPr lang="en-US" dirty="0"/>
          </a:p>
          <a:p>
            <a:r>
              <a:rPr lang="en-US" dirty="0"/>
              <a:t>Define                                                   to be the original signal, and </a:t>
            </a:r>
          </a:p>
          <a:p>
            <a:pPr marL="0" indent="0">
              <a:buNone/>
            </a:pPr>
            <a:r>
              <a:rPr lang="en-US" dirty="0"/>
              <a:t>define                                                           to be a signal shifted by a value </a:t>
            </a:r>
          </a:p>
          <a:p>
            <a:pPr marL="0" indent="0">
              <a:buNone/>
            </a:pPr>
            <a:r>
              <a:rPr lang="en-US" dirty="0"/>
              <a:t>s.</a:t>
            </a:r>
          </a:p>
          <a:p>
            <a:endParaRPr lang="en-US" dirty="0"/>
          </a:p>
          <a:p>
            <a:r>
              <a:rPr lang="en-US" dirty="0"/>
              <a:t>Varying s, we can see how well the likelihoods maintain convexity.</a:t>
            </a:r>
          </a:p>
          <a:p>
            <a:pPr marL="0" indent="0">
              <a:buNone/>
            </a:pPr>
            <a:endParaRPr lang="en-US" dirty="0"/>
          </a:p>
        </p:txBody>
      </p:sp>
      <p:sp>
        <p:nvSpPr>
          <p:cNvPr id="4" name="Slide Number Placeholder 3">
            <a:extLst>
              <a:ext uri="{FF2B5EF4-FFF2-40B4-BE49-F238E27FC236}">
                <a16:creationId xmlns:a16="http://schemas.microsoft.com/office/drawing/2014/main" id="{8A8399B8-F96F-4355-AC26-E6C48DFE9DA2}"/>
              </a:ext>
            </a:extLst>
          </p:cNvPr>
          <p:cNvSpPr>
            <a:spLocks noGrp="1"/>
          </p:cNvSpPr>
          <p:nvPr>
            <p:ph type="sldNum" sz="quarter" idx="12"/>
          </p:nvPr>
        </p:nvSpPr>
        <p:spPr/>
        <p:txBody>
          <a:bodyPr/>
          <a:lstStyle/>
          <a:p>
            <a:fld id="{1BF4149C-A0D7-40A5-B999-9A97C0035DE2}" type="slidenum">
              <a:rPr lang="en-US" smtClean="0"/>
              <a:t>20</a:t>
            </a:fld>
            <a:endParaRPr lang="en-US"/>
          </a:p>
        </p:txBody>
      </p:sp>
      <p:pic>
        <p:nvPicPr>
          <p:cNvPr id="5" name="Picture 4">
            <a:extLst>
              <a:ext uri="{FF2B5EF4-FFF2-40B4-BE49-F238E27FC236}">
                <a16:creationId xmlns:a16="http://schemas.microsoft.com/office/drawing/2014/main" id="{5E298259-4482-4EC8-B090-1D97C95427BF}"/>
              </a:ext>
            </a:extLst>
          </p:cNvPr>
          <p:cNvPicPr>
            <a:picLocks noChangeAspect="1"/>
          </p:cNvPicPr>
          <p:nvPr/>
        </p:nvPicPr>
        <p:blipFill>
          <a:blip r:embed="rId2"/>
          <a:stretch>
            <a:fillRect/>
          </a:stretch>
        </p:blipFill>
        <p:spPr>
          <a:xfrm>
            <a:off x="2182288" y="3572669"/>
            <a:ext cx="4010025" cy="428625"/>
          </a:xfrm>
          <a:prstGeom prst="rect">
            <a:avLst/>
          </a:prstGeom>
        </p:spPr>
      </p:pic>
      <p:pic>
        <p:nvPicPr>
          <p:cNvPr id="7" name="Picture 6">
            <a:extLst>
              <a:ext uri="{FF2B5EF4-FFF2-40B4-BE49-F238E27FC236}">
                <a16:creationId xmlns:a16="http://schemas.microsoft.com/office/drawing/2014/main" id="{5C654BA8-B409-4484-9811-19D8B7DE0D21}"/>
              </a:ext>
            </a:extLst>
          </p:cNvPr>
          <p:cNvPicPr>
            <a:picLocks noChangeAspect="1"/>
          </p:cNvPicPr>
          <p:nvPr/>
        </p:nvPicPr>
        <p:blipFill>
          <a:blip r:embed="rId3"/>
          <a:stretch>
            <a:fillRect/>
          </a:stretch>
        </p:blipFill>
        <p:spPr>
          <a:xfrm>
            <a:off x="1978101" y="4136231"/>
            <a:ext cx="4629150" cy="466725"/>
          </a:xfrm>
          <a:prstGeom prst="rect">
            <a:avLst/>
          </a:prstGeom>
        </p:spPr>
      </p:pic>
    </p:spTree>
    <p:extLst>
      <p:ext uri="{BB962C8B-B14F-4D97-AF65-F5344CB8AC3E}">
        <p14:creationId xmlns:p14="http://schemas.microsoft.com/office/powerpoint/2010/main" val="2691882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600C-DB85-4963-881F-5475BA4EFA92}"/>
              </a:ext>
            </a:extLst>
          </p:cNvPr>
          <p:cNvSpPr>
            <a:spLocks noGrp="1"/>
          </p:cNvSpPr>
          <p:nvPr>
            <p:ph type="title"/>
          </p:nvPr>
        </p:nvSpPr>
        <p:spPr/>
        <p:txBody>
          <a:bodyPr/>
          <a:lstStyle/>
          <a:p>
            <a:r>
              <a:rPr lang="en-US" dirty="0"/>
              <a:t>Optimal Transport Likelihoods Cont. Convexity</a:t>
            </a:r>
          </a:p>
        </p:txBody>
      </p:sp>
      <p:sp>
        <p:nvSpPr>
          <p:cNvPr id="3" name="Content Placeholder 2">
            <a:extLst>
              <a:ext uri="{FF2B5EF4-FFF2-40B4-BE49-F238E27FC236}">
                <a16:creationId xmlns:a16="http://schemas.microsoft.com/office/drawing/2014/main" id="{F106FF5D-A8CA-49EE-AE13-36BF1A407212}"/>
              </a:ext>
            </a:extLst>
          </p:cNvPr>
          <p:cNvSpPr>
            <a:spLocks noGrp="1"/>
          </p:cNvSpPr>
          <p:nvPr>
            <p:ph idx="1"/>
          </p:nvPr>
        </p:nvSpPr>
        <p:spPr>
          <a:xfrm>
            <a:off x="838200" y="1816747"/>
            <a:ext cx="10515600" cy="4351338"/>
          </a:xfrm>
        </p:spPr>
        <p:txBody>
          <a:bodyPr/>
          <a:lstStyle/>
          <a:p>
            <a:r>
              <a:rPr lang="en-US" dirty="0"/>
              <a:t>Normalization:</a:t>
            </a:r>
          </a:p>
          <a:p>
            <a:endParaRPr lang="en-US" dirty="0"/>
          </a:p>
          <a:p>
            <a:endParaRPr lang="en-US" dirty="0"/>
          </a:p>
          <a:p>
            <a:endParaRPr lang="en-US" dirty="0"/>
          </a:p>
          <a:p>
            <a:pPr lvl="2"/>
            <a:r>
              <a:rPr lang="en-US" dirty="0"/>
              <a:t>Note that this is done because the given signals are not probability distributions. Both DSD and Wasserstein require the input signals to be probability distributions. </a:t>
            </a:r>
          </a:p>
        </p:txBody>
      </p:sp>
      <p:sp>
        <p:nvSpPr>
          <p:cNvPr id="4" name="Slide Number Placeholder 3">
            <a:extLst>
              <a:ext uri="{FF2B5EF4-FFF2-40B4-BE49-F238E27FC236}">
                <a16:creationId xmlns:a16="http://schemas.microsoft.com/office/drawing/2014/main" id="{C6D4C438-ADF4-42F3-A8EF-BB2745978C81}"/>
              </a:ext>
            </a:extLst>
          </p:cNvPr>
          <p:cNvSpPr>
            <a:spLocks noGrp="1"/>
          </p:cNvSpPr>
          <p:nvPr>
            <p:ph type="sldNum" sz="quarter" idx="12"/>
          </p:nvPr>
        </p:nvSpPr>
        <p:spPr/>
        <p:txBody>
          <a:bodyPr/>
          <a:lstStyle/>
          <a:p>
            <a:fld id="{1BF4149C-A0D7-40A5-B999-9A97C0035DE2}" type="slidenum">
              <a:rPr lang="en-US" smtClean="0"/>
              <a:t>21</a:t>
            </a:fld>
            <a:endParaRPr lang="en-US"/>
          </a:p>
        </p:txBody>
      </p:sp>
      <p:pic>
        <p:nvPicPr>
          <p:cNvPr id="5" name="Picture 4">
            <a:extLst>
              <a:ext uri="{FF2B5EF4-FFF2-40B4-BE49-F238E27FC236}">
                <a16:creationId xmlns:a16="http://schemas.microsoft.com/office/drawing/2014/main" id="{E6D3C063-BC77-4FB2-80B4-AC2EF01A5CFA}"/>
              </a:ext>
            </a:extLst>
          </p:cNvPr>
          <p:cNvPicPr>
            <a:picLocks noChangeAspect="1"/>
          </p:cNvPicPr>
          <p:nvPr/>
        </p:nvPicPr>
        <p:blipFill>
          <a:blip r:embed="rId2"/>
          <a:stretch>
            <a:fillRect/>
          </a:stretch>
        </p:blipFill>
        <p:spPr>
          <a:xfrm>
            <a:off x="3133725" y="2247715"/>
            <a:ext cx="5924550" cy="800100"/>
          </a:xfrm>
          <a:prstGeom prst="rect">
            <a:avLst/>
          </a:prstGeom>
        </p:spPr>
      </p:pic>
      <p:pic>
        <p:nvPicPr>
          <p:cNvPr id="7" name="Picture 6">
            <a:extLst>
              <a:ext uri="{FF2B5EF4-FFF2-40B4-BE49-F238E27FC236}">
                <a16:creationId xmlns:a16="http://schemas.microsoft.com/office/drawing/2014/main" id="{6CDBB6C1-0966-4D35-9B07-2DFD7F5D3981}"/>
              </a:ext>
            </a:extLst>
          </p:cNvPr>
          <p:cNvPicPr>
            <a:picLocks noChangeAspect="1"/>
          </p:cNvPicPr>
          <p:nvPr/>
        </p:nvPicPr>
        <p:blipFill>
          <a:blip r:embed="rId3"/>
          <a:stretch>
            <a:fillRect/>
          </a:stretch>
        </p:blipFill>
        <p:spPr>
          <a:xfrm>
            <a:off x="4819650" y="3182752"/>
            <a:ext cx="2552700" cy="333375"/>
          </a:xfrm>
          <a:prstGeom prst="rect">
            <a:avLst/>
          </a:prstGeom>
        </p:spPr>
      </p:pic>
    </p:spTree>
    <p:extLst>
      <p:ext uri="{BB962C8B-B14F-4D97-AF65-F5344CB8AC3E}">
        <p14:creationId xmlns:p14="http://schemas.microsoft.com/office/powerpoint/2010/main" val="4231501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119FA3-B2AC-43E5-A319-25B0719518DC}"/>
              </a:ext>
            </a:extLst>
          </p:cNvPr>
          <p:cNvPicPr>
            <a:picLocks noChangeAspect="1"/>
          </p:cNvPicPr>
          <p:nvPr/>
        </p:nvPicPr>
        <p:blipFill>
          <a:blip r:embed="rId2"/>
          <a:stretch>
            <a:fillRect/>
          </a:stretch>
        </p:blipFill>
        <p:spPr>
          <a:xfrm>
            <a:off x="1966912" y="0"/>
            <a:ext cx="8258175" cy="6791325"/>
          </a:xfrm>
          <a:prstGeom prst="rect">
            <a:avLst/>
          </a:prstGeom>
        </p:spPr>
      </p:pic>
      <p:sp>
        <p:nvSpPr>
          <p:cNvPr id="2" name="Slide Number Placeholder 1">
            <a:extLst>
              <a:ext uri="{FF2B5EF4-FFF2-40B4-BE49-F238E27FC236}">
                <a16:creationId xmlns:a16="http://schemas.microsoft.com/office/drawing/2014/main" id="{44A54CA8-6858-4EF1-80D2-8041775EBCB3}"/>
              </a:ext>
            </a:extLst>
          </p:cNvPr>
          <p:cNvSpPr>
            <a:spLocks noGrp="1"/>
          </p:cNvSpPr>
          <p:nvPr>
            <p:ph type="sldNum" sz="quarter" idx="12"/>
          </p:nvPr>
        </p:nvSpPr>
        <p:spPr/>
        <p:txBody>
          <a:bodyPr/>
          <a:lstStyle/>
          <a:p>
            <a:fld id="{1BF4149C-A0D7-40A5-B999-9A97C0035DE2}" type="slidenum">
              <a:rPr lang="en-US" smtClean="0"/>
              <a:t>22</a:t>
            </a:fld>
            <a:endParaRPr lang="en-US"/>
          </a:p>
        </p:txBody>
      </p:sp>
    </p:spTree>
    <p:extLst>
      <p:ext uri="{BB962C8B-B14F-4D97-AF65-F5344CB8AC3E}">
        <p14:creationId xmlns:p14="http://schemas.microsoft.com/office/powerpoint/2010/main" val="158804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AEAB-F691-41D9-AC6F-B6798601A37E}"/>
              </a:ext>
            </a:extLst>
          </p:cNvPr>
          <p:cNvSpPr>
            <a:spLocks noGrp="1"/>
          </p:cNvSpPr>
          <p:nvPr>
            <p:ph type="title"/>
          </p:nvPr>
        </p:nvSpPr>
        <p:spPr/>
        <p:txBody>
          <a:bodyPr/>
          <a:lstStyle/>
          <a:p>
            <a:r>
              <a:rPr lang="en-US" dirty="0"/>
              <a:t>Numerical Algorithm</a:t>
            </a:r>
          </a:p>
        </p:txBody>
      </p:sp>
      <p:sp>
        <p:nvSpPr>
          <p:cNvPr id="3" name="Content Placeholder 2">
            <a:extLst>
              <a:ext uri="{FF2B5EF4-FFF2-40B4-BE49-F238E27FC236}">
                <a16:creationId xmlns:a16="http://schemas.microsoft.com/office/drawing/2014/main" id="{9D1F21F4-2268-44B3-BFEA-A36565D13020}"/>
              </a:ext>
            </a:extLst>
          </p:cNvPr>
          <p:cNvSpPr>
            <a:spLocks noGrp="1"/>
          </p:cNvSpPr>
          <p:nvPr>
            <p:ph idx="1"/>
          </p:nvPr>
        </p:nvSpPr>
        <p:spPr/>
        <p:txBody>
          <a:bodyPr/>
          <a:lstStyle/>
          <a:p>
            <a:r>
              <a:rPr lang="en-US" dirty="0"/>
              <a:t>Two Markov Chain Monte Carlo (MCMC) algorithms combined </a:t>
            </a:r>
          </a:p>
          <a:p>
            <a:endParaRPr lang="en-US" dirty="0"/>
          </a:p>
          <a:p>
            <a:r>
              <a:rPr lang="en-US" dirty="0"/>
              <a:t>Gibbs sampler and Metropolis-Hastings sampler </a:t>
            </a:r>
          </a:p>
          <a:p>
            <a:endParaRPr lang="en-US" dirty="0"/>
          </a:p>
          <a:p>
            <a:r>
              <a:rPr lang="en-US" dirty="0"/>
              <a:t>Metropolis-Hastings-within-Gibbs (MH within G)</a:t>
            </a:r>
          </a:p>
          <a:p>
            <a:endParaRPr lang="en-US" dirty="0"/>
          </a:p>
          <a:p>
            <a:r>
              <a:rPr lang="en-US" dirty="0"/>
              <a:t>Note that: </a:t>
            </a:r>
          </a:p>
        </p:txBody>
      </p:sp>
      <p:sp>
        <p:nvSpPr>
          <p:cNvPr id="4" name="Slide Number Placeholder 3">
            <a:extLst>
              <a:ext uri="{FF2B5EF4-FFF2-40B4-BE49-F238E27FC236}">
                <a16:creationId xmlns:a16="http://schemas.microsoft.com/office/drawing/2014/main" id="{6848CE17-DB0D-440E-948B-D55977B85F6F}"/>
              </a:ext>
            </a:extLst>
          </p:cNvPr>
          <p:cNvSpPr>
            <a:spLocks noGrp="1"/>
          </p:cNvSpPr>
          <p:nvPr>
            <p:ph type="sldNum" sz="quarter" idx="12"/>
          </p:nvPr>
        </p:nvSpPr>
        <p:spPr/>
        <p:txBody>
          <a:bodyPr/>
          <a:lstStyle/>
          <a:p>
            <a:fld id="{1BF4149C-A0D7-40A5-B999-9A97C0035DE2}" type="slidenum">
              <a:rPr lang="en-US" smtClean="0"/>
              <a:t>23</a:t>
            </a:fld>
            <a:endParaRPr lang="en-US"/>
          </a:p>
        </p:txBody>
      </p:sp>
      <p:pic>
        <p:nvPicPr>
          <p:cNvPr id="5" name="Picture 4">
            <a:extLst>
              <a:ext uri="{FF2B5EF4-FFF2-40B4-BE49-F238E27FC236}">
                <a16:creationId xmlns:a16="http://schemas.microsoft.com/office/drawing/2014/main" id="{B5B02889-717C-4CA5-AFCA-B5545067165D}"/>
              </a:ext>
            </a:extLst>
          </p:cNvPr>
          <p:cNvPicPr>
            <a:picLocks noChangeAspect="1"/>
          </p:cNvPicPr>
          <p:nvPr/>
        </p:nvPicPr>
        <p:blipFill>
          <a:blip r:embed="rId2"/>
          <a:stretch>
            <a:fillRect/>
          </a:stretch>
        </p:blipFill>
        <p:spPr>
          <a:xfrm>
            <a:off x="4895850" y="4979818"/>
            <a:ext cx="2400300" cy="342900"/>
          </a:xfrm>
          <a:prstGeom prst="rect">
            <a:avLst/>
          </a:prstGeom>
        </p:spPr>
      </p:pic>
    </p:spTree>
    <p:extLst>
      <p:ext uri="{BB962C8B-B14F-4D97-AF65-F5344CB8AC3E}">
        <p14:creationId xmlns:p14="http://schemas.microsoft.com/office/powerpoint/2010/main" val="2161622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4BBB-7DC6-4F1C-B9E3-1AA3B70C0EF4}"/>
              </a:ext>
            </a:extLst>
          </p:cNvPr>
          <p:cNvSpPr>
            <a:spLocks noGrp="1"/>
          </p:cNvSpPr>
          <p:nvPr>
            <p:ph type="title"/>
          </p:nvPr>
        </p:nvSpPr>
        <p:spPr/>
        <p:txBody>
          <a:bodyPr/>
          <a:lstStyle/>
          <a:p>
            <a:r>
              <a:rPr lang="en-US" dirty="0"/>
              <a:t>Numerical Algorithm Cont. </a:t>
            </a:r>
          </a:p>
        </p:txBody>
      </p:sp>
      <p:sp>
        <p:nvSpPr>
          <p:cNvPr id="3" name="Content Placeholder 2">
            <a:extLst>
              <a:ext uri="{FF2B5EF4-FFF2-40B4-BE49-F238E27FC236}">
                <a16:creationId xmlns:a16="http://schemas.microsoft.com/office/drawing/2014/main" id="{A39A41FF-824F-43D3-B2D0-429CDAF00668}"/>
              </a:ext>
            </a:extLst>
          </p:cNvPr>
          <p:cNvSpPr>
            <a:spLocks noGrp="1"/>
          </p:cNvSpPr>
          <p:nvPr>
            <p:ph idx="1"/>
          </p:nvPr>
        </p:nvSpPr>
        <p:spPr/>
        <p:txBody>
          <a:bodyPr/>
          <a:lstStyle/>
          <a:p>
            <a:r>
              <a:rPr lang="en-US" dirty="0"/>
              <a:t>The Gibbs sampler is used to find the posterior for the hyperparameter, s</a:t>
            </a:r>
          </a:p>
          <a:p>
            <a:endParaRPr lang="en-US" dirty="0"/>
          </a:p>
          <a:p>
            <a:r>
              <a:rPr lang="en-US" dirty="0"/>
              <a:t>Suppose s has prior:                            where both </a:t>
            </a:r>
          </a:p>
          <a:p>
            <a:endParaRPr lang="en-US" dirty="0"/>
          </a:p>
          <a:p>
            <a:r>
              <a:rPr lang="en-US" dirty="0"/>
              <a:t>We then have from Bayes’ Theorem for a fixed parameter vector   :</a:t>
            </a:r>
          </a:p>
        </p:txBody>
      </p:sp>
      <p:sp>
        <p:nvSpPr>
          <p:cNvPr id="4" name="Slide Number Placeholder 3">
            <a:extLst>
              <a:ext uri="{FF2B5EF4-FFF2-40B4-BE49-F238E27FC236}">
                <a16:creationId xmlns:a16="http://schemas.microsoft.com/office/drawing/2014/main" id="{04744F1B-9736-4AE0-9461-B35B6772CBE2}"/>
              </a:ext>
            </a:extLst>
          </p:cNvPr>
          <p:cNvSpPr>
            <a:spLocks noGrp="1"/>
          </p:cNvSpPr>
          <p:nvPr>
            <p:ph type="sldNum" sz="quarter" idx="12"/>
          </p:nvPr>
        </p:nvSpPr>
        <p:spPr/>
        <p:txBody>
          <a:bodyPr/>
          <a:lstStyle/>
          <a:p>
            <a:fld id="{1BF4149C-A0D7-40A5-B999-9A97C0035DE2}" type="slidenum">
              <a:rPr lang="en-US" smtClean="0"/>
              <a:t>24</a:t>
            </a:fld>
            <a:endParaRPr lang="en-US"/>
          </a:p>
        </p:txBody>
      </p:sp>
      <p:pic>
        <p:nvPicPr>
          <p:cNvPr id="5" name="Picture 4">
            <a:extLst>
              <a:ext uri="{FF2B5EF4-FFF2-40B4-BE49-F238E27FC236}">
                <a16:creationId xmlns:a16="http://schemas.microsoft.com/office/drawing/2014/main" id="{0442C356-9762-43A5-BD69-934B755D76B8}"/>
              </a:ext>
            </a:extLst>
          </p:cNvPr>
          <p:cNvPicPr>
            <a:picLocks noChangeAspect="1"/>
          </p:cNvPicPr>
          <p:nvPr/>
        </p:nvPicPr>
        <p:blipFill>
          <a:blip r:embed="rId2"/>
          <a:stretch>
            <a:fillRect/>
          </a:stretch>
        </p:blipFill>
        <p:spPr>
          <a:xfrm>
            <a:off x="4225863" y="3351644"/>
            <a:ext cx="2000250" cy="295275"/>
          </a:xfrm>
          <a:prstGeom prst="rect">
            <a:avLst/>
          </a:prstGeom>
        </p:spPr>
      </p:pic>
      <p:pic>
        <p:nvPicPr>
          <p:cNvPr id="7" name="Picture 6">
            <a:extLst>
              <a:ext uri="{FF2B5EF4-FFF2-40B4-BE49-F238E27FC236}">
                <a16:creationId xmlns:a16="http://schemas.microsoft.com/office/drawing/2014/main" id="{461B7271-727D-4FA2-94F2-DD6550DA8B1D}"/>
              </a:ext>
            </a:extLst>
          </p:cNvPr>
          <p:cNvPicPr>
            <a:picLocks noChangeAspect="1"/>
          </p:cNvPicPr>
          <p:nvPr/>
        </p:nvPicPr>
        <p:blipFill>
          <a:blip r:embed="rId3"/>
          <a:stretch>
            <a:fillRect/>
          </a:stretch>
        </p:blipFill>
        <p:spPr>
          <a:xfrm>
            <a:off x="8205741" y="3276600"/>
            <a:ext cx="876300" cy="304800"/>
          </a:xfrm>
          <a:prstGeom prst="rect">
            <a:avLst/>
          </a:prstGeom>
        </p:spPr>
      </p:pic>
      <p:pic>
        <p:nvPicPr>
          <p:cNvPr id="9" name="Picture 8">
            <a:extLst>
              <a:ext uri="{FF2B5EF4-FFF2-40B4-BE49-F238E27FC236}">
                <a16:creationId xmlns:a16="http://schemas.microsoft.com/office/drawing/2014/main" id="{617CD6D2-98EB-4504-BEB2-1C7BB649A6BD}"/>
              </a:ext>
            </a:extLst>
          </p:cNvPr>
          <p:cNvPicPr>
            <a:picLocks noChangeAspect="1"/>
          </p:cNvPicPr>
          <p:nvPr/>
        </p:nvPicPr>
        <p:blipFill>
          <a:blip r:embed="rId4"/>
          <a:stretch>
            <a:fillRect/>
          </a:stretch>
        </p:blipFill>
        <p:spPr>
          <a:xfrm>
            <a:off x="2492313" y="5079722"/>
            <a:ext cx="7467600" cy="361950"/>
          </a:xfrm>
          <a:prstGeom prst="rect">
            <a:avLst/>
          </a:prstGeom>
        </p:spPr>
      </p:pic>
      <p:pic>
        <p:nvPicPr>
          <p:cNvPr id="11" name="Picture 10">
            <a:extLst>
              <a:ext uri="{FF2B5EF4-FFF2-40B4-BE49-F238E27FC236}">
                <a16:creationId xmlns:a16="http://schemas.microsoft.com/office/drawing/2014/main" id="{9761C1B2-95B1-4C7F-9FEF-19E6DD8F8F4B}"/>
              </a:ext>
            </a:extLst>
          </p:cNvPr>
          <p:cNvPicPr>
            <a:picLocks noChangeAspect="1"/>
          </p:cNvPicPr>
          <p:nvPr/>
        </p:nvPicPr>
        <p:blipFill>
          <a:blip r:embed="rId5"/>
          <a:stretch>
            <a:fillRect/>
          </a:stretch>
        </p:blipFill>
        <p:spPr>
          <a:xfrm>
            <a:off x="4943475" y="5609292"/>
            <a:ext cx="2305050" cy="400050"/>
          </a:xfrm>
          <a:prstGeom prst="rect">
            <a:avLst/>
          </a:prstGeom>
        </p:spPr>
      </p:pic>
      <p:pic>
        <p:nvPicPr>
          <p:cNvPr id="13" name="Picture 12">
            <a:extLst>
              <a:ext uri="{FF2B5EF4-FFF2-40B4-BE49-F238E27FC236}">
                <a16:creationId xmlns:a16="http://schemas.microsoft.com/office/drawing/2014/main" id="{8882EE72-A526-4339-A068-1A8690588081}"/>
              </a:ext>
            </a:extLst>
          </p:cNvPr>
          <p:cNvPicPr>
            <a:picLocks noChangeAspect="1"/>
          </p:cNvPicPr>
          <p:nvPr/>
        </p:nvPicPr>
        <p:blipFill>
          <a:blip r:embed="rId6"/>
          <a:stretch>
            <a:fillRect/>
          </a:stretch>
        </p:blipFill>
        <p:spPr>
          <a:xfrm>
            <a:off x="10488736" y="4338452"/>
            <a:ext cx="180975" cy="276225"/>
          </a:xfrm>
          <a:prstGeom prst="rect">
            <a:avLst/>
          </a:prstGeom>
        </p:spPr>
      </p:pic>
    </p:spTree>
    <p:extLst>
      <p:ext uri="{BB962C8B-B14F-4D97-AF65-F5344CB8AC3E}">
        <p14:creationId xmlns:p14="http://schemas.microsoft.com/office/powerpoint/2010/main" val="543469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CB17-2A0D-41BB-8D12-680A7EA481EE}"/>
              </a:ext>
            </a:extLst>
          </p:cNvPr>
          <p:cNvSpPr>
            <a:spLocks noGrp="1"/>
          </p:cNvSpPr>
          <p:nvPr>
            <p:ph type="title"/>
          </p:nvPr>
        </p:nvSpPr>
        <p:spPr/>
        <p:txBody>
          <a:bodyPr/>
          <a:lstStyle/>
          <a:p>
            <a:r>
              <a:rPr lang="en-US" dirty="0"/>
              <a:t>Numerical Algorithm Cont.</a:t>
            </a:r>
          </a:p>
        </p:txBody>
      </p:sp>
      <p:sp>
        <p:nvSpPr>
          <p:cNvPr id="3" name="Content Placeholder 2">
            <a:extLst>
              <a:ext uri="{FF2B5EF4-FFF2-40B4-BE49-F238E27FC236}">
                <a16:creationId xmlns:a16="http://schemas.microsoft.com/office/drawing/2014/main" id="{F4B9C969-EBDC-4113-99A3-E1DB52EC4488}"/>
              </a:ext>
            </a:extLst>
          </p:cNvPr>
          <p:cNvSpPr>
            <a:spLocks noGrp="1"/>
          </p:cNvSpPr>
          <p:nvPr>
            <p:ph idx="1"/>
          </p:nvPr>
        </p:nvSpPr>
        <p:spPr/>
        <p:txBody>
          <a:bodyPr/>
          <a:lstStyle/>
          <a:p>
            <a:r>
              <a:rPr lang="en-US" dirty="0"/>
              <a:t>We now have posterior for s: </a:t>
            </a:r>
          </a:p>
          <a:p>
            <a:endParaRPr lang="en-US" dirty="0"/>
          </a:p>
          <a:p>
            <a:endParaRPr lang="en-US" dirty="0"/>
          </a:p>
          <a:p>
            <a:r>
              <a:rPr lang="en-US" dirty="0"/>
              <a:t>This means the we have a conjugate prior for s</a:t>
            </a:r>
          </a:p>
          <a:p>
            <a:endParaRPr lang="en-US" dirty="0"/>
          </a:p>
          <a:p>
            <a:r>
              <a:rPr lang="en-US" dirty="0"/>
              <a:t>Other priors for s can be used and will result in different posteriors. Gamma prior is chosen here because it is a conjugate prior.</a:t>
            </a:r>
          </a:p>
        </p:txBody>
      </p:sp>
      <p:sp>
        <p:nvSpPr>
          <p:cNvPr id="4" name="Slide Number Placeholder 3">
            <a:extLst>
              <a:ext uri="{FF2B5EF4-FFF2-40B4-BE49-F238E27FC236}">
                <a16:creationId xmlns:a16="http://schemas.microsoft.com/office/drawing/2014/main" id="{1A75B8AB-0A2C-49A9-904C-7D890F5220BC}"/>
              </a:ext>
            </a:extLst>
          </p:cNvPr>
          <p:cNvSpPr>
            <a:spLocks noGrp="1"/>
          </p:cNvSpPr>
          <p:nvPr>
            <p:ph type="sldNum" sz="quarter" idx="12"/>
          </p:nvPr>
        </p:nvSpPr>
        <p:spPr/>
        <p:txBody>
          <a:bodyPr/>
          <a:lstStyle/>
          <a:p>
            <a:fld id="{1BF4149C-A0D7-40A5-B999-9A97C0035DE2}" type="slidenum">
              <a:rPr lang="en-US" smtClean="0"/>
              <a:t>25</a:t>
            </a:fld>
            <a:endParaRPr lang="en-US"/>
          </a:p>
        </p:txBody>
      </p:sp>
      <p:pic>
        <p:nvPicPr>
          <p:cNvPr id="5" name="Picture 4">
            <a:extLst>
              <a:ext uri="{FF2B5EF4-FFF2-40B4-BE49-F238E27FC236}">
                <a16:creationId xmlns:a16="http://schemas.microsoft.com/office/drawing/2014/main" id="{65CB2C42-7711-4E0A-B8AF-44C194F63E31}"/>
              </a:ext>
            </a:extLst>
          </p:cNvPr>
          <p:cNvPicPr>
            <a:picLocks noChangeAspect="1"/>
          </p:cNvPicPr>
          <p:nvPr/>
        </p:nvPicPr>
        <p:blipFill>
          <a:blip r:embed="rId2"/>
          <a:stretch>
            <a:fillRect/>
          </a:stretch>
        </p:blipFill>
        <p:spPr>
          <a:xfrm>
            <a:off x="2762250" y="2578731"/>
            <a:ext cx="6667500" cy="333375"/>
          </a:xfrm>
          <a:prstGeom prst="rect">
            <a:avLst/>
          </a:prstGeom>
        </p:spPr>
      </p:pic>
    </p:spTree>
    <p:extLst>
      <p:ext uri="{BB962C8B-B14F-4D97-AF65-F5344CB8AC3E}">
        <p14:creationId xmlns:p14="http://schemas.microsoft.com/office/powerpoint/2010/main" val="2627249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417D-49FD-4A0A-976B-D770E0735540}"/>
              </a:ext>
            </a:extLst>
          </p:cNvPr>
          <p:cNvSpPr>
            <a:spLocks noGrp="1"/>
          </p:cNvSpPr>
          <p:nvPr>
            <p:ph type="title"/>
          </p:nvPr>
        </p:nvSpPr>
        <p:spPr/>
        <p:txBody>
          <a:bodyPr/>
          <a:lstStyle/>
          <a:p>
            <a:r>
              <a:rPr lang="en-US" dirty="0"/>
              <a:t>Numerical Algorithm Cont. Metropolis-Hastings sampler</a:t>
            </a:r>
          </a:p>
        </p:txBody>
      </p:sp>
      <p:sp>
        <p:nvSpPr>
          <p:cNvPr id="3" name="Content Placeholder 2">
            <a:extLst>
              <a:ext uri="{FF2B5EF4-FFF2-40B4-BE49-F238E27FC236}">
                <a16:creationId xmlns:a16="http://schemas.microsoft.com/office/drawing/2014/main" id="{F9DA75EC-B4A5-4F08-BE8A-04AA67EA7E32}"/>
              </a:ext>
            </a:extLst>
          </p:cNvPr>
          <p:cNvSpPr>
            <a:spLocks noGrp="1"/>
          </p:cNvSpPr>
          <p:nvPr>
            <p:ph idx="1"/>
          </p:nvPr>
        </p:nvSpPr>
        <p:spPr>
          <a:xfrm>
            <a:off x="838200" y="1750433"/>
            <a:ext cx="10515600" cy="4742441"/>
          </a:xfrm>
        </p:spPr>
        <p:txBody>
          <a:bodyPr>
            <a:normAutofit/>
          </a:bodyPr>
          <a:lstStyle/>
          <a:p>
            <a:r>
              <a:rPr lang="en-US" dirty="0"/>
              <a:t>Suppose now we have a fixed hyperparameter s.</a:t>
            </a:r>
          </a:p>
          <a:p>
            <a:endParaRPr lang="en-US" dirty="0"/>
          </a:p>
          <a:p>
            <a:r>
              <a:rPr lang="en-US" dirty="0"/>
              <a:t>Posterior for    given again by Bayes’ Theorem: </a:t>
            </a:r>
          </a:p>
          <a:p>
            <a:endParaRPr lang="en-US" dirty="0"/>
          </a:p>
          <a:p>
            <a:endParaRPr lang="en-US" dirty="0"/>
          </a:p>
          <a:p>
            <a:r>
              <a:rPr lang="en-US" dirty="0"/>
              <a:t>Given a sample value of    (     ) the goal is to generate a new sample.</a:t>
            </a:r>
          </a:p>
          <a:p>
            <a:endParaRPr lang="en-US" dirty="0"/>
          </a:p>
          <a:p>
            <a:r>
              <a:rPr lang="en-US" dirty="0"/>
              <a:t>First generate a candidate sample    by drawing a sample from a proposal distribution</a:t>
            </a:r>
          </a:p>
        </p:txBody>
      </p:sp>
      <p:sp>
        <p:nvSpPr>
          <p:cNvPr id="4" name="Slide Number Placeholder 3">
            <a:extLst>
              <a:ext uri="{FF2B5EF4-FFF2-40B4-BE49-F238E27FC236}">
                <a16:creationId xmlns:a16="http://schemas.microsoft.com/office/drawing/2014/main" id="{D6082BE8-1AB5-46B8-80DB-22C53E20BC5B}"/>
              </a:ext>
            </a:extLst>
          </p:cNvPr>
          <p:cNvSpPr>
            <a:spLocks noGrp="1"/>
          </p:cNvSpPr>
          <p:nvPr>
            <p:ph type="sldNum" sz="quarter" idx="12"/>
          </p:nvPr>
        </p:nvSpPr>
        <p:spPr/>
        <p:txBody>
          <a:bodyPr/>
          <a:lstStyle/>
          <a:p>
            <a:fld id="{1BF4149C-A0D7-40A5-B999-9A97C0035DE2}" type="slidenum">
              <a:rPr lang="en-US" smtClean="0"/>
              <a:t>26</a:t>
            </a:fld>
            <a:endParaRPr lang="en-US"/>
          </a:p>
        </p:txBody>
      </p:sp>
      <p:pic>
        <p:nvPicPr>
          <p:cNvPr id="5" name="Picture 4">
            <a:extLst>
              <a:ext uri="{FF2B5EF4-FFF2-40B4-BE49-F238E27FC236}">
                <a16:creationId xmlns:a16="http://schemas.microsoft.com/office/drawing/2014/main" id="{9758F9D0-912F-455F-B256-ECC82BF74013}"/>
              </a:ext>
            </a:extLst>
          </p:cNvPr>
          <p:cNvPicPr>
            <a:picLocks noChangeAspect="1"/>
          </p:cNvPicPr>
          <p:nvPr/>
        </p:nvPicPr>
        <p:blipFill>
          <a:blip r:embed="rId2"/>
          <a:stretch>
            <a:fillRect/>
          </a:stretch>
        </p:blipFill>
        <p:spPr>
          <a:xfrm>
            <a:off x="3049248" y="2847004"/>
            <a:ext cx="180975" cy="276225"/>
          </a:xfrm>
          <a:prstGeom prst="rect">
            <a:avLst/>
          </a:prstGeom>
        </p:spPr>
      </p:pic>
      <p:pic>
        <p:nvPicPr>
          <p:cNvPr id="7" name="Picture 6">
            <a:extLst>
              <a:ext uri="{FF2B5EF4-FFF2-40B4-BE49-F238E27FC236}">
                <a16:creationId xmlns:a16="http://schemas.microsoft.com/office/drawing/2014/main" id="{716B6944-87E8-4E63-8A85-4FE4AB4C218E}"/>
              </a:ext>
            </a:extLst>
          </p:cNvPr>
          <p:cNvPicPr>
            <a:picLocks noChangeAspect="1"/>
          </p:cNvPicPr>
          <p:nvPr/>
        </p:nvPicPr>
        <p:blipFill>
          <a:blip r:embed="rId3"/>
          <a:stretch>
            <a:fillRect/>
          </a:stretch>
        </p:blipFill>
        <p:spPr>
          <a:xfrm>
            <a:off x="4281487" y="3535578"/>
            <a:ext cx="3629025" cy="390525"/>
          </a:xfrm>
          <a:prstGeom prst="rect">
            <a:avLst/>
          </a:prstGeom>
        </p:spPr>
      </p:pic>
      <p:pic>
        <p:nvPicPr>
          <p:cNvPr id="9" name="Picture 8">
            <a:extLst>
              <a:ext uri="{FF2B5EF4-FFF2-40B4-BE49-F238E27FC236}">
                <a16:creationId xmlns:a16="http://schemas.microsoft.com/office/drawing/2014/main" id="{600F732B-0726-4937-B3B4-EA2115937C94}"/>
              </a:ext>
            </a:extLst>
          </p:cNvPr>
          <p:cNvPicPr>
            <a:picLocks noChangeAspect="1"/>
          </p:cNvPicPr>
          <p:nvPr/>
        </p:nvPicPr>
        <p:blipFill>
          <a:blip r:embed="rId4"/>
          <a:stretch>
            <a:fillRect/>
          </a:stretch>
        </p:blipFill>
        <p:spPr>
          <a:xfrm>
            <a:off x="4655459" y="4379777"/>
            <a:ext cx="200025" cy="295275"/>
          </a:xfrm>
          <a:prstGeom prst="rect">
            <a:avLst/>
          </a:prstGeom>
        </p:spPr>
      </p:pic>
      <p:pic>
        <p:nvPicPr>
          <p:cNvPr id="11" name="Picture 10">
            <a:extLst>
              <a:ext uri="{FF2B5EF4-FFF2-40B4-BE49-F238E27FC236}">
                <a16:creationId xmlns:a16="http://schemas.microsoft.com/office/drawing/2014/main" id="{F5E108F7-8F4B-4827-9435-F6BFF277774B}"/>
              </a:ext>
            </a:extLst>
          </p:cNvPr>
          <p:cNvPicPr>
            <a:picLocks noChangeAspect="1"/>
          </p:cNvPicPr>
          <p:nvPr/>
        </p:nvPicPr>
        <p:blipFill>
          <a:blip r:embed="rId5"/>
          <a:stretch>
            <a:fillRect/>
          </a:stretch>
        </p:blipFill>
        <p:spPr>
          <a:xfrm>
            <a:off x="4993920" y="4382863"/>
            <a:ext cx="428625" cy="314325"/>
          </a:xfrm>
          <a:prstGeom prst="rect">
            <a:avLst/>
          </a:prstGeom>
        </p:spPr>
      </p:pic>
      <p:pic>
        <p:nvPicPr>
          <p:cNvPr id="13" name="Picture 12">
            <a:extLst>
              <a:ext uri="{FF2B5EF4-FFF2-40B4-BE49-F238E27FC236}">
                <a16:creationId xmlns:a16="http://schemas.microsoft.com/office/drawing/2014/main" id="{45D91EF5-989A-4E84-BE2F-B5965E3E3F4B}"/>
              </a:ext>
            </a:extLst>
          </p:cNvPr>
          <p:cNvPicPr>
            <a:picLocks noChangeAspect="1"/>
          </p:cNvPicPr>
          <p:nvPr/>
        </p:nvPicPr>
        <p:blipFill>
          <a:blip r:embed="rId6"/>
          <a:stretch>
            <a:fillRect/>
          </a:stretch>
        </p:blipFill>
        <p:spPr>
          <a:xfrm>
            <a:off x="6009858" y="5311198"/>
            <a:ext cx="314325" cy="400050"/>
          </a:xfrm>
          <a:prstGeom prst="rect">
            <a:avLst/>
          </a:prstGeom>
        </p:spPr>
      </p:pic>
      <p:pic>
        <p:nvPicPr>
          <p:cNvPr id="15" name="Picture 14">
            <a:extLst>
              <a:ext uri="{FF2B5EF4-FFF2-40B4-BE49-F238E27FC236}">
                <a16:creationId xmlns:a16="http://schemas.microsoft.com/office/drawing/2014/main" id="{933F4DCF-19A7-47F8-9BB4-989EFCBE5B6B}"/>
              </a:ext>
            </a:extLst>
          </p:cNvPr>
          <p:cNvPicPr>
            <a:picLocks noChangeAspect="1"/>
          </p:cNvPicPr>
          <p:nvPr/>
        </p:nvPicPr>
        <p:blipFill>
          <a:blip r:embed="rId7"/>
          <a:stretch>
            <a:fillRect/>
          </a:stretch>
        </p:blipFill>
        <p:spPr>
          <a:xfrm>
            <a:off x="4231596" y="5711248"/>
            <a:ext cx="1047750" cy="428625"/>
          </a:xfrm>
          <a:prstGeom prst="rect">
            <a:avLst/>
          </a:prstGeom>
        </p:spPr>
      </p:pic>
    </p:spTree>
    <p:extLst>
      <p:ext uri="{BB962C8B-B14F-4D97-AF65-F5344CB8AC3E}">
        <p14:creationId xmlns:p14="http://schemas.microsoft.com/office/powerpoint/2010/main" val="4133876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095E-ED2A-4C46-A396-33C274214DF2}"/>
              </a:ext>
            </a:extLst>
          </p:cNvPr>
          <p:cNvSpPr>
            <a:spLocks noGrp="1"/>
          </p:cNvSpPr>
          <p:nvPr>
            <p:ph type="title"/>
          </p:nvPr>
        </p:nvSpPr>
        <p:spPr/>
        <p:txBody>
          <a:bodyPr/>
          <a:lstStyle/>
          <a:p>
            <a:r>
              <a:rPr lang="en-US" dirty="0"/>
              <a:t>Numerical Algorithm Cont. Metropolis-Hastings Sampler</a:t>
            </a:r>
          </a:p>
        </p:txBody>
      </p:sp>
      <p:sp>
        <p:nvSpPr>
          <p:cNvPr id="3" name="Content Placeholder 2">
            <a:extLst>
              <a:ext uri="{FF2B5EF4-FFF2-40B4-BE49-F238E27FC236}">
                <a16:creationId xmlns:a16="http://schemas.microsoft.com/office/drawing/2014/main" id="{1F16A177-1E4B-46B2-9476-B8E324380E4A}"/>
              </a:ext>
            </a:extLst>
          </p:cNvPr>
          <p:cNvSpPr>
            <a:spLocks noGrp="1"/>
          </p:cNvSpPr>
          <p:nvPr>
            <p:ph idx="1"/>
          </p:nvPr>
        </p:nvSpPr>
        <p:spPr>
          <a:xfrm>
            <a:off x="838199" y="1816748"/>
            <a:ext cx="10515600" cy="4351338"/>
          </a:xfrm>
        </p:spPr>
        <p:txBody>
          <a:bodyPr/>
          <a:lstStyle/>
          <a:p>
            <a:r>
              <a:rPr lang="en-US" dirty="0"/>
              <a:t>We then accept this candidate sample with probability:</a:t>
            </a:r>
          </a:p>
          <a:p>
            <a:endParaRPr lang="en-US" dirty="0"/>
          </a:p>
          <a:p>
            <a:endParaRPr lang="en-US" dirty="0"/>
          </a:p>
          <a:p>
            <a:endParaRPr lang="en-US" dirty="0"/>
          </a:p>
          <a:p>
            <a:r>
              <a:rPr lang="en-US" dirty="0"/>
              <a:t>The prior and proposal distributions are still undefined. The prior is typically chosen by an expert based on expert opinion of what is known about the parameter. For the proposal, a Gaussian random walk is used:</a:t>
            </a:r>
          </a:p>
        </p:txBody>
      </p:sp>
      <p:sp>
        <p:nvSpPr>
          <p:cNvPr id="4" name="Slide Number Placeholder 3">
            <a:extLst>
              <a:ext uri="{FF2B5EF4-FFF2-40B4-BE49-F238E27FC236}">
                <a16:creationId xmlns:a16="http://schemas.microsoft.com/office/drawing/2014/main" id="{8DB4CA50-5578-41CA-B86E-D026037F43BA}"/>
              </a:ext>
            </a:extLst>
          </p:cNvPr>
          <p:cNvSpPr>
            <a:spLocks noGrp="1"/>
          </p:cNvSpPr>
          <p:nvPr>
            <p:ph type="sldNum" sz="quarter" idx="12"/>
          </p:nvPr>
        </p:nvSpPr>
        <p:spPr/>
        <p:txBody>
          <a:bodyPr/>
          <a:lstStyle/>
          <a:p>
            <a:fld id="{1BF4149C-A0D7-40A5-B999-9A97C0035DE2}" type="slidenum">
              <a:rPr lang="en-US" smtClean="0"/>
              <a:t>27</a:t>
            </a:fld>
            <a:endParaRPr lang="en-US"/>
          </a:p>
        </p:txBody>
      </p:sp>
      <p:pic>
        <p:nvPicPr>
          <p:cNvPr id="5" name="Picture 4">
            <a:extLst>
              <a:ext uri="{FF2B5EF4-FFF2-40B4-BE49-F238E27FC236}">
                <a16:creationId xmlns:a16="http://schemas.microsoft.com/office/drawing/2014/main" id="{35C7B43D-EA93-4DC7-ADD0-A271B031168D}"/>
              </a:ext>
            </a:extLst>
          </p:cNvPr>
          <p:cNvPicPr>
            <a:picLocks noChangeAspect="1"/>
          </p:cNvPicPr>
          <p:nvPr/>
        </p:nvPicPr>
        <p:blipFill>
          <a:blip r:embed="rId2"/>
          <a:stretch>
            <a:fillRect/>
          </a:stretch>
        </p:blipFill>
        <p:spPr>
          <a:xfrm>
            <a:off x="2624135" y="2543175"/>
            <a:ext cx="6943725" cy="885825"/>
          </a:xfrm>
          <a:prstGeom prst="rect">
            <a:avLst/>
          </a:prstGeom>
        </p:spPr>
      </p:pic>
      <p:pic>
        <p:nvPicPr>
          <p:cNvPr id="7" name="Picture 6">
            <a:extLst>
              <a:ext uri="{FF2B5EF4-FFF2-40B4-BE49-F238E27FC236}">
                <a16:creationId xmlns:a16="http://schemas.microsoft.com/office/drawing/2014/main" id="{2D7050BE-0960-41EB-82B4-9E379BED6E63}"/>
              </a:ext>
            </a:extLst>
          </p:cNvPr>
          <p:cNvPicPr>
            <a:picLocks noChangeAspect="1"/>
          </p:cNvPicPr>
          <p:nvPr/>
        </p:nvPicPr>
        <p:blipFill>
          <a:blip r:embed="rId3"/>
          <a:stretch>
            <a:fillRect/>
          </a:stretch>
        </p:blipFill>
        <p:spPr>
          <a:xfrm>
            <a:off x="4872036" y="5619889"/>
            <a:ext cx="2447925" cy="447675"/>
          </a:xfrm>
          <a:prstGeom prst="rect">
            <a:avLst/>
          </a:prstGeom>
        </p:spPr>
      </p:pic>
    </p:spTree>
    <p:extLst>
      <p:ext uri="{BB962C8B-B14F-4D97-AF65-F5344CB8AC3E}">
        <p14:creationId xmlns:p14="http://schemas.microsoft.com/office/powerpoint/2010/main" val="774048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3DC7-9A36-44F1-AF73-B1D388007753}"/>
              </a:ext>
            </a:extLst>
          </p:cNvPr>
          <p:cNvSpPr>
            <a:spLocks noGrp="1"/>
          </p:cNvSpPr>
          <p:nvPr>
            <p:ph type="title"/>
          </p:nvPr>
        </p:nvSpPr>
        <p:spPr/>
        <p:txBody>
          <a:bodyPr/>
          <a:lstStyle/>
          <a:p>
            <a:r>
              <a:rPr lang="en-US" dirty="0"/>
              <a:t>Numerical Algorithm Cont. Metropolis-Hastings sampler</a:t>
            </a:r>
          </a:p>
        </p:txBody>
      </p:sp>
      <p:sp>
        <p:nvSpPr>
          <p:cNvPr id="3" name="Content Placeholder 2">
            <a:extLst>
              <a:ext uri="{FF2B5EF4-FFF2-40B4-BE49-F238E27FC236}">
                <a16:creationId xmlns:a16="http://schemas.microsoft.com/office/drawing/2014/main" id="{85A48325-1E81-41BC-81C4-1771E1696C43}"/>
              </a:ext>
            </a:extLst>
          </p:cNvPr>
          <p:cNvSpPr>
            <a:spLocks noGrp="1"/>
          </p:cNvSpPr>
          <p:nvPr>
            <p:ph idx="1"/>
          </p:nvPr>
        </p:nvSpPr>
        <p:spPr/>
        <p:txBody>
          <a:bodyPr/>
          <a:lstStyle/>
          <a:p>
            <a:r>
              <a:rPr lang="en-US" dirty="0"/>
              <a:t>Note that if the proposal distribution is symmetric (                               ) the acceptance probability simplifies to:</a:t>
            </a:r>
          </a:p>
        </p:txBody>
      </p:sp>
      <p:sp>
        <p:nvSpPr>
          <p:cNvPr id="4" name="Slide Number Placeholder 3">
            <a:extLst>
              <a:ext uri="{FF2B5EF4-FFF2-40B4-BE49-F238E27FC236}">
                <a16:creationId xmlns:a16="http://schemas.microsoft.com/office/drawing/2014/main" id="{F1B31E81-B614-4E11-B120-897663908D73}"/>
              </a:ext>
            </a:extLst>
          </p:cNvPr>
          <p:cNvSpPr>
            <a:spLocks noGrp="1"/>
          </p:cNvSpPr>
          <p:nvPr>
            <p:ph type="sldNum" sz="quarter" idx="12"/>
          </p:nvPr>
        </p:nvSpPr>
        <p:spPr/>
        <p:txBody>
          <a:bodyPr/>
          <a:lstStyle/>
          <a:p>
            <a:fld id="{1BF4149C-A0D7-40A5-B999-9A97C0035DE2}" type="slidenum">
              <a:rPr lang="en-US" smtClean="0"/>
              <a:t>28</a:t>
            </a:fld>
            <a:endParaRPr lang="en-US"/>
          </a:p>
        </p:txBody>
      </p:sp>
      <p:pic>
        <p:nvPicPr>
          <p:cNvPr id="5" name="Picture 4">
            <a:extLst>
              <a:ext uri="{FF2B5EF4-FFF2-40B4-BE49-F238E27FC236}">
                <a16:creationId xmlns:a16="http://schemas.microsoft.com/office/drawing/2014/main" id="{BA0CFD12-F8DE-4FFA-AB3C-9D6B7EDA150E}"/>
              </a:ext>
            </a:extLst>
          </p:cNvPr>
          <p:cNvPicPr>
            <a:picLocks noChangeAspect="1"/>
          </p:cNvPicPr>
          <p:nvPr/>
        </p:nvPicPr>
        <p:blipFill>
          <a:blip r:embed="rId2"/>
          <a:stretch>
            <a:fillRect/>
          </a:stretch>
        </p:blipFill>
        <p:spPr>
          <a:xfrm>
            <a:off x="8592428" y="1849036"/>
            <a:ext cx="2428875" cy="390525"/>
          </a:xfrm>
          <a:prstGeom prst="rect">
            <a:avLst/>
          </a:prstGeom>
        </p:spPr>
      </p:pic>
      <p:pic>
        <p:nvPicPr>
          <p:cNvPr id="7" name="Picture 6">
            <a:extLst>
              <a:ext uri="{FF2B5EF4-FFF2-40B4-BE49-F238E27FC236}">
                <a16:creationId xmlns:a16="http://schemas.microsoft.com/office/drawing/2014/main" id="{7C326E58-A074-46CC-AFC2-B91C9377333F}"/>
              </a:ext>
            </a:extLst>
          </p:cNvPr>
          <p:cNvPicPr>
            <a:picLocks noChangeAspect="1"/>
          </p:cNvPicPr>
          <p:nvPr/>
        </p:nvPicPr>
        <p:blipFill>
          <a:blip r:embed="rId3"/>
          <a:stretch>
            <a:fillRect/>
          </a:stretch>
        </p:blipFill>
        <p:spPr>
          <a:xfrm>
            <a:off x="4391025" y="2952750"/>
            <a:ext cx="3409950" cy="952500"/>
          </a:xfrm>
          <a:prstGeom prst="rect">
            <a:avLst/>
          </a:prstGeom>
        </p:spPr>
      </p:pic>
    </p:spTree>
    <p:extLst>
      <p:ext uri="{BB962C8B-B14F-4D97-AF65-F5344CB8AC3E}">
        <p14:creationId xmlns:p14="http://schemas.microsoft.com/office/powerpoint/2010/main" val="1611448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6C7E-1184-40A0-8025-657E2A9CE533}"/>
              </a:ext>
            </a:extLst>
          </p:cNvPr>
          <p:cNvSpPr>
            <a:spLocks noGrp="1"/>
          </p:cNvSpPr>
          <p:nvPr>
            <p:ph type="title"/>
          </p:nvPr>
        </p:nvSpPr>
        <p:spPr/>
        <p:txBody>
          <a:bodyPr/>
          <a:lstStyle/>
          <a:p>
            <a:r>
              <a:rPr lang="en-US" dirty="0"/>
              <a:t>Numerical Algorithm Cont. MH within G</a:t>
            </a:r>
          </a:p>
        </p:txBody>
      </p:sp>
      <p:sp>
        <p:nvSpPr>
          <p:cNvPr id="3" name="Content Placeholder 2">
            <a:extLst>
              <a:ext uri="{FF2B5EF4-FFF2-40B4-BE49-F238E27FC236}">
                <a16:creationId xmlns:a16="http://schemas.microsoft.com/office/drawing/2014/main" id="{FD7AEB26-661A-48BC-A704-4ECF4E0AA89D}"/>
              </a:ext>
            </a:extLst>
          </p:cNvPr>
          <p:cNvSpPr>
            <a:spLocks noGrp="1"/>
          </p:cNvSpPr>
          <p:nvPr>
            <p:ph idx="1"/>
          </p:nvPr>
        </p:nvSpPr>
        <p:spPr>
          <a:xfrm>
            <a:off x="838200" y="1790114"/>
            <a:ext cx="10515600" cy="4351338"/>
          </a:xfrm>
        </p:spPr>
        <p:txBody>
          <a:bodyPr/>
          <a:lstStyle/>
          <a:p>
            <a:r>
              <a:rPr lang="en-US" i="1" dirty="0"/>
              <a:t>Initialization</a:t>
            </a:r>
            <a:r>
              <a:rPr lang="en-US" dirty="0"/>
              <a:t>: Select an initial starting point                with</a:t>
            </a:r>
          </a:p>
          <a:p>
            <a:endParaRPr lang="en-US" dirty="0"/>
          </a:p>
          <a:p>
            <a:r>
              <a:rPr lang="en-US" i="1" dirty="0"/>
              <a:t>Normalize</a:t>
            </a:r>
            <a:r>
              <a:rPr lang="en-US" dirty="0"/>
              <a:t>: Normalize the two signals     and     so that they are probability distributions.</a:t>
            </a:r>
          </a:p>
          <a:p>
            <a:endParaRPr lang="en-US" dirty="0"/>
          </a:p>
          <a:p>
            <a:r>
              <a:rPr lang="en-US" i="1" dirty="0"/>
              <a:t>Gibbs Sampler</a:t>
            </a:r>
            <a:r>
              <a:rPr lang="en-US" dirty="0"/>
              <a:t>: Generate         from posterior                with:</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DC093BB-C54A-466A-92E9-0EE88FE213B2}"/>
              </a:ext>
            </a:extLst>
          </p:cNvPr>
          <p:cNvSpPr>
            <a:spLocks noGrp="1"/>
          </p:cNvSpPr>
          <p:nvPr>
            <p:ph type="sldNum" sz="quarter" idx="12"/>
          </p:nvPr>
        </p:nvSpPr>
        <p:spPr/>
        <p:txBody>
          <a:bodyPr/>
          <a:lstStyle/>
          <a:p>
            <a:fld id="{1BF4149C-A0D7-40A5-B999-9A97C0035DE2}" type="slidenum">
              <a:rPr lang="en-US" smtClean="0"/>
              <a:t>29</a:t>
            </a:fld>
            <a:endParaRPr lang="en-US"/>
          </a:p>
        </p:txBody>
      </p:sp>
      <p:pic>
        <p:nvPicPr>
          <p:cNvPr id="5" name="Picture 4">
            <a:extLst>
              <a:ext uri="{FF2B5EF4-FFF2-40B4-BE49-F238E27FC236}">
                <a16:creationId xmlns:a16="http://schemas.microsoft.com/office/drawing/2014/main" id="{EC10FFF0-ABC4-4230-B008-E73F1F83D3D9}"/>
              </a:ext>
            </a:extLst>
          </p:cNvPr>
          <p:cNvPicPr>
            <a:picLocks noChangeAspect="1"/>
          </p:cNvPicPr>
          <p:nvPr/>
        </p:nvPicPr>
        <p:blipFill>
          <a:blip r:embed="rId2"/>
          <a:stretch>
            <a:fillRect/>
          </a:stretch>
        </p:blipFill>
        <p:spPr>
          <a:xfrm>
            <a:off x="7415443" y="1825886"/>
            <a:ext cx="1143000" cy="419100"/>
          </a:xfrm>
          <a:prstGeom prst="rect">
            <a:avLst/>
          </a:prstGeom>
        </p:spPr>
      </p:pic>
      <p:pic>
        <p:nvPicPr>
          <p:cNvPr id="7" name="Picture 6">
            <a:extLst>
              <a:ext uri="{FF2B5EF4-FFF2-40B4-BE49-F238E27FC236}">
                <a16:creationId xmlns:a16="http://schemas.microsoft.com/office/drawing/2014/main" id="{7A70968D-E4AB-4775-AC73-972897B094E2}"/>
              </a:ext>
            </a:extLst>
          </p:cNvPr>
          <p:cNvPicPr>
            <a:picLocks noChangeAspect="1"/>
          </p:cNvPicPr>
          <p:nvPr/>
        </p:nvPicPr>
        <p:blipFill>
          <a:blip r:embed="rId3"/>
          <a:stretch>
            <a:fillRect/>
          </a:stretch>
        </p:blipFill>
        <p:spPr>
          <a:xfrm>
            <a:off x="9343377" y="1887799"/>
            <a:ext cx="590550" cy="295275"/>
          </a:xfrm>
          <a:prstGeom prst="rect">
            <a:avLst/>
          </a:prstGeom>
        </p:spPr>
      </p:pic>
      <p:pic>
        <p:nvPicPr>
          <p:cNvPr id="9" name="Picture 8">
            <a:extLst>
              <a:ext uri="{FF2B5EF4-FFF2-40B4-BE49-F238E27FC236}">
                <a16:creationId xmlns:a16="http://schemas.microsoft.com/office/drawing/2014/main" id="{6A535A86-74EF-4AF3-8F4B-F3A637F4B981}"/>
              </a:ext>
            </a:extLst>
          </p:cNvPr>
          <p:cNvPicPr>
            <a:picLocks noChangeAspect="1"/>
          </p:cNvPicPr>
          <p:nvPr/>
        </p:nvPicPr>
        <p:blipFill>
          <a:blip r:embed="rId4"/>
          <a:stretch>
            <a:fillRect/>
          </a:stretch>
        </p:blipFill>
        <p:spPr>
          <a:xfrm>
            <a:off x="6595554" y="2906788"/>
            <a:ext cx="222498" cy="303723"/>
          </a:xfrm>
          <a:prstGeom prst="rect">
            <a:avLst/>
          </a:prstGeom>
        </p:spPr>
      </p:pic>
      <p:pic>
        <p:nvPicPr>
          <p:cNvPr id="11" name="Picture 10">
            <a:extLst>
              <a:ext uri="{FF2B5EF4-FFF2-40B4-BE49-F238E27FC236}">
                <a16:creationId xmlns:a16="http://schemas.microsoft.com/office/drawing/2014/main" id="{A0818581-2C08-44DF-9761-65615F5C55D6}"/>
              </a:ext>
            </a:extLst>
          </p:cNvPr>
          <p:cNvPicPr>
            <a:picLocks noChangeAspect="1"/>
          </p:cNvPicPr>
          <p:nvPr/>
        </p:nvPicPr>
        <p:blipFill>
          <a:blip r:embed="rId5"/>
          <a:stretch>
            <a:fillRect/>
          </a:stretch>
        </p:blipFill>
        <p:spPr>
          <a:xfrm>
            <a:off x="7563404" y="2900744"/>
            <a:ext cx="234281" cy="285212"/>
          </a:xfrm>
          <a:prstGeom prst="rect">
            <a:avLst/>
          </a:prstGeom>
        </p:spPr>
      </p:pic>
      <p:pic>
        <p:nvPicPr>
          <p:cNvPr id="13" name="Picture 12">
            <a:extLst>
              <a:ext uri="{FF2B5EF4-FFF2-40B4-BE49-F238E27FC236}">
                <a16:creationId xmlns:a16="http://schemas.microsoft.com/office/drawing/2014/main" id="{5E7D8093-0A7B-4AD0-8D93-42C57B30B046}"/>
              </a:ext>
            </a:extLst>
          </p:cNvPr>
          <p:cNvPicPr>
            <a:picLocks noChangeAspect="1"/>
          </p:cNvPicPr>
          <p:nvPr/>
        </p:nvPicPr>
        <p:blipFill>
          <a:blip r:embed="rId6"/>
          <a:stretch>
            <a:fillRect/>
          </a:stretch>
        </p:blipFill>
        <p:spPr>
          <a:xfrm>
            <a:off x="4777851" y="4288258"/>
            <a:ext cx="647700" cy="361950"/>
          </a:xfrm>
          <a:prstGeom prst="rect">
            <a:avLst/>
          </a:prstGeom>
        </p:spPr>
      </p:pic>
      <p:pic>
        <p:nvPicPr>
          <p:cNvPr id="15" name="Picture 14">
            <a:extLst>
              <a:ext uri="{FF2B5EF4-FFF2-40B4-BE49-F238E27FC236}">
                <a16:creationId xmlns:a16="http://schemas.microsoft.com/office/drawing/2014/main" id="{3331FDF6-D05B-48CF-9613-512A4BB537D0}"/>
              </a:ext>
            </a:extLst>
          </p:cNvPr>
          <p:cNvPicPr>
            <a:picLocks noChangeAspect="1"/>
          </p:cNvPicPr>
          <p:nvPr/>
        </p:nvPicPr>
        <p:blipFill>
          <a:blip r:embed="rId7"/>
          <a:stretch>
            <a:fillRect/>
          </a:stretch>
        </p:blipFill>
        <p:spPr>
          <a:xfrm>
            <a:off x="7563404" y="4288258"/>
            <a:ext cx="1276350" cy="333375"/>
          </a:xfrm>
          <a:prstGeom prst="rect">
            <a:avLst/>
          </a:prstGeom>
        </p:spPr>
      </p:pic>
      <p:pic>
        <p:nvPicPr>
          <p:cNvPr id="17" name="Picture 16">
            <a:extLst>
              <a:ext uri="{FF2B5EF4-FFF2-40B4-BE49-F238E27FC236}">
                <a16:creationId xmlns:a16="http://schemas.microsoft.com/office/drawing/2014/main" id="{B9323E35-8134-479B-8835-578D428DD9A6}"/>
              </a:ext>
            </a:extLst>
          </p:cNvPr>
          <p:cNvPicPr>
            <a:picLocks noChangeAspect="1"/>
          </p:cNvPicPr>
          <p:nvPr/>
        </p:nvPicPr>
        <p:blipFill>
          <a:blip r:embed="rId8"/>
          <a:stretch>
            <a:fillRect/>
          </a:stretch>
        </p:blipFill>
        <p:spPr>
          <a:xfrm>
            <a:off x="1952625" y="5191042"/>
            <a:ext cx="8286750" cy="438150"/>
          </a:xfrm>
          <a:prstGeom prst="rect">
            <a:avLst/>
          </a:prstGeom>
        </p:spPr>
      </p:pic>
    </p:spTree>
    <p:extLst>
      <p:ext uri="{BB962C8B-B14F-4D97-AF65-F5344CB8AC3E}">
        <p14:creationId xmlns:p14="http://schemas.microsoft.com/office/powerpoint/2010/main" val="301005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F061-1380-4047-9C97-174A27C61304}"/>
              </a:ext>
            </a:extLst>
          </p:cNvPr>
          <p:cNvSpPr>
            <a:spLocks noGrp="1"/>
          </p:cNvSpPr>
          <p:nvPr>
            <p:ph type="title"/>
          </p:nvPr>
        </p:nvSpPr>
        <p:spPr/>
        <p:txBody>
          <a:bodyPr/>
          <a:lstStyle/>
          <a:p>
            <a:r>
              <a:rPr lang="en-US" dirty="0"/>
              <a:t>Bayesian Inversion Cont.</a:t>
            </a:r>
          </a:p>
        </p:txBody>
      </p:sp>
      <p:sp>
        <p:nvSpPr>
          <p:cNvPr id="3" name="Content Placeholder 2">
            <a:extLst>
              <a:ext uri="{FF2B5EF4-FFF2-40B4-BE49-F238E27FC236}">
                <a16:creationId xmlns:a16="http://schemas.microsoft.com/office/drawing/2014/main" id="{3674D528-68E3-4C69-84A8-021F01285DE3}"/>
              </a:ext>
            </a:extLst>
          </p:cNvPr>
          <p:cNvSpPr>
            <a:spLocks noGrp="1"/>
          </p:cNvSpPr>
          <p:nvPr>
            <p:ph idx="1"/>
          </p:nvPr>
        </p:nvSpPr>
        <p:spPr/>
        <p:txBody>
          <a:bodyPr/>
          <a:lstStyle/>
          <a:p>
            <a:r>
              <a:rPr lang="en-US" dirty="0"/>
              <a:t>Parameter vector: </a:t>
            </a:r>
          </a:p>
          <a:p>
            <a:endParaRPr lang="en-US" dirty="0"/>
          </a:p>
          <a:p>
            <a:r>
              <a:rPr lang="en-US" dirty="0"/>
              <a:t>Observed quantities:</a:t>
            </a:r>
          </a:p>
          <a:p>
            <a:endParaRPr lang="en-US" dirty="0"/>
          </a:p>
          <a:p>
            <a:r>
              <a:rPr lang="en-US" dirty="0"/>
              <a:t>Predicted quantities: </a:t>
            </a:r>
          </a:p>
          <a:p>
            <a:endParaRPr lang="en-US" dirty="0"/>
          </a:p>
          <a:p>
            <a:r>
              <a:rPr lang="en-US" dirty="0"/>
              <a:t>Predictive quantities are found from a forward model that depends on parameter: </a:t>
            </a:r>
          </a:p>
        </p:txBody>
      </p:sp>
      <p:sp>
        <p:nvSpPr>
          <p:cNvPr id="4" name="Slide Number Placeholder 3">
            <a:extLst>
              <a:ext uri="{FF2B5EF4-FFF2-40B4-BE49-F238E27FC236}">
                <a16:creationId xmlns:a16="http://schemas.microsoft.com/office/drawing/2014/main" id="{1F248230-E88F-4EE3-AAF7-CFE729E41566}"/>
              </a:ext>
            </a:extLst>
          </p:cNvPr>
          <p:cNvSpPr>
            <a:spLocks noGrp="1"/>
          </p:cNvSpPr>
          <p:nvPr>
            <p:ph type="sldNum" sz="quarter" idx="12"/>
          </p:nvPr>
        </p:nvSpPr>
        <p:spPr/>
        <p:txBody>
          <a:bodyPr/>
          <a:lstStyle/>
          <a:p>
            <a:fld id="{1BF4149C-A0D7-40A5-B999-9A97C0035DE2}" type="slidenum">
              <a:rPr lang="en-US" smtClean="0"/>
              <a:t>3</a:t>
            </a:fld>
            <a:endParaRPr lang="en-US" dirty="0"/>
          </a:p>
        </p:txBody>
      </p:sp>
      <p:pic>
        <p:nvPicPr>
          <p:cNvPr id="7" name="Picture 6">
            <a:extLst>
              <a:ext uri="{FF2B5EF4-FFF2-40B4-BE49-F238E27FC236}">
                <a16:creationId xmlns:a16="http://schemas.microsoft.com/office/drawing/2014/main" id="{504E5835-4943-4C92-9655-8268A7A21538}"/>
              </a:ext>
            </a:extLst>
          </p:cNvPr>
          <p:cNvPicPr>
            <a:picLocks noChangeAspect="1"/>
          </p:cNvPicPr>
          <p:nvPr/>
        </p:nvPicPr>
        <p:blipFill>
          <a:blip r:embed="rId2"/>
          <a:stretch>
            <a:fillRect/>
          </a:stretch>
        </p:blipFill>
        <p:spPr>
          <a:xfrm>
            <a:off x="3843947" y="1915696"/>
            <a:ext cx="3228975" cy="371475"/>
          </a:xfrm>
          <a:prstGeom prst="rect">
            <a:avLst/>
          </a:prstGeom>
        </p:spPr>
      </p:pic>
      <p:pic>
        <p:nvPicPr>
          <p:cNvPr id="9" name="Picture 8">
            <a:extLst>
              <a:ext uri="{FF2B5EF4-FFF2-40B4-BE49-F238E27FC236}">
                <a16:creationId xmlns:a16="http://schemas.microsoft.com/office/drawing/2014/main" id="{7603EAB4-7111-4945-AA7E-4C197A66109B}"/>
              </a:ext>
            </a:extLst>
          </p:cNvPr>
          <p:cNvPicPr>
            <a:picLocks noChangeAspect="1"/>
          </p:cNvPicPr>
          <p:nvPr/>
        </p:nvPicPr>
        <p:blipFill>
          <a:blip r:embed="rId3"/>
          <a:stretch>
            <a:fillRect/>
          </a:stretch>
        </p:blipFill>
        <p:spPr>
          <a:xfrm>
            <a:off x="4224948" y="2910055"/>
            <a:ext cx="2466975" cy="381000"/>
          </a:xfrm>
          <a:prstGeom prst="rect">
            <a:avLst/>
          </a:prstGeom>
        </p:spPr>
      </p:pic>
      <p:pic>
        <p:nvPicPr>
          <p:cNvPr id="11" name="Picture 10">
            <a:extLst>
              <a:ext uri="{FF2B5EF4-FFF2-40B4-BE49-F238E27FC236}">
                <a16:creationId xmlns:a16="http://schemas.microsoft.com/office/drawing/2014/main" id="{59500A40-35DF-4DEA-A0DB-5C779DA7FB94}"/>
              </a:ext>
            </a:extLst>
          </p:cNvPr>
          <p:cNvPicPr>
            <a:picLocks noChangeAspect="1"/>
          </p:cNvPicPr>
          <p:nvPr/>
        </p:nvPicPr>
        <p:blipFill>
          <a:blip r:embed="rId4"/>
          <a:stretch>
            <a:fillRect/>
          </a:stretch>
        </p:blipFill>
        <p:spPr>
          <a:xfrm>
            <a:off x="4224949" y="3947945"/>
            <a:ext cx="2466975" cy="352425"/>
          </a:xfrm>
          <a:prstGeom prst="rect">
            <a:avLst/>
          </a:prstGeom>
        </p:spPr>
      </p:pic>
      <p:pic>
        <p:nvPicPr>
          <p:cNvPr id="13" name="Picture 12">
            <a:extLst>
              <a:ext uri="{FF2B5EF4-FFF2-40B4-BE49-F238E27FC236}">
                <a16:creationId xmlns:a16="http://schemas.microsoft.com/office/drawing/2014/main" id="{53B79A71-8A05-4568-8D1C-5D789C99B862}"/>
              </a:ext>
            </a:extLst>
          </p:cNvPr>
          <p:cNvPicPr>
            <a:picLocks noChangeAspect="1"/>
          </p:cNvPicPr>
          <p:nvPr/>
        </p:nvPicPr>
        <p:blipFill>
          <a:blip r:embed="rId5"/>
          <a:stretch>
            <a:fillRect/>
          </a:stretch>
        </p:blipFill>
        <p:spPr>
          <a:xfrm>
            <a:off x="3977296" y="5925491"/>
            <a:ext cx="2962275" cy="438150"/>
          </a:xfrm>
          <a:prstGeom prst="rect">
            <a:avLst/>
          </a:prstGeom>
        </p:spPr>
      </p:pic>
    </p:spTree>
    <p:extLst>
      <p:ext uri="{BB962C8B-B14F-4D97-AF65-F5344CB8AC3E}">
        <p14:creationId xmlns:p14="http://schemas.microsoft.com/office/powerpoint/2010/main" val="2273293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4AF7-35C1-4AB7-ADB0-9281D2D82ED5}"/>
              </a:ext>
            </a:extLst>
          </p:cNvPr>
          <p:cNvSpPr>
            <a:spLocks noGrp="1"/>
          </p:cNvSpPr>
          <p:nvPr>
            <p:ph type="title"/>
          </p:nvPr>
        </p:nvSpPr>
        <p:spPr/>
        <p:txBody>
          <a:bodyPr/>
          <a:lstStyle/>
          <a:p>
            <a:r>
              <a:rPr lang="en-US" dirty="0"/>
              <a:t>Numerical Algorithm Cont. MH within G</a:t>
            </a:r>
          </a:p>
        </p:txBody>
      </p:sp>
      <p:sp>
        <p:nvSpPr>
          <p:cNvPr id="3" name="Content Placeholder 2">
            <a:extLst>
              <a:ext uri="{FF2B5EF4-FFF2-40B4-BE49-F238E27FC236}">
                <a16:creationId xmlns:a16="http://schemas.microsoft.com/office/drawing/2014/main" id="{5B39C976-69C8-46B5-B8AA-52D567541265}"/>
              </a:ext>
            </a:extLst>
          </p:cNvPr>
          <p:cNvSpPr>
            <a:spLocks noGrp="1"/>
          </p:cNvSpPr>
          <p:nvPr>
            <p:ph idx="1"/>
          </p:nvPr>
        </p:nvSpPr>
        <p:spPr>
          <a:xfrm>
            <a:off x="838200" y="1825624"/>
            <a:ext cx="10515600" cy="5032375"/>
          </a:xfrm>
        </p:spPr>
        <p:txBody>
          <a:bodyPr/>
          <a:lstStyle/>
          <a:p>
            <a:r>
              <a:rPr lang="en-US" i="1" dirty="0"/>
              <a:t>Metropolis-Hastings Sampler</a:t>
            </a:r>
            <a:r>
              <a:rPr lang="en-US" dirty="0"/>
              <a:t>: Generate new sample          :</a:t>
            </a:r>
          </a:p>
          <a:p>
            <a:pPr lvl="1"/>
            <a:r>
              <a:rPr lang="en-US" dirty="0"/>
              <a:t> Sample a candidate     from the proposal distribution </a:t>
            </a:r>
          </a:p>
          <a:p>
            <a:pPr lvl="1"/>
            <a:endParaRPr lang="en-US" dirty="0"/>
          </a:p>
          <a:p>
            <a:pPr lvl="1"/>
            <a:r>
              <a:rPr lang="en-US" dirty="0"/>
              <a:t>Compute the ratio:</a:t>
            </a:r>
          </a:p>
          <a:p>
            <a:pPr lvl="1"/>
            <a:endParaRPr lang="en-US" dirty="0"/>
          </a:p>
          <a:p>
            <a:pPr lvl="1"/>
            <a:endParaRPr lang="en-US" dirty="0"/>
          </a:p>
          <a:p>
            <a:pPr lvl="1"/>
            <a:endParaRPr lang="en-US" dirty="0"/>
          </a:p>
          <a:p>
            <a:pPr lvl="1"/>
            <a:r>
              <a:rPr lang="en-US" dirty="0"/>
              <a:t>Set:</a:t>
            </a:r>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D09ABE9C-C8FB-4AF7-9D47-93FCC6A36F30}"/>
              </a:ext>
            </a:extLst>
          </p:cNvPr>
          <p:cNvSpPr>
            <a:spLocks noGrp="1"/>
          </p:cNvSpPr>
          <p:nvPr>
            <p:ph type="sldNum" sz="quarter" idx="12"/>
          </p:nvPr>
        </p:nvSpPr>
        <p:spPr/>
        <p:txBody>
          <a:bodyPr/>
          <a:lstStyle/>
          <a:p>
            <a:fld id="{1BF4149C-A0D7-40A5-B999-9A97C0035DE2}" type="slidenum">
              <a:rPr lang="en-US" smtClean="0"/>
              <a:t>30</a:t>
            </a:fld>
            <a:endParaRPr lang="en-US"/>
          </a:p>
        </p:txBody>
      </p:sp>
      <p:pic>
        <p:nvPicPr>
          <p:cNvPr id="5" name="Picture 4">
            <a:extLst>
              <a:ext uri="{FF2B5EF4-FFF2-40B4-BE49-F238E27FC236}">
                <a16:creationId xmlns:a16="http://schemas.microsoft.com/office/drawing/2014/main" id="{9DAB1BFD-F524-4FBE-9A0E-3ABCB6845A13}"/>
              </a:ext>
            </a:extLst>
          </p:cNvPr>
          <p:cNvPicPr>
            <a:picLocks noChangeAspect="1"/>
          </p:cNvPicPr>
          <p:nvPr/>
        </p:nvPicPr>
        <p:blipFill>
          <a:blip r:embed="rId2"/>
          <a:stretch>
            <a:fillRect/>
          </a:stretch>
        </p:blipFill>
        <p:spPr>
          <a:xfrm>
            <a:off x="8747047" y="1913554"/>
            <a:ext cx="752475" cy="314325"/>
          </a:xfrm>
          <a:prstGeom prst="rect">
            <a:avLst/>
          </a:prstGeom>
        </p:spPr>
      </p:pic>
      <p:pic>
        <p:nvPicPr>
          <p:cNvPr id="7" name="Picture 6">
            <a:extLst>
              <a:ext uri="{FF2B5EF4-FFF2-40B4-BE49-F238E27FC236}">
                <a16:creationId xmlns:a16="http://schemas.microsoft.com/office/drawing/2014/main" id="{B3163B7C-0E68-4CCC-9B1C-10F6DA6FF399}"/>
              </a:ext>
            </a:extLst>
          </p:cNvPr>
          <p:cNvPicPr>
            <a:picLocks noChangeAspect="1"/>
          </p:cNvPicPr>
          <p:nvPr/>
        </p:nvPicPr>
        <p:blipFill>
          <a:blip r:embed="rId3"/>
          <a:stretch>
            <a:fillRect/>
          </a:stretch>
        </p:blipFill>
        <p:spPr>
          <a:xfrm>
            <a:off x="4142727" y="2301120"/>
            <a:ext cx="216208" cy="293425"/>
          </a:xfrm>
          <a:prstGeom prst="rect">
            <a:avLst/>
          </a:prstGeom>
        </p:spPr>
      </p:pic>
      <p:pic>
        <p:nvPicPr>
          <p:cNvPr id="9" name="Picture 8">
            <a:extLst>
              <a:ext uri="{FF2B5EF4-FFF2-40B4-BE49-F238E27FC236}">
                <a16:creationId xmlns:a16="http://schemas.microsoft.com/office/drawing/2014/main" id="{B352C837-8363-49AD-BC41-9FDC647E5491}"/>
              </a:ext>
            </a:extLst>
          </p:cNvPr>
          <p:cNvPicPr>
            <a:picLocks noChangeAspect="1"/>
          </p:cNvPicPr>
          <p:nvPr/>
        </p:nvPicPr>
        <p:blipFill>
          <a:blip r:embed="rId4"/>
          <a:stretch>
            <a:fillRect/>
          </a:stretch>
        </p:blipFill>
        <p:spPr>
          <a:xfrm>
            <a:off x="8297434" y="2246250"/>
            <a:ext cx="899226" cy="383004"/>
          </a:xfrm>
          <a:prstGeom prst="rect">
            <a:avLst/>
          </a:prstGeom>
        </p:spPr>
      </p:pic>
      <p:pic>
        <p:nvPicPr>
          <p:cNvPr id="11" name="Picture 10">
            <a:extLst>
              <a:ext uri="{FF2B5EF4-FFF2-40B4-BE49-F238E27FC236}">
                <a16:creationId xmlns:a16="http://schemas.microsoft.com/office/drawing/2014/main" id="{B0D90CC8-1DB5-478D-87D7-8093309ECE94}"/>
              </a:ext>
            </a:extLst>
          </p:cNvPr>
          <p:cNvPicPr>
            <a:picLocks noChangeAspect="1"/>
          </p:cNvPicPr>
          <p:nvPr/>
        </p:nvPicPr>
        <p:blipFill>
          <a:blip r:embed="rId5"/>
          <a:stretch>
            <a:fillRect/>
          </a:stretch>
        </p:blipFill>
        <p:spPr>
          <a:xfrm>
            <a:off x="3992041" y="3573634"/>
            <a:ext cx="4207914" cy="689822"/>
          </a:xfrm>
          <a:prstGeom prst="rect">
            <a:avLst/>
          </a:prstGeom>
        </p:spPr>
      </p:pic>
      <p:pic>
        <p:nvPicPr>
          <p:cNvPr id="13" name="Picture 12">
            <a:extLst>
              <a:ext uri="{FF2B5EF4-FFF2-40B4-BE49-F238E27FC236}">
                <a16:creationId xmlns:a16="http://schemas.microsoft.com/office/drawing/2014/main" id="{7C3792AD-85C7-4453-91D5-7EF5F75C60B4}"/>
              </a:ext>
            </a:extLst>
          </p:cNvPr>
          <p:cNvPicPr>
            <a:picLocks noChangeAspect="1"/>
          </p:cNvPicPr>
          <p:nvPr/>
        </p:nvPicPr>
        <p:blipFill>
          <a:blip r:embed="rId6"/>
          <a:stretch>
            <a:fillRect/>
          </a:stretch>
        </p:blipFill>
        <p:spPr>
          <a:xfrm>
            <a:off x="4123121" y="5075744"/>
            <a:ext cx="3945755" cy="903156"/>
          </a:xfrm>
          <a:prstGeom prst="rect">
            <a:avLst/>
          </a:prstGeom>
        </p:spPr>
      </p:pic>
    </p:spTree>
    <p:extLst>
      <p:ext uri="{BB962C8B-B14F-4D97-AF65-F5344CB8AC3E}">
        <p14:creationId xmlns:p14="http://schemas.microsoft.com/office/powerpoint/2010/main" val="2079768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8E00-6184-4553-B094-4FAC1D280A70}"/>
              </a:ext>
            </a:extLst>
          </p:cNvPr>
          <p:cNvSpPr>
            <a:spLocks noGrp="1"/>
          </p:cNvSpPr>
          <p:nvPr>
            <p:ph type="title"/>
          </p:nvPr>
        </p:nvSpPr>
        <p:spPr/>
        <p:txBody>
          <a:bodyPr/>
          <a:lstStyle/>
          <a:p>
            <a:r>
              <a:rPr lang="en-US" dirty="0"/>
              <a:t>Numerical Algorithm Cont. MH within G</a:t>
            </a:r>
          </a:p>
        </p:txBody>
      </p:sp>
      <p:sp>
        <p:nvSpPr>
          <p:cNvPr id="3" name="Content Placeholder 2">
            <a:extLst>
              <a:ext uri="{FF2B5EF4-FFF2-40B4-BE49-F238E27FC236}">
                <a16:creationId xmlns:a16="http://schemas.microsoft.com/office/drawing/2014/main" id="{919867FE-61F9-420F-88F5-E00D6C2C9596}"/>
              </a:ext>
            </a:extLst>
          </p:cNvPr>
          <p:cNvSpPr>
            <a:spLocks noGrp="1"/>
          </p:cNvSpPr>
          <p:nvPr>
            <p:ph idx="1"/>
          </p:nvPr>
        </p:nvSpPr>
        <p:spPr/>
        <p:txBody>
          <a:bodyPr/>
          <a:lstStyle/>
          <a:p>
            <a:r>
              <a:rPr lang="en-US" i="1" dirty="0"/>
              <a:t>Iterate: </a:t>
            </a:r>
            <a:r>
              <a:rPr lang="en-US" dirty="0"/>
              <a:t>Increment    by 1 and repeat again at </a:t>
            </a:r>
            <a:r>
              <a:rPr lang="en-US" i="1" dirty="0"/>
              <a:t>Gibbs Sampler.</a:t>
            </a:r>
            <a:r>
              <a:rPr lang="en-US" dirty="0"/>
              <a:t> </a:t>
            </a:r>
            <a:endParaRPr lang="en-US" i="1" dirty="0"/>
          </a:p>
        </p:txBody>
      </p:sp>
      <p:sp>
        <p:nvSpPr>
          <p:cNvPr id="4" name="Slide Number Placeholder 3">
            <a:extLst>
              <a:ext uri="{FF2B5EF4-FFF2-40B4-BE49-F238E27FC236}">
                <a16:creationId xmlns:a16="http://schemas.microsoft.com/office/drawing/2014/main" id="{A8750D79-29BD-42F1-B566-F00C1C92D0DA}"/>
              </a:ext>
            </a:extLst>
          </p:cNvPr>
          <p:cNvSpPr>
            <a:spLocks noGrp="1"/>
          </p:cNvSpPr>
          <p:nvPr>
            <p:ph type="sldNum" sz="quarter" idx="12"/>
          </p:nvPr>
        </p:nvSpPr>
        <p:spPr/>
        <p:txBody>
          <a:bodyPr/>
          <a:lstStyle/>
          <a:p>
            <a:fld id="{1BF4149C-A0D7-40A5-B999-9A97C0035DE2}" type="slidenum">
              <a:rPr lang="en-US" smtClean="0"/>
              <a:t>31</a:t>
            </a:fld>
            <a:endParaRPr lang="en-US"/>
          </a:p>
        </p:txBody>
      </p:sp>
      <p:pic>
        <p:nvPicPr>
          <p:cNvPr id="5" name="Picture 4">
            <a:extLst>
              <a:ext uri="{FF2B5EF4-FFF2-40B4-BE49-F238E27FC236}">
                <a16:creationId xmlns:a16="http://schemas.microsoft.com/office/drawing/2014/main" id="{43174D9B-5613-4EB8-A67F-F40F53B7460A}"/>
              </a:ext>
            </a:extLst>
          </p:cNvPr>
          <p:cNvPicPr>
            <a:picLocks noChangeAspect="1"/>
          </p:cNvPicPr>
          <p:nvPr/>
        </p:nvPicPr>
        <p:blipFill>
          <a:blip r:embed="rId2"/>
          <a:stretch>
            <a:fillRect/>
          </a:stretch>
        </p:blipFill>
        <p:spPr>
          <a:xfrm>
            <a:off x="3835246" y="1937366"/>
            <a:ext cx="171450" cy="266700"/>
          </a:xfrm>
          <a:prstGeom prst="rect">
            <a:avLst/>
          </a:prstGeom>
        </p:spPr>
      </p:pic>
    </p:spTree>
    <p:extLst>
      <p:ext uri="{BB962C8B-B14F-4D97-AF65-F5344CB8AC3E}">
        <p14:creationId xmlns:p14="http://schemas.microsoft.com/office/powerpoint/2010/main" val="3588883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CEE8-6E3E-4BF7-9C10-1FDE4727B603}"/>
              </a:ext>
            </a:extLst>
          </p:cNvPr>
          <p:cNvSpPr>
            <a:spLocks noGrp="1"/>
          </p:cNvSpPr>
          <p:nvPr>
            <p:ph type="title"/>
          </p:nvPr>
        </p:nvSpPr>
        <p:spPr/>
        <p:txBody>
          <a:bodyPr/>
          <a:lstStyle/>
          <a:p>
            <a:r>
              <a:rPr lang="en-US" dirty="0"/>
              <a:t>Numerical Examples</a:t>
            </a:r>
          </a:p>
        </p:txBody>
      </p:sp>
      <p:sp>
        <p:nvSpPr>
          <p:cNvPr id="3" name="Content Placeholder 2">
            <a:extLst>
              <a:ext uri="{FF2B5EF4-FFF2-40B4-BE49-F238E27FC236}">
                <a16:creationId xmlns:a16="http://schemas.microsoft.com/office/drawing/2014/main" id="{7B2150AE-50D9-4C31-90ED-CC503FAB850B}"/>
              </a:ext>
            </a:extLst>
          </p:cNvPr>
          <p:cNvSpPr>
            <a:spLocks noGrp="1"/>
          </p:cNvSpPr>
          <p:nvPr>
            <p:ph idx="1"/>
          </p:nvPr>
        </p:nvSpPr>
        <p:spPr>
          <a:xfrm>
            <a:off x="838200" y="1825625"/>
            <a:ext cx="10515600" cy="4912526"/>
          </a:xfrm>
        </p:spPr>
        <p:txBody>
          <a:bodyPr/>
          <a:lstStyle/>
          <a:p>
            <a:r>
              <a:rPr lang="en-US" dirty="0"/>
              <a:t>Cauchy problem for the one-dimensional wave equation:</a:t>
            </a:r>
          </a:p>
          <a:p>
            <a:endParaRPr lang="en-US" dirty="0"/>
          </a:p>
          <a:p>
            <a:endParaRPr lang="en-US" dirty="0"/>
          </a:p>
          <a:p>
            <a:endParaRPr lang="en-US" dirty="0"/>
          </a:p>
          <a:p>
            <a:endParaRPr lang="en-US" dirty="0"/>
          </a:p>
          <a:p>
            <a:endParaRPr lang="en-US" dirty="0"/>
          </a:p>
          <a:p>
            <a:r>
              <a:rPr lang="en-US" dirty="0"/>
              <a:t>With solution (d’Alembert’s formula): </a:t>
            </a:r>
          </a:p>
        </p:txBody>
      </p:sp>
      <p:sp>
        <p:nvSpPr>
          <p:cNvPr id="4" name="Slide Number Placeholder 3">
            <a:extLst>
              <a:ext uri="{FF2B5EF4-FFF2-40B4-BE49-F238E27FC236}">
                <a16:creationId xmlns:a16="http://schemas.microsoft.com/office/drawing/2014/main" id="{0CA002C7-003F-4311-9DBF-3C9C71A40532}"/>
              </a:ext>
            </a:extLst>
          </p:cNvPr>
          <p:cNvSpPr>
            <a:spLocks noGrp="1"/>
          </p:cNvSpPr>
          <p:nvPr>
            <p:ph type="sldNum" sz="quarter" idx="12"/>
          </p:nvPr>
        </p:nvSpPr>
        <p:spPr/>
        <p:txBody>
          <a:bodyPr/>
          <a:lstStyle/>
          <a:p>
            <a:fld id="{1BF4149C-A0D7-40A5-B999-9A97C0035DE2}" type="slidenum">
              <a:rPr lang="en-US" smtClean="0"/>
              <a:t>32</a:t>
            </a:fld>
            <a:endParaRPr lang="en-US"/>
          </a:p>
        </p:txBody>
      </p:sp>
      <p:pic>
        <p:nvPicPr>
          <p:cNvPr id="5" name="Picture 4">
            <a:extLst>
              <a:ext uri="{FF2B5EF4-FFF2-40B4-BE49-F238E27FC236}">
                <a16:creationId xmlns:a16="http://schemas.microsoft.com/office/drawing/2014/main" id="{D60A9D60-CE5F-4563-8E19-9898BB0885CE}"/>
              </a:ext>
            </a:extLst>
          </p:cNvPr>
          <p:cNvPicPr>
            <a:picLocks noChangeAspect="1"/>
          </p:cNvPicPr>
          <p:nvPr/>
        </p:nvPicPr>
        <p:blipFill>
          <a:blip r:embed="rId2"/>
          <a:stretch>
            <a:fillRect/>
          </a:stretch>
        </p:blipFill>
        <p:spPr>
          <a:xfrm>
            <a:off x="2095500" y="2209800"/>
            <a:ext cx="8001000" cy="2438400"/>
          </a:xfrm>
          <a:prstGeom prst="rect">
            <a:avLst/>
          </a:prstGeom>
        </p:spPr>
      </p:pic>
      <p:pic>
        <p:nvPicPr>
          <p:cNvPr id="7" name="Picture 6">
            <a:extLst>
              <a:ext uri="{FF2B5EF4-FFF2-40B4-BE49-F238E27FC236}">
                <a16:creationId xmlns:a16="http://schemas.microsoft.com/office/drawing/2014/main" id="{CE30F4EC-4F32-43E5-9746-5F35ED7DA863}"/>
              </a:ext>
            </a:extLst>
          </p:cNvPr>
          <p:cNvPicPr>
            <a:picLocks noChangeAspect="1"/>
          </p:cNvPicPr>
          <p:nvPr/>
        </p:nvPicPr>
        <p:blipFill>
          <a:blip r:embed="rId3"/>
          <a:stretch>
            <a:fillRect/>
          </a:stretch>
        </p:blipFill>
        <p:spPr>
          <a:xfrm>
            <a:off x="3371850" y="5710607"/>
            <a:ext cx="5448300" cy="390525"/>
          </a:xfrm>
          <a:prstGeom prst="rect">
            <a:avLst/>
          </a:prstGeom>
        </p:spPr>
      </p:pic>
    </p:spTree>
    <p:extLst>
      <p:ext uri="{BB962C8B-B14F-4D97-AF65-F5344CB8AC3E}">
        <p14:creationId xmlns:p14="http://schemas.microsoft.com/office/powerpoint/2010/main" val="3596396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05E7-70AD-4C9C-AC61-75B0B455496E}"/>
              </a:ext>
            </a:extLst>
          </p:cNvPr>
          <p:cNvSpPr>
            <a:spLocks noGrp="1"/>
          </p:cNvSpPr>
          <p:nvPr>
            <p:ph type="title"/>
          </p:nvPr>
        </p:nvSpPr>
        <p:spPr/>
        <p:txBody>
          <a:bodyPr/>
          <a:lstStyle/>
          <a:p>
            <a:r>
              <a:rPr lang="en-US" dirty="0"/>
              <a:t>Numerical Examples Cont. Known Posterior</a:t>
            </a:r>
          </a:p>
        </p:txBody>
      </p:sp>
      <p:sp>
        <p:nvSpPr>
          <p:cNvPr id="3" name="Content Placeholder 2">
            <a:extLst>
              <a:ext uri="{FF2B5EF4-FFF2-40B4-BE49-F238E27FC236}">
                <a16:creationId xmlns:a16="http://schemas.microsoft.com/office/drawing/2014/main" id="{DE14E45C-3FB2-4C37-9462-A9863AB302EC}"/>
              </a:ext>
            </a:extLst>
          </p:cNvPr>
          <p:cNvSpPr>
            <a:spLocks noGrp="1"/>
          </p:cNvSpPr>
          <p:nvPr>
            <p:ph idx="1"/>
          </p:nvPr>
        </p:nvSpPr>
        <p:spPr/>
        <p:txBody>
          <a:bodyPr/>
          <a:lstStyle/>
          <a:p>
            <a:r>
              <a:rPr lang="en-US" dirty="0"/>
              <a:t>To test the DSD Bayesian framework, it is useful to test a problem for which we know the true posterior</a:t>
            </a:r>
          </a:p>
          <a:p>
            <a:endParaRPr lang="en-US" dirty="0"/>
          </a:p>
          <a:p>
            <a:r>
              <a:rPr lang="en-US" dirty="0"/>
              <a:t>Suppose:                   with              and</a:t>
            </a:r>
          </a:p>
          <a:p>
            <a:pPr marL="0" indent="0">
              <a:buNone/>
            </a:pPr>
            <a:endParaRPr lang="en-US" dirty="0"/>
          </a:p>
          <a:p>
            <a:r>
              <a:rPr lang="en-US" dirty="0"/>
              <a:t>            receivers with                   located at: </a:t>
            </a:r>
          </a:p>
        </p:txBody>
      </p:sp>
      <p:sp>
        <p:nvSpPr>
          <p:cNvPr id="4" name="Slide Number Placeholder 3">
            <a:extLst>
              <a:ext uri="{FF2B5EF4-FFF2-40B4-BE49-F238E27FC236}">
                <a16:creationId xmlns:a16="http://schemas.microsoft.com/office/drawing/2014/main" id="{429EBAD8-19FE-49D8-83D9-5AB3E37E1191}"/>
              </a:ext>
            </a:extLst>
          </p:cNvPr>
          <p:cNvSpPr>
            <a:spLocks noGrp="1"/>
          </p:cNvSpPr>
          <p:nvPr>
            <p:ph type="sldNum" sz="quarter" idx="12"/>
          </p:nvPr>
        </p:nvSpPr>
        <p:spPr/>
        <p:txBody>
          <a:bodyPr/>
          <a:lstStyle/>
          <a:p>
            <a:fld id="{1BF4149C-A0D7-40A5-B999-9A97C0035DE2}" type="slidenum">
              <a:rPr lang="en-US" smtClean="0"/>
              <a:t>33</a:t>
            </a:fld>
            <a:endParaRPr lang="en-US"/>
          </a:p>
        </p:txBody>
      </p:sp>
      <p:pic>
        <p:nvPicPr>
          <p:cNvPr id="5" name="Picture 4">
            <a:extLst>
              <a:ext uri="{FF2B5EF4-FFF2-40B4-BE49-F238E27FC236}">
                <a16:creationId xmlns:a16="http://schemas.microsoft.com/office/drawing/2014/main" id="{B214F34E-CACE-4992-BB16-394D224C98D8}"/>
              </a:ext>
            </a:extLst>
          </p:cNvPr>
          <p:cNvPicPr>
            <a:picLocks noChangeAspect="1"/>
          </p:cNvPicPr>
          <p:nvPr/>
        </p:nvPicPr>
        <p:blipFill>
          <a:blip r:embed="rId2"/>
          <a:stretch>
            <a:fillRect/>
          </a:stretch>
        </p:blipFill>
        <p:spPr>
          <a:xfrm>
            <a:off x="2559821" y="3351736"/>
            <a:ext cx="1390650" cy="314325"/>
          </a:xfrm>
          <a:prstGeom prst="rect">
            <a:avLst/>
          </a:prstGeom>
        </p:spPr>
      </p:pic>
      <p:pic>
        <p:nvPicPr>
          <p:cNvPr id="9" name="Picture 8">
            <a:extLst>
              <a:ext uri="{FF2B5EF4-FFF2-40B4-BE49-F238E27FC236}">
                <a16:creationId xmlns:a16="http://schemas.microsoft.com/office/drawing/2014/main" id="{9885A4DE-AC14-498E-B6F9-C184867162A5}"/>
              </a:ext>
            </a:extLst>
          </p:cNvPr>
          <p:cNvPicPr>
            <a:picLocks noChangeAspect="1"/>
          </p:cNvPicPr>
          <p:nvPr/>
        </p:nvPicPr>
        <p:blipFill>
          <a:blip r:embed="rId3"/>
          <a:stretch>
            <a:fillRect/>
          </a:stretch>
        </p:blipFill>
        <p:spPr>
          <a:xfrm>
            <a:off x="4750849" y="3323161"/>
            <a:ext cx="971550" cy="342900"/>
          </a:xfrm>
          <a:prstGeom prst="rect">
            <a:avLst/>
          </a:prstGeom>
        </p:spPr>
      </p:pic>
      <p:pic>
        <p:nvPicPr>
          <p:cNvPr id="11" name="Picture 10">
            <a:extLst>
              <a:ext uri="{FF2B5EF4-FFF2-40B4-BE49-F238E27FC236}">
                <a16:creationId xmlns:a16="http://schemas.microsoft.com/office/drawing/2014/main" id="{C050F825-F60C-47F0-B86F-9BF2C724BBAD}"/>
              </a:ext>
            </a:extLst>
          </p:cNvPr>
          <p:cNvPicPr>
            <a:picLocks noChangeAspect="1"/>
          </p:cNvPicPr>
          <p:nvPr/>
        </p:nvPicPr>
        <p:blipFill>
          <a:blip r:embed="rId4"/>
          <a:stretch>
            <a:fillRect/>
          </a:stretch>
        </p:blipFill>
        <p:spPr>
          <a:xfrm>
            <a:off x="6469603" y="3279049"/>
            <a:ext cx="876300" cy="371475"/>
          </a:xfrm>
          <a:prstGeom prst="rect">
            <a:avLst/>
          </a:prstGeom>
        </p:spPr>
      </p:pic>
      <p:pic>
        <p:nvPicPr>
          <p:cNvPr id="13" name="Picture 12">
            <a:extLst>
              <a:ext uri="{FF2B5EF4-FFF2-40B4-BE49-F238E27FC236}">
                <a16:creationId xmlns:a16="http://schemas.microsoft.com/office/drawing/2014/main" id="{05682FBF-FEB1-4AA6-8311-C861107DE67B}"/>
              </a:ext>
            </a:extLst>
          </p:cNvPr>
          <p:cNvPicPr>
            <a:picLocks noChangeAspect="1"/>
          </p:cNvPicPr>
          <p:nvPr/>
        </p:nvPicPr>
        <p:blipFill>
          <a:blip r:embed="rId5"/>
          <a:stretch>
            <a:fillRect/>
          </a:stretch>
        </p:blipFill>
        <p:spPr>
          <a:xfrm>
            <a:off x="1225719" y="4350798"/>
            <a:ext cx="809625" cy="304800"/>
          </a:xfrm>
          <a:prstGeom prst="rect">
            <a:avLst/>
          </a:prstGeom>
        </p:spPr>
      </p:pic>
      <p:pic>
        <p:nvPicPr>
          <p:cNvPr id="15" name="Picture 14">
            <a:extLst>
              <a:ext uri="{FF2B5EF4-FFF2-40B4-BE49-F238E27FC236}">
                <a16:creationId xmlns:a16="http://schemas.microsoft.com/office/drawing/2014/main" id="{A6F47DF3-E296-4D2E-89AD-EA61669BD8E6}"/>
              </a:ext>
            </a:extLst>
          </p:cNvPr>
          <p:cNvPicPr>
            <a:picLocks noChangeAspect="1"/>
          </p:cNvPicPr>
          <p:nvPr/>
        </p:nvPicPr>
        <p:blipFill>
          <a:blip r:embed="rId6"/>
          <a:stretch>
            <a:fillRect/>
          </a:stretch>
        </p:blipFill>
        <p:spPr>
          <a:xfrm>
            <a:off x="2676525" y="5097290"/>
            <a:ext cx="6838950" cy="304800"/>
          </a:xfrm>
          <a:prstGeom prst="rect">
            <a:avLst/>
          </a:prstGeom>
        </p:spPr>
      </p:pic>
      <p:pic>
        <p:nvPicPr>
          <p:cNvPr id="17" name="Picture 16">
            <a:extLst>
              <a:ext uri="{FF2B5EF4-FFF2-40B4-BE49-F238E27FC236}">
                <a16:creationId xmlns:a16="http://schemas.microsoft.com/office/drawing/2014/main" id="{86B0F017-7EDA-48F4-A6C5-BB4C4BBB539E}"/>
              </a:ext>
            </a:extLst>
          </p:cNvPr>
          <p:cNvPicPr>
            <a:picLocks noChangeAspect="1"/>
          </p:cNvPicPr>
          <p:nvPr/>
        </p:nvPicPr>
        <p:blipFill>
          <a:blip r:embed="rId7"/>
          <a:stretch>
            <a:fillRect/>
          </a:stretch>
        </p:blipFill>
        <p:spPr>
          <a:xfrm>
            <a:off x="4218651" y="4370773"/>
            <a:ext cx="1428750" cy="304800"/>
          </a:xfrm>
          <a:prstGeom prst="rect">
            <a:avLst/>
          </a:prstGeom>
        </p:spPr>
      </p:pic>
    </p:spTree>
    <p:extLst>
      <p:ext uri="{BB962C8B-B14F-4D97-AF65-F5344CB8AC3E}">
        <p14:creationId xmlns:p14="http://schemas.microsoft.com/office/powerpoint/2010/main" val="3076762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B0F3-D518-417A-AD8F-89EC326CE00A}"/>
              </a:ext>
            </a:extLst>
          </p:cNvPr>
          <p:cNvSpPr>
            <a:spLocks noGrp="1"/>
          </p:cNvSpPr>
          <p:nvPr>
            <p:ph type="title"/>
          </p:nvPr>
        </p:nvSpPr>
        <p:spPr/>
        <p:txBody>
          <a:bodyPr/>
          <a:lstStyle/>
          <a:p>
            <a:r>
              <a:rPr lang="en-US" dirty="0"/>
              <a:t>Numerical Examples Cont. Known Posterior</a:t>
            </a:r>
          </a:p>
        </p:txBody>
      </p:sp>
      <p:sp>
        <p:nvSpPr>
          <p:cNvPr id="3" name="Content Placeholder 2">
            <a:extLst>
              <a:ext uri="{FF2B5EF4-FFF2-40B4-BE49-F238E27FC236}">
                <a16:creationId xmlns:a16="http://schemas.microsoft.com/office/drawing/2014/main" id="{DCC25CBB-F975-4F71-8184-C611B947B7B8}"/>
              </a:ext>
            </a:extLst>
          </p:cNvPr>
          <p:cNvSpPr>
            <a:spLocks noGrp="1"/>
          </p:cNvSpPr>
          <p:nvPr>
            <p:ph idx="1"/>
          </p:nvPr>
        </p:nvSpPr>
        <p:spPr/>
        <p:txBody>
          <a:bodyPr/>
          <a:lstStyle/>
          <a:p>
            <a:r>
              <a:rPr lang="en-US" dirty="0"/>
              <a:t>Receivers record noisy discrete time data              over time interval</a:t>
            </a:r>
          </a:p>
          <a:p>
            <a:endParaRPr lang="en-US" dirty="0"/>
          </a:p>
          <a:p>
            <a:r>
              <a:rPr lang="en-US" dirty="0"/>
              <a:t>N discrete time levels with                      ,</a:t>
            </a:r>
          </a:p>
          <a:p>
            <a:endParaRPr lang="en-US" dirty="0"/>
          </a:p>
          <a:p>
            <a:r>
              <a:rPr lang="en-US" dirty="0"/>
              <a:t>Simulated signal:</a:t>
            </a:r>
          </a:p>
          <a:p>
            <a:endParaRPr lang="en-US" dirty="0"/>
          </a:p>
          <a:p>
            <a:r>
              <a:rPr lang="en-US" dirty="0"/>
              <a:t>Fixed parameter:                                       </a:t>
            </a:r>
          </a:p>
        </p:txBody>
      </p:sp>
      <p:sp>
        <p:nvSpPr>
          <p:cNvPr id="4" name="Slide Number Placeholder 3">
            <a:extLst>
              <a:ext uri="{FF2B5EF4-FFF2-40B4-BE49-F238E27FC236}">
                <a16:creationId xmlns:a16="http://schemas.microsoft.com/office/drawing/2014/main" id="{A77170E8-3376-4E99-A536-01A68B3721D0}"/>
              </a:ext>
            </a:extLst>
          </p:cNvPr>
          <p:cNvSpPr>
            <a:spLocks noGrp="1"/>
          </p:cNvSpPr>
          <p:nvPr>
            <p:ph type="sldNum" sz="quarter" idx="12"/>
          </p:nvPr>
        </p:nvSpPr>
        <p:spPr/>
        <p:txBody>
          <a:bodyPr/>
          <a:lstStyle/>
          <a:p>
            <a:fld id="{1BF4149C-A0D7-40A5-B999-9A97C0035DE2}" type="slidenum">
              <a:rPr lang="en-US" smtClean="0"/>
              <a:t>34</a:t>
            </a:fld>
            <a:endParaRPr lang="en-US"/>
          </a:p>
        </p:txBody>
      </p:sp>
      <p:pic>
        <p:nvPicPr>
          <p:cNvPr id="5" name="Picture 4">
            <a:extLst>
              <a:ext uri="{FF2B5EF4-FFF2-40B4-BE49-F238E27FC236}">
                <a16:creationId xmlns:a16="http://schemas.microsoft.com/office/drawing/2014/main" id="{592CA2A6-12D8-457E-926E-6910F5C6432B}"/>
              </a:ext>
            </a:extLst>
          </p:cNvPr>
          <p:cNvPicPr>
            <a:picLocks noChangeAspect="1"/>
          </p:cNvPicPr>
          <p:nvPr/>
        </p:nvPicPr>
        <p:blipFill>
          <a:blip r:embed="rId2"/>
          <a:stretch>
            <a:fillRect/>
          </a:stretch>
        </p:blipFill>
        <p:spPr>
          <a:xfrm>
            <a:off x="7169874" y="1912906"/>
            <a:ext cx="923925" cy="333375"/>
          </a:xfrm>
          <a:prstGeom prst="rect">
            <a:avLst/>
          </a:prstGeom>
        </p:spPr>
      </p:pic>
      <p:pic>
        <p:nvPicPr>
          <p:cNvPr id="7" name="Picture 6">
            <a:extLst>
              <a:ext uri="{FF2B5EF4-FFF2-40B4-BE49-F238E27FC236}">
                <a16:creationId xmlns:a16="http://schemas.microsoft.com/office/drawing/2014/main" id="{6E66DB47-3CBF-4E21-AF49-E0123FB89B15}"/>
              </a:ext>
            </a:extLst>
          </p:cNvPr>
          <p:cNvPicPr>
            <a:picLocks noChangeAspect="1"/>
          </p:cNvPicPr>
          <p:nvPr/>
        </p:nvPicPr>
        <p:blipFill>
          <a:blip r:embed="rId3"/>
          <a:stretch>
            <a:fillRect/>
          </a:stretch>
        </p:blipFill>
        <p:spPr>
          <a:xfrm>
            <a:off x="10824839" y="1903381"/>
            <a:ext cx="609600" cy="342900"/>
          </a:xfrm>
          <a:prstGeom prst="rect">
            <a:avLst/>
          </a:prstGeom>
        </p:spPr>
      </p:pic>
      <p:pic>
        <p:nvPicPr>
          <p:cNvPr id="9" name="Picture 8">
            <a:extLst>
              <a:ext uri="{FF2B5EF4-FFF2-40B4-BE49-F238E27FC236}">
                <a16:creationId xmlns:a16="http://schemas.microsoft.com/office/drawing/2014/main" id="{5FF4AE0E-FCF0-44F6-A995-49E7D4220250}"/>
              </a:ext>
            </a:extLst>
          </p:cNvPr>
          <p:cNvPicPr>
            <a:picLocks noChangeAspect="1"/>
          </p:cNvPicPr>
          <p:nvPr/>
        </p:nvPicPr>
        <p:blipFill>
          <a:blip r:embed="rId4"/>
          <a:stretch>
            <a:fillRect/>
          </a:stretch>
        </p:blipFill>
        <p:spPr>
          <a:xfrm>
            <a:off x="5059023" y="2907205"/>
            <a:ext cx="1647825" cy="333375"/>
          </a:xfrm>
          <a:prstGeom prst="rect">
            <a:avLst/>
          </a:prstGeom>
        </p:spPr>
      </p:pic>
      <p:pic>
        <p:nvPicPr>
          <p:cNvPr id="11" name="Picture 10">
            <a:extLst>
              <a:ext uri="{FF2B5EF4-FFF2-40B4-BE49-F238E27FC236}">
                <a16:creationId xmlns:a16="http://schemas.microsoft.com/office/drawing/2014/main" id="{7077C45E-BCB5-48C3-B89F-7DB6C34B1741}"/>
              </a:ext>
            </a:extLst>
          </p:cNvPr>
          <p:cNvPicPr>
            <a:picLocks noChangeAspect="1"/>
          </p:cNvPicPr>
          <p:nvPr/>
        </p:nvPicPr>
        <p:blipFill>
          <a:blip r:embed="rId5"/>
          <a:stretch>
            <a:fillRect/>
          </a:stretch>
        </p:blipFill>
        <p:spPr>
          <a:xfrm>
            <a:off x="6891014" y="2907205"/>
            <a:ext cx="3933825" cy="400050"/>
          </a:xfrm>
          <a:prstGeom prst="rect">
            <a:avLst/>
          </a:prstGeom>
        </p:spPr>
      </p:pic>
      <p:pic>
        <p:nvPicPr>
          <p:cNvPr id="13" name="Picture 12">
            <a:extLst>
              <a:ext uri="{FF2B5EF4-FFF2-40B4-BE49-F238E27FC236}">
                <a16:creationId xmlns:a16="http://schemas.microsoft.com/office/drawing/2014/main" id="{AAAE6F66-E8BD-44B2-A577-61BD69AAF2A5}"/>
              </a:ext>
            </a:extLst>
          </p:cNvPr>
          <p:cNvPicPr>
            <a:picLocks noChangeAspect="1"/>
          </p:cNvPicPr>
          <p:nvPr/>
        </p:nvPicPr>
        <p:blipFill>
          <a:blip r:embed="rId6"/>
          <a:stretch>
            <a:fillRect/>
          </a:stretch>
        </p:blipFill>
        <p:spPr>
          <a:xfrm>
            <a:off x="3656074" y="3931635"/>
            <a:ext cx="2962275" cy="390525"/>
          </a:xfrm>
          <a:prstGeom prst="rect">
            <a:avLst/>
          </a:prstGeom>
        </p:spPr>
      </p:pic>
      <p:pic>
        <p:nvPicPr>
          <p:cNvPr id="15" name="Picture 14">
            <a:extLst>
              <a:ext uri="{FF2B5EF4-FFF2-40B4-BE49-F238E27FC236}">
                <a16:creationId xmlns:a16="http://schemas.microsoft.com/office/drawing/2014/main" id="{2A7F5FB1-4A4C-40F3-99E9-635252EE572D}"/>
              </a:ext>
            </a:extLst>
          </p:cNvPr>
          <p:cNvPicPr>
            <a:picLocks noChangeAspect="1"/>
          </p:cNvPicPr>
          <p:nvPr/>
        </p:nvPicPr>
        <p:blipFill>
          <a:blip r:embed="rId7"/>
          <a:stretch>
            <a:fillRect/>
          </a:stretch>
        </p:blipFill>
        <p:spPr>
          <a:xfrm>
            <a:off x="3752850" y="4997818"/>
            <a:ext cx="4686300" cy="342900"/>
          </a:xfrm>
          <a:prstGeom prst="rect">
            <a:avLst/>
          </a:prstGeom>
        </p:spPr>
      </p:pic>
    </p:spTree>
    <p:extLst>
      <p:ext uri="{BB962C8B-B14F-4D97-AF65-F5344CB8AC3E}">
        <p14:creationId xmlns:p14="http://schemas.microsoft.com/office/powerpoint/2010/main" val="2845352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6E448-D06D-46B0-938E-093D26C6D5E2}"/>
              </a:ext>
            </a:extLst>
          </p:cNvPr>
          <p:cNvSpPr>
            <a:spLocks noGrp="1"/>
          </p:cNvSpPr>
          <p:nvPr>
            <p:ph type="title"/>
          </p:nvPr>
        </p:nvSpPr>
        <p:spPr/>
        <p:txBody>
          <a:bodyPr/>
          <a:lstStyle/>
          <a:p>
            <a:r>
              <a:rPr lang="en-US" dirty="0"/>
              <a:t>Numerical Examples Cont. Known Posterior</a:t>
            </a:r>
          </a:p>
        </p:txBody>
      </p:sp>
      <p:sp>
        <p:nvSpPr>
          <p:cNvPr id="3" name="Content Placeholder 2">
            <a:extLst>
              <a:ext uri="{FF2B5EF4-FFF2-40B4-BE49-F238E27FC236}">
                <a16:creationId xmlns:a16="http://schemas.microsoft.com/office/drawing/2014/main" id="{A684BD24-BA00-45EA-9448-30B3AF8E97C2}"/>
              </a:ext>
            </a:extLst>
          </p:cNvPr>
          <p:cNvSpPr>
            <a:spLocks noGrp="1"/>
          </p:cNvSpPr>
          <p:nvPr>
            <p:ph idx="1"/>
          </p:nvPr>
        </p:nvSpPr>
        <p:spPr/>
        <p:txBody>
          <a:bodyPr/>
          <a:lstStyle/>
          <a:p>
            <a:r>
              <a:rPr lang="en-US" dirty="0"/>
              <a:t>Synthetic data             generated so that posterior of    is known</a:t>
            </a:r>
          </a:p>
          <a:p>
            <a:endParaRPr lang="en-US" dirty="0"/>
          </a:p>
          <a:p>
            <a:r>
              <a:rPr lang="en-US" dirty="0"/>
              <a:t>True posterior:</a:t>
            </a:r>
          </a:p>
          <a:p>
            <a:endParaRPr lang="en-US" dirty="0"/>
          </a:p>
          <a:p>
            <a:endParaRPr lang="en-US" dirty="0"/>
          </a:p>
          <a:p>
            <a:endParaRPr lang="en-US" dirty="0"/>
          </a:p>
          <a:p>
            <a:r>
              <a:rPr lang="en-US" dirty="0"/>
              <a:t>Sample from    and     with                                           to obtain:</a:t>
            </a:r>
          </a:p>
          <a:p>
            <a:endParaRPr lang="en-US" dirty="0"/>
          </a:p>
          <a:p>
            <a:endParaRPr lang="en-US" dirty="0"/>
          </a:p>
        </p:txBody>
      </p:sp>
      <p:sp>
        <p:nvSpPr>
          <p:cNvPr id="4" name="Slide Number Placeholder 3">
            <a:extLst>
              <a:ext uri="{FF2B5EF4-FFF2-40B4-BE49-F238E27FC236}">
                <a16:creationId xmlns:a16="http://schemas.microsoft.com/office/drawing/2014/main" id="{A872F519-F59B-4DBF-89DC-3A6F1448E341}"/>
              </a:ext>
            </a:extLst>
          </p:cNvPr>
          <p:cNvSpPr>
            <a:spLocks noGrp="1"/>
          </p:cNvSpPr>
          <p:nvPr>
            <p:ph type="sldNum" sz="quarter" idx="12"/>
          </p:nvPr>
        </p:nvSpPr>
        <p:spPr/>
        <p:txBody>
          <a:bodyPr/>
          <a:lstStyle/>
          <a:p>
            <a:fld id="{1BF4149C-A0D7-40A5-B999-9A97C0035DE2}" type="slidenum">
              <a:rPr lang="en-US" smtClean="0"/>
              <a:t>35</a:t>
            </a:fld>
            <a:endParaRPr lang="en-US"/>
          </a:p>
        </p:txBody>
      </p:sp>
      <p:pic>
        <p:nvPicPr>
          <p:cNvPr id="5" name="Picture 4">
            <a:extLst>
              <a:ext uri="{FF2B5EF4-FFF2-40B4-BE49-F238E27FC236}">
                <a16:creationId xmlns:a16="http://schemas.microsoft.com/office/drawing/2014/main" id="{AE6B95FD-C052-4F77-94B2-14BC381CEA31}"/>
              </a:ext>
            </a:extLst>
          </p:cNvPr>
          <p:cNvPicPr>
            <a:picLocks noChangeAspect="1"/>
          </p:cNvPicPr>
          <p:nvPr/>
        </p:nvPicPr>
        <p:blipFill>
          <a:blip r:embed="rId2"/>
          <a:stretch>
            <a:fillRect/>
          </a:stretch>
        </p:blipFill>
        <p:spPr>
          <a:xfrm>
            <a:off x="3298562" y="1921784"/>
            <a:ext cx="942975" cy="333375"/>
          </a:xfrm>
          <a:prstGeom prst="rect">
            <a:avLst/>
          </a:prstGeom>
        </p:spPr>
      </p:pic>
      <p:pic>
        <p:nvPicPr>
          <p:cNvPr id="7" name="Picture 6">
            <a:extLst>
              <a:ext uri="{FF2B5EF4-FFF2-40B4-BE49-F238E27FC236}">
                <a16:creationId xmlns:a16="http://schemas.microsoft.com/office/drawing/2014/main" id="{D1F1F579-FE92-4660-8D26-E5116B9515A8}"/>
              </a:ext>
            </a:extLst>
          </p:cNvPr>
          <p:cNvPicPr>
            <a:picLocks noChangeAspect="1"/>
          </p:cNvPicPr>
          <p:nvPr/>
        </p:nvPicPr>
        <p:blipFill>
          <a:blip r:embed="rId3"/>
          <a:stretch>
            <a:fillRect/>
          </a:stretch>
        </p:blipFill>
        <p:spPr>
          <a:xfrm>
            <a:off x="8649116" y="1936117"/>
            <a:ext cx="238125" cy="285750"/>
          </a:xfrm>
          <a:prstGeom prst="rect">
            <a:avLst/>
          </a:prstGeom>
        </p:spPr>
      </p:pic>
      <p:pic>
        <p:nvPicPr>
          <p:cNvPr id="11" name="Picture 10">
            <a:extLst>
              <a:ext uri="{FF2B5EF4-FFF2-40B4-BE49-F238E27FC236}">
                <a16:creationId xmlns:a16="http://schemas.microsoft.com/office/drawing/2014/main" id="{071B15EE-35B0-4381-B60B-9A6B1D19DC3B}"/>
              </a:ext>
            </a:extLst>
          </p:cNvPr>
          <p:cNvPicPr>
            <a:picLocks noChangeAspect="1"/>
          </p:cNvPicPr>
          <p:nvPr/>
        </p:nvPicPr>
        <p:blipFill>
          <a:blip r:embed="rId4"/>
          <a:stretch>
            <a:fillRect/>
          </a:stretch>
        </p:blipFill>
        <p:spPr>
          <a:xfrm>
            <a:off x="3381374" y="4181275"/>
            <a:ext cx="5429250" cy="447675"/>
          </a:xfrm>
          <a:prstGeom prst="rect">
            <a:avLst/>
          </a:prstGeom>
        </p:spPr>
      </p:pic>
      <p:pic>
        <p:nvPicPr>
          <p:cNvPr id="13" name="Picture 12">
            <a:extLst>
              <a:ext uri="{FF2B5EF4-FFF2-40B4-BE49-F238E27FC236}">
                <a16:creationId xmlns:a16="http://schemas.microsoft.com/office/drawing/2014/main" id="{8386C109-432F-4F6E-8258-B3E058EBF123}"/>
              </a:ext>
            </a:extLst>
          </p:cNvPr>
          <p:cNvPicPr>
            <a:picLocks noChangeAspect="1"/>
          </p:cNvPicPr>
          <p:nvPr/>
        </p:nvPicPr>
        <p:blipFill>
          <a:blip r:embed="rId5"/>
          <a:stretch>
            <a:fillRect/>
          </a:stretch>
        </p:blipFill>
        <p:spPr>
          <a:xfrm>
            <a:off x="3041387" y="4889168"/>
            <a:ext cx="257175" cy="428625"/>
          </a:xfrm>
          <a:prstGeom prst="rect">
            <a:avLst/>
          </a:prstGeom>
        </p:spPr>
      </p:pic>
      <p:pic>
        <p:nvPicPr>
          <p:cNvPr id="15" name="Picture 14">
            <a:extLst>
              <a:ext uri="{FF2B5EF4-FFF2-40B4-BE49-F238E27FC236}">
                <a16:creationId xmlns:a16="http://schemas.microsoft.com/office/drawing/2014/main" id="{DA246F33-11C6-4F7D-9CCD-9F4707F4D5F1}"/>
              </a:ext>
            </a:extLst>
          </p:cNvPr>
          <p:cNvPicPr>
            <a:picLocks noChangeAspect="1"/>
          </p:cNvPicPr>
          <p:nvPr/>
        </p:nvPicPr>
        <p:blipFill>
          <a:blip r:embed="rId6"/>
          <a:stretch>
            <a:fillRect/>
          </a:stretch>
        </p:blipFill>
        <p:spPr>
          <a:xfrm>
            <a:off x="3980108" y="4927268"/>
            <a:ext cx="276225" cy="390525"/>
          </a:xfrm>
          <a:prstGeom prst="rect">
            <a:avLst/>
          </a:prstGeom>
        </p:spPr>
      </p:pic>
      <p:pic>
        <p:nvPicPr>
          <p:cNvPr id="17" name="Picture 16">
            <a:extLst>
              <a:ext uri="{FF2B5EF4-FFF2-40B4-BE49-F238E27FC236}">
                <a16:creationId xmlns:a16="http://schemas.microsoft.com/office/drawing/2014/main" id="{36434F73-E46B-4693-A766-0CD21BA32C50}"/>
              </a:ext>
            </a:extLst>
          </p:cNvPr>
          <p:cNvPicPr>
            <a:picLocks noChangeAspect="1"/>
          </p:cNvPicPr>
          <p:nvPr/>
        </p:nvPicPr>
        <p:blipFill>
          <a:blip r:embed="rId7"/>
          <a:stretch>
            <a:fillRect/>
          </a:stretch>
        </p:blipFill>
        <p:spPr>
          <a:xfrm>
            <a:off x="5010935" y="4973676"/>
            <a:ext cx="3324225" cy="314325"/>
          </a:xfrm>
          <a:prstGeom prst="rect">
            <a:avLst/>
          </a:prstGeom>
        </p:spPr>
      </p:pic>
      <p:pic>
        <p:nvPicPr>
          <p:cNvPr id="8" name="Picture 7">
            <a:extLst>
              <a:ext uri="{FF2B5EF4-FFF2-40B4-BE49-F238E27FC236}">
                <a16:creationId xmlns:a16="http://schemas.microsoft.com/office/drawing/2014/main" id="{BB395C26-4A61-4152-AA84-2013870320EF}"/>
              </a:ext>
            </a:extLst>
          </p:cNvPr>
          <p:cNvPicPr>
            <a:picLocks noChangeAspect="1"/>
          </p:cNvPicPr>
          <p:nvPr/>
        </p:nvPicPr>
        <p:blipFill>
          <a:blip r:embed="rId8"/>
          <a:stretch>
            <a:fillRect/>
          </a:stretch>
        </p:blipFill>
        <p:spPr>
          <a:xfrm>
            <a:off x="1862137" y="3448067"/>
            <a:ext cx="8467725" cy="323850"/>
          </a:xfrm>
          <a:prstGeom prst="rect">
            <a:avLst/>
          </a:prstGeom>
        </p:spPr>
      </p:pic>
      <p:pic>
        <p:nvPicPr>
          <p:cNvPr id="9" name="Picture 8">
            <a:extLst>
              <a:ext uri="{FF2B5EF4-FFF2-40B4-BE49-F238E27FC236}">
                <a16:creationId xmlns:a16="http://schemas.microsoft.com/office/drawing/2014/main" id="{6D5D054A-81ED-48A9-93AA-34C795D91260}"/>
              </a:ext>
            </a:extLst>
          </p:cNvPr>
          <p:cNvPicPr>
            <a:picLocks noChangeAspect="1"/>
          </p:cNvPicPr>
          <p:nvPr/>
        </p:nvPicPr>
        <p:blipFill>
          <a:blip r:embed="rId9"/>
          <a:stretch>
            <a:fillRect/>
          </a:stretch>
        </p:blipFill>
        <p:spPr>
          <a:xfrm>
            <a:off x="4281486" y="5537994"/>
            <a:ext cx="3629025" cy="485775"/>
          </a:xfrm>
          <a:prstGeom prst="rect">
            <a:avLst/>
          </a:prstGeom>
        </p:spPr>
      </p:pic>
    </p:spTree>
    <p:extLst>
      <p:ext uri="{BB962C8B-B14F-4D97-AF65-F5344CB8AC3E}">
        <p14:creationId xmlns:p14="http://schemas.microsoft.com/office/powerpoint/2010/main" val="1642638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30F4-5BBA-41A4-9D04-EE677C23B036}"/>
              </a:ext>
            </a:extLst>
          </p:cNvPr>
          <p:cNvSpPr>
            <a:spLocks noGrp="1"/>
          </p:cNvSpPr>
          <p:nvPr>
            <p:ph type="title"/>
          </p:nvPr>
        </p:nvSpPr>
        <p:spPr/>
        <p:txBody>
          <a:bodyPr/>
          <a:lstStyle/>
          <a:p>
            <a:r>
              <a:rPr lang="en-US" dirty="0"/>
              <a:t>Numerical Examples Cont. Known Posterior</a:t>
            </a:r>
          </a:p>
        </p:txBody>
      </p:sp>
      <p:sp>
        <p:nvSpPr>
          <p:cNvPr id="3" name="Content Placeholder 2">
            <a:extLst>
              <a:ext uri="{FF2B5EF4-FFF2-40B4-BE49-F238E27FC236}">
                <a16:creationId xmlns:a16="http://schemas.microsoft.com/office/drawing/2014/main" id="{E3D80F77-0A8D-4C0E-9DF3-15893532B23D}"/>
              </a:ext>
            </a:extLst>
          </p:cNvPr>
          <p:cNvSpPr>
            <a:spLocks noGrp="1"/>
          </p:cNvSpPr>
          <p:nvPr>
            <p:ph idx="1"/>
          </p:nvPr>
        </p:nvSpPr>
        <p:spPr/>
        <p:txBody>
          <a:bodyPr/>
          <a:lstStyle/>
          <a:p>
            <a:r>
              <a:rPr lang="en-US" dirty="0"/>
              <a:t>This means that we know the true posterior distribution for    and have used this posterior to create noise for the synthetic data.</a:t>
            </a:r>
          </a:p>
          <a:p>
            <a:endParaRPr lang="en-US" dirty="0"/>
          </a:p>
          <a:p>
            <a:r>
              <a:rPr lang="en-US" dirty="0"/>
              <a:t> Storing     and   :  </a:t>
            </a:r>
          </a:p>
          <a:p>
            <a:endParaRPr lang="en-US" dirty="0"/>
          </a:p>
          <a:p>
            <a:endParaRPr lang="en-US" dirty="0"/>
          </a:p>
          <a:p>
            <a:r>
              <a:rPr lang="en-US" dirty="0"/>
              <a:t>Both vectors have                   entries </a:t>
            </a:r>
          </a:p>
        </p:txBody>
      </p:sp>
      <p:sp>
        <p:nvSpPr>
          <p:cNvPr id="4" name="Slide Number Placeholder 3">
            <a:extLst>
              <a:ext uri="{FF2B5EF4-FFF2-40B4-BE49-F238E27FC236}">
                <a16:creationId xmlns:a16="http://schemas.microsoft.com/office/drawing/2014/main" id="{207CC64C-E01C-46B0-9C3D-8D938E0FE461}"/>
              </a:ext>
            </a:extLst>
          </p:cNvPr>
          <p:cNvSpPr>
            <a:spLocks noGrp="1"/>
          </p:cNvSpPr>
          <p:nvPr>
            <p:ph type="sldNum" sz="quarter" idx="12"/>
          </p:nvPr>
        </p:nvSpPr>
        <p:spPr/>
        <p:txBody>
          <a:bodyPr/>
          <a:lstStyle/>
          <a:p>
            <a:fld id="{1BF4149C-A0D7-40A5-B999-9A97C0035DE2}" type="slidenum">
              <a:rPr lang="en-US" smtClean="0"/>
              <a:t>36</a:t>
            </a:fld>
            <a:endParaRPr lang="en-US"/>
          </a:p>
        </p:txBody>
      </p:sp>
      <p:pic>
        <p:nvPicPr>
          <p:cNvPr id="5" name="Picture 4">
            <a:extLst>
              <a:ext uri="{FF2B5EF4-FFF2-40B4-BE49-F238E27FC236}">
                <a16:creationId xmlns:a16="http://schemas.microsoft.com/office/drawing/2014/main" id="{859D4CD5-F4CA-407E-8490-E8D594FD7233}"/>
              </a:ext>
            </a:extLst>
          </p:cNvPr>
          <p:cNvPicPr>
            <a:picLocks noChangeAspect="1"/>
          </p:cNvPicPr>
          <p:nvPr/>
        </p:nvPicPr>
        <p:blipFill>
          <a:blip r:embed="rId2"/>
          <a:stretch>
            <a:fillRect/>
          </a:stretch>
        </p:blipFill>
        <p:spPr>
          <a:xfrm>
            <a:off x="9781343" y="1936720"/>
            <a:ext cx="228600" cy="285750"/>
          </a:xfrm>
          <a:prstGeom prst="rect">
            <a:avLst/>
          </a:prstGeom>
        </p:spPr>
      </p:pic>
      <p:pic>
        <p:nvPicPr>
          <p:cNvPr id="7" name="Picture 6">
            <a:extLst>
              <a:ext uri="{FF2B5EF4-FFF2-40B4-BE49-F238E27FC236}">
                <a16:creationId xmlns:a16="http://schemas.microsoft.com/office/drawing/2014/main" id="{ABCC944F-54AB-459C-A68D-95EEDDD0E8EF}"/>
              </a:ext>
            </a:extLst>
          </p:cNvPr>
          <p:cNvPicPr>
            <a:picLocks noChangeAspect="1"/>
          </p:cNvPicPr>
          <p:nvPr/>
        </p:nvPicPr>
        <p:blipFill>
          <a:blip r:embed="rId3"/>
          <a:stretch>
            <a:fillRect/>
          </a:stretch>
        </p:blipFill>
        <p:spPr>
          <a:xfrm>
            <a:off x="2378660" y="3342858"/>
            <a:ext cx="190500" cy="314325"/>
          </a:xfrm>
          <a:prstGeom prst="rect">
            <a:avLst/>
          </a:prstGeom>
        </p:spPr>
      </p:pic>
      <p:pic>
        <p:nvPicPr>
          <p:cNvPr id="9" name="Picture 8">
            <a:extLst>
              <a:ext uri="{FF2B5EF4-FFF2-40B4-BE49-F238E27FC236}">
                <a16:creationId xmlns:a16="http://schemas.microsoft.com/office/drawing/2014/main" id="{DFBE02C3-AC87-49E6-B206-BB59DBF92991}"/>
              </a:ext>
            </a:extLst>
          </p:cNvPr>
          <p:cNvPicPr>
            <a:picLocks noChangeAspect="1"/>
          </p:cNvPicPr>
          <p:nvPr/>
        </p:nvPicPr>
        <p:blipFill>
          <a:blip r:embed="rId4"/>
          <a:stretch>
            <a:fillRect/>
          </a:stretch>
        </p:blipFill>
        <p:spPr>
          <a:xfrm>
            <a:off x="1514475" y="4001294"/>
            <a:ext cx="9163050" cy="314325"/>
          </a:xfrm>
          <a:prstGeom prst="rect">
            <a:avLst/>
          </a:prstGeom>
        </p:spPr>
      </p:pic>
      <p:pic>
        <p:nvPicPr>
          <p:cNvPr id="11" name="Picture 10">
            <a:extLst>
              <a:ext uri="{FF2B5EF4-FFF2-40B4-BE49-F238E27FC236}">
                <a16:creationId xmlns:a16="http://schemas.microsoft.com/office/drawing/2014/main" id="{F4CF1DB8-B8D6-4364-B3BD-5388D050D28D}"/>
              </a:ext>
            </a:extLst>
          </p:cNvPr>
          <p:cNvPicPr>
            <a:picLocks noChangeAspect="1"/>
          </p:cNvPicPr>
          <p:nvPr/>
        </p:nvPicPr>
        <p:blipFill>
          <a:blip r:embed="rId5"/>
          <a:stretch>
            <a:fillRect/>
          </a:stretch>
        </p:blipFill>
        <p:spPr>
          <a:xfrm>
            <a:off x="3261017" y="3333332"/>
            <a:ext cx="219075" cy="333375"/>
          </a:xfrm>
          <a:prstGeom prst="rect">
            <a:avLst/>
          </a:prstGeom>
        </p:spPr>
      </p:pic>
      <p:pic>
        <p:nvPicPr>
          <p:cNvPr id="13" name="Picture 12">
            <a:extLst>
              <a:ext uri="{FF2B5EF4-FFF2-40B4-BE49-F238E27FC236}">
                <a16:creationId xmlns:a16="http://schemas.microsoft.com/office/drawing/2014/main" id="{FD1DA3A2-0804-44E6-B403-251D0CBC9BDB}"/>
              </a:ext>
            </a:extLst>
          </p:cNvPr>
          <p:cNvPicPr>
            <a:picLocks noChangeAspect="1"/>
          </p:cNvPicPr>
          <p:nvPr/>
        </p:nvPicPr>
        <p:blipFill>
          <a:blip r:embed="rId6"/>
          <a:stretch>
            <a:fillRect/>
          </a:stretch>
        </p:blipFill>
        <p:spPr>
          <a:xfrm>
            <a:off x="3824565" y="4896451"/>
            <a:ext cx="1400175" cy="314325"/>
          </a:xfrm>
          <a:prstGeom prst="rect">
            <a:avLst/>
          </a:prstGeom>
        </p:spPr>
      </p:pic>
    </p:spTree>
    <p:extLst>
      <p:ext uri="{BB962C8B-B14F-4D97-AF65-F5344CB8AC3E}">
        <p14:creationId xmlns:p14="http://schemas.microsoft.com/office/powerpoint/2010/main" val="366034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9EFF76-A4AE-4A95-83B9-BB9493C1BB54}"/>
              </a:ext>
            </a:extLst>
          </p:cNvPr>
          <p:cNvPicPr>
            <a:picLocks noChangeAspect="1"/>
          </p:cNvPicPr>
          <p:nvPr/>
        </p:nvPicPr>
        <p:blipFill>
          <a:blip r:embed="rId2"/>
          <a:stretch>
            <a:fillRect/>
          </a:stretch>
        </p:blipFill>
        <p:spPr>
          <a:xfrm>
            <a:off x="1547812" y="104775"/>
            <a:ext cx="9096375" cy="6648450"/>
          </a:xfrm>
          <a:prstGeom prst="rect">
            <a:avLst/>
          </a:prstGeom>
        </p:spPr>
      </p:pic>
      <p:sp>
        <p:nvSpPr>
          <p:cNvPr id="2" name="Slide Number Placeholder 1">
            <a:extLst>
              <a:ext uri="{FF2B5EF4-FFF2-40B4-BE49-F238E27FC236}">
                <a16:creationId xmlns:a16="http://schemas.microsoft.com/office/drawing/2014/main" id="{920A9470-09F6-4410-BDC7-E84020539A0A}"/>
              </a:ext>
            </a:extLst>
          </p:cNvPr>
          <p:cNvSpPr>
            <a:spLocks noGrp="1"/>
          </p:cNvSpPr>
          <p:nvPr>
            <p:ph type="sldNum" sz="quarter" idx="12"/>
          </p:nvPr>
        </p:nvSpPr>
        <p:spPr/>
        <p:txBody>
          <a:bodyPr/>
          <a:lstStyle/>
          <a:p>
            <a:fld id="{1BF4149C-A0D7-40A5-B999-9A97C0035DE2}" type="slidenum">
              <a:rPr lang="en-US" smtClean="0"/>
              <a:t>37</a:t>
            </a:fld>
            <a:endParaRPr lang="en-US"/>
          </a:p>
        </p:txBody>
      </p:sp>
    </p:spTree>
    <p:extLst>
      <p:ext uri="{BB962C8B-B14F-4D97-AF65-F5344CB8AC3E}">
        <p14:creationId xmlns:p14="http://schemas.microsoft.com/office/powerpoint/2010/main" val="2897252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CCB9-EF14-4F40-9AF3-6733F7F9AC75}"/>
              </a:ext>
            </a:extLst>
          </p:cNvPr>
          <p:cNvSpPr>
            <a:spLocks noGrp="1"/>
          </p:cNvSpPr>
          <p:nvPr>
            <p:ph type="title"/>
          </p:nvPr>
        </p:nvSpPr>
        <p:spPr/>
        <p:txBody>
          <a:bodyPr/>
          <a:lstStyle/>
          <a:p>
            <a:r>
              <a:rPr lang="en-US" dirty="0"/>
              <a:t>Numerical Examples Cont. Known Posterior</a:t>
            </a:r>
          </a:p>
        </p:txBody>
      </p:sp>
      <p:sp>
        <p:nvSpPr>
          <p:cNvPr id="3" name="Content Placeholder 2">
            <a:extLst>
              <a:ext uri="{FF2B5EF4-FFF2-40B4-BE49-F238E27FC236}">
                <a16:creationId xmlns:a16="http://schemas.microsoft.com/office/drawing/2014/main" id="{C55CF82F-8708-4A60-8EB0-66ED84DBB9FB}"/>
              </a:ext>
            </a:extLst>
          </p:cNvPr>
          <p:cNvSpPr>
            <a:spLocks noGrp="1"/>
          </p:cNvSpPr>
          <p:nvPr>
            <p:ph idx="1"/>
          </p:nvPr>
        </p:nvSpPr>
        <p:spPr/>
        <p:txBody>
          <a:bodyPr/>
          <a:lstStyle/>
          <a:p>
            <a:r>
              <a:rPr lang="en-US" dirty="0"/>
              <a:t> </a:t>
            </a:r>
          </a:p>
          <a:p>
            <a:endParaRPr lang="en-US" dirty="0"/>
          </a:p>
          <a:p>
            <a:r>
              <a:rPr lang="en-US" dirty="0"/>
              <a:t> </a:t>
            </a:r>
          </a:p>
          <a:p>
            <a:endParaRPr lang="en-US" dirty="0"/>
          </a:p>
          <a:p>
            <a:r>
              <a:rPr lang="en-US" dirty="0"/>
              <a:t> </a:t>
            </a:r>
          </a:p>
          <a:p>
            <a:endParaRPr lang="en-US" dirty="0"/>
          </a:p>
          <a:p>
            <a:r>
              <a:rPr lang="en-US" dirty="0"/>
              <a:t> </a:t>
            </a:r>
          </a:p>
        </p:txBody>
      </p:sp>
      <p:sp>
        <p:nvSpPr>
          <p:cNvPr id="4" name="Slide Number Placeholder 3">
            <a:extLst>
              <a:ext uri="{FF2B5EF4-FFF2-40B4-BE49-F238E27FC236}">
                <a16:creationId xmlns:a16="http://schemas.microsoft.com/office/drawing/2014/main" id="{98BA314A-0408-4DE1-A50F-618A32E7092C}"/>
              </a:ext>
            </a:extLst>
          </p:cNvPr>
          <p:cNvSpPr>
            <a:spLocks noGrp="1"/>
          </p:cNvSpPr>
          <p:nvPr>
            <p:ph type="sldNum" sz="quarter" idx="12"/>
          </p:nvPr>
        </p:nvSpPr>
        <p:spPr/>
        <p:txBody>
          <a:bodyPr/>
          <a:lstStyle/>
          <a:p>
            <a:fld id="{1BF4149C-A0D7-40A5-B999-9A97C0035DE2}" type="slidenum">
              <a:rPr lang="en-US" smtClean="0"/>
              <a:t>38</a:t>
            </a:fld>
            <a:endParaRPr lang="en-US"/>
          </a:p>
        </p:txBody>
      </p:sp>
      <p:pic>
        <p:nvPicPr>
          <p:cNvPr id="7" name="Picture 6">
            <a:extLst>
              <a:ext uri="{FF2B5EF4-FFF2-40B4-BE49-F238E27FC236}">
                <a16:creationId xmlns:a16="http://schemas.microsoft.com/office/drawing/2014/main" id="{98BAA2D1-0ED9-4763-ABEF-508781899BFD}"/>
              </a:ext>
            </a:extLst>
          </p:cNvPr>
          <p:cNvPicPr>
            <a:picLocks noChangeAspect="1"/>
          </p:cNvPicPr>
          <p:nvPr/>
        </p:nvPicPr>
        <p:blipFill>
          <a:blip r:embed="rId2"/>
          <a:stretch>
            <a:fillRect/>
          </a:stretch>
        </p:blipFill>
        <p:spPr>
          <a:xfrm>
            <a:off x="1146145" y="1890389"/>
            <a:ext cx="5372100" cy="342900"/>
          </a:xfrm>
          <a:prstGeom prst="rect">
            <a:avLst/>
          </a:prstGeom>
        </p:spPr>
      </p:pic>
      <p:pic>
        <p:nvPicPr>
          <p:cNvPr id="9" name="Picture 8">
            <a:extLst>
              <a:ext uri="{FF2B5EF4-FFF2-40B4-BE49-F238E27FC236}">
                <a16:creationId xmlns:a16="http://schemas.microsoft.com/office/drawing/2014/main" id="{230A087A-C5C7-4E5B-803D-DA4442E647E6}"/>
              </a:ext>
            </a:extLst>
          </p:cNvPr>
          <p:cNvPicPr>
            <a:picLocks noChangeAspect="1"/>
          </p:cNvPicPr>
          <p:nvPr/>
        </p:nvPicPr>
        <p:blipFill>
          <a:blip r:embed="rId3"/>
          <a:stretch>
            <a:fillRect/>
          </a:stretch>
        </p:blipFill>
        <p:spPr>
          <a:xfrm>
            <a:off x="1146145" y="2909139"/>
            <a:ext cx="8162925" cy="371475"/>
          </a:xfrm>
          <a:prstGeom prst="rect">
            <a:avLst/>
          </a:prstGeom>
        </p:spPr>
      </p:pic>
      <p:pic>
        <p:nvPicPr>
          <p:cNvPr id="11" name="Picture 10">
            <a:extLst>
              <a:ext uri="{FF2B5EF4-FFF2-40B4-BE49-F238E27FC236}">
                <a16:creationId xmlns:a16="http://schemas.microsoft.com/office/drawing/2014/main" id="{F7C0372B-7C4D-474A-BE8A-E53FF94ECAF3}"/>
              </a:ext>
            </a:extLst>
          </p:cNvPr>
          <p:cNvPicPr>
            <a:picLocks noChangeAspect="1"/>
          </p:cNvPicPr>
          <p:nvPr/>
        </p:nvPicPr>
        <p:blipFill>
          <a:blip r:embed="rId4"/>
          <a:stretch>
            <a:fillRect/>
          </a:stretch>
        </p:blipFill>
        <p:spPr>
          <a:xfrm>
            <a:off x="1146145" y="3911940"/>
            <a:ext cx="5629275" cy="390525"/>
          </a:xfrm>
          <a:prstGeom prst="rect">
            <a:avLst/>
          </a:prstGeom>
        </p:spPr>
      </p:pic>
      <p:pic>
        <p:nvPicPr>
          <p:cNvPr id="13" name="Picture 12">
            <a:extLst>
              <a:ext uri="{FF2B5EF4-FFF2-40B4-BE49-F238E27FC236}">
                <a16:creationId xmlns:a16="http://schemas.microsoft.com/office/drawing/2014/main" id="{00DE39F1-EAEB-4E5B-8A41-ED325329BCE4}"/>
              </a:ext>
            </a:extLst>
          </p:cNvPr>
          <p:cNvPicPr>
            <a:picLocks noChangeAspect="1"/>
          </p:cNvPicPr>
          <p:nvPr/>
        </p:nvPicPr>
        <p:blipFill>
          <a:blip r:embed="rId5"/>
          <a:stretch>
            <a:fillRect/>
          </a:stretch>
        </p:blipFill>
        <p:spPr>
          <a:xfrm>
            <a:off x="1146145" y="4911571"/>
            <a:ext cx="9105900" cy="390525"/>
          </a:xfrm>
          <a:prstGeom prst="rect">
            <a:avLst/>
          </a:prstGeom>
        </p:spPr>
      </p:pic>
    </p:spTree>
    <p:extLst>
      <p:ext uri="{BB962C8B-B14F-4D97-AF65-F5344CB8AC3E}">
        <p14:creationId xmlns:p14="http://schemas.microsoft.com/office/powerpoint/2010/main" val="390314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4460-CCC7-4C35-922A-6222AC69D79A}"/>
              </a:ext>
            </a:extLst>
          </p:cNvPr>
          <p:cNvSpPr>
            <a:spLocks noGrp="1"/>
          </p:cNvSpPr>
          <p:nvPr>
            <p:ph type="title"/>
          </p:nvPr>
        </p:nvSpPr>
        <p:spPr/>
        <p:txBody>
          <a:bodyPr/>
          <a:lstStyle/>
          <a:p>
            <a:r>
              <a:rPr lang="en-US" dirty="0"/>
              <a:t>Numerical Examples Cont. Known Posterior</a:t>
            </a:r>
          </a:p>
        </p:txBody>
      </p:sp>
      <p:sp>
        <p:nvSpPr>
          <p:cNvPr id="3" name="Content Placeholder 2">
            <a:extLst>
              <a:ext uri="{FF2B5EF4-FFF2-40B4-BE49-F238E27FC236}">
                <a16:creationId xmlns:a16="http://schemas.microsoft.com/office/drawing/2014/main" id="{6154C5A5-37B6-494E-A78E-D2273B17FF92}"/>
              </a:ext>
            </a:extLst>
          </p:cNvPr>
          <p:cNvSpPr>
            <a:spLocks noGrp="1"/>
          </p:cNvSpPr>
          <p:nvPr>
            <p:ph idx="1"/>
          </p:nvPr>
        </p:nvSpPr>
        <p:spPr>
          <a:xfrm>
            <a:off x="838200" y="1834503"/>
            <a:ext cx="10515600" cy="4351338"/>
          </a:xfrm>
        </p:spPr>
        <p:txBody>
          <a:bodyPr/>
          <a:lstStyle/>
          <a:p>
            <a:r>
              <a:rPr lang="en-US" dirty="0"/>
              <a:t>Ran with                    iterations</a:t>
            </a:r>
          </a:p>
          <a:p>
            <a:endParaRPr lang="en-US" dirty="0"/>
          </a:p>
          <a:p>
            <a:r>
              <a:rPr lang="en-US" dirty="0"/>
              <a:t>Burn (discard) the first</a:t>
            </a:r>
          </a:p>
          <a:p>
            <a:endParaRPr lang="en-US" dirty="0"/>
          </a:p>
          <a:p>
            <a:r>
              <a:rPr lang="en-US" dirty="0"/>
              <a:t>Thinning period of             (i.e., every 4</a:t>
            </a:r>
            <a:r>
              <a:rPr lang="en-US" baseline="30000" dirty="0"/>
              <a:t>th</a:t>
            </a:r>
            <a:r>
              <a:rPr lang="en-US" dirty="0"/>
              <a:t> entry is kept)   </a:t>
            </a:r>
          </a:p>
        </p:txBody>
      </p:sp>
      <p:sp>
        <p:nvSpPr>
          <p:cNvPr id="4" name="Slide Number Placeholder 3">
            <a:extLst>
              <a:ext uri="{FF2B5EF4-FFF2-40B4-BE49-F238E27FC236}">
                <a16:creationId xmlns:a16="http://schemas.microsoft.com/office/drawing/2014/main" id="{303D4F85-66B1-4794-A132-1DAC9894B339}"/>
              </a:ext>
            </a:extLst>
          </p:cNvPr>
          <p:cNvSpPr>
            <a:spLocks noGrp="1"/>
          </p:cNvSpPr>
          <p:nvPr>
            <p:ph type="sldNum" sz="quarter" idx="12"/>
          </p:nvPr>
        </p:nvSpPr>
        <p:spPr/>
        <p:txBody>
          <a:bodyPr/>
          <a:lstStyle/>
          <a:p>
            <a:fld id="{1BF4149C-A0D7-40A5-B999-9A97C0035DE2}" type="slidenum">
              <a:rPr lang="en-US" smtClean="0"/>
              <a:t>39</a:t>
            </a:fld>
            <a:endParaRPr lang="en-US"/>
          </a:p>
        </p:txBody>
      </p:sp>
      <p:pic>
        <p:nvPicPr>
          <p:cNvPr id="5" name="Picture 4">
            <a:extLst>
              <a:ext uri="{FF2B5EF4-FFF2-40B4-BE49-F238E27FC236}">
                <a16:creationId xmlns:a16="http://schemas.microsoft.com/office/drawing/2014/main" id="{020FA720-FDE1-430F-8D4C-2FA607C467F6}"/>
              </a:ext>
            </a:extLst>
          </p:cNvPr>
          <p:cNvPicPr>
            <a:picLocks noChangeAspect="1"/>
          </p:cNvPicPr>
          <p:nvPr/>
        </p:nvPicPr>
        <p:blipFill>
          <a:blip r:embed="rId2"/>
          <a:stretch>
            <a:fillRect/>
          </a:stretch>
        </p:blipFill>
        <p:spPr>
          <a:xfrm>
            <a:off x="2520426" y="1921783"/>
            <a:ext cx="1504950" cy="333375"/>
          </a:xfrm>
          <a:prstGeom prst="rect">
            <a:avLst/>
          </a:prstGeom>
        </p:spPr>
      </p:pic>
      <p:pic>
        <p:nvPicPr>
          <p:cNvPr id="7" name="Picture 6">
            <a:extLst>
              <a:ext uri="{FF2B5EF4-FFF2-40B4-BE49-F238E27FC236}">
                <a16:creationId xmlns:a16="http://schemas.microsoft.com/office/drawing/2014/main" id="{64DB0738-B8A2-47CD-9DE1-E21146A543DC}"/>
              </a:ext>
            </a:extLst>
          </p:cNvPr>
          <p:cNvPicPr>
            <a:picLocks noChangeAspect="1"/>
          </p:cNvPicPr>
          <p:nvPr/>
        </p:nvPicPr>
        <p:blipFill>
          <a:blip r:embed="rId3"/>
          <a:stretch>
            <a:fillRect/>
          </a:stretch>
        </p:blipFill>
        <p:spPr>
          <a:xfrm>
            <a:off x="4495383" y="2934485"/>
            <a:ext cx="1514475" cy="314325"/>
          </a:xfrm>
          <a:prstGeom prst="rect">
            <a:avLst/>
          </a:prstGeom>
        </p:spPr>
      </p:pic>
      <p:pic>
        <p:nvPicPr>
          <p:cNvPr id="9" name="Picture 8">
            <a:extLst>
              <a:ext uri="{FF2B5EF4-FFF2-40B4-BE49-F238E27FC236}">
                <a16:creationId xmlns:a16="http://schemas.microsoft.com/office/drawing/2014/main" id="{1D592FA7-40D7-46EB-8564-DF8B1989048A}"/>
              </a:ext>
            </a:extLst>
          </p:cNvPr>
          <p:cNvPicPr>
            <a:picLocks noChangeAspect="1"/>
          </p:cNvPicPr>
          <p:nvPr/>
        </p:nvPicPr>
        <p:blipFill>
          <a:blip r:embed="rId4"/>
          <a:stretch>
            <a:fillRect/>
          </a:stretch>
        </p:blipFill>
        <p:spPr>
          <a:xfrm>
            <a:off x="3878848" y="3993139"/>
            <a:ext cx="927196" cy="333374"/>
          </a:xfrm>
          <a:prstGeom prst="rect">
            <a:avLst/>
          </a:prstGeom>
        </p:spPr>
      </p:pic>
    </p:spTree>
    <p:extLst>
      <p:ext uri="{BB962C8B-B14F-4D97-AF65-F5344CB8AC3E}">
        <p14:creationId xmlns:p14="http://schemas.microsoft.com/office/powerpoint/2010/main" val="195177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522B-05DA-49EB-BE1E-35D170F688AC}"/>
              </a:ext>
            </a:extLst>
          </p:cNvPr>
          <p:cNvSpPr>
            <a:spLocks noGrp="1"/>
          </p:cNvSpPr>
          <p:nvPr>
            <p:ph type="title"/>
          </p:nvPr>
        </p:nvSpPr>
        <p:spPr/>
        <p:txBody>
          <a:bodyPr/>
          <a:lstStyle/>
          <a:p>
            <a:r>
              <a:rPr lang="en-US" dirty="0"/>
              <a:t>Bayesian Inversion Cont.</a:t>
            </a:r>
          </a:p>
        </p:txBody>
      </p:sp>
      <p:sp>
        <p:nvSpPr>
          <p:cNvPr id="3" name="Content Placeholder 2">
            <a:extLst>
              <a:ext uri="{FF2B5EF4-FFF2-40B4-BE49-F238E27FC236}">
                <a16:creationId xmlns:a16="http://schemas.microsoft.com/office/drawing/2014/main" id="{68539479-73E0-490C-A84E-F08AED69CC94}"/>
              </a:ext>
            </a:extLst>
          </p:cNvPr>
          <p:cNvSpPr>
            <a:spLocks noGrp="1"/>
          </p:cNvSpPr>
          <p:nvPr>
            <p:ph idx="1"/>
          </p:nvPr>
        </p:nvSpPr>
        <p:spPr/>
        <p:txBody>
          <a:bodyPr/>
          <a:lstStyle/>
          <a:p>
            <a:r>
              <a:rPr lang="en-US" dirty="0"/>
              <a:t>Bayes’ Theorem:</a:t>
            </a:r>
          </a:p>
          <a:p>
            <a:endParaRPr lang="en-US" dirty="0"/>
          </a:p>
          <a:p>
            <a:r>
              <a:rPr lang="en-US" dirty="0"/>
              <a:t>Posterior:</a:t>
            </a:r>
          </a:p>
          <a:p>
            <a:r>
              <a:rPr lang="en-US" dirty="0"/>
              <a:t>Prior:</a:t>
            </a:r>
          </a:p>
          <a:p>
            <a:r>
              <a:rPr lang="en-US" dirty="0"/>
              <a:t>Likelihood:</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DBCEFFC-D197-4870-82BE-091BC7E08D2C}"/>
              </a:ext>
            </a:extLst>
          </p:cNvPr>
          <p:cNvSpPr>
            <a:spLocks noGrp="1"/>
          </p:cNvSpPr>
          <p:nvPr>
            <p:ph type="sldNum" sz="quarter" idx="12"/>
          </p:nvPr>
        </p:nvSpPr>
        <p:spPr/>
        <p:txBody>
          <a:bodyPr/>
          <a:lstStyle/>
          <a:p>
            <a:fld id="{1BF4149C-A0D7-40A5-B999-9A97C0035DE2}" type="slidenum">
              <a:rPr lang="en-US" smtClean="0"/>
              <a:t>4</a:t>
            </a:fld>
            <a:endParaRPr lang="en-US"/>
          </a:p>
        </p:txBody>
      </p:sp>
      <p:pic>
        <p:nvPicPr>
          <p:cNvPr id="5" name="Picture 4">
            <a:extLst>
              <a:ext uri="{FF2B5EF4-FFF2-40B4-BE49-F238E27FC236}">
                <a16:creationId xmlns:a16="http://schemas.microsoft.com/office/drawing/2014/main" id="{6E2ABC73-2E1E-4762-86A4-BA3E0C45289B}"/>
              </a:ext>
            </a:extLst>
          </p:cNvPr>
          <p:cNvPicPr>
            <a:picLocks noChangeAspect="1"/>
          </p:cNvPicPr>
          <p:nvPr/>
        </p:nvPicPr>
        <p:blipFill>
          <a:blip r:embed="rId2"/>
          <a:stretch>
            <a:fillRect/>
          </a:stretch>
        </p:blipFill>
        <p:spPr>
          <a:xfrm>
            <a:off x="4562475" y="1690688"/>
            <a:ext cx="3067050" cy="733425"/>
          </a:xfrm>
          <a:prstGeom prst="rect">
            <a:avLst/>
          </a:prstGeom>
        </p:spPr>
      </p:pic>
      <p:pic>
        <p:nvPicPr>
          <p:cNvPr id="7" name="Picture 6">
            <a:extLst>
              <a:ext uri="{FF2B5EF4-FFF2-40B4-BE49-F238E27FC236}">
                <a16:creationId xmlns:a16="http://schemas.microsoft.com/office/drawing/2014/main" id="{90833C5C-8D8A-4B10-B11C-BCB78D8FAEBC}"/>
              </a:ext>
            </a:extLst>
          </p:cNvPr>
          <p:cNvPicPr>
            <a:picLocks noChangeAspect="1"/>
          </p:cNvPicPr>
          <p:nvPr/>
        </p:nvPicPr>
        <p:blipFill>
          <a:blip r:embed="rId3"/>
          <a:stretch>
            <a:fillRect/>
          </a:stretch>
        </p:blipFill>
        <p:spPr>
          <a:xfrm>
            <a:off x="3164747" y="2914403"/>
            <a:ext cx="762000" cy="371475"/>
          </a:xfrm>
          <a:prstGeom prst="rect">
            <a:avLst/>
          </a:prstGeom>
        </p:spPr>
      </p:pic>
      <p:pic>
        <p:nvPicPr>
          <p:cNvPr id="9" name="Picture 8">
            <a:extLst>
              <a:ext uri="{FF2B5EF4-FFF2-40B4-BE49-F238E27FC236}">
                <a16:creationId xmlns:a16="http://schemas.microsoft.com/office/drawing/2014/main" id="{1EFC7046-A627-4CD5-AE14-6D41811DFFF0}"/>
              </a:ext>
            </a:extLst>
          </p:cNvPr>
          <p:cNvPicPr>
            <a:picLocks noChangeAspect="1"/>
          </p:cNvPicPr>
          <p:nvPr/>
        </p:nvPicPr>
        <p:blipFill>
          <a:blip r:embed="rId4"/>
          <a:stretch>
            <a:fillRect/>
          </a:stretch>
        </p:blipFill>
        <p:spPr>
          <a:xfrm>
            <a:off x="3274284" y="3429000"/>
            <a:ext cx="542925" cy="295275"/>
          </a:xfrm>
          <a:prstGeom prst="rect">
            <a:avLst/>
          </a:prstGeom>
        </p:spPr>
      </p:pic>
      <p:pic>
        <p:nvPicPr>
          <p:cNvPr id="11" name="Picture 10">
            <a:extLst>
              <a:ext uri="{FF2B5EF4-FFF2-40B4-BE49-F238E27FC236}">
                <a16:creationId xmlns:a16="http://schemas.microsoft.com/office/drawing/2014/main" id="{B31641CF-46AB-45FA-880C-379EA170D0ED}"/>
              </a:ext>
            </a:extLst>
          </p:cNvPr>
          <p:cNvPicPr>
            <a:picLocks noChangeAspect="1"/>
          </p:cNvPicPr>
          <p:nvPr/>
        </p:nvPicPr>
        <p:blipFill>
          <a:blip r:embed="rId5"/>
          <a:stretch>
            <a:fillRect/>
          </a:stretch>
        </p:blipFill>
        <p:spPr>
          <a:xfrm>
            <a:off x="3145697" y="3867397"/>
            <a:ext cx="781050" cy="333375"/>
          </a:xfrm>
          <a:prstGeom prst="rect">
            <a:avLst/>
          </a:prstGeom>
        </p:spPr>
      </p:pic>
    </p:spTree>
    <p:extLst>
      <p:ext uri="{BB962C8B-B14F-4D97-AF65-F5344CB8AC3E}">
        <p14:creationId xmlns:p14="http://schemas.microsoft.com/office/powerpoint/2010/main" val="946474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9EBD2-C11E-42F0-A666-83562CBDFD19}"/>
              </a:ext>
            </a:extLst>
          </p:cNvPr>
          <p:cNvPicPr>
            <a:picLocks noChangeAspect="1"/>
          </p:cNvPicPr>
          <p:nvPr/>
        </p:nvPicPr>
        <p:blipFill>
          <a:blip r:embed="rId2"/>
          <a:stretch>
            <a:fillRect/>
          </a:stretch>
        </p:blipFill>
        <p:spPr>
          <a:xfrm>
            <a:off x="1285875" y="1209675"/>
            <a:ext cx="9620250" cy="4438650"/>
          </a:xfrm>
          <a:prstGeom prst="rect">
            <a:avLst/>
          </a:prstGeom>
        </p:spPr>
      </p:pic>
      <p:sp>
        <p:nvSpPr>
          <p:cNvPr id="2" name="Slide Number Placeholder 1">
            <a:extLst>
              <a:ext uri="{FF2B5EF4-FFF2-40B4-BE49-F238E27FC236}">
                <a16:creationId xmlns:a16="http://schemas.microsoft.com/office/drawing/2014/main" id="{348D59A8-8D2A-4C3C-97F8-B7B9EC2ADB6D}"/>
              </a:ext>
            </a:extLst>
          </p:cNvPr>
          <p:cNvSpPr>
            <a:spLocks noGrp="1"/>
          </p:cNvSpPr>
          <p:nvPr>
            <p:ph type="sldNum" sz="quarter" idx="12"/>
          </p:nvPr>
        </p:nvSpPr>
        <p:spPr/>
        <p:txBody>
          <a:bodyPr/>
          <a:lstStyle/>
          <a:p>
            <a:fld id="{1BF4149C-A0D7-40A5-B999-9A97C0035DE2}" type="slidenum">
              <a:rPr lang="en-US" smtClean="0"/>
              <a:t>40</a:t>
            </a:fld>
            <a:endParaRPr lang="en-US"/>
          </a:p>
        </p:txBody>
      </p:sp>
    </p:spTree>
    <p:extLst>
      <p:ext uri="{BB962C8B-B14F-4D97-AF65-F5344CB8AC3E}">
        <p14:creationId xmlns:p14="http://schemas.microsoft.com/office/powerpoint/2010/main" val="2870200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62EC-BDC9-4269-B833-DE11D69C7FA8}"/>
              </a:ext>
            </a:extLst>
          </p:cNvPr>
          <p:cNvSpPr>
            <a:spLocks noGrp="1"/>
          </p:cNvSpPr>
          <p:nvPr>
            <p:ph type="title"/>
          </p:nvPr>
        </p:nvSpPr>
        <p:spPr/>
        <p:txBody>
          <a:bodyPr/>
          <a:lstStyle/>
          <a:p>
            <a:r>
              <a:rPr lang="en-US" dirty="0"/>
              <a:t>Numerical Examples Cont. Known Posterior</a:t>
            </a:r>
          </a:p>
        </p:txBody>
      </p:sp>
      <p:sp>
        <p:nvSpPr>
          <p:cNvPr id="3" name="Content Placeholder 2">
            <a:extLst>
              <a:ext uri="{FF2B5EF4-FFF2-40B4-BE49-F238E27FC236}">
                <a16:creationId xmlns:a16="http://schemas.microsoft.com/office/drawing/2014/main" id="{21B8BC19-3958-4A0A-8A81-85F9DA269E4C}"/>
              </a:ext>
            </a:extLst>
          </p:cNvPr>
          <p:cNvSpPr>
            <a:spLocks noGrp="1"/>
          </p:cNvSpPr>
          <p:nvPr>
            <p:ph idx="1"/>
          </p:nvPr>
        </p:nvSpPr>
        <p:spPr/>
        <p:txBody>
          <a:bodyPr/>
          <a:lstStyle/>
          <a:p>
            <a:r>
              <a:rPr lang="en-US" dirty="0"/>
              <a:t>Wasserstein distance can be used to measure the dissimilarity between the posterior found through the DSD Bayesian framework and the true posterior.</a:t>
            </a:r>
          </a:p>
          <a:p>
            <a:endParaRPr lang="en-US" dirty="0"/>
          </a:p>
          <a:p>
            <a:r>
              <a:rPr lang="en-US" dirty="0"/>
              <a:t>With                     samples, we have Wasserstein distances:</a:t>
            </a:r>
          </a:p>
          <a:p>
            <a:pPr marL="0" indent="0">
              <a:buNone/>
            </a:pPr>
            <a:r>
              <a:rPr lang="en-US" dirty="0"/>
              <a:t>                       :                                           :</a:t>
            </a:r>
          </a:p>
          <a:p>
            <a:endParaRPr lang="en-US" dirty="0"/>
          </a:p>
          <a:p>
            <a:r>
              <a:rPr lang="en-US" dirty="0"/>
              <a:t>Can get an idea about convergence by measuring Wasserstein distance for varying number of iterations.</a:t>
            </a:r>
          </a:p>
        </p:txBody>
      </p:sp>
      <p:sp>
        <p:nvSpPr>
          <p:cNvPr id="4" name="Slide Number Placeholder 3">
            <a:extLst>
              <a:ext uri="{FF2B5EF4-FFF2-40B4-BE49-F238E27FC236}">
                <a16:creationId xmlns:a16="http://schemas.microsoft.com/office/drawing/2014/main" id="{A96D1DA1-8EE7-4A94-92FA-59E1D465BCBA}"/>
              </a:ext>
            </a:extLst>
          </p:cNvPr>
          <p:cNvSpPr>
            <a:spLocks noGrp="1"/>
          </p:cNvSpPr>
          <p:nvPr>
            <p:ph type="sldNum" sz="quarter" idx="12"/>
          </p:nvPr>
        </p:nvSpPr>
        <p:spPr/>
        <p:txBody>
          <a:bodyPr/>
          <a:lstStyle/>
          <a:p>
            <a:fld id="{1BF4149C-A0D7-40A5-B999-9A97C0035DE2}" type="slidenum">
              <a:rPr lang="en-US" smtClean="0"/>
              <a:t>41</a:t>
            </a:fld>
            <a:endParaRPr lang="en-US"/>
          </a:p>
        </p:txBody>
      </p:sp>
      <p:pic>
        <p:nvPicPr>
          <p:cNvPr id="5" name="Picture 4">
            <a:extLst>
              <a:ext uri="{FF2B5EF4-FFF2-40B4-BE49-F238E27FC236}">
                <a16:creationId xmlns:a16="http://schemas.microsoft.com/office/drawing/2014/main" id="{D49A46C4-CE19-4A99-98C1-BAF60F762FB0}"/>
              </a:ext>
            </a:extLst>
          </p:cNvPr>
          <p:cNvPicPr>
            <a:picLocks noChangeAspect="1"/>
          </p:cNvPicPr>
          <p:nvPr/>
        </p:nvPicPr>
        <p:blipFill>
          <a:blip r:embed="rId2"/>
          <a:stretch>
            <a:fillRect/>
          </a:stretch>
        </p:blipFill>
        <p:spPr>
          <a:xfrm>
            <a:off x="1978888" y="3696494"/>
            <a:ext cx="1504950" cy="304800"/>
          </a:xfrm>
          <a:prstGeom prst="rect">
            <a:avLst/>
          </a:prstGeom>
        </p:spPr>
      </p:pic>
      <p:pic>
        <p:nvPicPr>
          <p:cNvPr id="7" name="Picture 6">
            <a:extLst>
              <a:ext uri="{FF2B5EF4-FFF2-40B4-BE49-F238E27FC236}">
                <a16:creationId xmlns:a16="http://schemas.microsoft.com/office/drawing/2014/main" id="{38ECC867-5647-481A-9101-2371708A7884}"/>
              </a:ext>
            </a:extLst>
          </p:cNvPr>
          <p:cNvPicPr>
            <a:picLocks noChangeAspect="1"/>
          </p:cNvPicPr>
          <p:nvPr/>
        </p:nvPicPr>
        <p:blipFill>
          <a:blip r:embed="rId3"/>
          <a:stretch>
            <a:fillRect/>
          </a:stretch>
        </p:blipFill>
        <p:spPr>
          <a:xfrm>
            <a:off x="2919272" y="4170492"/>
            <a:ext cx="1495425" cy="342900"/>
          </a:xfrm>
          <a:prstGeom prst="rect">
            <a:avLst/>
          </a:prstGeom>
        </p:spPr>
      </p:pic>
      <p:pic>
        <p:nvPicPr>
          <p:cNvPr id="9" name="Picture 8">
            <a:extLst>
              <a:ext uri="{FF2B5EF4-FFF2-40B4-BE49-F238E27FC236}">
                <a16:creationId xmlns:a16="http://schemas.microsoft.com/office/drawing/2014/main" id="{13000B66-141D-41DF-BDD4-2B4255878B5D}"/>
              </a:ext>
            </a:extLst>
          </p:cNvPr>
          <p:cNvPicPr>
            <a:picLocks noChangeAspect="1"/>
          </p:cNvPicPr>
          <p:nvPr/>
        </p:nvPicPr>
        <p:blipFill>
          <a:blip r:embed="rId4"/>
          <a:stretch>
            <a:fillRect/>
          </a:stretch>
        </p:blipFill>
        <p:spPr>
          <a:xfrm>
            <a:off x="6495769" y="4194304"/>
            <a:ext cx="1476375" cy="314325"/>
          </a:xfrm>
          <a:prstGeom prst="rect">
            <a:avLst/>
          </a:prstGeom>
        </p:spPr>
      </p:pic>
      <p:pic>
        <p:nvPicPr>
          <p:cNvPr id="11" name="Picture 10">
            <a:extLst>
              <a:ext uri="{FF2B5EF4-FFF2-40B4-BE49-F238E27FC236}">
                <a16:creationId xmlns:a16="http://schemas.microsoft.com/office/drawing/2014/main" id="{46D1213D-3547-460F-AAA6-170BAC1BBD88}"/>
              </a:ext>
            </a:extLst>
          </p:cNvPr>
          <p:cNvPicPr>
            <a:picLocks noChangeAspect="1"/>
          </p:cNvPicPr>
          <p:nvPr/>
        </p:nvPicPr>
        <p:blipFill>
          <a:blip r:embed="rId5"/>
          <a:stretch>
            <a:fillRect/>
          </a:stretch>
        </p:blipFill>
        <p:spPr>
          <a:xfrm>
            <a:off x="2471738" y="4199067"/>
            <a:ext cx="257175" cy="314325"/>
          </a:xfrm>
          <a:prstGeom prst="rect">
            <a:avLst/>
          </a:prstGeom>
        </p:spPr>
      </p:pic>
      <p:pic>
        <p:nvPicPr>
          <p:cNvPr id="13" name="Picture 12">
            <a:extLst>
              <a:ext uri="{FF2B5EF4-FFF2-40B4-BE49-F238E27FC236}">
                <a16:creationId xmlns:a16="http://schemas.microsoft.com/office/drawing/2014/main" id="{79F08989-54E4-41C5-A457-381CC469476B}"/>
              </a:ext>
            </a:extLst>
          </p:cNvPr>
          <p:cNvPicPr>
            <a:picLocks noChangeAspect="1"/>
          </p:cNvPicPr>
          <p:nvPr/>
        </p:nvPicPr>
        <p:blipFill>
          <a:blip r:embed="rId6"/>
          <a:stretch>
            <a:fillRect/>
          </a:stretch>
        </p:blipFill>
        <p:spPr>
          <a:xfrm>
            <a:off x="6060352" y="4203829"/>
            <a:ext cx="276225" cy="304800"/>
          </a:xfrm>
          <a:prstGeom prst="rect">
            <a:avLst/>
          </a:prstGeom>
        </p:spPr>
      </p:pic>
    </p:spTree>
    <p:extLst>
      <p:ext uri="{BB962C8B-B14F-4D97-AF65-F5344CB8AC3E}">
        <p14:creationId xmlns:p14="http://schemas.microsoft.com/office/powerpoint/2010/main" val="2712838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73C8A2-F491-447C-AC5E-9D1008025080}"/>
              </a:ext>
            </a:extLst>
          </p:cNvPr>
          <p:cNvPicPr>
            <a:picLocks noChangeAspect="1"/>
          </p:cNvPicPr>
          <p:nvPr/>
        </p:nvPicPr>
        <p:blipFill>
          <a:blip r:embed="rId2"/>
          <a:stretch>
            <a:fillRect/>
          </a:stretch>
        </p:blipFill>
        <p:spPr>
          <a:xfrm>
            <a:off x="1191040" y="485775"/>
            <a:ext cx="9667875" cy="5886450"/>
          </a:xfrm>
          <a:prstGeom prst="rect">
            <a:avLst/>
          </a:prstGeom>
        </p:spPr>
      </p:pic>
      <p:sp>
        <p:nvSpPr>
          <p:cNvPr id="2" name="Slide Number Placeholder 1">
            <a:extLst>
              <a:ext uri="{FF2B5EF4-FFF2-40B4-BE49-F238E27FC236}">
                <a16:creationId xmlns:a16="http://schemas.microsoft.com/office/drawing/2014/main" id="{E7FFF1D6-BBB3-4E79-AFBA-C884205EFF59}"/>
              </a:ext>
            </a:extLst>
          </p:cNvPr>
          <p:cNvSpPr>
            <a:spLocks noGrp="1"/>
          </p:cNvSpPr>
          <p:nvPr>
            <p:ph type="sldNum" sz="quarter" idx="12"/>
          </p:nvPr>
        </p:nvSpPr>
        <p:spPr/>
        <p:txBody>
          <a:bodyPr/>
          <a:lstStyle/>
          <a:p>
            <a:fld id="{1BF4149C-A0D7-40A5-B999-9A97C0035DE2}" type="slidenum">
              <a:rPr lang="en-US" smtClean="0"/>
              <a:t>42</a:t>
            </a:fld>
            <a:endParaRPr lang="en-US"/>
          </a:p>
        </p:txBody>
      </p:sp>
    </p:spTree>
    <p:extLst>
      <p:ext uri="{BB962C8B-B14F-4D97-AF65-F5344CB8AC3E}">
        <p14:creationId xmlns:p14="http://schemas.microsoft.com/office/powerpoint/2010/main" val="737578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1639-0759-4425-985F-C73F20713F29}"/>
              </a:ext>
            </a:extLst>
          </p:cNvPr>
          <p:cNvSpPr>
            <a:spLocks noGrp="1"/>
          </p:cNvSpPr>
          <p:nvPr>
            <p:ph type="title"/>
          </p:nvPr>
        </p:nvSpPr>
        <p:spPr/>
        <p:txBody>
          <a:bodyPr/>
          <a:lstStyle/>
          <a:p>
            <a:r>
              <a:rPr lang="en-US" dirty="0"/>
              <a:t>Numerical Examples Cont. Additive Gaussian Noise</a:t>
            </a:r>
          </a:p>
        </p:txBody>
      </p:sp>
      <p:sp>
        <p:nvSpPr>
          <p:cNvPr id="3" name="Content Placeholder 2">
            <a:extLst>
              <a:ext uri="{FF2B5EF4-FFF2-40B4-BE49-F238E27FC236}">
                <a16:creationId xmlns:a16="http://schemas.microsoft.com/office/drawing/2014/main" id="{321FDEEC-70E0-4D53-9999-60C4000987DF}"/>
              </a:ext>
            </a:extLst>
          </p:cNvPr>
          <p:cNvSpPr>
            <a:spLocks noGrp="1"/>
          </p:cNvSpPr>
          <p:nvPr>
            <p:ph idx="1"/>
          </p:nvPr>
        </p:nvSpPr>
        <p:spPr>
          <a:xfrm>
            <a:off x="838200" y="1816748"/>
            <a:ext cx="10515600" cy="4351338"/>
          </a:xfrm>
        </p:spPr>
        <p:txBody>
          <a:bodyPr/>
          <a:lstStyle/>
          <a:p>
            <a:r>
              <a:rPr lang="en-US" dirty="0"/>
              <a:t>Fixed Parameter:</a:t>
            </a:r>
          </a:p>
          <a:p>
            <a:endParaRPr lang="en-US" dirty="0"/>
          </a:p>
          <a:p>
            <a:r>
              <a:rPr lang="en-US" dirty="0"/>
              <a:t> Simulated signal: </a:t>
            </a:r>
          </a:p>
        </p:txBody>
      </p:sp>
      <p:sp>
        <p:nvSpPr>
          <p:cNvPr id="4" name="Slide Number Placeholder 3">
            <a:extLst>
              <a:ext uri="{FF2B5EF4-FFF2-40B4-BE49-F238E27FC236}">
                <a16:creationId xmlns:a16="http://schemas.microsoft.com/office/drawing/2014/main" id="{35B4FE8D-05CA-4D61-A25C-75350CE127E6}"/>
              </a:ext>
            </a:extLst>
          </p:cNvPr>
          <p:cNvSpPr>
            <a:spLocks noGrp="1"/>
          </p:cNvSpPr>
          <p:nvPr>
            <p:ph type="sldNum" sz="quarter" idx="12"/>
          </p:nvPr>
        </p:nvSpPr>
        <p:spPr/>
        <p:txBody>
          <a:bodyPr/>
          <a:lstStyle/>
          <a:p>
            <a:fld id="{1BF4149C-A0D7-40A5-B999-9A97C0035DE2}" type="slidenum">
              <a:rPr lang="en-US" smtClean="0"/>
              <a:t>43</a:t>
            </a:fld>
            <a:endParaRPr lang="en-US"/>
          </a:p>
        </p:txBody>
      </p:sp>
      <p:pic>
        <p:nvPicPr>
          <p:cNvPr id="5" name="Picture 4">
            <a:extLst>
              <a:ext uri="{FF2B5EF4-FFF2-40B4-BE49-F238E27FC236}">
                <a16:creationId xmlns:a16="http://schemas.microsoft.com/office/drawing/2014/main" id="{8F4C9546-0385-45C7-A89E-9567390738A4}"/>
              </a:ext>
            </a:extLst>
          </p:cNvPr>
          <p:cNvPicPr>
            <a:picLocks noChangeAspect="1"/>
          </p:cNvPicPr>
          <p:nvPr/>
        </p:nvPicPr>
        <p:blipFill>
          <a:blip r:embed="rId2"/>
          <a:stretch>
            <a:fillRect/>
          </a:stretch>
        </p:blipFill>
        <p:spPr>
          <a:xfrm>
            <a:off x="3752850" y="1906849"/>
            <a:ext cx="4686300" cy="381000"/>
          </a:xfrm>
          <a:prstGeom prst="rect">
            <a:avLst/>
          </a:prstGeom>
        </p:spPr>
      </p:pic>
      <p:pic>
        <p:nvPicPr>
          <p:cNvPr id="7" name="Picture 6">
            <a:extLst>
              <a:ext uri="{FF2B5EF4-FFF2-40B4-BE49-F238E27FC236}">
                <a16:creationId xmlns:a16="http://schemas.microsoft.com/office/drawing/2014/main" id="{BF2375D0-491D-404D-B258-646F8B246FA1}"/>
              </a:ext>
            </a:extLst>
          </p:cNvPr>
          <p:cNvPicPr>
            <a:picLocks noChangeAspect="1"/>
          </p:cNvPicPr>
          <p:nvPr/>
        </p:nvPicPr>
        <p:blipFill>
          <a:blip r:embed="rId3"/>
          <a:stretch>
            <a:fillRect/>
          </a:stretch>
        </p:blipFill>
        <p:spPr>
          <a:xfrm>
            <a:off x="2828925" y="3445069"/>
            <a:ext cx="6534150" cy="371475"/>
          </a:xfrm>
          <a:prstGeom prst="rect">
            <a:avLst/>
          </a:prstGeom>
        </p:spPr>
      </p:pic>
    </p:spTree>
    <p:extLst>
      <p:ext uri="{BB962C8B-B14F-4D97-AF65-F5344CB8AC3E}">
        <p14:creationId xmlns:p14="http://schemas.microsoft.com/office/powerpoint/2010/main" val="891646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7083B3-C576-44DF-B999-85EBA6EA646B}"/>
              </a:ext>
            </a:extLst>
          </p:cNvPr>
          <p:cNvPicPr>
            <a:picLocks noChangeAspect="1"/>
          </p:cNvPicPr>
          <p:nvPr/>
        </p:nvPicPr>
        <p:blipFill>
          <a:blip r:embed="rId2"/>
          <a:stretch>
            <a:fillRect/>
          </a:stretch>
        </p:blipFill>
        <p:spPr>
          <a:xfrm>
            <a:off x="1197098" y="209550"/>
            <a:ext cx="9620250" cy="6648450"/>
          </a:xfrm>
          <a:prstGeom prst="rect">
            <a:avLst/>
          </a:prstGeom>
        </p:spPr>
      </p:pic>
      <p:sp>
        <p:nvSpPr>
          <p:cNvPr id="2" name="Slide Number Placeholder 1">
            <a:extLst>
              <a:ext uri="{FF2B5EF4-FFF2-40B4-BE49-F238E27FC236}">
                <a16:creationId xmlns:a16="http://schemas.microsoft.com/office/drawing/2014/main" id="{E64EE792-F7BF-4ED8-933D-A0838267E96A}"/>
              </a:ext>
            </a:extLst>
          </p:cNvPr>
          <p:cNvSpPr>
            <a:spLocks noGrp="1"/>
          </p:cNvSpPr>
          <p:nvPr>
            <p:ph type="sldNum" sz="quarter" idx="12"/>
          </p:nvPr>
        </p:nvSpPr>
        <p:spPr/>
        <p:txBody>
          <a:bodyPr/>
          <a:lstStyle/>
          <a:p>
            <a:fld id="{1BF4149C-A0D7-40A5-B999-9A97C0035DE2}" type="slidenum">
              <a:rPr lang="en-US" smtClean="0"/>
              <a:t>44</a:t>
            </a:fld>
            <a:endParaRPr lang="en-US"/>
          </a:p>
        </p:txBody>
      </p:sp>
    </p:spTree>
    <p:extLst>
      <p:ext uri="{BB962C8B-B14F-4D97-AF65-F5344CB8AC3E}">
        <p14:creationId xmlns:p14="http://schemas.microsoft.com/office/powerpoint/2010/main" val="427943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8307-E2F3-4692-8A82-2BD48DD00C9F}"/>
              </a:ext>
            </a:extLst>
          </p:cNvPr>
          <p:cNvSpPr>
            <a:spLocks noGrp="1"/>
          </p:cNvSpPr>
          <p:nvPr>
            <p:ph type="title"/>
          </p:nvPr>
        </p:nvSpPr>
        <p:spPr/>
        <p:txBody>
          <a:bodyPr/>
          <a:lstStyle/>
          <a:p>
            <a:r>
              <a:rPr lang="en-US" dirty="0"/>
              <a:t>Numerical Examples Cont. Additive Gaussian Noise</a:t>
            </a:r>
          </a:p>
        </p:txBody>
      </p:sp>
      <p:sp>
        <p:nvSpPr>
          <p:cNvPr id="3" name="Content Placeholder 2">
            <a:extLst>
              <a:ext uri="{FF2B5EF4-FFF2-40B4-BE49-F238E27FC236}">
                <a16:creationId xmlns:a16="http://schemas.microsoft.com/office/drawing/2014/main" id="{F4FBDAF2-45D9-4B60-AD31-FD490FE48452}"/>
              </a:ext>
            </a:extLst>
          </p:cNvPr>
          <p:cNvSpPr>
            <a:spLocks noGrp="1"/>
          </p:cNvSpPr>
          <p:nvPr>
            <p:ph idx="1"/>
          </p:nvPr>
        </p:nvSpPr>
        <p:spPr/>
        <p:txBody>
          <a:bodyPr/>
          <a:lstStyle/>
          <a:p>
            <a:r>
              <a:rPr lang="en-US" dirty="0"/>
              <a:t> </a:t>
            </a:r>
          </a:p>
          <a:p>
            <a:endParaRPr lang="en-US" dirty="0"/>
          </a:p>
          <a:p>
            <a:r>
              <a:rPr lang="en-US" dirty="0"/>
              <a:t> </a:t>
            </a:r>
          </a:p>
          <a:p>
            <a:endParaRPr lang="en-US" dirty="0"/>
          </a:p>
          <a:p>
            <a:r>
              <a:rPr lang="en-US" dirty="0"/>
              <a:t> </a:t>
            </a:r>
          </a:p>
          <a:p>
            <a:endParaRPr lang="en-US" dirty="0"/>
          </a:p>
          <a:p>
            <a:r>
              <a:rPr lang="en-US" dirty="0"/>
              <a:t> </a:t>
            </a:r>
          </a:p>
        </p:txBody>
      </p:sp>
      <p:sp>
        <p:nvSpPr>
          <p:cNvPr id="4" name="Slide Number Placeholder 3">
            <a:extLst>
              <a:ext uri="{FF2B5EF4-FFF2-40B4-BE49-F238E27FC236}">
                <a16:creationId xmlns:a16="http://schemas.microsoft.com/office/drawing/2014/main" id="{87E8AAB7-A325-48BA-8AFE-70691D7D4ABB}"/>
              </a:ext>
            </a:extLst>
          </p:cNvPr>
          <p:cNvSpPr>
            <a:spLocks noGrp="1"/>
          </p:cNvSpPr>
          <p:nvPr>
            <p:ph type="sldNum" sz="quarter" idx="12"/>
          </p:nvPr>
        </p:nvSpPr>
        <p:spPr/>
        <p:txBody>
          <a:bodyPr/>
          <a:lstStyle/>
          <a:p>
            <a:fld id="{1BF4149C-A0D7-40A5-B999-9A97C0035DE2}" type="slidenum">
              <a:rPr lang="en-US" smtClean="0"/>
              <a:t>45</a:t>
            </a:fld>
            <a:endParaRPr lang="en-US"/>
          </a:p>
        </p:txBody>
      </p:sp>
      <p:pic>
        <p:nvPicPr>
          <p:cNvPr id="5" name="Picture 4">
            <a:extLst>
              <a:ext uri="{FF2B5EF4-FFF2-40B4-BE49-F238E27FC236}">
                <a16:creationId xmlns:a16="http://schemas.microsoft.com/office/drawing/2014/main" id="{B43AE91F-B36D-41F3-B23F-47EAA9D70E29}"/>
              </a:ext>
            </a:extLst>
          </p:cNvPr>
          <p:cNvPicPr>
            <a:picLocks noChangeAspect="1"/>
          </p:cNvPicPr>
          <p:nvPr/>
        </p:nvPicPr>
        <p:blipFill>
          <a:blip r:embed="rId2"/>
          <a:stretch>
            <a:fillRect/>
          </a:stretch>
        </p:blipFill>
        <p:spPr>
          <a:xfrm>
            <a:off x="1136203" y="1888446"/>
            <a:ext cx="5534025" cy="400050"/>
          </a:xfrm>
          <a:prstGeom prst="rect">
            <a:avLst/>
          </a:prstGeom>
        </p:spPr>
      </p:pic>
      <p:pic>
        <p:nvPicPr>
          <p:cNvPr id="7" name="Picture 6">
            <a:extLst>
              <a:ext uri="{FF2B5EF4-FFF2-40B4-BE49-F238E27FC236}">
                <a16:creationId xmlns:a16="http://schemas.microsoft.com/office/drawing/2014/main" id="{F0DDA3AD-1281-401E-8681-5CE570902066}"/>
              </a:ext>
            </a:extLst>
          </p:cNvPr>
          <p:cNvPicPr>
            <a:picLocks noChangeAspect="1"/>
          </p:cNvPicPr>
          <p:nvPr/>
        </p:nvPicPr>
        <p:blipFill>
          <a:blip r:embed="rId3"/>
          <a:stretch>
            <a:fillRect/>
          </a:stretch>
        </p:blipFill>
        <p:spPr>
          <a:xfrm>
            <a:off x="1136203" y="2890097"/>
            <a:ext cx="7800975" cy="314325"/>
          </a:xfrm>
          <a:prstGeom prst="rect">
            <a:avLst/>
          </a:prstGeom>
        </p:spPr>
      </p:pic>
      <p:pic>
        <p:nvPicPr>
          <p:cNvPr id="9" name="Picture 8">
            <a:extLst>
              <a:ext uri="{FF2B5EF4-FFF2-40B4-BE49-F238E27FC236}">
                <a16:creationId xmlns:a16="http://schemas.microsoft.com/office/drawing/2014/main" id="{B1FEE366-0E80-4C71-AEDB-344965799FCE}"/>
              </a:ext>
            </a:extLst>
          </p:cNvPr>
          <p:cNvPicPr>
            <a:picLocks noChangeAspect="1"/>
          </p:cNvPicPr>
          <p:nvPr/>
        </p:nvPicPr>
        <p:blipFill>
          <a:blip r:embed="rId4"/>
          <a:stretch>
            <a:fillRect/>
          </a:stretch>
        </p:blipFill>
        <p:spPr>
          <a:xfrm>
            <a:off x="8937178" y="2862633"/>
            <a:ext cx="1724025" cy="314325"/>
          </a:xfrm>
          <a:prstGeom prst="rect">
            <a:avLst/>
          </a:prstGeom>
        </p:spPr>
      </p:pic>
      <p:pic>
        <p:nvPicPr>
          <p:cNvPr id="11" name="Picture 10">
            <a:extLst>
              <a:ext uri="{FF2B5EF4-FFF2-40B4-BE49-F238E27FC236}">
                <a16:creationId xmlns:a16="http://schemas.microsoft.com/office/drawing/2014/main" id="{52447A31-A135-491F-81B4-9250856D4F44}"/>
              </a:ext>
            </a:extLst>
          </p:cNvPr>
          <p:cNvPicPr>
            <a:picLocks noChangeAspect="1"/>
          </p:cNvPicPr>
          <p:nvPr/>
        </p:nvPicPr>
        <p:blipFill>
          <a:blip r:embed="rId5"/>
          <a:stretch>
            <a:fillRect/>
          </a:stretch>
        </p:blipFill>
        <p:spPr>
          <a:xfrm>
            <a:off x="1136203" y="3916469"/>
            <a:ext cx="7067550" cy="352425"/>
          </a:xfrm>
          <a:prstGeom prst="rect">
            <a:avLst/>
          </a:prstGeom>
        </p:spPr>
      </p:pic>
      <p:pic>
        <p:nvPicPr>
          <p:cNvPr id="15" name="Picture 14">
            <a:extLst>
              <a:ext uri="{FF2B5EF4-FFF2-40B4-BE49-F238E27FC236}">
                <a16:creationId xmlns:a16="http://schemas.microsoft.com/office/drawing/2014/main" id="{BB623ADF-FCB6-45CE-82C4-A62706525D7E}"/>
              </a:ext>
            </a:extLst>
          </p:cNvPr>
          <p:cNvPicPr>
            <a:picLocks noChangeAspect="1"/>
          </p:cNvPicPr>
          <p:nvPr/>
        </p:nvPicPr>
        <p:blipFill>
          <a:blip r:embed="rId6"/>
          <a:stretch>
            <a:fillRect/>
          </a:stretch>
        </p:blipFill>
        <p:spPr>
          <a:xfrm>
            <a:off x="1136203" y="5258709"/>
            <a:ext cx="9201150" cy="981075"/>
          </a:xfrm>
          <a:prstGeom prst="rect">
            <a:avLst/>
          </a:prstGeom>
        </p:spPr>
      </p:pic>
      <p:pic>
        <p:nvPicPr>
          <p:cNvPr id="17" name="Picture 16">
            <a:extLst>
              <a:ext uri="{FF2B5EF4-FFF2-40B4-BE49-F238E27FC236}">
                <a16:creationId xmlns:a16="http://schemas.microsoft.com/office/drawing/2014/main" id="{16BC7FDC-6BDD-4405-8E38-77DC2D870820}"/>
              </a:ext>
            </a:extLst>
          </p:cNvPr>
          <p:cNvPicPr>
            <a:picLocks noChangeAspect="1"/>
          </p:cNvPicPr>
          <p:nvPr/>
        </p:nvPicPr>
        <p:blipFill>
          <a:blip r:embed="rId7"/>
          <a:stretch>
            <a:fillRect/>
          </a:stretch>
        </p:blipFill>
        <p:spPr>
          <a:xfrm>
            <a:off x="1136203" y="4886295"/>
            <a:ext cx="9267825" cy="361950"/>
          </a:xfrm>
          <a:prstGeom prst="rect">
            <a:avLst/>
          </a:prstGeom>
        </p:spPr>
      </p:pic>
    </p:spTree>
    <p:extLst>
      <p:ext uri="{BB962C8B-B14F-4D97-AF65-F5344CB8AC3E}">
        <p14:creationId xmlns:p14="http://schemas.microsoft.com/office/powerpoint/2010/main" val="776296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1BDF-12F4-4AB8-BFE5-1937B597A1E5}"/>
              </a:ext>
            </a:extLst>
          </p:cNvPr>
          <p:cNvSpPr>
            <a:spLocks noGrp="1"/>
          </p:cNvSpPr>
          <p:nvPr>
            <p:ph type="title"/>
          </p:nvPr>
        </p:nvSpPr>
        <p:spPr/>
        <p:txBody>
          <a:bodyPr/>
          <a:lstStyle/>
          <a:p>
            <a:r>
              <a:rPr lang="en-US" dirty="0"/>
              <a:t>Numerical Examples Cont. Additive Gaussian Noise</a:t>
            </a:r>
          </a:p>
        </p:txBody>
      </p:sp>
      <p:sp>
        <p:nvSpPr>
          <p:cNvPr id="3" name="Content Placeholder 2">
            <a:extLst>
              <a:ext uri="{FF2B5EF4-FFF2-40B4-BE49-F238E27FC236}">
                <a16:creationId xmlns:a16="http://schemas.microsoft.com/office/drawing/2014/main" id="{DA1AAA58-EDFD-41D3-81EC-C34FC6644537}"/>
              </a:ext>
            </a:extLst>
          </p:cNvPr>
          <p:cNvSpPr>
            <a:spLocks noGrp="1"/>
          </p:cNvSpPr>
          <p:nvPr>
            <p:ph idx="1"/>
          </p:nvPr>
        </p:nvSpPr>
        <p:spPr/>
        <p:txBody>
          <a:bodyPr/>
          <a:lstStyle/>
          <a:p>
            <a:r>
              <a:rPr lang="en-US" dirty="0"/>
              <a:t>Ran with                    iterations</a:t>
            </a:r>
          </a:p>
          <a:p>
            <a:endParaRPr lang="en-US" dirty="0"/>
          </a:p>
          <a:p>
            <a:r>
              <a:rPr lang="en-US" dirty="0"/>
              <a:t>Burn (discard) the first</a:t>
            </a:r>
          </a:p>
          <a:p>
            <a:endParaRPr lang="en-US" dirty="0"/>
          </a:p>
          <a:p>
            <a:r>
              <a:rPr lang="en-US" dirty="0"/>
              <a:t>Thinning period of             (i.e., every 2nd entry is kept)   </a:t>
            </a:r>
          </a:p>
          <a:p>
            <a:endParaRPr lang="en-US" dirty="0"/>
          </a:p>
        </p:txBody>
      </p:sp>
      <p:sp>
        <p:nvSpPr>
          <p:cNvPr id="4" name="Slide Number Placeholder 3">
            <a:extLst>
              <a:ext uri="{FF2B5EF4-FFF2-40B4-BE49-F238E27FC236}">
                <a16:creationId xmlns:a16="http://schemas.microsoft.com/office/drawing/2014/main" id="{7B049867-3C6D-4B1B-A351-27A0B9C49372}"/>
              </a:ext>
            </a:extLst>
          </p:cNvPr>
          <p:cNvSpPr>
            <a:spLocks noGrp="1"/>
          </p:cNvSpPr>
          <p:nvPr>
            <p:ph type="sldNum" sz="quarter" idx="12"/>
          </p:nvPr>
        </p:nvSpPr>
        <p:spPr/>
        <p:txBody>
          <a:bodyPr/>
          <a:lstStyle/>
          <a:p>
            <a:fld id="{1BF4149C-A0D7-40A5-B999-9A97C0035DE2}" type="slidenum">
              <a:rPr lang="en-US" smtClean="0"/>
              <a:t>46</a:t>
            </a:fld>
            <a:endParaRPr lang="en-US"/>
          </a:p>
        </p:txBody>
      </p:sp>
      <p:pic>
        <p:nvPicPr>
          <p:cNvPr id="5" name="Picture 4">
            <a:extLst>
              <a:ext uri="{FF2B5EF4-FFF2-40B4-BE49-F238E27FC236}">
                <a16:creationId xmlns:a16="http://schemas.microsoft.com/office/drawing/2014/main" id="{05A63419-EA8F-4EAB-AA8A-EB8134403066}"/>
              </a:ext>
            </a:extLst>
          </p:cNvPr>
          <p:cNvPicPr>
            <a:picLocks noChangeAspect="1"/>
          </p:cNvPicPr>
          <p:nvPr/>
        </p:nvPicPr>
        <p:blipFill>
          <a:blip r:embed="rId2"/>
          <a:stretch>
            <a:fillRect/>
          </a:stretch>
        </p:blipFill>
        <p:spPr>
          <a:xfrm>
            <a:off x="2554410" y="1872233"/>
            <a:ext cx="1419225" cy="342900"/>
          </a:xfrm>
          <a:prstGeom prst="rect">
            <a:avLst/>
          </a:prstGeom>
        </p:spPr>
      </p:pic>
      <p:pic>
        <p:nvPicPr>
          <p:cNvPr id="7" name="Picture 6">
            <a:extLst>
              <a:ext uri="{FF2B5EF4-FFF2-40B4-BE49-F238E27FC236}">
                <a16:creationId xmlns:a16="http://schemas.microsoft.com/office/drawing/2014/main" id="{0914C10E-55FE-4BDE-ABF2-BCF73666D9EF}"/>
              </a:ext>
            </a:extLst>
          </p:cNvPr>
          <p:cNvPicPr>
            <a:picLocks noChangeAspect="1"/>
          </p:cNvPicPr>
          <p:nvPr/>
        </p:nvPicPr>
        <p:blipFill>
          <a:blip r:embed="rId3"/>
          <a:stretch>
            <a:fillRect/>
          </a:stretch>
        </p:blipFill>
        <p:spPr>
          <a:xfrm>
            <a:off x="4482160" y="2911321"/>
            <a:ext cx="1381125" cy="342900"/>
          </a:xfrm>
          <a:prstGeom prst="rect">
            <a:avLst/>
          </a:prstGeom>
        </p:spPr>
      </p:pic>
      <p:pic>
        <p:nvPicPr>
          <p:cNvPr id="9" name="Picture 8">
            <a:extLst>
              <a:ext uri="{FF2B5EF4-FFF2-40B4-BE49-F238E27FC236}">
                <a16:creationId xmlns:a16="http://schemas.microsoft.com/office/drawing/2014/main" id="{EEE7A8D2-51FD-4AD6-BEA3-646D7FF5B793}"/>
              </a:ext>
            </a:extLst>
          </p:cNvPr>
          <p:cNvPicPr>
            <a:picLocks noChangeAspect="1"/>
          </p:cNvPicPr>
          <p:nvPr/>
        </p:nvPicPr>
        <p:blipFill>
          <a:blip r:embed="rId4"/>
          <a:stretch>
            <a:fillRect/>
          </a:stretch>
        </p:blipFill>
        <p:spPr>
          <a:xfrm>
            <a:off x="3884858" y="3991769"/>
            <a:ext cx="885825" cy="342900"/>
          </a:xfrm>
          <a:prstGeom prst="rect">
            <a:avLst/>
          </a:prstGeom>
        </p:spPr>
      </p:pic>
    </p:spTree>
    <p:extLst>
      <p:ext uri="{BB962C8B-B14F-4D97-AF65-F5344CB8AC3E}">
        <p14:creationId xmlns:p14="http://schemas.microsoft.com/office/powerpoint/2010/main" val="3983675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8181B0-7A10-4690-B81F-B0878F0B0E77}"/>
              </a:ext>
            </a:extLst>
          </p:cNvPr>
          <p:cNvPicPr>
            <a:picLocks noChangeAspect="1"/>
          </p:cNvPicPr>
          <p:nvPr/>
        </p:nvPicPr>
        <p:blipFill>
          <a:blip r:embed="rId2"/>
          <a:stretch>
            <a:fillRect/>
          </a:stretch>
        </p:blipFill>
        <p:spPr>
          <a:xfrm>
            <a:off x="1271587" y="414337"/>
            <a:ext cx="9648825" cy="6029325"/>
          </a:xfrm>
          <a:prstGeom prst="rect">
            <a:avLst/>
          </a:prstGeom>
        </p:spPr>
      </p:pic>
      <p:sp>
        <p:nvSpPr>
          <p:cNvPr id="2" name="Slide Number Placeholder 1">
            <a:extLst>
              <a:ext uri="{FF2B5EF4-FFF2-40B4-BE49-F238E27FC236}">
                <a16:creationId xmlns:a16="http://schemas.microsoft.com/office/drawing/2014/main" id="{FC173F02-B0D5-4805-8B51-BAFEDF287224}"/>
              </a:ext>
            </a:extLst>
          </p:cNvPr>
          <p:cNvSpPr>
            <a:spLocks noGrp="1"/>
          </p:cNvSpPr>
          <p:nvPr>
            <p:ph type="sldNum" sz="quarter" idx="12"/>
          </p:nvPr>
        </p:nvSpPr>
        <p:spPr/>
        <p:txBody>
          <a:bodyPr/>
          <a:lstStyle/>
          <a:p>
            <a:fld id="{1BF4149C-A0D7-40A5-B999-9A97C0035DE2}" type="slidenum">
              <a:rPr lang="en-US" smtClean="0"/>
              <a:t>47</a:t>
            </a:fld>
            <a:endParaRPr lang="en-US"/>
          </a:p>
        </p:txBody>
      </p:sp>
    </p:spTree>
    <p:extLst>
      <p:ext uri="{BB962C8B-B14F-4D97-AF65-F5344CB8AC3E}">
        <p14:creationId xmlns:p14="http://schemas.microsoft.com/office/powerpoint/2010/main" val="318194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B7BA38-3D87-4962-BD51-429489AAA0F5}"/>
              </a:ext>
            </a:extLst>
          </p:cNvPr>
          <p:cNvPicPr>
            <a:picLocks noChangeAspect="1"/>
          </p:cNvPicPr>
          <p:nvPr/>
        </p:nvPicPr>
        <p:blipFill>
          <a:blip r:embed="rId2"/>
          <a:stretch>
            <a:fillRect/>
          </a:stretch>
        </p:blipFill>
        <p:spPr>
          <a:xfrm>
            <a:off x="1570257" y="0"/>
            <a:ext cx="9051486" cy="6858000"/>
          </a:xfrm>
          <a:prstGeom prst="rect">
            <a:avLst/>
          </a:prstGeom>
        </p:spPr>
      </p:pic>
      <p:sp>
        <p:nvSpPr>
          <p:cNvPr id="2" name="Slide Number Placeholder 1">
            <a:extLst>
              <a:ext uri="{FF2B5EF4-FFF2-40B4-BE49-F238E27FC236}">
                <a16:creationId xmlns:a16="http://schemas.microsoft.com/office/drawing/2014/main" id="{9B82C089-E2E5-483B-9B20-E348E145DC56}"/>
              </a:ext>
            </a:extLst>
          </p:cNvPr>
          <p:cNvSpPr>
            <a:spLocks noGrp="1"/>
          </p:cNvSpPr>
          <p:nvPr>
            <p:ph type="sldNum" sz="quarter" idx="12"/>
          </p:nvPr>
        </p:nvSpPr>
        <p:spPr/>
        <p:txBody>
          <a:bodyPr/>
          <a:lstStyle/>
          <a:p>
            <a:fld id="{1BF4149C-A0D7-40A5-B999-9A97C0035DE2}" type="slidenum">
              <a:rPr lang="en-US" smtClean="0"/>
              <a:t>48</a:t>
            </a:fld>
            <a:endParaRPr lang="en-US"/>
          </a:p>
        </p:txBody>
      </p:sp>
    </p:spTree>
    <p:extLst>
      <p:ext uri="{BB962C8B-B14F-4D97-AF65-F5344CB8AC3E}">
        <p14:creationId xmlns:p14="http://schemas.microsoft.com/office/powerpoint/2010/main" val="2355774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E08CF-22E5-43B8-8F8B-BEF85F77D434}"/>
              </a:ext>
            </a:extLst>
          </p:cNvPr>
          <p:cNvPicPr>
            <a:picLocks noChangeAspect="1"/>
          </p:cNvPicPr>
          <p:nvPr/>
        </p:nvPicPr>
        <p:blipFill>
          <a:blip r:embed="rId2"/>
          <a:stretch>
            <a:fillRect/>
          </a:stretch>
        </p:blipFill>
        <p:spPr>
          <a:xfrm>
            <a:off x="1290637" y="47625"/>
            <a:ext cx="9610725" cy="6762750"/>
          </a:xfrm>
          <a:prstGeom prst="rect">
            <a:avLst/>
          </a:prstGeom>
        </p:spPr>
      </p:pic>
      <p:sp>
        <p:nvSpPr>
          <p:cNvPr id="2" name="Slide Number Placeholder 1">
            <a:extLst>
              <a:ext uri="{FF2B5EF4-FFF2-40B4-BE49-F238E27FC236}">
                <a16:creationId xmlns:a16="http://schemas.microsoft.com/office/drawing/2014/main" id="{BF3E8811-D979-4952-974E-E725632CF459}"/>
              </a:ext>
            </a:extLst>
          </p:cNvPr>
          <p:cNvSpPr>
            <a:spLocks noGrp="1"/>
          </p:cNvSpPr>
          <p:nvPr>
            <p:ph type="sldNum" sz="quarter" idx="12"/>
          </p:nvPr>
        </p:nvSpPr>
        <p:spPr/>
        <p:txBody>
          <a:bodyPr/>
          <a:lstStyle/>
          <a:p>
            <a:fld id="{1BF4149C-A0D7-40A5-B999-9A97C0035DE2}" type="slidenum">
              <a:rPr lang="en-US" smtClean="0"/>
              <a:t>49</a:t>
            </a:fld>
            <a:endParaRPr lang="en-US"/>
          </a:p>
        </p:txBody>
      </p:sp>
    </p:spTree>
    <p:extLst>
      <p:ext uri="{BB962C8B-B14F-4D97-AF65-F5344CB8AC3E}">
        <p14:creationId xmlns:p14="http://schemas.microsoft.com/office/powerpoint/2010/main" val="415678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1727-0B6E-4653-BAFB-30CCE41E6CDA}"/>
              </a:ext>
            </a:extLst>
          </p:cNvPr>
          <p:cNvSpPr>
            <a:spLocks noGrp="1"/>
          </p:cNvSpPr>
          <p:nvPr>
            <p:ph type="title"/>
          </p:nvPr>
        </p:nvSpPr>
        <p:spPr/>
        <p:txBody>
          <a:bodyPr/>
          <a:lstStyle/>
          <a:p>
            <a:r>
              <a:rPr lang="en-US" dirty="0"/>
              <a:t>Bayesian Inversion Cont. Likelihood Structure</a:t>
            </a:r>
          </a:p>
        </p:txBody>
      </p:sp>
      <p:sp>
        <p:nvSpPr>
          <p:cNvPr id="3" name="Content Placeholder 2">
            <a:extLst>
              <a:ext uri="{FF2B5EF4-FFF2-40B4-BE49-F238E27FC236}">
                <a16:creationId xmlns:a16="http://schemas.microsoft.com/office/drawing/2014/main" id="{EF5942BD-F66A-4DD6-8DF4-8993E31953C5}"/>
              </a:ext>
            </a:extLst>
          </p:cNvPr>
          <p:cNvSpPr>
            <a:spLocks noGrp="1"/>
          </p:cNvSpPr>
          <p:nvPr>
            <p:ph idx="1"/>
          </p:nvPr>
        </p:nvSpPr>
        <p:spPr>
          <a:xfrm>
            <a:off x="838200" y="1739106"/>
            <a:ext cx="10515600" cy="4351338"/>
          </a:xfrm>
        </p:spPr>
        <p:txBody>
          <a:bodyPr>
            <a:normAutofit/>
          </a:bodyPr>
          <a:lstStyle/>
          <a:p>
            <a:r>
              <a:rPr lang="en-US" dirty="0"/>
              <a:t>Common likelihood is the Gaussian likelihood</a:t>
            </a:r>
          </a:p>
          <a:p>
            <a:endParaRPr lang="en-US" dirty="0"/>
          </a:p>
          <a:p>
            <a:r>
              <a:rPr lang="en-US" dirty="0"/>
              <a:t>Gaussian Likelihood:</a:t>
            </a:r>
          </a:p>
          <a:p>
            <a:endParaRPr lang="en-US" dirty="0"/>
          </a:p>
          <a:p>
            <a:endParaRPr lang="en-US" dirty="0"/>
          </a:p>
          <a:p>
            <a:endParaRPr lang="en-US" dirty="0"/>
          </a:p>
          <a:p>
            <a:r>
              <a:rPr lang="en-US" dirty="0"/>
              <a:t>Gaussian likelihood does not handle phase shift well</a:t>
            </a:r>
          </a:p>
          <a:p>
            <a:endParaRPr lang="en-US" dirty="0"/>
          </a:p>
          <a:p>
            <a:endParaRPr lang="en-US" dirty="0"/>
          </a:p>
        </p:txBody>
      </p:sp>
      <p:sp>
        <p:nvSpPr>
          <p:cNvPr id="4" name="Slide Number Placeholder 3">
            <a:extLst>
              <a:ext uri="{FF2B5EF4-FFF2-40B4-BE49-F238E27FC236}">
                <a16:creationId xmlns:a16="http://schemas.microsoft.com/office/drawing/2014/main" id="{A31FA885-DBDB-434A-A16E-37C914AF27B7}"/>
              </a:ext>
            </a:extLst>
          </p:cNvPr>
          <p:cNvSpPr>
            <a:spLocks noGrp="1"/>
          </p:cNvSpPr>
          <p:nvPr>
            <p:ph type="sldNum" sz="quarter" idx="12"/>
          </p:nvPr>
        </p:nvSpPr>
        <p:spPr/>
        <p:txBody>
          <a:bodyPr/>
          <a:lstStyle/>
          <a:p>
            <a:fld id="{1BF4149C-A0D7-40A5-B999-9A97C0035DE2}" type="slidenum">
              <a:rPr lang="en-US" smtClean="0"/>
              <a:t>5</a:t>
            </a:fld>
            <a:endParaRPr lang="en-US"/>
          </a:p>
        </p:txBody>
      </p:sp>
      <p:pic>
        <p:nvPicPr>
          <p:cNvPr id="5" name="Picture 4">
            <a:extLst>
              <a:ext uri="{FF2B5EF4-FFF2-40B4-BE49-F238E27FC236}">
                <a16:creationId xmlns:a16="http://schemas.microsoft.com/office/drawing/2014/main" id="{9F6A794B-1454-4616-A346-EC2B280E8B64}"/>
              </a:ext>
            </a:extLst>
          </p:cNvPr>
          <p:cNvPicPr>
            <a:picLocks noChangeAspect="1"/>
          </p:cNvPicPr>
          <p:nvPr/>
        </p:nvPicPr>
        <p:blipFill>
          <a:blip r:embed="rId2"/>
          <a:stretch>
            <a:fillRect/>
          </a:stretch>
        </p:blipFill>
        <p:spPr>
          <a:xfrm>
            <a:off x="2609850" y="3686175"/>
            <a:ext cx="6972300" cy="457200"/>
          </a:xfrm>
          <a:prstGeom prst="rect">
            <a:avLst/>
          </a:prstGeom>
        </p:spPr>
      </p:pic>
    </p:spTree>
    <p:extLst>
      <p:ext uri="{BB962C8B-B14F-4D97-AF65-F5344CB8AC3E}">
        <p14:creationId xmlns:p14="http://schemas.microsoft.com/office/powerpoint/2010/main" val="1248208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A70B84-5C9F-40C9-8A1A-2FBDD507A244}"/>
              </a:ext>
            </a:extLst>
          </p:cNvPr>
          <p:cNvSpPr>
            <a:spLocks noGrp="1"/>
          </p:cNvSpPr>
          <p:nvPr>
            <p:ph type="sldNum" sz="quarter" idx="12"/>
          </p:nvPr>
        </p:nvSpPr>
        <p:spPr/>
        <p:txBody>
          <a:bodyPr/>
          <a:lstStyle/>
          <a:p>
            <a:fld id="{1BF4149C-A0D7-40A5-B999-9A97C0035DE2}" type="slidenum">
              <a:rPr lang="en-US" smtClean="0"/>
              <a:t>50</a:t>
            </a:fld>
            <a:endParaRPr lang="en-US"/>
          </a:p>
        </p:txBody>
      </p:sp>
      <p:pic>
        <p:nvPicPr>
          <p:cNvPr id="4" name="Picture 3">
            <a:extLst>
              <a:ext uri="{FF2B5EF4-FFF2-40B4-BE49-F238E27FC236}">
                <a16:creationId xmlns:a16="http://schemas.microsoft.com/office/drawing/2014/main" id="{C4EA2858-F68D-47F9-BFC3-4D2A04686E89}"/>
              </a:ext>
            </a:extLst>
          </p:cNvPr>
          <p:cNvPicPr>
            <a:picLocks noChangeAspect="1"/>
          </p:cNvPicPr>
          <p:nvPr/>
        </p:nvPicPr>
        <p:blipFill>
          <a:blip r:embed="rId2"/>
          <a:stretch>
            <a:fillRect/>
          </a:stretch>
        </p:blipFill>
        <p:spPr>
          <a:xfrm>
            <a:off x="1276350" y="23812"/>
            <a:ext cx="9639300" cy="6810375"/>
          </a:xfrm>
          <a:prstGeom prst="rect">
            <a:avLst/>
          </a:prstGeom>
        </p:spPr>
      </p:pic>
    </p:spTree>
    <p:extLst>
      <p:ext uri="{BB962C8B-B14F-4D97-AF65-F5344CB8AC3E}">
        <p14:creationId xmlns:p14="http://schemas.microsoft.com/office/powerpoint/2010/main" val="4207658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EE14B-28F2-454B-AC9D-A3807B2A7DCA}"/>
              </a:ext>
            </a:extLst>
          </p:cNvPr>
          <p:cNvSpPr>
            <a:spLocks noGrp="1"/>
          </p:cNvSpPr>
          <p:nvPr>
            <p:ph type="sldNum" sz="quarter" idx="12"/>
          </p:nvPr>
        </p:nvSpPr>
        <p:spPr/>
        <p:txBody>
          <a:bodyPr/>
          <a:lstStyle/>
          <a:p>
            <a:fld id="{1BF4149C-A0D7-40A5-B999-9A97C0035DE2}" type="slidenum">
              <a:rPr lang="en-US" smtClean="0"/>
              <a:t>51</a:t>
            </a:fld>
            <a:endParaRPr lang="en-US"/>
          </a:p>
        </p:txBody>
      </p:sp>
      <p:pic>
        <p:nvPicPr>
          <p:cNvPr id="4" name="Picture 3">
            <a:extLst>
              <a:ext uri="{FF2B5EF4-FFF2-40B4-BE49-F238E27FC236}">
                <a16:creationId xmlns:a16="http://schemas.microsoft.com/office/drawing/2014/main" id="{9B33412B-DFB4-474B-876D-D477F680282A}"/>
              </a:ext>
            </a:extLst>
          </p:cNvPr>
          <p:cNvPicPr>
            <a:picLocks noChangeAspect="1"/>
          </p:cNvPicPr>
          <p:nvPr/>
        </p:nvPicPr>
        <p:blipFill>
          <a:blip r:embed="rId2"/>
          <a:stretch>
            <a:fillRect/>
          </a:stretch>
        </p:blipFill>
        <p:spPr>
          <a:xfrm>
            <a:off x="1271587" y="0"/>
            <a:ext cx="9648825" cy="6848475"/>
          </a:xfrm>
          <a:prstGeom prst="rect">
            <a:avLst/>
          </a:prstGeom>
        </p:spPr>
      </p:pic>
    </p:spTree>
    <p:extLst>
      <p:ext uri="{BB962C8B-B14F-4D97-AF65-F5344CB8AC3E}">
        <p14:creationId xmlns:p14="http://schemas.microsoft.com/office/powerpoint/2010/main" val="1642373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8B26-0B85-4513-8367-EFF70A4923E6}"/>
              </a:ext>
            </a:extLst>
          </p:cNvPr>
          <p:cNvSpPr>
            <a:spLocks noGrp="1"/>
          </p:cNvSpPr>
          <p:nvPr>
            <p:ph type="title"/>
          </p:nvPr>
        </p:nvSpPr>
        <p:spPr/>
        <p:txBody>
          <a:bodyPr/>
          <a:lstStyle/>
          <a:p>
            <a:r>
              <a:rPr lang="en-US" dirty="0" err="1"/>
              <a:t>Refrences</a:t>
            </a:r>
            <a:endParaRPr lang="en-US" dirty="0"/>
          </a:p>
        </p:txBody>
      </p:sp>
      <p:pic>
        <p:nvPicPr>
          <p:cNvPr id="9" name="Content Placeholder 8">
            <a:extLst>
              <a:ext uri="{FF2B5EF4-FFF2-40B4-BE49-F238E27FC236}">
                <a16:creationId xmlns:a16="http://schemas.microsoft.com/office/drawing/2014/main" id="{A307291D-0134-4C44-B91C-E62B29FF541C}"/>
              </a:ext>
            </a:extLst>
          </p:cNvPr>
          <p:cNvPicPr>
            <a:picLocks noGrp="1" noChangeAspect="1"/>
          </p:cNvPicPr>
          <p:nvPr>
            <p:ph idx="1"/>
          </p:nvPr>
        </p:nvPicPr>
        <p:blipFill>
          <a:blip r:embed="rId2"/>
          <a:stretch>
            <a:fillRect/>
          </a:stretch>
        </p:blipFill>
        <p:spPr>
          <a:xfrm>
            <a:off x="246063" y="1852258"/>
            <a:ext cx="7935742" cy="4351338"/>
          </a:xfrm>
        </p:spPr>
      </p:pic>
      <p:sp>
        <p:nvSpPr>
          <p:cNvPr id="3" name="Slide Number Placeholder 2">
            <a:extLst>
              <a:ext uri="{FF2B5EF4-FFF2-40B4-BE49-F238E27FC236}">
                <a16:creationId xmlns:a16="http://schemas.microsoft.com/office/drawing/2014/main" id="{8E5DC72F-9FF0-47E8-BE3C-F3C2815AAF99}"/>
              </a:ext>
            </a:extLst>
          </p:cNvPr>
          <p:cNvSpPr>
            <a:spLocks noGrp="1"/>
          </p:cNvSpPr>
          <p:nvPr>
            <p:ph type="sldNum" sz="quarter" idx="12"/>
          </p:nvPr>
        </p:nvSpPr>
        <p:spPr/>
        <p:txBody>
          <a:bodyPr/>
          <a:lstStyle/>
          <a:p>
            <a:fld id="{1BF4149C-A0D7-40A5-B999-9A97C0035DE2}" type="slidenum">
              <a:rPr lang="en-US" smtClean="0"/>
              <a:t>52</a:t>
            </a:fld>
            <a:endParaRPr lang="en-US"/>
          </a:p>
        </p:txBody>
      </p:sp>
    </p:spTree>
    <p:extLst>
      <p:ext uri="{BB962C8B-B14F-4D97-AF65-F5344CB8AC3E}">
        <p14:creationId xmlns:p14="http://schemas.microsoft.com/office/powerpoint/2010/main" val="37849799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9DB998-2AD7-466B-B0D6-5A4A4B46F3F4}"/>
              </a:ext>
            </a:extLst>
          </p:cNvPr>
          <p:cNvPicPr>
            <a:picLocks noChangeAspect="1"/>
          </p:cNvPicPr>
          <p:nvPr/>
        </p:nvPicPr>
        <p:blipFill>
          <a:blip r:embed="rId2"/>
          <a:stretch>
            <a:fillRect/>
          </a:stretch>
        </p:blipFill>
        <p:spPr>
          <a:xfrm>
            <a:off x="141395" y="0"/>
            <a:ext cx="8553450" cy="3448050"/>
          </a:xfrm>
          <a:prstGeom prst="rect">
            <a:avLst/>
          </a:prstGeom>
        </p:spPr>
      </p:pic>
      <p:pic>
        <p:nvPicPr>
          <p:cNvPr id="5" name="Picture 4">
            <a:extLst>
              <a:ext uri="{FF2B5EF4-FFF2-40B4-BE49-F238E27FC236}">
                <a16:creationId xmlns:a16="http://schemas.microsoft.com/office/drawing/2014/main" id="{5E6B5528-032F-49F9-B81B-3D6FE66D8D24}"/>
              </a:ext>
            </a:extLst>
          </p:cNvPr>
          <p:cNvPicPr>
            <a:picLocks noChangeAspect="1"/>
          </p:cNvPicPr>
          <p:nvPr/>
        </p:nvPicPr>
        <p:blipFill>
          <a:blip r:embed="rId3"/>
          <a:stretch>
            <a:fillRect/>
          </a:stretch>
        </p:blipFill>
        <p:spPr>
          <a:xfrm>
            <a:off x="418129" y="3568037"/>
            <a:ext cx="3152775" cy="219075"/>
          </a:xfrm>
          <a:prstGeom prst="rect">
            <a:avLst/>
          </a:prstGeom>
        </p:spPr>
      </p:pic>
      <p:pic>
        <p:nvPicPr>
          <p:cNvPr id="7" name="Picture 6">
            <a:extLst>
              <a:ext uri="{FF2B5EF4-FFF2-40B4-BE49-F238E27FC236}">
                <a16:creationId xmlns:a16="http://schemas.microsoft.com/office/drawing/2014/main" id="{081C3860-6095-4651-A71D-0467387C9D51}"/>
              </a:ext>
            </a:extLst>
          </p:cNvPr>
          <p:cNvPicPr>
            <a:picLocks noChangeAspect="1"/>
          </p:cNvPicPr>
          <p:nvPr/>
        </p:nvPicPr>
        <p:blipFill>
          <a:blip r:embed="rId4"/>
          <a:stretch>
            <a:fillRect/>
          </a:stretch>
        </p:blipFill>
        <p:spPr>
          <a:xfrm>
            <a:off x="141395" y="4115216"/>
            <a:ext cx="8124825" cy="2143125"/>
          </a:xfrm>
          <a:prstGeom prst="rect">
            <a:avLst/>
          </a:prstGeom>
        </p:spPr>
      </p:pic>
      <p:sp>
        <p:nvSpPr>
          <p:cNvPr id="2" name="Slide Number Placeholder 1">
            <a:extLst>
              <a:ext uri="{FF2B5EF4-FFF2-40B4-BE49-F238E27FC236}">
                <a16:creationId xmlns:a16="http://schemas.microsoft.com/office/drawing/2014/main" id="{1EDF6B6D-1AD8-4123-A7E4-E9755508E4FE}"/>
              </a:ext>
            </a:extLst>
          </p:cNvPr>
          <p:cNvSpPr>
            <a:spLocks noGrp="1"/>
          </p:cNvSpPr>
          <p:nvPr>
            <p:ph type="sldNum" sz="quarter" idx="12"/>
          </p:nvPr>
        </p:nvSpPr>
        <p:spPr/>
        <p:txBody>
          <a:bodyPr/>
          <a:lstStyle/>
          <a:p>
            <a:fld id="{1BF4149C-A0D7-40A5-B999-9A97C0035DE2}" type="slidenum">
              <a:rPr lang="en-US" smtClean="0"/>
              <a:t>53</a:t>
            </a:fld>
            <a:endParaRPr lang="en-US"/>
          </a:p>
        </p:txBody>
      </p:sp>
    </p:spTree>
    <p:extLst>
      <p:ext uri="{BB962C8B-B14F-4D97-AF65-F5344CB8AC3E}">
        <p14:creationId xmlns:p14="http://schemas.microsoft.com/office/powerpoint/2010/main" val="3216936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5DBA5B-FBD7-4DC5-8BFB-2B9223CBF902}"/>
              </a:ext>
            </a:extLst>
          </p:cNvPr>
          <p:cNvPicPr>
            <a:picLocks noChangeAspect="1"/>
          </p:cNvPicPr>
          <p:nvPr/>
        </p:nvPicPr>
        <p:blipFill>
          <a:blip r:embed="rId2"/>
          <a:stretch>
            <a:fillRect/>
          </a:stretch>
        </p:blipFill>
        <p:spPr>
          <a:xfrm>
            <a:off x="0" y="0"/>
            <a:ext cx="8201025" cy="5219700"/>
          </a:xfrm>
          <a:prstGeom prst="rect">
            <a:avLst/>
          </a:prstGeom>
        </p:spPr>
      </p:pic>
      <p:pic>
        <p:nvPicPr>
          <p:cNvPr id="5" name="Picture 4">
            <a:extLst>
              <a:ext uri="{FF2B5EF4-FFF2-40B4-BE49-F238E27FC236}">
                <a16:creationId xmlns:a16="http://schemas.microsoft.com/office/drawing/2014/main" id="{31D22DE1-CEC3-461C-A278-0DE5BF448E9D}"/>
              </a:ext>
            </a:extLst>
          </p:cNvPr>
          <p:cNvPicPr>
            <a:picLocks noChangeAspect="1"/>
          </p:cNvPicPr>
          <p:nvPr/>
        </p:nvPicPr>
        <p:blipFill>
          <a:blip r:embed="rId3"/>
          <a:stretch>
            <a:fillRect/>
          </a:stretch>
        </p:blipFill>
        <p:spPr>
          <a:xfrm>
            <a:off x="0" y="5375290"/>
            <a:ext cx="8105775" cy="1114425"/>
          </a:xfrm>
          <a:prstGeom prst="rect">
            <a:avLst/>
          </a:prstGeom>
        </p:spPr>
      </p:pic>
      <p:sp>
        <p:nvSpPr>
          <p:cNvPr id="2" name="Slide Number Placeholder 1">
            <a:extLst>
              <a:ext uri="{FF2B5EF4-FFF2-40B4-BE49-F238E27FC236}">
                <a16:creationId xmlns:a16="http://schemas.microsoft.com/office/drawing/2014/main" id="{FC3306A3-1D34-453D-8F6C-34E3D9691ADA}"/>
              </a:ext>
            </a:extLst>
          </p:cNvPr>
          <p:cNvSpPr>
            <a:spLocks noGrp="1"/>
          </p:cNvSpPr>
          <p:nvPr>
            <p:ph type="sldNum" sz="quarter" idx="12"/>
          </p:nvPr>
        </p:nvSpPr>
        <p:spPr/>
        <p:txBody>
          <a:bodyPr/>
          <a:lstStyle/>
          <a:p>
            <a:fld id="{1BF4149C-A0D7-40A5-B999-9A97C0035DE2}" type="slidenum">
              <a:rPr lang="en-US" smtClean="0"/>
              <a:t>54</a:t>
            </a:fld>
            <a:endParaRPr lang="en-US"/>
          </a:p>
        </p:txBody>
      </p:sp>
    </p:spTree>
    <p:extLst>
      <p:ext uri="{BB962C8B-B14F-4D97-AF65-F5344CB8AC3E}">
        <p14:creationId xmlns:p14="http://schemas.microsoft.com/office/powerpoint/2010/main" val="3690844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1BB757-F121-4303-AEC3-2FEC6B1BBC19}"/>
              </a:ext>
            </a:extLst>
          </p:cNvPr>
          <p:cNvPicPr>
            <a:picLocks noChangeAspect="1"/>
          </p:cNvPicPr>
          <p:nvPr/>
        </p:nvPicPr>
        <p:blipFill>
          <a:blip r:embed="rId2"/>
          <a:stretch>
            <a:fillRect/>
          </a:stretch>
        </p:blipFill>
        <p:spPr>
          <a:xfrm>
            <a:off x="0" y="0"/>
            <a:ext cx="8096250" cy="1076325"/>
          </a:xfrm>
          <a:prstGeom prst="rect">
            <a:avLst/>
          </a:prstGeom>
        </p:spPr>
      </p:pic>
      <p:pic>
        <p:nvPicPr>
          <p:cNvPr id="5" name="Picture 4">
            <a:extLst>
              <a:ext uri="{FF2B5EF4-FFF2-40B4-BE49-F238E27FC236}">
                <a16:creationId xmlns:a16="http://schemas.microsoft.com/office/drawing/2014/main" id="{098FF707-FBE6-4997-8053-81A8EF12E94C}"/>
              </a:ext>
            </a:extLst>
          </p:cNvPr>
          <p:cNvPicPr>
            <a:picLocks noChangeAspect="1"/>
          </p:cNvPicPr>
          <p:nvPr/>
        </p:nvPicPr>
        <p:blipFill>
          <a:blip r:embed="rId3"/>
          <a:stretch>
            <a:fillRect/>
          </a:stretch>
        </p:blipFill>
        <p:spPr>
          <a:xfrm>
            <a:off x="0" y="1190625"/>
            <a:ext cx="8172450" cy="4476750"/>
          </a:xfrm>
          <a:prstGeom prst="rect">
            <a:avLst/>
          </a:prstGeom>
        </p:spPr>
      </p:pic>
      <p:pic>
        <p:nvPicPr>
          <p:cNvPr id="7" name="Picture 6">
            <a:extLst>
              <a:ext uri="{FF2B5EF4-FFF2-40B4-BE49-F238E27FC236}">
                <a16:creationId xmlns:a16="http://schemas.microsoft.com/office/drawing/2014/main" id="{EE172F24-8305-4691-9225-4A395BC3B039}"/>
              </a:ext>
            </a:extLst>
          </p:cNvPr>
          <p:cNvPicPr>
            <a:picLocks noChangeAspect="1"/>
          </p:cNvPicPr>
          <p:nvPr/>
        </p:nvPicPr>
        <p:blipFill>
          <a:blip r:embed="rId4"/>
          <a:stretch>
            <a:fillRect/>
          </a:stretch>
        </p:blipFill>
        <p:spPr>
          <a:xfrm>
            <a:off x="-9525" y="5781675"/>
            <a:ext cx="8115300" cy="695325"/>
          </a:xfrm>
          <a:prstGeom prst="rect">
            <a:avLst/>
          </a:prstGeom>
        </p:spPr>
      </p:pic>
      <p:sp>
        <p:nvSpPr>
          <p:cNvPr id="2" name="Slide Number Placeholder 1">
            <a:extLst>
              <a:ext uri="{FF2B5EF4-FFF2-40B4-BE49-F238E27FC236}">
                <a16:creationId xmlns:a16="http://schemas.microsoft.com/office/drawing/2014/main" id="{2CE4ACAE-383D-4D38-8CAB-F3FC34E54060}"/>
              </a:ext>
            </a:extLst>
          </p:cNvPr>
          <p:cNvSpPr>
            <a:spLocks noGrp="1"/>
          </p:cNvSpPr>
          <p:nvPr>
            <p:ph type="sldNum" sz="quarter" idx="12"/>
          </p:nvPr>
        </p:nvSpPr>
        <p:spPr/>
        <p:txBody>
          <a:bodyPr/>
          <a:lstStyle/>
          <a:p>
            <a:fld id="{1BF4149C-A0D7-40A5-B999-9A97C0035DE2}" type="slidenum">
              <a:rPr lang="en-US" smtClean="0"/>
              <a:t>55</a:t>
            </a:fld>
            <a:endParaRPr lang="en-US"/>
          </a:p>
        </p:txBody>
      </p:sp>
    </p:spTree>
    <p:extLst>
      <p:ext uri="{BB962C8B-B14F-4D97-AF65-F5344CB8AC3E}">
        <p14:creationId xmlns:p14="http://schemas.microsoft.com/office/powerpoint/2010/main" val="175767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E695-19D4-4AAC-BC06-A9D14F7724F1}"/>
              </a:ext>
            </a:extLst>
          </p:cNvPr>
          <p:cNvSpPr>
            <a:spLocks noGrp="1"/>
          </p:cNvSpPr>
          <p:nvPr>
            <p:ph type="title"/>
          </p:nvPr>
        </p:nvSpPr>
        <p:spPr/>
        <p:txBody>
          <a:bodyPr/>
          <a:lstStyle/>
          <a:p>
            <a:r>
              <a:rPr lang="en-US" dirty="0"/>
              <a:t>Bayesian Inversion Cont. Likelihood Structure</a:t>
            </a:r>
          </a:p>
        </p:txBody>
      </p:sp>
      <p:sp>
        <p:nvSpPr>
          <p:cNvPr id="3" name="Content Placeholder 2">
            <a:extLst>
              <a:ext uri="{FF2B5EF4-FFF2-40B4-BE49-F238E27FC236}">
                <a16:creationId xmlns:a16="http://schemas.microsoft.com/office/drawing/2014/main" id="{ED2AFE2A-BF11-4602-98C7-D16E876BD70E}"/>
              </a:ext>
            </a:extLst>
          </p:cNvPr>
          <p:cNvSpPr>
            <a:spLocks noGrp="1"/>
          </p:cNvSpPr>
          <p:nvPr>
            <p:ph idx="1"/>
          </p:nvPr>
        </p:nvSpPr>
        <p:spPr/>
        <p:txBody>
          <a:bodyPr/>
          <a:lstStyle/>
          <a:p>
            <a:r>
              <a:rPr lang="en-US" dirty="0"/>
              <a:t>When selecting a likelihood, there are several things to consider:</a:t>
            </a:r>
          </a:p>
          <a:p>
            <a:pPr lvl="2"/>
            <a:endParaRPr lang="en-US" dirty="0"/>
          </a:p>
          <a:p>
            <a:pPr lvl="2"/>
            <a:r>
              <a:rPr lang="en-US" dirty="0"/>
              <a:t>Is the signal multidimensional?</a:t>
            </a:r>
          </a:p>
          <a:p>
            <a:pPr lvl="2"/>
            <a:endParaRPr lang="en-US" dirty="0"/>
          </a:p>
          <a:p>
            <a:pPr lvl="2"/>
            <a:r>
              <a:rPr lang="en-US" dirty="0"/>
              <a:t>What is the noise structure of the observed signal?</a:t>
            </a:r>
          </a:p>
          <a:p>
            <a:pPr lvl="2"/>
            <a:endParaRPr lang="en-US" dirty="0"/>
          </a:p>
          <a:p>
            <a:pPr lvl="2"/>
            <a:r>
              <a:rPr lang="en-US" dirty="0"/>
              <a:t>Is the likelihood function convex for the specific application?</a:t>
            </a:r>
          </a:p>
          <a:p>
            <a:pPr marL="0" indent="0">
              <a:buNone/>
            </a:pPr>
            <a:endParaRPr lang="en-US" dirty="0"/>
          </a:p>
          <a:p>
            <a:r>
              <a:rPr lang="en-US" dirty="0"/>
              <a:t>With these considerations, the Gaussian likelihood is not always the best choice</a:t>
            </a:r>
          </a:p>
          <a:p>
            <a:pPr lvl="2"/>
            <a:endParaRPr lang="en-US" dirty="0"/>
          </a:p>
          <a:p>
            <a:pPr lvl="2"/>
            <a:endParaRPr lang="en-US" dirty="0"/>
          </a:p>
        </p:txBody>
      </p:sp>
      <p:sp>
        <p:nvSpPr>
          <p:cNvPr id="4" name="Slide Number Placeholder 3">
            <a:extLst>
              <a:ext uri="{FF2B5EF4-FFF2-40B4-BE49-F238E27FC236}">
                <a16:creationId xmlns:a16="http://schemas.microsoft.com/office/drawing/2014/main" id="{2048DB52-61E8-4066-B9DC-1C7C17C17223}"/>
              </a:ext>
            </a:extLst>
          </p:cNvPr>
          <p:cNvSpPr>
            <a:spLocks noGrp="1"/>
          </p:cNvSpPr>
          <p:nvPr>
            <p:ph type="sldNum" sz="quarter" idx="12"/>
          </p:nvPr>
        </p:nvSpPr>
        <p:spPr/>
        <p:txBody>
          <a:bodyPr/>
          <a:lstStyle/>
          <a:p>
            <a:fld id="{1BF4149C-A0D7-40A5-B999-9A97C0035DE2}" type="slidenum">
              <a:rPr lang="en-US" smtClean="0"/>
              <a:t>6</a:t>
            </a:fld>
            <a:endParaRPr lang="en-US"/>
          </a:p>
        </p:txBody>
      </p:sp>
    </p:spTree>
    <p:extLst>
      <p:ext uri="{BB962C8B-B14F-4D97-AF65-F5344CB8AC3E}">
        <p14:creationId xmlns:p14="http://schemas.microsoft.com/office/powerpoint/2010/main" val="249652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1703-0330-438A-81C6-28FC07A9801F}"/>
              </a:ext>
            </a:extLst>
          </p:cNvPr>
          <p:cNvSpPr>
            <a:spLocks noGrp="1"/>
          </p:cNvSpPr>
          <p:nvPr>
            <p:ph type="title"/>
          </p:nvPr>
        </p:nvSpPr>
        <p:spPr/>
        <p:txBody>
          <a:bodyPr/>
          <a:lstStyle/>
          <a:p>
            <a:r>
              <a:rPr lang="en-US" dirty="0"/>
              <a:t>Optimal Transport</a:t>
            </a:r>
          </a:p>
        </p:txBody>
      </p:sp>
      <p:sp>
        <p:nvSpPr>
          <p:cNvPr id="3" name="Content Placeholder 2">
            <a:extLst>
              <a:ext uri="{FF2B5EF4-FFF2-40B4-BE49-F238E27FC236}">
                <a16:creationId xmlns:a16="http://schemas.microsoft.com/office/drawing/2014/main" id="{F45CA7B7-8FE6-4833-A054-F997A584945A}"/>
              </a:ext>
            </a:extLst>
          </p:cNvPr>
          <p:cNvSpPr>
            <a:spLocks noGrp="1"/>
          </p:cNvSpPr>
          <p:nvPr>
            <p:ph idx="1"/>
          </p:nvPr>
        </p:nvSpPr>
        <p:spPr/>
        <p:txBody>
          <a:bodyPr/>
          <a:lstStyle/>
          <a:p>
            <a:r>
              <a:rPr lang="en-US" dirty="0"/>
              <a:t>Motivation: Concepts from optimal transport allow us to create likelihood functions that handle complicated noise structure, are more convex for problems with phase shift, and do not assume statistical independence for multidimensional signals.</a:t>
            </a:r>
          </a:p>
          <a:p>
            <a:endParaRPr lang="en-US" dirty="0"/>
          </a:p>
          <a:p>
            <a:r>
              <a:rPr lang="en-US" dirty="0"/>
              <a:t>The two concepts from optimal transport used are the Wasserstein distance and Debiased Sinkhorn Divergence.</a:t>
            </a:r>
          </a:p>
        </p:txBody>
      </p:sp>
      <p:sp>
        <p:nvSpPr>
          <p:cNvPr id="4" name="Slide Number Placeholder 3">
            <a:extLst>
              <a:ext uri="{FF2B5EF4-FFF2-40B4-BE49-F238E27FC236}">
                <a16:creationId xmlns:a16="http://schemas.microsoft.com/office/drawing/2014/main" id="{F25CA88A-E1CE-4A02-B398-B1ECCB174487}"/>
              </a:ext>
            </a:extLst>
          </p:cNvPr>
          <p:cNvSpPr>
            <a:spLocks noGrp="1"/>
          </p:cNvSpPr>
          <p:nvPr>
            <p:ph type="sldNum" sz="quarter" idx="12"/>
          </p:nvPr>
        </p:nvSpPr>
        <p:spPr/>
        <p:txBody>
          <a:bodyPr/>
          <a:lstStyle/>
          <a:p>
            <a:fld id="{1BF4149C-A0D7-40A5-B999-9A97C0035DE2}" type="slidenum">
              <a:rPr lang="en-US" smtClean="0"/>
              <a:t>7</a:t>
            </a:fld>
            <a:endParaRPr lang="en-US"/>
          </a:p>
        </p:txBody>
      </p:sp>
    </p:spTree>
    <p:extLst>
      <p:ext uri="{BB962C8B-B14F-4D97-AF65-F5344CB8AC3E}">
        <p14:creationId xmlns:p14="http://schemas.microsoft.com/office/powerpoint/2010/main" val="191463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AED5-DF7A-4C01-A084-4E15DEE7B840}"/>
              </a:ext>
            </a:extLst>
          </p:cNvPr>
          <p:cNvSpPr>
            <a:spLocks noGrp="1"/>
          </p:cNvSpPr>
          <p:nvPr>
            <p:ph type="title"/>
          </p:nvPr>
        </p:nvSpPr>
        <p:spPr/>
        <p:txBody>
          <a:bodyPr/>
          <a:lstStyle/>
          <a:p>
            <a:r>
              <a:rPr lang="en-US" dirty="0"/>
              <a:t>Optimal Transport Cont.</a:t>
            </a:r>
          </a:p>
        </p:txBody>
      </p:sp>
      <p:sp>
        <p:nvSpPr>
          <p:cNvPr id="3" name="Content Placeholder 2">
            <a:extLst>
              <a:ext uri="{FF2B5EF4-FFF2-40B4-BE49-F238E27FC236}">
                <a16:creationId xmlns:a16="http://schemas.microsoft.com/office/drawing/2014/main" id="{C098DB1B-077F-411B-9A56-23EF2DCE1DA6}"/>
              </a:ext>
            </a:extLst>
          </p:cNvPr>
          <p:cNvSpPr>
            <a:spLocks noGrp="1"/>
          </p:cNvSpPr>
          <p:nvPr>
            <p:ph idx="1"/>
          </p:nvPr>
        </p:nvSpPr>
        <p:spPr/>
        <p:txBody>
          <a:bodyPr/>
          <a:lstStyle/>
          <a:p>
            <a:r>
              <a:rPr lang="en-US" dirty="0"/>
              <a:t>Probability Vectors:</a:t>
            </a:r>
          </a:p>
          <a:p>
            <a:endParaRPr lang="en-US" dirty="0"/>
          </a:p>
          <a:p>
            <a:r>
              <a:rPr lang="en-US" dirty="0"/>
              <a:t>Defined on n points:</a:t>
            </a:r>
          </a:p>
          <a:p>
            <a:endParaRPr lang="en-US" dirty="0"/>
          </a:p>
          <a:p>
            <a:r>
              <a:rPr lang="en-US" dirty="0"/>
              <a:t>Define transport polytype:</a:t>
            </a:r>
          </a:p>
          <a:p>
            <a:endParaRPr lang="en-US" dirty="0"/>
          </a:p>
          <a:p>
            <a:r>
              <a:rPr lang="en-US" dirty="0"/>
              <a:t>Matrix P is a transport matrix that encodes a transport plan   </a:t>
            </a:r>
          </a:p>
        </p:txBody>
      </p:sp>
      <p:sp>
        <p:nvSpPr>
          <p:cNvPr id="4" name="Slide Number Placeholder 3">
            <a:extLst>
              <a:ext uri="{FF2B5EF4-FFF2-40B4-BE49-F238E27FC236}">
                <a16:creationId xmlns:a16="http://schemas.microsoft.com/office/drawing/2014/main" id="{9F26A499-A77A-482C-B47A-CF949A5AC7BC}"/>
              </a:ext>
            </a:extLst>
          </p:cNvPr>
          <p:cNvSpPr>
            <a:spLocks noGrp="1"/>
          </p:cNvSpPr>
          <p:nvPr>
            <p:ph type="sldNum" sz="quarter" idx="12"/>
          </p:nvPr>
        </p:nvSpPr>
        <p:spPr/>
        <p:txBody>
          <a:bodyPr/>
          <a:lstStyle/>
          <a:p>
            <a:fld id="{1BF4149C-A0D7-40A5-B999-9A97C0035DE2}" type="slidenum">
              <a:rPr lang="en-US" smtClean="0"/>
              <a:t>8</a:t>
            </a:fld>
            <a:endParaRPr lang="en-US"/>
          </a:p>
        </p:txBody>
      </p:sp>
      <p:pic>
        <p:nvPicPr>
          <p:cNvPr id="5" name="Picture 4">
            <a:extLst>
              <a:ext uri="{FF2B5EF4-FFF2-40B4-BE49-F238E27FC236}">
                <a16:creationId xmlns:a16="http://schemas.microsoft.com/office/drawing/2014/main" id="{A7480ED4-22FD-4165-BE4B-7CFB5CFC10F8}"/>
              </a:ext>
            </a:extLst>
          </p:cNvPr>
          <p:cNvPicPr>
            <a:picLocks noChangeAspect="1"/>
          </p:cNvPicPr>
          <p:nvPr/>
        </p:nvPicPr>
        <p:blipFill>
          <a:blip r:embed="rId2"/>
          <a:stretch>
            <a:fillRect/>
          </a:stretch>
        </p:blipFill>
        <p:spPr>
          <a:xfrm>
            <a:off x="5505450" y="1886737"/>
            <a:ext cx="1181100" cy="400050"/>
          </a:xfrm>
          <a:prstGeom prst="rect">
            <a:avLst/>
          </a:prstGeom>
        </p:spPr>
      </p:pic>
      <p:pic>
        <p:nvPicPr>
          <p:cNvPr id="7" name="Picture 6">
            <a:extLst>
              <a:ext uri="{FF2B5EF4-FFF2-40B4-BE49-F238E27FC236}">
                <a16:creationId xmlns:a16="http://schemas.microsoft.com/office/drawing/2014/main" id="{F2A5F0BE-0C12-48C3-A922-86F68110F21C}"/>
              </a:ext>
            </a:extLst>
          </p:cNvPr>
          <p:cNvPicPr>
            <a:picLocks noChangeAspect="1"/>
          </p:cNvPicPr>
          <p:nvPr/>
        </p:nvPicPr>
        <p:blipFill>
          <a:blip r:embed="rId3"/>
          <a:stretch>
            <a:fillRect/>
          </a:stretch>
        </p:blipFill>
        <p:spPr>
          <a:xfrm>
            <a:off x="4134505" y="2889068"/>
            <a:ext cx="5953125" cy="352425"/>
          </a:xfrm>
          <a:prstGeom prst="rect">
            <a:avLst/>
          </a:prstGeom>
        </p:spPr>
      </p:pic>
      <p:pic>
        <p:nvPicPr>
          <p:cNvPr id="9" name="Picture 8">
            <a:extLst>
              <a:ext uri="{FF2B5EF4-FFF2-40B4-BE49-F238E27FC236}">
                <a16:creationId xmlns:a16="http://schemas.microsoft.com/office/drawing/2014/main" id="{26A2A42E-2501-4C69-B300-31A323A0D457}"/>
              </a:ext>
            </a:extLst>
          </p:cNvPr>
          <p:cNvPicPr>
            <a:picLocks noChangeAspect="1"/>
          </p:cNvPicPr>
          <p:nvPr/>
        </p:nvPicPr>
        <p:blipFill>
          <a:blip r:embed="rId4"/>
          <a:stretch>
            <a:fillRect/>
          </a:stretch>
        </p:blipFill>
        <p:spPr>
          <a:xfrm>
            <a:off x="5096617" y="3937620"/>
            <a:ext cx="5153025" cy="361950"/>
          </a:xfrm>
          <a:prstGeom prst="rect">
            <a:avLst/>
          </a:prstGeom>
        </p:spPr>
      </p:pic>
    </p:spTree>
    <p:extLst>
      <p:ext uri="{BB962C8B-B14F-4D97-AF65-F5344CB8AC3E}">
        <p14:creationId xmlns:p14="http://schemas.microsoft.com/office/powerpoint/2010/main" val="37443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70F4-8E26-4843-999C-8057FAB39E72}"/>
              </a:ext>
            </a:extLst>
          </p:cNvPr>
          <p:cNvSpPr>
            <a:spLocks noGrp="1"/>
          </p:cNvSpPr>
          <p:nvPr>
            <p:ph type="title"/>
          </p:nvPr>
        </p:nvSpPr>
        <p:spPr/>
        <p:txBody>
          <a:bodyPr/>
          <a:lstStyle/>
          <a:p>
            <a:r>
              <a:rPr lang="en-US" dirty="0"/>
              <a:t>Optimal Transport Cont.</a:t>
            </a:r>
          </a:p>
        </p:txBody>
      </p:sp>
      <p:sp>
        <p:nvSpPr>
          <p:cNvPr id="3" name="Content Placeholder 2">
            <a:extLst>
              <a:ext uri="{FF2B5EF4-FFF2-40B4-BE49-F238E27FC236}">
                <a16:creationId xmlns:a16="http://schemas.microsoft.com/office/drawing/2014/main" id="{8387E7BD-4ED6-4664-87C6-831EC4111089}"/>
              </a:ext>
            </a:extLst>
          </p:cNvPr>
          <p:cNvSpPr>
            <a:spLocks noGrp="1"/>
          </p:cNvSpPr>
          <p:nvPr>
            <p:ph idx="1"/>
          </p:nvPr>
        </p:nvSpPr>
        <p:spPr>
          <a:xfrm>
            <a:off x="860571" y="1873862"/>
            <a:ext cx="10515600" cy="4351338"/>
          </a:xfrm>
        </p:spPr>
        <p:txBody>
          <a:bodyPr/>
          <a:lstStyle/>
          <a:p>
            <a:r>
              <a:rPr lang="en-US" dirty="0"/>
              <a:t>Define cost function:                              so that </a:t>
            </a:r>
          </a:p>
          <a:p>
            <a:pPr marL="0" indent="0">
              <a:buNone/>
            </a:pPr>
            <a:r>
              <a:rPr lang="en-US" dirty="0"/>
              <a:t>represents the cost of transporting one unit of mass from point x to         </a:t>
            </a:r>
          </a:p>
          <a:p>
            <a:pPr marL="0" indent="0">
              <a:buNone/>
            </a:pPr>
            <a:r>
              <a:rPr lang="en-US" dirty="0"/>
              <a:t>point y</a:t>
            </a:r>
          </a:p>
          <a:p>
            <a:pPr marL="0" indent="0">
              <a:buNone/>
            </a:pPr>
            <a:endParaRPr lang="en-US" dirty="0"/>
          </a:p>
          <a:p>
            <a:r>
              <a:rPr lang="en-US" dirty="0"/>
              <a:t>Cost matrix:</a:t>
            </a:r>
          </a:p>
          <a:p>
            <a:endParaRPr lang="en-US" dirty="0"/>
          </a:p>
          <a:p>
            <a:r>
              <a:rPr lang="en-US" dirty="0"/>
              <a:t>Transport cost:                                     ,  </a:t>
            </a:r>
          </a:p>
          <a:p>
            <a:endParaRPr lang="en-US" dirty="0"/>
          </a:p>
        </p:txBody>
      </p:sp>
      <p:sp>
        <p:nvSpPr>
          <p:cNvPr id="4" name="Slide Number Placeholder 3">
            <a:extLst>
              <a:ext uri="{FF2B5EF4-FFF2-40B4-BE49-F238E27FC236}">
                <a16:creationId xmlns:a16="http://schemas.microsoft.com/office/drawing/2014/main" id="{157589BB-658F-4237-B62F-B7F9D513652B}"/>
              </a:ext>
            </a:extLst>
          </p:cNvPr>
          <p:cNvSpPr>
            <a:spLocks noGrp="1"/>
          </p:cNvSpPr>
          <p:nvPr>
            <p:ph type="sldNum" sz="quarter" idx="12"/>
          </p:nvPr>
        </p:nvSpPr>
        <p:spPr/>
        <p:txBody>
          <a:bodyPr/>
          <a:lstStyle/>
          <a:p>
            <a:fld id="{1BF4149C-A0D7-40A5-B999-9A97C0035DE2}" type="slidenum">
              <a:rPr lang="en-US" smtClean="0"/>
              <a:t>9</a:t>
            </a:fld>
            <a:endParaRPr lang="en-US"/>
          </a:p>
        </p:txBody>
      </p:sp>
      <p:pic>
        <p:nvPicPr>
          <p:cNvPr id="5" name="Picture 4">
            <a:extLst>
              <a:ext uri="{FF2B5EF4-FFF2-40B4-BE49-F238E27FC236}">
                <a16:creationId xmlns:a16="http://schemas.microsoft.com/office/drawing/2014/main" id="{051C1298-83E5-4543-8A10-39EF9A768DE7}"/>
              </a:ext>
            </a:extLst>
          </p:cNvPr>
          <p:cNvPicPr>
            <a:picLocks noChangeAspect="1"/>
          </p:cNvPicPr>
          <p:nvPr/>
        </p:nvPicPr>
        <p:blipFill>
          <a:blip r:embed="rId3"/>
          <a:stretch>
            <a:fillRect/>
          </a:stretch>
        </p:blipFill>
        <p:spPr>
          <a:xfrm>
            <a:off x="4326797" y="1957752"/>
            <a:ext cx="2095500" cy="352425"/>
          </a:xfrm>
          <a:prstGeom prst="rect">
            <a:avLst/>
          </a:prstGeom>
        </p:spPr>
      </p:pic>
      <p:pic>
        <p:nvPicPr>
          <p:cNvPr id="7" name="Picture 6">
            <a:extLst>
              <a:ext uri="{FF2B5EF4-FFF2-40B4-BE49-F238E27FC236}">
                <a16:creationId xmlns:a16="http://schemas.microsoft.com/office/drawing/2014/main" id="{431C1021-BEAF-45E3-9ECB-F776ED457E98}"/>
              </a:ext>
            </a:extLst>
          </p:cNvPr>
          <p:cNvPicPr>
            <a:picLocks noChangeAspect="1"/>
          </p:cNvPicPr>
          <p:nvPr/>
        </p:nvPicPr>
        <p:blipFill>
          <a:blip r:embed="rId4"/>
          <a:stretch>
            <a:fillRect/>
          </a:stretch>
        </p:blipFill>
        <p:spPr>
          <a:xfrm>
            <a:off x="7833572" y="1957752"/>
            <a:ext cx="3076575" cy="352425"/>
          </a:xfrm>
          <a:prstGeom prst="rect">
            <a:avLst/>
          </a:prstGeom>
        </p:spPr>
      </p:pic>
      <p:pic>
        <p:nvPicPr>
          <p:cNvPr id="9" name="Picture 8">
            <a:extLst>
              <a:ext uri="{FF2B5EF4-FFF2-40B4-BE49-F238E27FC236}">
                <a16:creationId xmlns:a16="http://schemas.microsoft.com/office/drawing/2014/main" id="{91E6D2EA-91D1-4C1B-9224-6DCC554CE39D}"/>
              </a:ext>
            </a:extLst>
          </p:cNvPr>
          <p:cNvPicPr>
            <a:picLocks noChangeAspect="1"/>
          </p:cNvPicPr>
          <p:nvPr/>
        </p:nvPicPr>
        <p:blipFill>
          <a:blip r:embed="rId5"/>
          <a:stretch>
            <a:fillRect/>
          </a:stretch>
        </p:blipFill>
        <p:spPr>
          <a:xfrm>
            <a:off x="3113233" y="3983054"/>
            <a:ext cx="6010275" cy="400050"/>
          </a:xfrm>
          <a:prstGeom prst="rect">
            <a:avLst/>
          </a:prstGeom>
        </p:spPr>
      </p:pic>
      <p:pic>
        <p:nvPicPr>
          <p:cNvPr id="11" name="Picture 10">
            <a:extLst>
              <a:ext uri="{FF2B5EF4-FFF2-40B4-BE49-F238E27FC236}">
                <a16:creationId xmlns:a16="http://schemas.microsoft.com/office/drawing/2014/main" id="{2F16768A-8304-4445-8B0C-AE4EE5E47874}"/>
              </a:ext>
            </a:extLst>
          </p:cNvPr>
          <p:cNvPicPr>
            <a:picLocks noChangeAspect="1"/>
          </p:cNvPicPr>
          <p:nvPr/>
        </p:nvPicPr>
        <p:blipFill>
          <a:blip r:embed="rId6"/>
          <a:stretch>
            <a:fillRect/>
          </a:stretch>
        </p:blipFill>
        <p:spPr>
          <a:xfrm>
            <a:off x="3425482" y="4988347"/>
            <a:ext cx="2886075" cy="476250"/>
          </a:xfrm>
          <a:prstGeom prst="rect">
            <a:avLst/>
          </a:prstGeom>
        </p:spPr>
      </p:pic>
      <p:pic>
        <p:nvPicPr>
          <p:cNvPr id="13" name="Picture 12">
            <a:extLst>
              <a:ext uri="{FF2B5EF4-FFF2-40B4-BE49-F238E27FC236}">
                <a16:creationId xmlns:a16="http://schemas.microsoft.com/office/drawing/2014/main" id="{A753AF29-F08C-4404-89CF-E60A3B895295}"/>
              </a:ext>
            </a:extLst>
          </p:cNvPr>
          <p:cNvPicPr>
            <a:picLocks noChangeAspect="1"/>
          </p:cNvPicPr>
          <p:nvPr/>
        </p:nvPicPr>
        <p:blipFill>
          <a:blip r:embed="rId7"/>
          <a:stretch>
            <a:fillRect/>
          </a:stretch>
        </p:blipFill>
        <p:spPr>
          <a:xfrm>
            <a:off x="6495218" y="4922668"/>
            <a:ext cx="2381250" cy="457200"/>
          </a:xfrm>
          <a:prstGeom prst="rect">
            <a:avLst/>
          </a:prstGeom>
        </p:spPr>
      </p:pic>
    </p:spTree>
    <p:extLst>
      <p:ext uri="{BB962C8B-B14F-4D97-AF65-F5344CB8AC3E}">
        <p14:creationId xmlns:p14="http://schemas.microsoft.com/office/powerpoint/2010/main" val="330406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1817</TotalTime>
  <Words>1448</Words>
  <Application>Microsoft Office PowerPoint</Application>
  <PresentationFormat>Widescreen</PresentationFormat>
  <Paragraphs>336</Paragraphs>
  <Slides>55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Optimal Transport Based Bayesian Inversion with Application to Signal Processing</vt:lpstr>
      <vt:lpstr>Bayesian Inversion</vt:lpstr>
      <vt:lpstr>Bayesian Inversion Cont.</vt:lpstr>
      <vt:lpstr>Bayesian Inversion Cont.</vt:lpstr>
      <vt:lpstr>Bayesian Inversion Cont. Likelihood Structure</vt:lpstr>
      <vt:lpstr>Bayesian Inversion Cont. Likelihood Structure</vt:lpstr>
      <vt:lpstr>Optimal Transport</vt:lpstr>
      <vt:lpstr>Optimal Transport Cont.</vt:lpstr>
      <vt:lpstr>Optimal Transport Cont.</vt:lpstr>
      <vt:lpstr>Optimal Transport Cont. Wasserstein Distance</vt:lpstr>
      <vt:lpstr>Optimal Transport Cont. Sinkhorn Divergence</vt:lpstr>
      <vt:lpstr>Optimal Transport Cont. DSD</vt:lpstr>
      <vt:lpstr>Optimal Transport Cont. Sinkhorn’s Algorithm</vt:lpstr>
      <vt:lpstr>Optimal Transport Cont. Sinkhorn’s Algorithm</vt:lpstr>
      <vt:lpstr>Optimal Transport Cont. Sinkhorn’s Algorithm</vt:lpstr>
      <vt:lpstr>Optimal Transport Cont. Computational Cost</vt:lpstr>
      <vt:lpstr>Optimal Transport Cont. Computational Cost</vt:lpstr>
      <vt:lpstr>Optimal Transport Likelihoods</vt:lpstr>
      <vt:lpstr>Optimal Transport Likelihoods Cont.</vt:lpstr>
      <vt:lpstr>Optimal Transport Likelihoods Cont. Convexity</vt:lpstr>
      <vt:lpstr>Optimal Transport Likelihoods Cont. Convexity</vt:lpstr>
      <vt:lpstr>PowerPoint Presentation</vt:lpstr>
      <vt:lpstr>Numerical Algorithm</vt:lpstr>
      <vt:lpstr>Numerical Algorithm Cont. </vt:lpstr>
      <vt:lpstr>Numerical Algorithm Cont.</vt:lpstr>
      <vt:lpstr>Numerical Algorithm Cont. Metropolis-Hastings sampler</vt:lpstr>
      <vt:lpstr>Numerical Algorithm Cont. Metropolis-Hastings Sampler</vt:lpstr>
      <vt:lpstr>Numerical Algorithm Cont. Metropolis-Hastings sampler</vt:lpstr>
      <vt:lpstr>Numerical Algorithm Cont. MH within G</vt:lpstr>
      <vt:lpstr>Numerical Algorithm Cont. MH within G</vt:lpstr>
      <vt:lpstr>Numerical Algorithm Cont. MH within G</vt:lpstr>
      <vt:lpstr>Numerical Examples</vt:lpstr>
      <vt:lpstr>Numerical Examples Cont. Known Posterior</vt:lpstr>
      <vt:lpstr>Numerical Examples Cont. Known Posterior</vt:lpstr>
      <vt:lpstr>Numerical Examples Cont. Known Posterior</vt:lpstr>
      <vt:lpstr>Numerical Examples Cont. Known Posterior</vt:lpstr>
      <vt:lpstr>PowerPoint Presentation</vt:lpstr>
      <vt:lpstr>Numerical Examples Cont. Known Posterior</vt:lpstr>
      <vt:lpstr>Numerical Examples Cont. Known Posterior</vt:lpstr>
      <vt:lpstr>PowerPoint Presentation</vt:lpstr>
      <vt:lpstr>Numerical Examples Cont. Known Posterior</vt:lpstr>
      <vt:lpstr>PowerPoint Presentation</vt:lpstr>
      <vt:lpstr>Numerical Examples Cont. Additive Gaussian Noise</vt:lpstr>
      <vt:lpstr>PowerPoint Presentation</vt:lpstr>
      <vt:lpstr>Numerical Examples Cont. Additive Gaussian Noise</vt:lpstr>
      <vt:lpstr>Numerical Examples Cont. Additive Gaussian Noise</vt:lpstr>
      <vt:lpstr>PowerPoint Presentation</vt:lpstr>
      <vt:lpstr>PowerPoint Presentation</vt:lpstr>
      <vt:lpstr>PowerPoint Presentation</vt:lpstr>
      <vt:lpstr>PowerPoint Presentation</vt:lpstr>
      <vt:lpstr>PowerPoint Presentation</vt:lpstr>
      <vt:lpstr>Refrences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Transport Based Bayesian Inversion</dc:title>
  <dc:creator>Elijah Perez</dc:creator>
  <cp:lastModifiedBy>Elijah Perez</cp:lastModifiedBy>
  <cp:revision>63</cp:revision>
  <dcterms:created xsi:type="dcterms:W3CDTF">2021-06-20T22:19:09Z</dcterms:created>
  <dcterms:modified xsi:type="dcterms:W3CDTF">2021-07-07T06:37:01Z</dcterms:modified>
</cp:coreProperties>
</file>