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4" r:id="rId7"/>
    <p:sldId id="260" r:id="rId8"/>
    <p:sldId id="269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E3743-625D-36E6-C6BA-C2CEE3A71798}" v="19" dt="2024-10-18T19:06:36.797"/>
    <p1510:client id="{30612312-F30C-BE60-CBE4-BA5482093113}" v="515" dt="2024-10-18T19:06:34.500"/>
    <p1510:client id="{9CE4A83D-7572-4FD0-82C8-D07808D78252}" v="895" dt="2024-10-18T18:46:33.452"/>
    <p1510:client id="{AF6451C2-BE0C-9A0A-75F9-11E47ABBA906}" v="439" dt="2024-10-18T19:04:3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AB663-2110-414C-BA0A-83FC4458DF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25F4E-9EE9-4196-AC01-E438A33BC0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Improvements</a:t>
          </a:r>
          <a:br>
            <a:rPr lang="en-US"/>
          </a:br>
          <a:endParaRPr lang="en-US"/>
        </a:p>
      </dgm:t>
    </dgm:pt>
    <dgm:pt modelId="{BBEB3EDA-ABEB-462E-883D-6BDEBB81A636}" type="parTrans" cxnId="{8AFBC403-E549-42A9-B1BB-6078F27704A2}">
      <dgm:prSet/>
      <dgm:spPr/>
      <dgm:t>
        <a:bodyPr/>
        <a:lstStyle/>
        <a:p>
          <a:endParaRPr lang="en-US"/>
        </a:p>
      </dgm:t>
    </dgm:pt>
    <dgm:pt modelId="{D6262C0B-5C6B-4ED3-94C9-7837632B6CD0}" type="sibTrans" cxnId="{8AFBC403-E549-42A9-B1BB-6078F27704A2}">
      <dgm:prSet/>
      <dgm:spPr/>
      <dgm:t>
        <a:bodyPr/>
        <a:lstStyle/>
        <a:p>
          <a:endParaRPr lang="en-US"/>
        </a:p>
      </dgm:t>
    </dgm:pt>
    <dgm:pt modelId="{3F32C5E6-B4AC-47D1-8DE1-361DFC5AD9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</a:t>
          </a:r>
          <a:br>
            <a:rPr lang="en-US"/>
          </a:br>
          <a:endParaRPr lang="en-US"/>
        </a:p>
      </dgm:t>
    </dgm:pt>
    <dgm:pt modelId="{780F4233-65B9-47C8-B99F-02CAA07B9B3C}" type="parTrans" cxnId="{B71457EB-F27E-4101-A9A3-8DA2E7A9E41C}">
      <dgm:prSet/>
      <dgm:spPr/>
      <dgm:t>
        <a:bodyPr/>
        <a:lstStyle/>
        <a:p>
          <a:endParaRPr lang="en-US"/>
        </a:p>
      </dgm:t>
    </dgm:pt>
    <dgm:pt modelId="{991758AE-BA27-4120-9887-76F5E9B0FFAA}" type="sibTrans" cxnId="{B71457EB-F27E-4101-A9A3-8DA2E7A9E41C}">
      <dgm:prSet/>
      <dgm:spPr/>
      <dgm:t>
        <a:bodyPr/>
        <a:lstStyle/>
        <a:p>
          <a:endParaRPr lang="en-US"/>
        </a:p>
      </dgm:t>
    </dgm:pt>
    <dgm:pt modelId="{81D5F100-9221-4B82-A537-F59F8D1302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Auto-scaling Infrastructure</a:t>
          </a:r>
        </a:p>
      </dgm:t>
    </dgm:pt>
    <dgm:pt modelId="{9ACD7C6C-39D6-4B75-A700-B3B3BFD4AF8B}" type="parTrans" cxnId="{B73157EE-3DCE-45CA-B92C-37D01A4FC36F}">
      <dgm:prSet/>
      <dgm:spPr/>
      <dgm:t>
        <a:bodyPr/>
        <a:lstStyle/>
        <a:p>
          <a:endParaRPr lang="en-US"/>
        </a:p>
      </dgm:t>
    </dgm:pt>
    <dgm:pt modelId="{3757C1A7-0E11-4C50-AD0E-716C8004356B}" type="sibTrans" cxnId="{B73157EE-3DCE-45CA-B92C-37D01A4FC36F}">
      <dgm:prSet/>
      <dgm:spPr/>
      <dgm:t>
        <a:bodyPr/>
        <a:lstStyle/>
        <a:p>
          <a:endParaRPr lang="en-US"/>
        </a:p>
      </dgm:t>
    </dgm:pt>
    <dgm:pt modelId="{E18659AE-A9EB-4EB8-86AE-704D908AC246}" type="pres">
      <dgm:prSet presAssocID="{07CAB663-2110-414C-BA0A-83FC4458DF37}" presName="root" presStyleCnt="0">
        <dgm:presLayoutVars>
          <dgm:dir/>
          <dgm:resizeHandles val="exact"/>
        </dgm:presLayoutVars>
      </dgm:prSet>
      <dgm:spPr/>
    </dgm:pt>
    <dgm:pt modelId="{D98E14F1-BDCF-4FAB-B72B-554F91FFEC6B}" type="pres">
      <dgm:prSet presAssocID="{15925F4E-9EE9-4196-AC01-E438A33BC0BF}" presName="compNode" presStyleCnt="0"/>
      <dgm:spPr/>
    </dgm:pt>
    <dgm:pt modelId="{8360DCB2-1007-4005-99B7-AEBC005632C5}" type="pres">
      <dgm:prSet presAssocID="{15925F4E-9EE9-4196-AC01-E438A33BC0BF}" presName="iconBgRect" presStyleLbl="bgShp" presStyleIdx="0" presStyleCnt="3"/>
      <dgm:spPr/>
    </dgm:pt>
    <dgm:pt modelId="{79EDC529-0892-44C6-92CA-62157690BA45}" type="pres">
      <dgm:prSet presAssocID="{15925F4E-9EE9-4196-AC01-E438A33BC0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66F805-225E-4719-A381-77618D48087D}" type="pres">
      <dgm:prSet presAssocID="{15925F4E-9EE9-4196-AC01-E438A33BC0BF}" presName="spaceRect" presStyleCnt="0"/>
      <dgm:spPr/>
    </dgm:pt>
    <dgm:pt modelId="{FFA5D0A1-6F2F-4B40-991C-509DEAD72073}" type="pres">
      <dgm:prSet presAssocID="{15925F4E-9EE9-4196-AC01-E438A33BC0BF}" presName="textRect" presStyleLbl="revTx" presStyleIdx="0" presStyleCnt="3">
        <dgm:presLayoutVars>
          <dgm:chMax val="1"/>
          <dgm:chPref val="1"/>
        </dgm:presLayoutVars>
      </dgm:prSet>
      <dgm:spPr/>
    </dgm:pt>
    <dgm:pt modelId="{0A06142B-58D3-46F7-92E1-40942A5EEF87}" type="pres">
      <dgm:prSet presAssocID="{D6262C0B-5C6B-4ED3-94C9-7837632B6CD0}" presName="sibTrans" presStyleCnt="0"/>
      <dgm:spPr/>
    </dgm:pt>
    <dgm:pt modelId="{99234700-2D4B-4B9A-864E-DF371E32F127}" type="pres">
      <dgm:prSet presAssocID="{3F32C5E6-B4AC-47D1-8DE1-361DFC5AD9A0}" presName="compNode" presStyleCnt="0"/>
      <dgm:spPr/>
    </dgm:pt>
    <dgm:pt modelId="{E121232E-33F5-4B55-9113-F7EBFB986915}" type="pres">
      <dgm:prSet presAssocID="{3F32C5E6-B4AC-47D1-8DE1-361DFC5AD9A0}" presName="iconBgRect" presStyleLbl="bgShp" presStyleIdx="1" presStyleCnt="3"/>
      <dgm:spPr/>
    </dgm:pt>
    <dgm:pt modelId="{E2B943A9-468D-4DC6-8813-513D84D1F953}" type="pres">
      <dgm:prSet presAssocID="{3F32C5E6-B4AC-47D1-8DE1-361DFC5AD9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3BFA2A1D-D98F-42EA-A119-9B9EA053B59E}" type="pres">
      <dgm:prSet presAssocID="{3F32C5E6-B4AC-47D1-8DE1-361DFC5AD9A0}" presName="spaceRect" presStyleCnt="0"/>
      <dgm:spPr/>
    </dgm:pt>
    <dgm:pt modelId="{07EBD87A-C2A0-4B57-AE88-340F6EA6C816}" type="pres">
      <dgm:prSet presAssocID="{3F32C5E6-B4AC-47D1-8DE1-361DFC5AD9A0}" presName="textRect" presStyleLbl="revTx" presStyleIdx="1" presStyleCnt="3">
        <dgm:presLayoutVars>
          <dgm:chMax val="1"/>
          <dgm:chPref val="1"/>
        </dgm:presLayoutVars>
      </dgm:prSet>
      <dgm:spPr/>
    </dgm:pt>
    <dgm:pt modelId="{945BFFB1-5CE5-4016-811D-E41A819B994D}" type="pres">
      <dgm:prSet presAssocID="{991758AE-BA27-4120-9887-76F5E9B0FFAA}" presName="sibTrans" presStyleCnt="0"/>
      <dgm:spPr/>
    </dgm:pt>
    <dgm:pt modelId="{54C8A05F-2B91-4276-83B1-6905F0EDAB66}" type="pres">
      <dgm:prSet presAssocID="{81D5F100-9221-4B82-A537-F59F8D13023D}" presName="compNode" presStyleCnt="0"/>
      <dgm:spPr/>
    </dgm:pt>
    <dgm:pt modelId="{097CCD6E-45F0-4BFE-834B-AE0E1935520C}" type="pres">
      <dgm:prSet presAssocID="{81D5F100-9221-4B82-A537-F59F8D13023D}" presName="iconBgRect" presStyleLbl="bgShp" presStyleIdx="2" presStyleCnt="3"/>
      <dgm:spPr/>
    </dgm:pt>
    <dgm:pt modelId="{A941FC35-6D2B-47BF-B335-BA356E9E8569}" type="pres">
      <dgm:prSet presAssocID="{81D5F100-9221-4B82-A537-F59F8D1302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8B82F1-BDAD-4867-A48D-36C6F259AD1A}" type="pres">
      <dgm:prSet presAssocID="{81D5F100-9221-4B82-A537-F59F8D13023D}" presName="spaceRect" presStyleCnt="0"/>
      <dgm:spPr/>
    </dgm:pt>
    <dgm:pt modelId="{430B823A-9217-429A-A4DA-FFE0F6D9886A}" type="pres">
      <dgm:prSet presAssocID="{81D5F100-9221-4B82-A537-F59F8D1302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FBC403-E549-42A9-B1BB-6078F27704A2}" srcId="{07CAB663-2110-414C-BA0A-83FC4458DF37}" destId="{15925F4E-9EE9-4196-AC01-E438A33BC0BF}" srcOrd="0" destOrd="0" parTransId="{BBEB3EDA-ABEB-462E-883D-6BDEBB81A636}" sibTransId="{D6262C0B-5C6B-4ED3-94C9-7837632B6CD0}"/>
    <dgm:cxn modelId="{FAC0B365-41E6-4CE4-8DE5-04985885730A}" type="presOf" srcId="{15925F4E-9EE9-4196-AC01-E438A33BC0BF}" destId="{FFA5D0A1-6F2F-4B40-991C-509DEAD72073}" srcOrd="0" destOrd="0" presId="urn:microsoft.com/office/officeart/2018/5/layout/IconCircleLabelList"/>
    <dgm:cxn modelId="{509094B6-48F3-4707-A9D1-432BD94BACF4}" type="presOf" srcId="{3F32C5E6-B4AC-47D1-8DE1-361DFC5AD9A0}" destId="{07EBD87A-C2A0-4B57-AE88-340F6EA6C816}" srcOrd="0" destOrd="0" presId="urn:microsoft.com/office/officeart/2018/5/layout/IconCircleLabelList"/>
    <dgm:cxn modelId="{BB602CDF-5DBE-43E6-B105-004EA64FF62E}" type="presOf" srcId="{07CAB663-2110-414C-BA0A-83FC4458DF37}" destId="{E18659AE-A9EB-4EB8-86AE-704D908AC246}" srcOrd="0" destOrd="0" presId="urn:microsoft.com/office/officeart/2018/5/layout/IconCircleLabelList"/>
    <dgm:cxn modelId="{29606BDF-62E5-41EA-AA46-3DB5B42412DF}" type="presOf" srcId="{81D5F100-9221-4B82-A537-F59F8D13023D}" destId="{430B823A-9217-429A-A4DA-FFE0F6D9886A}" srcOrd="0" destOrd="0" presId="urn:microsoft.com/office/officeart/2018/5/layout/IconCircleLabelList"/>
    <dgm:cxn modelId="{B71457EB-F27E-4101-A9A3-8DA2E7A9E41C}" srcId="{07CAB663-2110-414C-BA0A-83FC4458DF37}" destId="{3F32C5E6-B4AC-47D1-8DE1-361DFC5AD9A0}" srcOrd="1" destOrd="0" parTransId="{780F4233-65B9-47C8-B99F-02CAA07B9B3C}" sibTransId="{991758AE-BA27-4120-9887-76F5E9B0FFAA}"/>
    <dgm:cxn modelId="{B73157EE-3DCE-45CA-B92C-37D01A4FC36F}" srcId="{07CAB663-2110-414C-BA0A-83FC4458DF37}" destId="{81D5F100-9221-4B82-A537-F59F8D13023D}" srcOrd="2" destOrd="0" parTransId="{9ACD7C6C-39D6-4B75-A700-B3B3BFD4AF8B}" sibTransId="{3757C1A7-0E11-4C50-AD0E-716C8004356B}"/>
    <dgm:cxn modelId="{6C133E81-5C83-43A2-83DC-631E690A7351}" type="presParOf" srcId="{E18659AE-A9EB-4EB8-86AE-704D908AC246}" destId="{D98E14F1-BDCF-4FAB-B72B-554F91FFEC6B}" srcOrd="0" destOrd="0" presId="urn:microsoft.com/office/officeart/2018/5/layout/IconCircleLabelList"/>
    <dgm:cxn modelId="{EEE4B7D5-E10B-4F5B-9626-FA1EC556D6CD}" type="presParOf" srcId="{D98E14F1-BDCF-4FAB-B72B-554F91FFEC6B}" destId="{8360DCB2-1007-4005-99B7-AEBC005632C5}" srcOrd="0" destOrd="0" presId="urn:microsoft.com/office/officeart/2018/5/layout/IconCircleLabelList"/>
    <dgm:cxn modelId="{16199FB2-F6BA-4E52-BEA0-A5B87F72DF2C}" type="presParOf" srcId="{D98E14F1-BDCF-4FAB-B72B-554F91FFEC6B}" destId="{79EDC529-0892-44C6-92CA-62157690BA45}" srcOrd="1" destOrd="0" presId="urn:microsoft.com/office/officeart/2018/5/layout/IconCircleLabelList"/>
    <dgm:cxn modelId="{3E86DB3A-81AA-4311-8D22-795BB18A5391}" type="presParOf" srcId="{D98E14F1-BDCF-4FAB-B72B-554F91FFEC6B}" destId="{9366F805-225E-4719-A381-77618D48087D}" srcOrd="2" destOrd="0" presId="urn:microsoft.com/office/officeart/2018/5/layout/IconCircleLabelList"/>
    <dgm:cxn modelId="{5523365A-2072-499B-AFEA-37F6947C9BBE}" type="presParOf" srcId="{D98E14F1-BDCF-4FAB-B72B-554F91FFEC6B}" destId="{FFA5D0A1-6F2F-4B40-991C-509DEAD72073}" srcOrd="3" destOrd="0" presId="urn:microsoft.com/office/officeart/2018/5/layout/IconCircleLabelList"/>
    <dgm:cxn modelId="{E4DE2B06-B65A-4F2C-A150-12447DF936DF}" type="presParOf" srcId="{E18659AE-A9EB-4EB8-86AE-704D908AC246}" destId="{0A06142B-58D3-46F7-92E1-40942A5EEF87}" srcOrd="1" destOrd="0" presId="urn:microsoft.com/office/officeart/2018/5/layout/IconCircleLabelList"/>
    <dgm:cxn modelId="{2B515267-D899-412D-B65F-139FB2594C3A}" type="presParOf" srcId="{E18659AE-A9EB-4EB8-86AE-704D908AC246}" destId="{99234700-2D4B-4B9A-864E-DF371E32F127}" srcOrd="2" destOrd="0" presId="urn:microsoft.com/office/officeart/2018/5/layout/IconCircleLabelList"/>
    <dgm:cxn modelId="{69B35422-FCD1-49FF-95B1-B66CB1EE9045}" type="presParOf" srcId="{99234700-2D4B-4B9A-864E-DF371E32F127}" destId="{E121232E-33F5-4B55-9113-F7EBFB986915}" srcOrd="0" destOrd="0" presId="urn:microsoft.com/office/officeart/2018/5/layout/IconCircleLabelList"/>
    <dgm:cxn modelId="{8CBB5482-514E-4DB1-A9D3-F8EE0C134CD1}" type="presParOf" srcId="{99234700-2D4B-4B9A-864E-DF371E32F127}" destId="{E2B943A9-468D-4DC6-8813-513D84D1F953}" srcOrd="1" destOrd="0" presId="urn:microsoft.com/office/officeart/2018/5/layout/IconCircleLabelList"/>
    <dgm:cxn modelId="{9B78F76F-BE35-4485-B819-E32678395707}" type="presParOf" srcId="{99234700-2D4B-4B9A-864E-DF371E32F127}" destId="{3BFA2A1D-D98F-42EA-A119-9B9EA053B59E}" srcOrd="2" destOrd="0" presId="urn:microsoft.com/office/officeart/2018/5/layout/IconCircleLabelList"/>
    <dgm:cxn modelId="{3F710A80-3538-4F56-A0AB-E72447EC71BE}" type="presParOf" srcId="{99234700-2D4B-4B9A-864E-DF371E32F127}" destId="{07EBD87A-C2A0-4B57-AE88-340F6EA6C816}" srcOrd="3" destOrd="0" presId="urn:microsoft.com/office/officeart/2018/5/layout/IconCircleLabelList"/>
    <dgm:cxn modelId="{B90C6327-34CA-4FD9-93A2-DAD329655031}" type="presParOf" srcId="{E18659AE-A9EB-4EB8-86AE-704D908AC246}" destId="{945BFFB1-5CE5-4016-811D-E41A819B994D}" srcOrd="3" destOrd="0" presId="urn:microsoft.com/office/officeart/2018/5/layout/IconCircleLabelList"/>
    <dgm:cxn modelId="{11EB0BA2-4556-49F1-98AE-2439A7EB0EF8}" type="presParOf" srcId="{E18659AE-A9EB-4EB8-86AE-704D908AC246}" destId="{54C8A05F-2B91-4276-83B1-6905F0EDAB66}" srcOrd="4" destOrd="0" presId="urn:microsoft.com/office/officeart/2018/5/layout/IconCircleLabelList"/>
    <dgm:cxn modelId="{8C78FDC6-9904-49E2-AC38-A07E0E2C6CB8}" type="presParOf" srcId="{54C8A05F-2B91-4276-83B1-6905F0EDAB66}" destId="{097CCD6E-45F0-4BFE-834B-AE0E1935520C}" srcOrd="0" destOrd="0" presId="urn:microsoft.com/office/officeart/2018/5/layout/IconCircleLabelList"/>
    <dgm:cxn modelId="{FFB122E5-368F-4909-86A5-33663C9D8B89}" type="presParOf" srcId="{54C8A05F-2B91-4276-83B1-6905F0EDAB66}" destId="{A941FC35-6D2B-47BF-B335-BA356E9E8569}" srcOrd="1" destOrd="0" presId="urn:microsoft.com/office/officeart/2018/5/layout/IconCircleLabelList"/>
    <dgm:cxn modelId="{69A569E8-9DA8-446A-8052-689F735DF9D9}" type="presParOf" srcId="{54C8A05F-2B91-4276-83B1-6905F0EDAB66}" destId="{D68B82F1-BDAD-4867-A48D-36C6F259AD1A}" srcOrd="2" destOrd="0" presId="urn:microsoft.com/office/officeart/2018/5/layout/IconCircleLabelList"/>
    <dgm:cxn modelId="{38D2A9C9-61DA-4917-9E8E-FF91D43593DB}" type="presParOf" srcId="{54C8A05F-2B91-4276-83B1-6905F0EDAB66}" destId="{430B823A-9217-429A-A4DA-FFE0F6D988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0DCB2-1007-4005-99B7-AEBC005632C5}">
      <dsp:nvSpPr>
        <dsp:cNvPr id="0" name=""/>
        <dsp:cNvSpPr/>
      </dsp:nvSpPr>
      <dsp:spPr>
        <a:xfrm>
          <a:off x="657900" y="35271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DC529-0892-44C6-92CA-62157690BA45}">
      <dsp:nvSpPr>
        <dsp:cNvPr id="0" name=""/>
        <dsp:cNvSpPr/>
      </dsp:nvSpPr>
      <dsp:spPr>
        <a:xfrm>
          <a:off x="1082025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D0A1-6F2F-4B40-991C-509DEAD72073}">
      <dsp:nvSpPr>
        <dsp:cNvPr id="0" name=""/>
        <dsp:cNvSpPr/>
      </dsp:nvSpPr>
      <dsp:spPr>
        <a:xfrm>
          <a:off x="21712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Future Improvements</a:t>
          </a:r>
          <a:br>
            <a:rPr lang="en-US" sz="2300" kern="1200"/>
          </a:br>
          <a:endParaRPr lang="en-US" sz="2300" kern="1200"/>
        </a:p>
      </dsp:txBody>
      <dsp:txXfrm>
        <a:off x="21712" y="2962712"/>
        <a:ext cx="3262500" cy="720000"/>
      </dsp:txXfrm>
    </dsp:sp>
    <dsp:sp modelId="{E121232E-33F5-4B55-9113-F7EBFB986915}">
      <dsp:nvSpPr>
        <dsp:cNvPr id="0" name=""/>
        <dsp:cNvSpPr/>
      </dsp:nvSpPr>
      <dsp:spPr>
        <a:xfrm>
          <a:off x="4491337" y="352712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3A9-468D-4DC6-8813-513D84D1F953}">
      <dsp:nvSpPr>
        <dsp:cNvPr id="0" name=""/>
        <dsp:cNvSpPr/>
      </dsp:nvSpPr>
      <dsp:spPr>
        <a:xfrm>
          <a:off x="4915462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D87A-C2A0-4B57-AE88-340F6EA6C816}">
      <dsp:nvSpPr>
        <dsp:cNvPr id="0" name=""/>
        <dsp:cNvSpPr/>
      </dsp:nvSpPr>
      <dsp:spPr>
        <a:xfrm>
          <a:off x="3855150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Cleaning</a:t>
          </a:r>
          <a:br>
            <a:rPr lang="en-US" sz="2300" kern="1200"/>
          </a:br>
          <a:endParaRPr lang="en-US" sz="2300" kern="1200"/>
        </a:p>
      </dsp:txBody>
      <dsp:txXfrm>
        <a:off x="3855150" y="2962712"/>
        <a:ext cx="3262500" cy="720000"/>
      </dsp:txXfrm>
    </dsp:sp>
    <dsp:sp modelId="{097CCD6E-45F0-4BFE-834B-AE0E1935520C}">
      <dsp:nvSpPr>
        <dsp:cNvPr id="0" name=""/>
        <dsp:cNvSpPr/>
      </dsp:nvSpPr>
      <dsp:spPr>
        <a:xfrm>
          <a:off x="8324775" y="352712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FC35-6D2B-47BF-B335-BA356E9E8569}">
      <dsp:nvSpPr>
        <dsp:cNvPr id="0" name=""/>
        <dsp:cNvSpPr/>
      </dsp:nvSpPr>
      <dsp:spPr>
        <a:xfrm>
          <a:off x="8748900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823A-9217-429A-A4DA-FFE0F6D9886A}">
      <dsp:nvSpPr>
        <dsp:cNvPr id="0" name=""/>
        <dsp:cNvSpPr/>
      </dsp:nvSpPr>
      <dsp:spPr>
        <a:xfrm>
          <a:off x="7688587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Auto-scaling Infrastructure</a:t>
          </a:r>
        </a:p>
      </dsp:txBody>
      <dsp:txXfrm>
        <a:off x="7688587" y="296271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rand.training/uk/blog/cloud-and-ai-who-are-the-top-6-cloud-ai-service-providers" TargetMode="External"/><Relationship Id="rId7" Type="http://schemas.openxmlformats.org/officeDocument/2006/relationships/hyperlink" Target="https://www.vates.com/the-future-of-machine-learning-emerging-trends-and-applications/" TargetMode="External"/><Relationship Id="rId2" Type="http://schemas.openxmlformats.org/officeDocument/2006/relationships/hyperlink" Target="https://docs.aws.amazon.com/lookoutmetrics/latest/dev/lookoutmetrics-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cleansing-introduction/" TargetMode="External"/><Relationship Id="rId5" Type="http://schemas.openxmlformats.org/officeDocument/2006/relationships/hyperlink" Target="https://customers.microsoft.com/en-us/story/754836-bbc-media-entertainment-azure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</a:t>
            </a:r>
            <a:r>
              <a:rPr lang="en-US" b="1" err="1"/>
              <a:t>Danis</a:t>
            </a:r>
            <a:endParaRPr lang="en-US" b="1"/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Farhana Mahmud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7" y="376053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39" y="1406459"/>
            <a:ext cx="5334203" cy="42380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AutoNum type="arabicPeriod"/>
            </a:pPr>
            <a:r>
              <a:rPr lang="en-US" sz="2200"/>
              <a:t>What is data drift?</a:t>
            </a:r>
          </a:p>
          <a:p>
            <a:pPr marL="457200" indent="-457200">
              <a:buAutoNum type="arabicPeriod"/>
            </a:pPr>
            <a:r>
              <a:rPr lang="en-US" sz="2200"/>
              <a:t>What does Amazon Lookout do?</a:t>
            </a:r>
          </a:p>
          <a:p>
            <a:pPr marL="914400" lvl="1" indent="-457200">
              <a:buAutoNum type="alphaLcPeriod"/>
            </a:pPr>
            <a:r>
              <a:rPr lang="en-US" sz="1800"/>
              <a:t>Extracts and analyzes text documents</a:t>
            </a:r>
          </a:p>
          <a:p>
            <a:pPr marL="914400" lvl="1" indent="-457200">
              <a:buAutoNum type="alphaLcPeriod"/>
            </a:pPr>
            <a:r>
              <a:rPr lang="en-US" sz="1800"/>
              <a:t>Detect anomalies and  analyze the root causes</a:t>
            </a:r>
          </a:p>
          <a:p>
            <a:pPr marL="914400" lvl="1" indent="-457200">
              <a:buAutoNum type="alphaLcPeriod"/>
            </a:pPr>
            <a:r>
              <a:rPr lang="en-US" sz="1800"/>
              <a:t>Retrieve relevant data via prompts or key-words</a:t>
            </a:r>
          </a:p>
          <a:p>
            <a:pPr marL="914400" lvl="1" indent="-457200">
              <a:buAutoNum type="alphaLcPeriod"/>
            </a:pPr>
            <a:endParaRPr lang="en-US" sz="1800"/>
          </a:p>
          <a:p>
            <a:pPr marL="457200" indent="-457200">
              <a:buAutoNum type="arabicPeriod"/>
            </a:pPr>
            <a:r>
              <a:rPr lang="en-US" sz="2200"/>
              <a:t>Which of the following applications address the scalability issues at Netflix</a:t>
            </a:r>
          </a:p>
          <a:p>
            <a:pPr marL="914400" lvl="1" indent="-342900">
              <a:buAutoNum type="alphaLcPeriod"/>
            </a:pPr>
            <a:r>
              <a:rPr lang="en-US" sz="1800"/>
              <a:t>Metaflow</a:t>
            </a:r>
          </a:p>
          <a:p>
            <a:pPr marL="914400" lvl="1" indent="-342900">
              <a:buAutoNum type="alphaLcPeriod"/>
            </a:pPr>
            <a:r>
              <a:rPr lang="en-US" sz="1800"/>
              <a:t>Kubernetes</a:t>
            </a:r>
          </a:p>
          <a:p>
            <a:pPr marL="914400" lvl="1" indent="-342900">
              <a:buAutoNum type="alphaLcPeriod"/>
            </a:pPr>
            <a:r>
              <a:rPr lang="en-US" sz="1800" err="1"/>
              <a:t>MLOps</a:t>
            </a:r>
            <a:endParaRPr lang="en-US" sz="1800"/>
          </a:p>
          <a:p>
            <a:pPr marL="914400" lvl="1" indent="-342900">
              <a:buAutoNum type="alphaLcPeriod"/>
            </a:pPr>
            <a:r>
              <a:rPr lang="en-US" sz="1800"/>
              <a:t>AWS Spot instances</a:t>
            </a:r>
          </a:p>
          <a:p>
            <a:pPr marL="457200" indent="-457200">
              <a:buAutoNum type="arabicPeriod"/>
            </a:pPr>
            <a:r>
              <a:rPr lang="en-US" sz="2200"/>
              <a:t>What AWS services does AWS SageMaker have deep integration with? </a:t>
            </a:r>
          </a:p>
          <a:p>
            <a:pPr marL="914400" lvl="1" indent="-342900">
              <a:buAutoNum type="alphaLcPeriod"/>
            </a:pPr>
            <a:r>
              <a:rPr lang="en-US" sz="1800"/>
              <a:t>EC2</a:t>
            </a:r>
          </a:p>
          <a:p>
            <a:pPr marL="914400" lvl="1" indent="-342900">
              <a:buAutoNum type="alphaLcPeriod"/>
            </a:pPr>
            <a:r>
              <a:rPr lang="en-US" sz="1800"/>
              <a:t>S3</a:t>
            </a:r>
          </a:p>
          <a:p>
            <a:pPr marL="914400" lvl="1" indent="-342900">
              <a:buAutoNum type="alphaLcPeriod"/>
            </a:pPr>
            <a:r>
              <a:rPr lang="en-US" sz="1800"/>
              <a:t>Lambda</a:t>
            </a:r>
          </a:p>
          <a:p>
            <a:pPr marL="914400" lvl="1" indent="-342900">
              <a:buAutoNum type="alphaLcPeriod"/>
            </a:pPr>
            <a:r>
              <a:rPr lang="en-US" sz="1800"/>
              <a:t>All of the above</a:t>
            </a:r>
          </a:p>
          <a:p>
            <a:pPr marL="457200" indent="-457200">
              <a:buAutoNum type="arabicPeriod"/>
            </a:pPr>
            <a:r>
              <a:rPr lang="en-US" sz="2200"/>
              <a:t>Which provider focuses on customer interactions, sales, marketing, and service operations:</a:t>
            </a:r>
          </a:p>
          <a:p>
            <a:pPr marL="914400" lvl="1" indent="-342900">
              <a:buAutoNum type="alphaLcPeriod"/>
            </a:pPr>
            <a:r>
              <a:rPr lang="en-US" sz="1800"/>
              <a:t>AWS</a:t>
            </a:r>
          </a:p>
          <a:p>
            <a:pPr marL="914400" lvl="1" indent="-342900">
              <a:buAutoNum type="alphaLcPeriod"/>
            </a:pPr>
            <a:r>
              <a:rPr lang="en-US" sz="1800"/>
              <a:t>Salesforce</a:t>
            </a:r>
          </a:p>
          <a:p>
            <a:pPr marL="914400" lvl="1" indent="-342900">
              <a:buAutoNum type="alphaLcPeriod"/>
            </a:pPr>
            <a:r>
              <a:rPr lang="en-US" sz="1800"/>
              <a:t>Microsoft Azure</a:t>
            </a:r>
          </a:p>
          <a:p>
            <a:pPr marL="914400" lvl="1" indent="-342900">
              <a:buAutoNum type="alphaLcPeriod"/>
            </a:pPr>
            <a:r>
              <a:rPr lang="en-US" sz="1800"/>
              <a:t>Google Cloud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Amazon Web Services. (2024). Amazon Lookout for Metrics - Developer Guide. What is Amazon Lookout for Metrics? </a:t>
            </a:r>
            <a:r>
              <a:rPr lang="en-CA" dirty="0">
                <a:hlinkClick r:id="rId2"/>
              </a:rPr>
              <a:t>https://docs.aws.amazon.com/lookoutmetrics/latest/dev/lookoutmetrics-welcome.html</a:t>
            </a:r>
            <a:endParaRPr lang="en-CA" dirty="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 </a:t>
            </a:r>
            <a:r>
              <a:rPr lang="en-CA" dirty="0">
                <a:hlinkClick r:id="" action="ppaction://noaction"/>
              </a:rPr>
              <a:t>https://www.researchandmarkets.com/reports/5806529/global-cloud-ai-market-size-share-and-industry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Fitzpatrick. (2024, April 10). Cloud and AI — Who are the top 6 Cloud AI service providers?. Firebrand. </a:t>
            </a:r>
            <a:r>
              <a:rPr lang="en-CA" dirty="0">
                <a:hlinkClick r:id="rId3"/>
              </a:rPr>
              <a:t>https://firebrand.training/uk/blog/cloud-and-ai-who-are-the-top-6-cloud-ai-service-providers</a:t>
            </a:r>
            <a:r>
              <a:rPr lang="en-CA" dirty="0"/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Microsoft. (2023, August 21). </a:t>
            </a:r>
            <a:r>
              <a:rPr lang="en-CA" i="1" dirty="0"/>
              <a:t>Extract and analyze call center data. </a:t>
            </a:r>
            <a:r>
              <a:rPr lang="en-CA" dirty="0"/>
              <a:t>Artificial intelligence (AI) architecture design. </a:t>
            </a:r>
            <a:r>
              <a:rPr lang="en-CA" dirty="0">
                <a:hlinkClick r:id="rId4"/>
              </a:rPr>
              <a:t>https://learn.microsoft.com/pdf?url=https%3A%2F%2Flearn.microsoft.com%2Fen-us%2Fazure%2Farchitecture%2Fai-ml%2Ftoc.json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BBC innovates how it delivers trusted news and entertainment with Azure AI. (n.d.). Microsoft Customers Stories. </a:t>
            </a:r>
            <a:r>
              <a:rPr lang="en-CA" dirty="0">
                <a:hlinkClick r:id="rId5"/>
              </a:rPr>
              <a:t>https://customers.microsoft.com/en-us/story/754836-bbc-media-entertainment-azure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err="1"/>
              <a:t>GeeksforGeeks</a:t>
            </a:r>
            <a:r>
              <a:rPr lang="en-CA" dirty="0"/>
              <a:t>. (2024, July 31). Data cleansing: Introduction. </a:t>
            </a:r>
            <a:r>
              <a:rPr lang="en-CA" err="1"/>
              <a:t>GeeksforGeeks</a:t>
            </a:r>
            <a:r>
              <a:rPr lang="en-CA" dirty="0"/>
              <a:t>. </a:t>
            </a:r>
            <a:br>
              <a:rPr lang="en-US" dirty="0"/>
            </a:br>
            <a:r>
              <a:rPr lang="en-CA" dirty="0">
                <a:hlinkClick r:id="rId6"/>
              </a:rPr>
              <a:t>https://www.geeksforgeeks.org/data-cleansing-introduction/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Vates. (2024, July 11). The future of machine learning: Emerging trends and applications. Vates. </a:t>
            </a:r>
            <a:br>
              <a:rPr lang="en-CA" dirty="0"/>
            </a:br>
            <a:r>
              <a:rPr lang="en-CA" dirty="0">
                <a:hlinkClick r:id="rId7"/>
              </a:rPr>
              <a:t>https://www.vates.com/the-future-of-machine-learning-emerging-trends-and-applications/</a:t>
            </a:r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/>
          </a:p>
          <a:p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166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What is AI and ML? Review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Use Case, Market Analysis, Challenges and Future of Cloud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Tools for AI and ML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Amazon Lookout for metrics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D44E493-A6BA-AC07-0ECD-AE46BA20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7375"/>
            <a:ext cx="9753599" cy="3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AI </a:t>
            </a:r>
            <a:r>
              <a:rPr lang="en-US" sz="1700" dirty="0">
                <a:solidFill>
                  <a:srgbClr val="FFFFFF"/>
                </a:solidFill>
              </a:rPr>
              <a:t>and ML work to analyze Call Center Data</a:t>
            </a:r>
            <a:endParaRPr lang="en-US" sz="17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56C99D1-BABF-EE9A-CD23-A592B0B7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28" y="1713789"/>
            <a:ext cx="9413734" cy="4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F53B-4161-DBE5-1251-4468A087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5" y="427843"/>
            <a:ext cx="3183887" cy="8633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Cases </a:t>
            </a:r>
            <a:endParaRPr lang="en-US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0ACE-5641-A1FE-55F0-E0CE0DCE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700"/>
            </a:br>
            <a:endParaRPr lang="en-US" sz="700"/>
          </a:p>
        </p:txBody>
      </p:sp>
      <p:pic>
        <p:nvPicPr>
          <p:cNvPr id="6" name="Picture 5" descr="A red logo with a circle&#10;&#10;Description automatically generated">
            <a:extLst>
              <a:ext uri="{FF2B5EF4-FFF2-40B4-BE49-F238E27FC236}">
                <a16:creationId xmlns:a16="http://schemas.microsoft.com/office/drawing/2014/main" id="{920DE1B1-17D8-5083-1A4A-D365FE9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62" y="4374223"/>
            <a:ext cx="2422617" cy="1768511"/>
          </a:xfrm>
          <a:prstGeom prst="rect">
            <a:avLst/>
          </a:prstGeom>
        </p:spPr>
      </p:pic>
      <p:pic>
        <p:nvPicPr>
          <p:cNvPr id="4" name="Picture 3" descr="A green logo with white text&#10;&#10;Description automatically generated">
            <a:extLst>
              <a:ext uri="{FF2B5EF4-FFF2-40B4-BE49-F238E27FC236}">
                <a16:creationId xmlns:a16="http://schemas.microsoft.com/office/drawing/2014/main" id="{6DB28C56-D31C-F528-011F-1D5D420A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0" y="2601611"/>
            <a:ext cx="3707560" cy="1492292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95CC622-AB8D-C82D-9EDB-74A22639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0" y="751811"/>
            <a:ext cx="3707560" cy="137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85029-16BA-78D4-27A8-012167082008}"/>
              </a:ext>
            </a:extLst>
          </p:cNvPr>
          <p:cNvSpPr txBox="1"/>
          <p:nvPr/>
        </p:nvSpPr>
        <p:spPr>
          <a:xfrm>
            <a:off x="3796850" y="1585475"/>
            <a:ext cx="26710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Cognitive Services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 Bot Service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Custom Neural Voice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24CC-EE50-D69E-1F43-319E7E36C639}"/>
              </a:ext>
            </a:extLst>
          </p:cNvPr>
          <p:cNvSpPr txBox="1"/>
          <p:nvPr/>
        </p:nvSpPr>
        <p:spPr>
          <a:xfrm>
            <a:off x="1849857" y="4837076"/>
            <a:ext cx="326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Microsoft Power Platform 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ABC4-1D6A-C341-235D-C6A8F83D4F19}"/>
              </a:ext>
            </a:extLst>
          </p:cNvPr>
          <p:cNvSpPr txBox="1"/>
          <p:nvPr/>
        </p:nvSpPr>
        <p:spPr>
          <a:xfrm>
            <a:off x="372001" y="3176983"/>
            <a:ext cx="3072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B050"/>
                </a:solidFill>
                <a:ea typeface="+mn-lt"/>
                <a:cs typeface="+mn-lt"/>
              </a:rPr>
              <a:t>OpenAI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 Service </a:t>
            </a:r>
            <a:endParaRPr lang="en-US" b="1">
              <a:solidFill>
                <a:srgbClr val="00B050"/>
              </a:solidFill>
            </a:endParaRPr>
          </a:p>
          <a:p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Machine Learning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8370C8A2-7E09-CAE0-4F95-7170AD75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10" y="5544646"/>
            <a:ext cx="3264244" cy="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pic>
        <p:nvPicPr>
          <p:cNvPr id="7" name="Picture 6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63594EE9-2E31-2A07-D4B7-CD0992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2" y="2637395"/>
            <a:ext cx="5013779" cy="2728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4E791-A2DF-4374-8CB2-ECA8C1A4D4DE}"/>
              </a:ext>
            </a:extLst>
          </p:cNvPr>
          <p:cNvSpPr txBox="1"/>
          <p:nvPr/>
        </p:nvSpPr>
        <p:spPr>
          <a:xfrm>
            <a:off x="700276" y="1710172"/>
            <a:ext cx="43676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Competitive landscape</a:t>
            </a:r>
            <a:endParaRPr lang="en-US" sz="24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D2FB-B02F-7804-A287-21831177B815}"/>
              </a:ext>
            </a:extLst>
          </p:cNvPr>
          <p:cNvSpPr txBox="1"/>
          <p:nvPr/>
        </p:nvSpPr>
        <p:spPr>
          <a:xfrm>
            <a:off x="6625020" y="2850055"/>
            <a:ext cx="41883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AWS SageMaker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Azure Machine Learning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Vertex AI (Google Cloud)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IBM Watson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Oracle Cloud Infrastructure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Salesforce Einstein AI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Posterama"/>
              </a:rPr>
              <a:t>Challenges  </a:t>
            </a:r>
            <a:br>
              <a:rPr lang="en-US">
                <a:solidFill>
                  <a:schemeClr val="accent1"/>
                </a:solidFill>
                <a:cs typeface="Posterama"/>
              </a:rPr>
            </a:b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E56B09-77F0-4763-8CA2-1A4AC600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Challenges</a:t>
            </a:r>
          </a:p>
          <a:p>
            <a:r>
              <a:rPr lang="en-US" sz="2000"/>
              <a:t>Data integration</a:t>
            </a:r>
          </a:p>
          <a:p>
            <a:r>
              <a:rPr lang="en-US" sz="2000"/>
              <a:t>Scalability and Resource management</a:t>
            </a:r>
          </a:p>
          <a:p>
            <a:r>
              <a:rPr lang="en-US" sz="2000"/>
              <a:t>Complex model training and development</a:t>
            </a:r>
          </a:p>
          <a:p>
            <a:r>
              <a:rPr lang="en-US" sz="2000"/>
              <a:t>Security and Compliance </a:t>
            </a:r>
          </a:p>
          <a:p>
            <a:r>
              <a:rPr lang="en-US" sz="2000"/>
              <a:t>Data drift</a:t>
            </a:r>
            <a:endParaRPr lang="en-CA" sz="200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9BC78E-C5D9-45C8-A4CD-E0B08CE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/>
              <a:t>Overcoming the challenges</a:t>
            </a:r>
          </a:p>
          <a:p>
            <a:r>
              <a:rPr lang="en-US" sz="1900"/>
              <a:t>Resilient data pipelines</a:t>
            </a:r>
          </a:p>
          <a:p>
            <a:r>
              <a:rPr lang="en-US" sz="1900"/>
              <a:t>Autoscaling and cost-efficient AWS spot instances</a:t>
            </a:r>
          </a:p>
          <a:p>
            <a:r>
              <a:rPr lang="en-US" sz="1900" err="1"/>
              <a:t>MLOps</a:t>
            </a:r>
            <a:r>
              <a:rPr lang="en-US" sz="1900"/>
              <a:t> practices </a:t>
            </a:r>
          </a:p>
          <a:p>
            <a:r>
              <a:rPr lang="en-US" sz="1900"/>
              <a:t>Encryption, RBAC, Cloud native security</a:t>
            </a:r>
          </a:p>
          <a:p>
            <a:r>
              <a:rPr lang="en-US" sz="1900"/>
              <a:t>Real time monitoring</a:t>
            </a:r>
            <a:endParaRPr lang="en-CA" sz="1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22FF5-0861-45FA-8B29-A14CB264F6E5}"/>
              </a:ext>
            </a:extLst>
          </p:cNvPr>
          <p:cNvSpPr/>
          <p:nvPr/>
        </p:nvSpPr>
        <p:spPr>
          <a:xfrm>
            <a:off x="1175768" y="9757940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40D60B-7872-4815-B35F-68C8ACD89483}"/>
              </a:ext>
            </a:extLst>
          </p:cNvPr>
          <p:cNvSpPr/>
          <p:nvPr/>
        </p:nvSpPr>
        <p:spPr>
          <a:xfrm>
            <a:off x="8374130" y="9692676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CF788B-6D17-423A-B26C-C8B6C59B3301}"/>
              </a:ext>
            </a:extLst>
          </p:cNvPr>
          <p:cNvSpPr/>
          <p:nvPr/>
        </p:nvSpPr>
        <p:spPr>
          <a:xfrm>
            <a:off x="3278820" y="9757939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5DB1AD-BAF3-4C08-B809-9F88140A52EC}"/>
              </a:ext>
            </a:extLst>
          </p:cNvPr>
          <p:cNvSpPr/>
          <p:nvPr/>
        </p:nvSpPr>
        <p:spPr>
          <a:xfrm>
            <a:off x="865050" y="13769448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52F9E-C2A3-4967-8E81-62F2F8391057}"/>
              </a:ext>
            </a:extLst>
          </p:cNvPr>
          <p:cNvSpPr/>
          <p:nvPr/>
        </p:nvSpPr>
        <p:spPr>
          <a:xfrm>
            <a:off x="8063412" y="13704184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 descr="A logo of a television company&#10;&#10;Description automatically generated">
            <a:extLst>
              <a:ext uri="{FF2B5EF4-FFF2-40B4-BE49-F238E27FC236}">
                <a16:creationId xmlns:a16="http://schemas.microsoft.com/office/drawing/2014/main" id="{30F8011D-9901-4973-83E1-83F652B8E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 t="10783" r="8935" b="9301"/>
          <a:stretch/>
        </p:blipFill>
        <p:spPr>
          <a:xfrm>
            <a:off x="2585381" y="3590394"/>
            <a:ext cx="680936" cy="7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D26-0FAA-404C-CFA3-B3212A3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Proposed Next Steps</a:t>
            </a:r>
            <a:endParaRPr lang="en-US">
              <a:cs typeface="Posteram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C2532-890D-0273-92AC-058AC3097A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36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B98-152B-3D1E-FEA7-888F5E9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A2A1-54E6-8CBB-A8B9-F64ABA8F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Gone through use cases of BBC, Shneider and Toyota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AI and ML architecture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growth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Defined Challenges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Future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Cloud AI and Machine Learning</vt:lpstr>
      <vt:lpstr>Introduction </vt:lpstr>
      <vt:lpstr>Chosen Cloud Architecture</vt:lpstr>
      <vt:lpstr>Use Cases </vt:lpstr>
      <vt:lpstr>Market Analysis</vt:lpstr>
      <vt:lpstr>Challenges   </vt:lpstr>
      <vt:lpstr>Proposed Next Steps</vt:lpstr>
      <vt:lpstr>Use of Data Cleaning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606</cp:revision>
  <dcterms:created xsi:type="dcterms:W3CDTF">2013-07-15T20:26:40Z</dcterms:created>
  <dcterms:modified xsi:type="dcterms:W3CDTF">2024-10-18T19:06:38Z</dcterms:modified>
</cp:coreProperties>
</file>