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8" r:id="rId6"/>
    <p:sldId id="264" r:id="rId7"/>
    <p:sldId id="269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E3743-625D-36E6-C6BA-C2CEE3A71798}" v="93" dt="2024-10-18T19:11:36.739"/>
    <p1510:client id="{30612312-F30C-BE60-CBE4-BA5482093113}" v="573" dt="2024-10-18T19:07:06.907"/>
    <p1510:client id="{9CE4A83D-7572-4FD0-82C8-D07808D78252}" v="895" dt="2024-10-18T18:46:33.452"/>
    <p1510:client id="{AF6451C2-BE0C-9A0A-75F9-11E47ABBA906}" v="515" dt="2024-10-18T19:14:58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lliedinfoline.com/services/b2b-data-research/data-cleansing/" TargetMode="External"/><Relationship Id="rId3" Type="http://schemas.openxmlformats.org/officeDocument/2006/relationships/hyperlink" Target="https://firebrand.training/uk/blog/cloud-and-ai-who-are-the-top-6-cloud-ai-service-providers" TargetMode="External"/><Relationship Id="rId7" Type="http://schemas.openxmlformats.org/officeDocument/2006/relationships/hyperlink" Target="https://www.vates.com/the-future-of-machine-learning-emerging-trends-and-applications/" TargetMode="External"/><Relationship Id="rId2" Type="http://schemas.openxmlformats.org/officeDocument/2006/relationships/hyperlink" Target="https://docs.aws.amazon.com/lookoutmetrics/latest/dev/lookoutmetrics-welc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ata-cleansing-introduction/" TargetMode="External"/><Relationship Id="rId5" Type="http://schemas.openxmlformats.org/officeDocument/2006/relationships/hyperlink" Target="https://customers.microsoft.com/en-us/story/754836-bbc-media-entertainment-azure" TargetMode="External"/><Relationship Id="rId4" Type="http://schemas.openxmlformats.org/officeDocument/2006/relationships/hyperlink" Target="https://learn.microsoft.com/pdf?url=https%3A%2F%2Flearn.microsoft.com%2Fen-us%2Fazure%2Farchitecture%2Fai-ml%2Ftoc.js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455" y="1384967"/>
            <a:ext cx="6936919" cy="161961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kern="1200" spc="700">
                <a:latin typeface="Rockwell"/>
              </a:rPr>
              <a:t>Cloud AI and Machine Learning</a:t>
            </a:r>
          </a:p>
        </p:txBody>
      </p:sp>
      <p:pic>
        <p:nvPicPr>
          <p:cNvPr id="33" name="Picture 32" descr="Geometric white clouds on a blue sky">
            <a:extLst>
              <a:ext uri="{FF2B5EF4-FFF2-40B4-BE49-F238E27FC236}">
                <a16:creationId xmlns:a16="http://schemas.microsoft.com/office/drawing/2014/main" id="{9F97C56F-D8FC-84F1-5BD2-A4E2FC66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9" r="33611"/>
          <a:stretch/>
        </p:blipFill>
        <p:spPr>
          <a:xfrm>
            <a:off x="-443372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053" y="3897852"/>
            <a:ext cx="2976913" cy="2793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/>
            <a:r>
              <a:rPr lang="en-US"/>
              <a:t>Group Members:</a:t>
            </a:r>
          </a:p>
          <a:p>
            <a:pPr marL="228600"/>
            <a:r>
              <a:rPr lang="en-US" b="1"/>
              <a:t>Caleb Watson-</a:t>
            </a:r>
            <a:r>
              <a:rPr lang="en-US" b="1" err="1"/>
              <a:t>Danis</a:t>
            </a:r>
            <a:endParaRPr lang="en-US" b="1"/>
          </a:p>
          <a:p>
            <a:pPr marL="228600"/>
            <a:r>
              <a:rPr lang="en-US" b="1"/>
              <a:t>Catherine Daigle</a:t>
            </a:r>
          </a:p>
          <a:p>
            <a:pPr marL="228600"/>
            <a:r>
              <a:rPr lang="en-US" b="1"/>
              <a:t>Farhana Mahmud</a:t>
            </a:r>
          </a:p>
          <a:p>
            <a:pPr marL="228600"/>
            <a:r>
              <a:rPr lang="en-US" b="1"/>
              <a:t>Elias Ngugi Kariuki</a:t>
            </a:r>
          </a:p>
          <a:p>
            <a:pPr marL="228600"/>
            <a:r>
              <a:rPr lang="en-US" b="1"/>
              <a:t>Yue Gao</a:t>
            </a:r>
          </a:p>
          <a:p>
            <a:pPr marL="228600"/>
            <a:endParaRPr lang="en-US"/>
          </a:p>
          <a:p>
            <a:pPr marL="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FA9E4-9DD2-C731-DBB4-F07F8989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Posterama"/>
              </a:rPr>
              <a:t>Resources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CB60-9631-BE41-D32B-C5DD70AF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CA" dirty="0"/>
              <a:t>Amazon Web Services. (2024). Amazon Lookout for Metrics - Developer Guide. What is Amazon Lookout for Metrics? </a:t>
            </a:r>
            <a:r>
              <a:rPr lang="en-CA" dirty="0">
                <a:hlinkClick r:id="rId2"/>
              </a:rPr>
              <a:t>https://docs.aws.amazon.com/lookoutmetrics/latest/dev/lookoutmetrics-welcome.html</a:t>
            </a:r>
            <a:endParaRPr lang="en-CA" dirty="0"/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CA" dirty="0"/>
              <a:t>Research and Markets. (2023, April). Global cloud AI market size, Share &amp; industry trends analysis report by type, by industry, by technology (solution deep learning, machine learning, Natural Language Processing), by regional outlook and forecast, 2023-2029. Research and Markets - Market Research Reports </a:t>
            </a:r>
            <a:r>
              <a:rPr lang="en-CA" dirty="0">
                <a:hlinkClick r:id="" action="ppaction://noaction"/>
              </a:rPr>
              <a:t>https://www.researchandmarkets.com/reports/5806529/global-cloud-ai-market-size-share-and-industry</a:t>
            </a:r>
            <a:endParaRPr lang="en-CA" dirty="0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dirty="0"/>
              <a:t>Fitzpatrick. (2024, April 10). Cloud and AI — Who are the top 6 Cloud AI service providers?. Firebrand. </a:t>
            </a:r>
            <a:r>
              <a:rPr lang="en-CA" dirty="0">
                <a:hlinkClick r:id="rId3"/>
              </a:rPr>
              <a:t>https://firebrand.training/uk/blog/cloud-and-ai-who-are-the-top-6-cloud-ai-service-providers</a:t>
            </a:r>
            <a:r>
              <a:rPr lang="en-CA" dirty="0"/>
              <a:t> </a:t>
            </a:r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dirty="0"/>
              <a:t>Microsoft. (2023, August 21). </a:t>
            </a:r>
            <a:r>
              <a:rPr lang="en-CA" i="1" dirty="0"/>
              <a:t>Extract and analyze call center data. </a:t>
            </a:r>
            <a:r>
              <a:rPr lang="en-CA" dirty="0"/>
              <a:t>Artificial intelligence (AI) architecture design. </a:t>
            </a:r>
            <a:r>
              <a:rPr lang="en-CA" dirty="0">
                <a:hlinkClick r:id="rId4"/>
              </a:rPr>
              <a:t>https://learn.microsoft.com/pdf?url=https%3A%2F%2Flearn.microsoft.com%2Fen-us%2Fazure%2Farchitecture%2Fai-ml%2Ftoc.json</a:t>
            </a:r>
            <a:endParaRPr lang="en-CA" dirty="0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dirty="0"/>
              <a:t>BBC innovates how it delivers trusted news and entertainment with Azure AI. (n.d.). Microsoft Customers Stories. </a:t>
            </a:r>
            <a:r>
              <a:rPr lang="en-CA" dirty="0">
                <a:hlinkClick r:id="rId5"/>
              </a:rPr>
              <a:t>https://customers.microsoft.com/en-us/story/754836-bbc-media-entertainment-azure</a:t>
            </a:r>
            <a:endParaRPr lang="en-CA" dirty="0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err="1"/>
              <a:t>GeeksforGeeks</a:t>
            </a:r>
            <a:r>
              <a:rPr lang="en-CA" dirty="0"/>
              <a:t>. (2024, July 31). Data cleansing: Introduction. </a:t>
            </a:r>
            <a:r>
              <a:rPr lang="en-CA" err="1"/>
              <a:t>GeeksforGeeks</a:t>
            </a:r>
            <a:r>
              <a:rPr lang="en-CA" dirty="0"/>
              <a:t>. </a:t>
            </a:r>
            <a:br>
              <a:rPr lang="en-US" dirty="0"/>
            </a:br>
            <a:r>
              <a:rPr lang="en-CA" dirty="0">
                <a:hlinkClick r:id="rId6"/>
              </a:rPr>
              <a:t>https://www.geeksforgeeks.org/data-cleansing-introduction/</a:t>
            </a:r>
            <a:endParaRPr lang="en-CA" dirty="0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dirty="0"/>
              <a:t>Vates. (2024, July 11). The future of machine learning: Emerging trends and applications. Vates. </a:t>
            </a:r>
            <a:br>
              <a:rPr lang="en-CA" dirty="0"/>
            </a:br>
            <a:r>
              <a:rPr lang="en-CA" dirty="0">
                <a:hlinkClick r:id="rId7"/>
              </a:rPr>
              <a:t>https://www.vates.com/the-future-of-machine-learning-emerging-trends-and-applications/</a:t>
            </a:r>
            <a:endParaRPr lang="en-CA" dirty="0"/>
          </a:p>
          <a:p>
            <a:pPr marL="285750" indent="-285750">
              <a:buFont typeface="Arial" panose="020B0504020202020204" pitchFamily="34" charset="0"/>
            </a:pPr>
            <a:r>
              <a:rPr lang="en-CA">
                <a:ea typeface="+mn-lt"/>
                <a:cs typeface="+mn-lt"/>
              </a:rPr>
              <a:t>Allied Infoline. (n.d.). </a:t>
            </a:r>
            <a:r>
              <a:rPr lang="en-CA" i="1">
                <a:ea typeface="+mn-lt"/>
                <a:cs typeface="+mn-lt"/>
              </a:rPr>
              <a:t>Data cleansing services</a:t>
            </a:r>
            <a:r>
              <a:rPr lang="en-CA">
                <a:ea typeface="+mn-lt"/>
                <a:cs typeface="+mn-lt"/>
              </a:rPr>
              <a:t>. Allied Infoline. </a:t>
            </a:r>
            <a:r>
              <a:rPr lang="en-CA">
                <a:ea typeface="+mn-lt"/>
                <a:cs typeface="+mn-lt"/>
                <a:hlinkClick r:id="rId8"/>
              </a:rPr>
              <a:t>https://alliedinfoline.com/services/b2b-data-research/data-cleansing/</a:t>
            </a:r>
            <a:endParaRPr lang="en-CA"/>
          </a:p>
          <a:p>
            <a:endParaRPr lang="en-CA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CA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53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2E9A-6AA0-8735-776B-F01386D1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934"/>
            <a:ext cx="10972800" cy="1325563"/>
          </a:xfrm>
        </p:spPr>
        <p:txBody>
          <a:bodyPr/>
          <a:lstStyle/>
          <a:p>
            <a:pPr algn="ctr"/>
            <a:r>
              <a:rPr lang="en-US">
                <a:cs typeface="Posterama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A781-ED01-89C7-3073-65ED0352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8166"/>
            <a:ext cx="10972800" cy="4036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What is AI and ML? Review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Use Case, Market Analysis, Challenges and Data cleaning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Tools for AI and ML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Amazon Lookout for metrics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CD44E493-A6BA-AC07-0ECD-AE46BA20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87375"/>
            <a:ext cx="9753599" cy="36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7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A0899-A5DE-5AF9-519A-B7DACE1A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Chosen Cloud Architecture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C8ACD498-1C86-B29F-EF3B-74A9F701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How AI </a:t>
            </a:r>
            <a:r>
              <a:rPr lang="en-US" sz="1700" dirty="0">
                <a:solidFill>
                  <a:srgbClr val="FFFFFF"/>
                </a:solidFill>
              </a:rPr>
              <a:t>and ML work to analyze Call Center Data</a:t>
            </a:r>
            <a:endParaRPr lang="en-US" sz="1700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Picture 4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956C99D1-BABF-EE9A-CD23-A592B0B7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28" y="1713789"/>
            <a:ext cx="9413734" cy="48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4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F53B-4161-DBE5-1251-4468A087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85" y="427843"/>
            <a:ext cx="3183887" cy="8633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Use Cases </a:t>
            </a:r>
            <a:endParaRPr lang="en-US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0ACE-5641-A1FE-55F0-E0CE0DCE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br>
              <a:rPr lang="en-US" sz="700"/>
            </a:br>
            <a:endParaRPr lang="en-US" sz="700"/>
          </a:p>
        </p:txBody>
      </p:sp>
      <p:pic>
        <p:nvPicPr>
          <p:cNvPr id="6" name="Picture 5" descr="A red logo with a circle&#10;&#10;Description automatically generated">
            <a:extLst>
              <a:ext uri="{FF2B5EF4-FFF2-40B4-BE49-F238E27FC236}">
                <a16:creationId xmlns:a16="http://schemas.microsoft.com/office/drawing/2014/main" id="{920DE1B1-17D8-5083-1A4A-D365FE9B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262" y="4374223"/>
            <a:ext cx="2422617" cy="1768511"/>
          </a:xfrm>
          <a:prstGeom prst="rect">
            <a:avLst/>
          </a:prstGeom>
        </p:spPr>
      </p:pic>
      <p:pic>
        <p:nvPicPr>
          <p:cNvPr id="4" name="Picture 3" descr="A green logo with white text&#10;&#10;Description automatically generated">
            <a:extLst>
              <a:ext uri="{FF2B5EF4-FFF2-40B4-BE49-F238E27FC236}">
                <a16:creationId xmlns:a16="http://schemas.microsoft.com/office/drawing/2014/main" id="{6DB28C56-D31C-F528-011F-1D5D420A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0" y="2601611"/>
            <a:ext cx="3707560" cy="1492292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95CC622-AB8D-C82D-9EDB-74A226395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790" y="751811"/>
            <a:ext cx="3707560" cy="1370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085029-16BA-78D4-27A8-012167082008}"/>
              </a:ext>
            </a:extLst>
          </p:cNvPr>
          <p:cNvSpPr txBox="1"/>
          <p:nvPr/>
        </p:nvSpPr>
        <p:spPr>
          <a:xfrm>
            <a:off x="3796850" y="1585475"/>
            <a:ext cx="267102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Cognitive Services </a:t>
            </a:r>
            <a:endParaRPr lang="en-US" b="1"/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 Bot Service </a:t>
            </a:r>
            <a:endParaRPr lang="en-US" b="1"/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Custom Neural Voice </a:t>
            </a:r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424CC-EE50-D69E-1F43-319E7E36C639}"/>
              </a:ext>
            </a:extLst>
          </p:cNvPr>
          <p:cNvSpPr txBox="1"/>
          <p:nvPr/>
        </p:nvSpPr>
        <p:spPr>
          <a:xfrm>
            <a:off x="1849857" y="4837076"/>
            <a:ext cx="3268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00000"/>
                </a:solidFill>
                <a:ea typeface="+mn-lt"/>
                <a:cs typeface="+mn-lt"/>
              </a:rPr>
              <a:t>Microsoft Power Platform 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7ABC4-1D6A-C341-235D-C6A8F83D4F19}"/>
              </a:ext>
            </a:extLst>
          </p:cNvPr>
          <p:cNvSpPr txBox="1"/>
          <p:nvPr/>
        </p:nvSpPr>
        <p:spPr>
          <a:xfrm>
            <a:off x="372001" y="3176983"/>
            <a:ext cx="30724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00B050"/>
                </a:solidFill>
                <a:ea typeface="+mn-lt"/>
                <a:cs typeface="+mn-lt"/>
              </a:rPr>
              <a:t>OpenAI</a:t>
            </a:r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 Service </a:t>
            </a:r>
            <a:endParaRPr lang="en-US" b="1">
              <a:solidFill>
                <a:srgbClr val="00B050"/>
              </a:solidFill>
            </a:endParaRPr>
          </a:p>
          <a:p>
            <a:endParaRPr lang="en-US" b="1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Machine Learning</a:t>
            </a:r>
            <a:endParaRPr lang="en-US" b="1">
              <a:solidFill>
                <a:srgbClr val="00B050"/>
              </a:solidFill>
            </a:endParaRPr>
          </a:p>
        </p:txBody>
      </p:sp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8370C8A2-7E09-CAE0-4F95-7170AD758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110" y="5544646"/>
            <a:ext cx="3264244" cy="6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FF75-9B34-CFF0-8D75-A26247BA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8073"/>
            <a:ext cx="10972800" cy="784142"/>
          </a:xfrm>
        </p:spPr>
        <p:txBody>
          <a:bodyPr/>
          <a:lstStyle/>
          <a:p>
            <a:r>
              <a:rPr lang="en-US">
                <a:cs typeface="Posterama"/>
              </a:rPr>
              <a:t>Market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45F2-1C62-631B-0BBC-DE79EE2F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           </a:t>
            </a:r>
            <a:r>
              <a:rPr lang="en-US" sz="2400" b="1">
                <a:solidFill>
                  <a:srgbClr val="262626"/>
                </a:solidFill>
                <a:latin typeface="Avenir Next LT Pro"/>
              </a:rPr>
              <a:t> </a:t>
            </a:r>
            <a:endParaRPr lang="en-US"/>
          </a:p>
        </p:txBody>
      </p:sp>
      <p:pic>
        <p:nvPicPr>
          <p:cNvPr id="7" name="Picture 6" descr="A group of logos of different brands&#10;&#10;Description automatically generated">
            <a:extLst>
              <a:ext uri="{FF2B5EF4-FFF2-40B4-BE49-F238E27FC236}">
                <a16:creationId xmlns:a16="http://schemas.microsoft.com/office/drawing/2014/main" id="{63594EE9-2E31-2A07-D4B7-CD0992A6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2" y="2637395"/>
            <a:ext cx="5013779" cy="2728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E4E791-A2DF-4374-8CB2-ECA8C1A4D4DE}"/>
              </a:ext>
            </a:extLst>
          </p:cNvPr>
          <p:cNvSpPr txBox="1"/>
          <p:nvPr/>
        </p:nvSpPr>
        <p:spPr>
          <a:xfrm>
            <a:off x="700276" y="1710172"/>
            <a:ext cx="436769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Competitive landscape</a:t>
            </a:r>
            <a:endParaRPr lang="en-US" sz="2400">
              <a:solidFill>
                <a:srgbClr val="000000"/>
              </a:solidFill>
            </a:endParaRPr>
          </a:p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DD2FB-B02F-7804-A287-21831177B815}"/>
              </a:ext>
            </a:extLst>
          </p:cNvPr>
          <p:cNvSpPr txBox="1"/>
          <p:nvPr/>
        </p:nvSpPr>
        <p:spPr>
          <a:xfrm>
            <a:off x="6625020" y="2850055"/>
            <a:ext cx="418837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AWS SageMaker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ea typeface="+mn-lt"/>
                <a:cs typeface="+mn-lt"/>
              </a:rPr>
              <a:t>Azure Machine Learning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ea typeface="+mn-lt"/>
                <a:cs typeface="+mn-lt"/>
              </a:rPr>
              <a:t>Vertex AI (Google Cloud)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ea typeface="+mn-lt"/>
                <a:cs typeface="+mn-lt"/>
              </a:rPr>
              <a:t>IBM Watson</a:t>
            </a:r>
            <a:endParaRPr lang="en-US" sz="2400">
              <a:latin typeface="Calibri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ea typeface="+mn-lt"/>
                <a:cs typeface="+mn-lt"/>
              </a:rPr>
              <a:t>Oracle Cloud Infrastructure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Salesforce Einstein AI</a:t>
            </a:r>
            <a:endParaRPr lang="en-US" sz="240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34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87F-B6E5-F61A-77DF-47A6FC8B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Posterama"/>
              </a:rPr>
              <a:t>Challenges  </a:t>
            </a:r>
            <a:br>
              <a:rPr lang="en-US">
                <a:solidFill>
                  <a:schemeClr val="accent1"/>
                </a:solidFill>
                <a:cs typeface="Posterama"/>
              </a:rPr>
            </a:b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4E56B09-77F0-4763-8CA2-1A4AC6005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 lnSpcReduction="10000"/>
          </a:bodyPr>
          <a:lstStyle/>
          <a:p>
            <a:pPr marL="0" indent="0">
              <a:buNone/>
            </a:pPr>
            <a:r>
              <a:rPr lang="en-US" sz="2000" b="1"/>
              <a:t>Challenges</a:t>
            </a:r>
          </a:p>
          <a:p>
            <a:r>
              <a:rPr lang="en-US" sz="2000"/>
              <a:t>Data integration</a:t>
            </a:r>
          </a:p>
          <a:p>
            <a:r>
              <a:rPr lang="en-US" sz="2000"/>
              <a:t>Scalability and Resource management</a:t>
            </a:r>
          </a:p>
          <a:p>
            <a:r>
              <a:rPr lang="en-US" sz="2000"/>
              <a:t>Complex model training and development</a:t>
            </a:r>
          </a:p>
          <a:p>
            <a:r>
              <a:rPr lang="en-US" sz="2000"/>
              <a:t>Security and Compliance </a:t>
            </a:r>
          </a:p>
          <a:p>
            <a:r>
              <a:rPr lang="en-US" sz="2000"/>
              <a:t>Data drift</a:t>
            </a:r>
            <a:endParaRPr lang="en-CA" sz="200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A9BC78E-C5D9-45C8-A4CD-E0B08CEEA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/>
              <a:t>Overcoming the challenges</a:t>
            </a:r>
          </a:p>
          <a:p>
            <a:r>
              <a:rPr lang="en-US" sz="1900"/>
              <a:t>Resilient data pipelines</a:t>
            </a:r>
          </a:p>
          <a:p>
            <a:r>
              <a:rPr lang="en-US" sz="1900"/>
              <a:t>Autoscaling and cost-efficient AWS spot instances</a:t>
            </a:r>
          </a:p>
          <a:p>
            <a:r>
              <a:rPr lang="en-US" sz="1900" err="1"/>
              <a:t>MLOps</a:t>
            </a:r>
            <a:r>
              <a:rPr lang="en-US" sz="1900"/>
              <a:t> practices </a:t>
            </a:r>
          </a:p>
          <a:p>
            <a:r>
              <a:rPr lang="en-US" sz="1900"/>
              <a:t>Encryption, RBAC, Cloud native security</a:t>
            </a:r>
          </a:p>
          <a:p>
            <a:r>
              <a:rPr lang="en-US" sz="1900"/>
              <a:t>Real time monitoring</a:t>
            </a:r>
            <a:endParaRPr lang="en-CA" sz="19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422FF5-0861-45FA-8B29-A14CB264F6E5}"/>
              </a:ext>
            </a:extLst>
          </p:cNvPr>
          <p:cNvSpPr/>
          <p:nvPr/>
        </p:nvSpPr>
        <p:spPr>
          <a:xfrm>
            <a:off x="1175768" y="9757940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40D60B-7872-4815-B35F-68C8ACD89483}"/>
              </a:ext>
            </a:extLst>
          </p:cNvPr>
          <p:cNvSpPr/>
          <p:nvPr/>
        </p:nvSpPr>
        <p:spPr>
          <a:xfrm>
            <a:off x="8374130" y="9692676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CF788B-6D17-423A-B26C-C8B6C59B3301}"/>
              </a:ext>
            </a:extLst>
          </p:cNvPr>
          <p:cNvSpPr/>
          <p:nvPr/>
        </p:nvSpPr>
        <p:spPr>
          <a:xfrm>
            <a:off x="3278820" y="9757939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5DB1AD-BAF3-4C08-B809-9F88140A52EC}"/>
              </a:ext>
            </a:extLst>
          </p:cNvPr>
          <p:cNvSpPr/>
          <p:nvPr/>
        </p:nvSpPr>
        <p:spPr>
          <a:xfrm>
            <a:off x="865050" y="13769448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052F9E-C2A3-4967-8E81-62F2F8391057}"/>
              </a:ext>
            </a:extLst>
          </p:cNvPr>
          <p:cNvSpPr/>
          <p:nvPr/>
        </p:nvSpPr>
        <p:spPr>
          <a:xfrm>
            <a:off x="8063412" y="13704184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8" name="Picture 27" descr="A logo of a television company&#10;&#10;Description automatically generated">
            <a:extLst>
              <a:ext uri="{FF2B5EF4-FFF2-40B4-BE49-F238E27FC236}">
                <a16:creationId xmlns:a16="http://schemas.microsoft.com/office/drawing/2014/main" id="{30F8011D-9901-4973-83E1-83F652B8E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1" t="10783" r="8935" b="9301"/>
          <a:stretch/>
        </p:blipFill>
        <p:spPr>
          <a:xfrm>
            <a:off x="2585381" y="3590394"/>
            <a:ext cx="680936" cy="7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4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AB98-152B-3D1E-FEA7-888F5E9C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of Data Cleaning</a:t>
            </a:r>
          </a:p>
        </p:txBody>
      </p:sp>
      <p:pic>
        <p:nvPicPr>
          <p:cNvPr id="4" name="Picture 3" descr="Data Cleansing">
            <a:extLst>
              <a:ext uri="{FF2B5EF4-FFF2-40B4-BE49-F238E27FC236}">
                <a16:creationId xmlns:a16="http://schemas.microsoft.com/office/drawing/2014/main" id="{50FB2AB8-BD80-6651-B32D-7661C0892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87140"/>
            <a:ext cx="7215413" cy="4390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791DE7-B1A9-C37E-7AE4-FF7973ED801A}"/>
              </a:ext>
            </a:extLst>
          </p:cNvPr>
          <p:cNvSpPr txBox="1"/>
          <p:nvPr/>
        </p:nvSpPr>
        <p:spPr>
          <a:xfrm>
            <a:off x="2355272" y="6072908"/>
            <a:ext cx="4496130" cy="646331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(</a:t>
            </a:r>
            <a:r>
              <a:rPr lang="en-US">
                <a:ea typeface="+mn-lt"/>
                <a:cs typeface="+mn-lt"/>
              </a:rPr>
              <a:t>https://alliedinfoline.com/services/b2b-data-research/data-cleansing/)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42B8-1E4D-74E3-CB16-FE8B829D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What We Learned?</a:t>
            </a:r>
            <a:endParaRPr lang="en-US">
              <a:cs typeface="Posterama"/>
            </a:endParaRPr>
          </a:p>
        </p:txBody>
      </p:sp>
      <p:pic>
        <p:nvPicPr>
          <p:cNvPr id="25" name="Picture 4" descr="White cloud painting">
            <a:extLst>
              <a:ext uri="{FF2B5EF4-FFF2-40B4-BE49-F238E27FC236}">
                <a16:creationId xmlns:a16="http://schemas.microsoft.com/office/drawing/2014/main" id="{03313EE7-5C06-3972-7FC5-A2148821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16" r="32108" b="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C60DDD-C730-767D-5CC0-A0B85E37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Gone through use cases of BBC, Shneider and Toyota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Observed AI and ML architecture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Observed the growth of Cloud AI market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Defined Challenges of Cloud and AI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/>
              <a:t>Process of Data cleaning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8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2A9F7-948D-B273-9C8F-C73170C4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17" y="376053"/>
            <a:ext cx="2800795" cy="1035307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Posterama"/>
              </a:rPr>
              <a:t>Short Quiz!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4944-A191-6C4B-3033-8C2DCDB8A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01" y="1607907"/>
            <a:ext cx="5877237" cy="5096378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sz="2000"/>
              <a:t>What is data drift?</a:t>
            </a:r>
            <a:endParaRPr lang="en-US"/>
          </a:p>
          <a:p>
            <a:pPr marL="457200" indent="-457200">
              <a:buAutoNum type="arabicPeriod"/>
            </a:pPr>
            <a:r>
              <a:rPr lang="en-US" sz="2000"/>
              <a:t>What does Amazon Lookout do?</a:t>
            </a:r>
          </a:p>
          <a:p>
            <a:pPr marL="914400" lvl="1" indent="-457200">
              <a:buAutoNum type="alphaLcPeriod"/>
            </a:pPr>
            <a:r>
              <a:rPr lang="en-US" sz="1600"/>
              <a:t>Extracts and analyzes text documents</a:t>
            </a:r>
          </a:p>
          <a:p>
            <a:pPr marL="914400" lvl="1" indent="-457200">
              <a:buAutoNum type="alphaLcPeriod"/>
            </a:pPr>
            <a:r>
              <a:rPr lang="en-US" sz="1600"/>
              <a:t>Detect anomalies and  analyze the root causes</a:t>
            </a:r>
          </a:p>
          <a:p>
            <a:pPr marL="914400" lvl="1" indent="-457200">
              <a:buAutoNum type="alphaLcPeriod"/>
            </a:pPr>
            <a:r>
              <a:rPr lang="en-US" sz="1600"/>
              <a:t>Retrieve relevant data via prompts or key-words</a:t>
            </a:r>
          </a:p>
          <a:p>
            <a:pPr marL="914400" lvl="1" indent="-457200">
              <a:buAutoNum type="alphaLcPeriod"/>
            </a:pPr>
            <a:endParaRPr lang="en-US" sz="1600"/>
          </a:p>
          <a:p>
            <a:pPr marL="457200" indent="-457200">
              <a:buAutoNum type="arabicPeriod"/>
            </a:pPr>
            <a:r>
              <a:rPr lang="en-US" sz="2000" dirty="0"/>
              <a:t>Which of the following applications address the scalability issues at Netflix</a:t>
            </a:r>
          </a:p>
          <a:p>
            <a:pPr marL="914400" lvl="1" indent="-342900">
              <a:buAutoNum type="alphaLcPeriod"/>
            </a:pPr>
            <a:r>
              <a:rPr lang="en-US" sz="1600"/>
              <a:t>Metaflow</a:t>
            </a:r>
            <a:endParaRPr lang="en-US" sz="1200"/>
          </a:p>
          <a:p>
            <a:pPr marL="914400" lvl="1" indent="-342900">
              <a:buAutoNum type="alphaLcPeriod"/>
            </a:pPr>
            <a:r>
              <a:rPr lang="en-US" sz="1600"/>
              <a:t>Kubernetes</a:t>
            </a:r>
          </a:p>
          <a:p>
            <a:pPr marL="914400" lvl="1" indent="-342900">
              <a:buAutoNum type="alphaLcPeriod"/>
            </a:pPr>
            <a:r>
              <a:rPr lang="en-US" sz="1600" err="1"/>
              <a:t>MLOps</a:t>
            </a:r>
            <a:endParaRPr lang="en-US" err="1"/>
          </a:p>
          <a:p>
            <a:pPr marL="914400" lvl="1" indent="-342900">
              <a:buAutoNum type="alphaLcPeriod"/>
            </a:pPr>
            <a:r>
              <a:rPr lang="en-US" sz="1600"/>
              <a:t>AWS Spot instances</a:t>
            </a:r>
          </a:p>
          <a:p>
            <a:pPr marL="457200" indent="-457200">
              <a:buAutoNum type="arabicPeriod"/>
            </a:pPr>
            <a:r>
              <a:rPr lang="en-US" sz="2000"/>
              <a:t>What AWS services does AWS SageMaker have deep integration with? </a:t>
            </a:r>
          </a:p>
          <a:p>
            <a:pPr marL="914400" lvl="1" indent="-342900">
              <a:buAutoNum type="alphaLcPeriod"/>
            </a:pPr>
            <a:r>
              <a:rPr lang="en-US" sz="1600"/>
              <a:t>EC2</a:t>
            </a:r>
          </a:p>
          <a:p>
            <a:pPr marL="914400" lvl="1" indent="-342900">
              <a:buAutoNum type="alphaLcPeriod"/>
            </a:pPr>
            <a:r>
              <a:rPr lang="en-US" sz="1600"/>
              <a:t>S3</a:t>
            </a:r>
          </a:p>
          <a:p>
            <a:pPr marL="914400" lvl="1" indent="-342900">
              <a:buAutoNum type="alphaLcPeriod"/>
            </a:pPr>
            <a:r>
              <a:rPr lang="en-US" sz="1600"/>
              <a:t>Lambda</a:t>
            </a:r>
          </a:p>
          <a:p>
            <a:pPr marL="914400" lvl="1" indent="-342900">
              <a:buAutoNum type="alphaLcPeriod"/>
            </a:pPr>
            <a:r>
              <a:rPr lang="en-US" sz="1600"/>
              <a:t>All of the above</a:t>
            </a:r>
          </a:p>
          <a:p>
            <a:pPr marL="457200" indent="-457200">
              <a:buAutoNum type="arabicPeriod"/>
            </a:pPr>
            <a:r>
              <a:rPr lang="en-US" sz="2000"/>
              <a:t>Which provider focuses on customer interactions, sales, marketing, and service operations:</a:t>
            </a:r>
            <a:endParaRPr lang="en-US" sz="1200"/>
          </a:p>
          <a:p>
            <a:pPr marL="1028700" lvl="1" indent="-342900">
              <a:buAutoNum type="alphaLcPeriod"/>
            </a:pPr>
            <a:r>
              <a:rPr lang="en-US" sz="1600"/>
              <a:t>AWS </a:t>
            </a:r>
          </a:p>
          <a:p>
            <a:pPr marL="1028700" lvl="1" indent="-342900">
              <a:buAutoNum type="alphaLcPeriod"/>
            </a:pPr>
            <a:r>
              <a:rPr lang="en-US" sz="1600"/>
              <a:t>Salesforce </a:t>
            </a:r>
            <a:endParaRPr lang="en-US"/>
          </a:p>
          <a:p>
            <a:pPr marL="1028700" lvl="1" indent="-342900">
              <a:buAutoNum type="alphaLcPeriod"/>
            </a:pPr>
            <a:r>
              <a:rPr lang="en-US" sz="1600"/>
              <a:t>Microsoft Azure</a:t>
            </a:r>
            <a:endParaRPr lang="en-US"/>
          </a:p>
          <a:p>
            <a:pPr marL="1028700" lvl="1" indent="-342900">
              <a:buAutoNum type="alphaLcPeriod"/>
            </a:pPr>
            <a:r>
              <a:rPr lang="en-US" sz="1600"/>
              <a:t>Google Cloud</a:t>
            </a:r>
            <a:endParaRPr lang="en-US"/>
          </a:p>
          <a:p>
            <a:pPr marL="457200" indent="-457200">
              <a:buAutoNum type="arabicPeriod"/>
            </a:pPr>
            <a:endParaRPr lang="en-US" sz="2000"/>
          </a:p>
        </p:txBody>
      </p: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46E54E5C-6F7C-0D44-E8EA-D17F7776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03" r="2286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34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Cloud AI and Machine Learning</vt:lpstr>
      <vt:lpstr>Introduction </vt:lpstr>
      <vt:lpstr>Chosen Cloud Architecture</vt:lpstr>
      <vt:lpstr>Use Cases </vt:lpstr>
      <vt:lpstr>Market Analysis</vt:lpstr>
      <vt:lpstr>Challenges   </vt:lpstr>
      <vt:lpstr>Process of Data Cleaning</vt:lpstr>
      <vt:lpstr>What We Learned?</vt:lpstr>
      <vt:lpstr>Short Quiz!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718</cp:revision>
  <dcterms:created xsi:type="dcterms:W3CDTF">2013-07-15T20:26:40Z</dcterms:created>
  <dcterms:modified xsi:type="dcterms:W3CDTF">2024-10-18T19:15:42Z</dcterms:modified>
</cp:coreProperties>
</file>