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8" r:id="rId5"/>
    <p:sldId id="264" r:id="rId6"/>
    <p:sldId id="270" r:id="rId7"/>
    <p:sldId id="269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C3AB8-9AC2-FCBC-7D1C-069CDDA3BB49}" v="944" dt="2024-11-08T20:26:16.085"/>
    <p1510:client id="{3438B442-2418-2D2E-ACCF-2C412CC53FA6}" v="802" dt="2024-11-08T19:51:54.657"/>
    <p1510:client id="{42D31B61-B419-F6EC-23F8-E0B847089B84}" v="299" dt="2024-11-08T09:21:52.177"/>
    <p1510:client id="{9E8509E5-D8C5-40A5-CAC6-8314A2DAE765}" v="2" dt="2024-11-08T20:32:18.789"/>
    <p1510:client id="{AF8A44BA-CAA9-81FC-0DF4-9E175A547597}" v="140" dt="2024-11-08T15:35:23.713"/>
    <p1510:client id="{CF26AFC7-E7DB-1587-39AC-1E61FF8D0E93}" v="876" dt="2024-11-08T19:35:17.059"/>
    <p1510:client id="{D6F8654E-7D60-81BF-6540-AFE630D3392F}" v="5" dt="2024-11-08T18:43:07.088"/>
    <p1510:client id="{FB6006A2-84C5-C533-D738-0B9B90B25F77}" v="5" dt="2024-11-08T20:07:17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CBD52-BA57-4760-B222-78CCCE2DB49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D899E-12B3-41FB-92AF-D96CA3532A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governance and compliance</a:t>
          </a:r>
          <a:br>
            <a:rPr lang="en-US"/>
          </a:br>
          <a:r>
            <a:rPr lang="en-US"/>
            <a:t> - Documentation of data sources and transformations </a:t>
          </a:r>
        </a:p>
      </dgm:t>
    </dgm:pt>
    <dgm:pt modelId="{9CA69B64-E1F9-4564-A54C-2F07B65F5E53}" type="parTrans" cxnId="{1D87C838-1922-429F-A346-E937019855E3}">
      <dgm:prSet/>
      <dgm:spPr/>
      <dgm:t>
        <a:bodyPr/>
        <a:lstStyle/>
        <a:p>
          <a:endParaRPr lang="en-US"/>
        </a:p>
      </dgm:t>
    </dgm:pt>
    <dgm:pt modelId="{0FC3BFFA-B3B7-407B-ACAD-F67A09DED82E}" type="sibTrans" cxnId="{1D87C838-1922-429F-A346-E937019855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DF5D87-C997-4582-BE5D-3C8513039F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 management</a:t>
          </a:r>
        </a:p>
      </dgm:t>
    </dgm:pt>
    <dgm:pt modelId="{090F0075-7F6D-44CB-8492-C447D30CF3D7}" type="parTrans" cxnId="{5B1B8A57-9341-4AE3-9C59-2E8588EEDDF0}">
      <dgm:prSet/>
      <dgm:spPr/>
      <dgm:t>
        <a:bodyPr/>
        <a:lstStyle/>
        <a:p>
          <a:endParaRPr lang="en-US"/>
        </a:p>
      </dgm:t>
    </dgm:pt>
    <dgm:pt modelId="{68D7D29E-F4EF-4DF0-AB68-4ED94E2AF404}" type="sibTrans" cxnId="{5B1B8A57-9341-4AE3-9C59-2E8588EEDD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284614-1FD6-4B41-84DE-F3F6E38765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Ethics review boards and audit</a:t>
          </a:r>
          <a:br>
            <a:rPr lang="en-US"/>
          </a:br>
          <a:r>
            <a:rPr lang="en-US"/>
            <a:t> - Ensure fairness inclusivity and safety</a:t>
          </a:r>
        </a:p>
      </dgm:t>
    </dgm:pt>
    <dgm:pt modelId="{9D11293C-5994-4AA3-A3B5-F3133DDAE157}" type="parTrans" cxnId="{8CC08BAC-5F8A-4559-9946-940B81BBBB48}">
      <dgm:prSet/>
      <dgm:spPr/>
      <dgm:t>
        <a:bodyPr/>
        <a:lstStyle/>
        <a:p>
          <a:endParaRPr lang="en-US"/>
        </a:p>
      </dgm:t>
    </dgm:pt>
    <dgm:pt modelId="{7551D72C-94C1-43B0-B0BD-7C54138BFC3C}" type="sibTrans" cxnId="{8CC08BAC-5F8A-4559-9946-940B81BBBB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22ECF0-36A3-4BEB-8204-BAB0D235E9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Human oversight and safety</a:t>
          </a:r>
          <a:br>
            <a:rPr lang="en-US"/>
          </a:br>
          <a:r>
            <a:rPr lang="en-US"/>
            <a:t> - Ensuring decisions are contextually accurate</a:t>
          </a:r>
        </a:p>
      </dgm:t>
    </dgm:pt>
    <dgm:pt modelId="{EA354738-6601-4DD0-ADD5-98EC7524E6FF}" type="parTrans" cxnId="{E92EE2DC-0550-4001-BE24-22217C88E20F}">
      <dgm:prSet/>
      <dgm:spPr/>
      <dgm:t>
        <a:bodyPr/>
        <a:lstStyle/>
        <a:p>
          <a:endParaRPr lang="en-US"/>
        </a:p>
      </dgm:t>
    </dgm:pt>
    <dgm:pt modelId="{853E9FE1-997A-4DBB-91E5-772DAA9FD347}" type="sibTrans" cxnId="{E92EE2DC-0550-4001-BE24-22217C88E20F}">
      <dgm:prSet/>
      <dgm:spPr/>
      <dgm:t>
        <a:bodyPr/>
        <a:lstStyle/>
        <a:p>
          <a:endParaRPr lang="en-US"/>
        </a:p>
      </dgm:t>
    </dgm:pt>
    <dgm:pt modelId="{A3E500F2-DBEB-4957-86A7-057E89D29C92}" type="pres">
      <dgm:prSet presAssocID="{14ECBD52-BA57-4760-B222-78CCCE2DB49A}" presName="root" presStyleCnt="0">
        <dgm:presLayoutVars>
          <dgm:dir/>
          <dgm:resizeHandles val="exact"/>
        </dgm:presLayoutVars>
      </dgm:prSet>
      <dgm:spPr/>
    </dgm:pt>
    <dgm:pt modelId="{22C253E3-18A1-492A-8E0F-823851A6D602}" type="pres">
      <dgm:prSet presAssocID="{14ECBD52-BA57-4760-B222-78CCCE2DB49A}" presName="container" presStyleCnt="0">
        <dgm:presLayoutVars>
          <dgm:dir/>
          <dgm:resizeHandles val="exact"/>
        </dgm:presLayoutVars>
      </dgm:prSet>
      <dgm:spPr/>
    </dgm:pt>
    <dgm:pt modelId="{7DC59EA8-3D92-4AE6-94B0-DDB3B0E8C194}" type="pres">
      <dgm:prSet presAssocID="{AE6D899E-12B3-41FB-92AF-D96CA3532A0D}" presName="compNode" presStyleCnt="0"/>
      <dgm:spPr/>
    </dgm:pt>
    <dgm:pt modelId="{A9895BF5-FA0A-4046-9FD1-FF2A1DDC445B}" type="pres">
      <dgm:prSet presAssocID="{AE6D899E-12B3-41FB-92AF-D96CA3532A0D}" presName="iconBgRect" presStyleLbl="bgShp" presStyleIdx="0" presStyleCnt="4"/>
      <dgm:spPr/>
    </dgm:pt>
    <dgm:pt modelId="{DAA07E50-6FB9-42FD-9ABA-892DF2E98EAC}" type="pres">
      <dgm:prSet presAssocID="{AE6D899E-12B3-41FB-92AF-D96CA3532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D0DB7A3-6464-4E8F-BE23-62E7263A0C4D}" type="pres">
      <dgm:prSet presAssocID="{AE6D899E-12B3-41FB-92AF-D96CA3532A0D}" presName="spaceRect" presStyleCnt="0"/>
      <dgm:spPr/>
    </dgm:pt>
    <dgm:pt modelId="{D0774FCB-5479-4825-B08A-19930FF5B060}" type="pres">
      <dgm:prSet presAssocID="{AE6D899E-12B3-41FB-92AF-D96CA3532A0D}" presName="textRect" presStyleLbl="revTx" presStyleIdx="0" presStyleCnt="4">
        <dgm:presLayoutVars>
          <dgm:chMax val="1"/>
          <dgm:chPref val="1"/>
        </dgm:presLayoutVars>
      </dgm:prSet>
      <dgm:spPr/>
    </dgm:pt>
    <dgm:pt modelId="{162A1BEE-E4FC-4B43-A8DE-0403E5B8E64D}" type="pres">
      <dgm:prSet presAssocID="{0FC3BFFA-B3B7-407B-ACAD-F67A09DED82E}" presName="sibTrans" presStyleLbl="sibTrans2D1" presStyleIdx="0" presStyleCnt="0"/>
      <dgm:spPr/>
    </dgm:pt>
    <dgm:pt modelId="{5D4AE90E-966E-4966-8BFF-6DC5A30FE69E}" type="pres">
      <dgm:prSet presAssocID="{58DF5D87-C997-4582-BE5D-3C8513039F98}" presName="compNode" presStyleCnt="0"/>
      <dgm:spPr/>
    </dgm:pt>
    <dgm:pt modelId="{AAAE8DF3-DCC5-4E57-B8F4-3856DC8B79F0}" type="pres">
      <dgm:prSet presAssocID="{58DF5D87-C997-4582-BE5D-3C8513039F98}" presName="iconBgRect" presStyleLbl="bgShp" presStyleIdx="1" presStyleCnt="4"/>
      <dgm:spPr/>
    </dgm:pt>
    <dgm:pt modelId="{4C762EDC-ADCF-4ECD-A14A-5AB05CC531DE}" type="pres">
      <dgm:prSet presAssocID="{58DF5D87-C997-4582-BE5D-3C8513039F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3336BAC-F3E6-4B1D-BEB8-BEF2BF1F32DE}" type="pres">
      <dgm:prSet presAssocID="{58DF5D87-C997-4582-BE5D-3C8513039F98}" presName="spaceRect" presStyleCnt="0"/>
      <dgm:spPr/>
    </dgm:pt>
    <dgm:pt modelId="{D72AFD5F-6DA2-4FA3-8732-64266C516CFA}" type="pres">
      <dgm:prSet presAssocID="{58DF5D87-C997-4582-BE5D-3C8513039F98}" presName="textRect" presStyleLbl="revTx" presStyleIdx="1" presStyleCnt="4">
        <dgm:presLayoutVars>
          <dgm:chMax val="1"/>
          <dgm:chPref val="1"/>
        </dgm:presLayoutVars>
      </dgm:prSet>
      <dgm:spPr/>
    </dgm:pt>
    <dgm:pt modelId="{45AAE3DF-605D-4533-AE78-D2E9A6417E98}" type="pres">
      <dgm:prSet presAssocID="{68D7D29E-F4EF-4DF0-AB68-4ED94E2AF404}" presName="sibTrans" presStyleLbl="sibTrans2D1" presStyleIdx="0" presStyleCnt="0"/>
      <dgm:spPr/>
    </dgm:pt>
    <dgm:pt modelId="{B3CDF885-CCE5-47E2-B8F0-D6CC4CB726A1}" type="pres">
      <dgm:prSet presAssocID="{3B284614-1FD6-4B41-84DE-F3F6E3876567}" presName="compNode" presStyleCnt="0"/>
      <dgm:spPr/>
    </dgm:pt>
    <dgm:pt modelId="{5F28FA8A-9942-4656-BEBA-3850D6B2B8B0}" type="pres">
      <dgm:prSet presAssocID="{3B284614-1FD6-4B41-84DE-F3F6E3876567}" presName="iconBgRect" presStyleLbl="bgShp" presStyleIdx="2" presStyleCnt="4"/>
      <dgm:spPr/>
    </dgm:pt>
    <dgm:pt modelId="{8D11761A-9DE3-4BD2-B345-D81B760AD342}" type="pres">
      <dgm:prSet presAssocID="{3B284614-1FD6-4B41-84DE-F3F6E38765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F1E5EA4-D229-494A-8735-C96456ACDE7B}" type="pres">
      <dgm:prSet presAssocID="{3B284614-1FD6-4B41-84DE-F3F6E3876567}" presName="spaceRect" presStyleCnt="0"/>
      <dgm:spPr/>
    </dgm:pt>
    <dgm:pt modelId="{8C074FAF-E1C9-4957-AD9A-C3B4AF6E1C9E}" type="pres">
      <dgm:prSet presAssocID="{3B284614-1FD6-4B41-84DE-F3F6E3876567}" presName="textRect" presStyleLbl="revTx" presStyleIdx="2" presStyleCnt="4">
        <dgm:presLayoutVars>
          <dgm:chMax val="1"/>
          <dgm:chPref val="1"/>
        </dgm:presLayoutVars>
      </dgm:prSet>
      <dgm:spPr/>
    </dgm:pt>
    <dgm:pt modelId="{E289EECE-A866-4856-A46D-3B1EB98E096C}" type="pres">
      <dgm:prSet presAssocID="{7551D72C-94C1-43B0-B0BD-7C54138BFC3C}" presName="sibTrans" presStyleLbl="sibTrans2D1" presStyleIdx="0" presStyleCnt="0"/>
      <dgm:spPr/>
    </dgm:pt>
    <dgm:pt modelId="{B73FA5E7-C03E-41BA-BD77-7AE9520556BB}" type="pres">
      <dgm:prSet presAssocID="{5B22ECF0-36A3-4BEB-8204-BAB0D235E907}" presName="compNode" presStyleCnt="0"/>
      <dgm:spPr/>
    </dgm:pt>
    <dgm:pt modelId="{C619E080-958B-4BBC-AB50-C1EA50E97F51}" type="pres">
      <dgm:prSet presAssocID="{5B22ECF0-36A3-4BEB-8204-BAB0D235E907}" presName="iconBgRect" presStyleLbl="bgShp" presStyleIdx="3" presStyleCnt="4"/>
      <dgm:spPr/>
    </dgm:pt>
    <dgm:pt modelId="{1D63BD09-48E8-4C76-9E69-A7BA2CF5F40E}" type="pres">
      <dgm:prSet presAssocID="{5B22ECF0-36A3-4BEB-8204-BAB0D235E9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2865CA9-C234-42EE-B9B6-EB211ABCA669}" type="pres">
      <dgm:prSet presAssocID="{5B22ECF0-36A3-4BEB-8204-BAB0D235E907}" presName="spaceRect" presStyleCnt="0"/>
      <dgm:spPr/>
    </dgm:pt>
    <dgm:pt modelId="{36AAB871-393D-425D-93FB-5A3478E5555E}" type="pres">
      <dgm:prSet presAssocID="{5B22ECF0-36A3-4BEB-8204-BAB0D235E90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5BD611-FF21-4BF8-8F58-7ECFD7E46C82}" type="presOf" srcId="{7551D72C-94C1-43B0-B0BD-7C54138BFC3C}" destId="{E289EECE-A866-4856-A46D-3B1EB98E096C}" srcOrd="0" destOrd="0" presId="urn:microsoft.com/office/officeart/2018/2/layout/IconCircleList"/>
    <dgm:cxn modelId="{1E80BE27-FA9E-4183-9038-6D2A6E6E4A33}" type="presOf" srcId="{3B284614-1FD6-4B41-84DE-F3F6E3876567}" destId="{8C074FAF-E1C9-4957-AD9A-C3B4AF6E1C9E}" srcOrd="0" destOrd="0" presId="urn:microsoft.com/office/officeart/2018/2/layout/IconCircleList"/>
    <dgm:cxn modelId="{1D87C838-1922-429F-A346-E937019855E3}" srcId="{14ECBD52-BA57-4760-B222-78CCCE2DB49A}" destId="{AE6D899E-12B3-41FB-92AF-D96CA3532A0D}" srcOrd="0" destOrd="0" parTransId="{9CA69B64-E1F9-4564-A54C-2F07B65F5E53}" sibTransId="{0FC3BFFA-B3B7-407B-ACAD-F67A09DED82E}"/>
    <dgm:cxn modelId="{A8A3466A-A03D-4A51-ABD5-9698FE96CA2A}" type="presOf" srcId="{5B22ECF0-36A3-4BEB-8204-BAB0D235E907}" destId="{36AAB871-393D-425D-93FB-5A3478E5555E}" srcOrd="0" destOrd="0" presId="urn:microsoft.com/office/officeart/2018/2/layout/IconCircleList"/>
    <dgm:cxn modelId="{05E03B53-7BF7-44DB-AFDF-6809E9B65199}" type="presOf" srcId="{0FC3BFFA-B3B7-407B-ACAD-F67A09DED82E}" destId="{162A1BEE-E4FC-4B43-A8DE-0403E5B8E64D}" srcOrd="0" destOrd="0" presId="urn:microsoft.com/office/officeart/2018/2/layout/IconCircleList"/>
    <dgm:cxn modelId="{1E7EE953-584F-43D8-B488-9A907417CF08}" type="presOf" srcId="{58DF5D87-C997-4582-BE5D-3C8513039F98}" destId="{D72AFD5F-6DA2-4FA3-8732-64266C516CFA}" srcOrd="0" destOrd="0" presId="urn:microsoft.com/office/officeart/2018/2/layout/IconCircleList"/>
    <dgm:cxn modelId="{5B1B8A57-9341-4AE3-9C59-2E8588EEDDF0}" srcId="{14ECBD52-BA57-4760-B222-78CCCE2DB49A}" destId="{58DF5D87-C997-4582-BE5D-3C8513039F98}" srcOrd="1" destOrd="0" parTransId="{090F0075-7F6D-44CB-8492-C447D30CF3D7}" sibTransId="{68D7D29E-F4EF-4DF0-AB68-4ED94E2AF404}"/>
    <dgm:cxn modelId="{1A3B2C9D-636E-42F9-84F1-CE32CB2387CC}" type="presOf" srcId="{68D7D29E-F4EF-4DF0-AB68-4ED94E2AF404}" destId="{45AAE3DF-605D-4533-AE78-D2E9A6417E98}" srcOrd="0" destOrd="0" presId="urn:microsoft.com/office/officeart/2018/2/layout/IconCircleList"/>
    <dgm:cxn modelId="{8CC08BAC-5F8A-4559-9946-940B81BBBB48}" srcId="{14ECBD52-BA57-4760-B222-78CCCE2DB49A}" destId="{3B284614-1FD6-4B41-84DE-F3F6E3876567}" srcOrd="2" destOrd="0" parTransId="{9D11293C-5994-4AA3-A3B5-F3133DDAE157}" sibTransId="{7551D72C-94C1-43B0-B0BD-7C54138BFC3C}"/>
    <dgm:cxn modelId="{D75272CC-B70C-4008-9114-B9D89610532A}" type="presOf" srcId="{14ECBD52-BA57-4760-B222-78CCCE2DB49A}" destId="{A3E500F2-DBEB-4957-86A7-057E89D29C92}" srcOrd="0" destOrd="0" presId="urn:microsoft.com/office/officeart/2018/2/layout/IconCircleList"/>
    <dgm:cxn modelId="{E92EE2DC-0550-4001-BE24-22217C88E20F}" srcId="{14ECBD52-BA57-4760-B222-78CCCE2DB49A}" destId="{5B22ECF0-36A3-4BEB-8204-BAB0D235E907}" srcOrd="3" destOrd="0" parTransId="{EA354738-6601-4DD0-ADD5-98EC7524E6FF}" sibTransId="{853E9FE1-997A-4DBB-91E5-772DAA9FD347}"/>
    <dgm:cxn modelId="{265E65EA-B493-4463-B9FC-A93D2449EAC5}" type="presOf" srcId="{AE6D899E-12B3-41FB-92AF-D96CA3532A0D}" destId="{D0774FCB-5479-4825-B08A-19930FF5B060}" srcOrd="0" destOrd="0" presId="urn:microsoft.com/office/officeart/2018/2/layout/IconCircleList"/>
    <dgm:cxn modelId="{1EFFBFCD-8748-4252-B352-F2E7CF3AE253}" type="presParOf" srcId="{A3E500F2-DBEB-4957-86A7-057E89D29C92}" destId="{22C253E3-18A1-492A-8E0F-823851A6D602}" srcOrd="0" destOrd="0" presId="urn:microsoft.com/office/officeart/2018/2/layout/IconCircleList"/>
    <dgm:cxn modelId="{13B8C3D4-6F47-447B-8BF9-F45BBA0D2B46}" type="presParOf" srcId="{22C253E3-18A1-492A-8E0F-823851A6D602}" destId="{7DC59EA8-3D92-4AE6-94B0-DDB3B0E8C194}" srcOrd="0" destOrd="0" presId="urn:microsoft.com/office/officeart/2018/2/layout/IconCircleList"/>
    <dgm:cxn modelId="{5C518B0D-8874-4332-B9E3-31A23211269E}" type="presParOf" srcId="{7DC59EA8-3D92-4AE6-94B0-DDB3B0E8C194}" destId="{A9895BF5-FA0A-4046-9FD1-FF2A1DDC445B}" srcOrd="0" destOrd="0" presId="urn:microsoft.com/office/officeart/2018/2/layout/IconCircleList"/>
    <dgm:cxn modelId="{AFD7C776-04B4-4616-8E64-100A0D925BE7}" type="presParOf" srcId="{7DC59EA8-3D92-4AE6-94B0-DDB3B0E8C194}" destId="{DAA07E50-6FB9-42FD-9ABA-892DF2E98EAC}" srcOrd="1" destOrd="0" presId="urn:microsoft.com/office/officeart/2018/2/layout/IconCircleList"/>
    <dgm:cxn modelId="{ECB039D7-0597-462F-891F-7484DF5C6FF8}" type="presParOf" srcId="{7DC59EA8-3D92-4AE6-94B0-DDB3B0E8C194}" destId="{AD0DB7A3-6464-4E8F-BE23-62E7263A0C4D}" srcOrd="2" destOrd="0" presId="urn:microsoft.com/office/officeart/2018/2/layout/IconCircleList"/>
    <dgm:cxn modelId="{D858F85D-ECB3-4B1F-9B65-F1C5AF02F194}" type="presParOf" srcId="{7DC59EA8-3D92-4AE6-94B0-DDB3B0E8C194}" destId="{D0774FCB-5479-4825-B08A-19930FF5B060}" srcOrd="3" destOrd="0" presId="urn:microsoft.com/office/officeart/2018/2/layout/IconCircleList"/>
    <dgm:cxn modelId="{8F276667-81A8-4ACA-B921-8CCAF42AE083}" type="presParOf" srcId="{22C253E3-18A1-492A-8E0F-823851A6D602}" destId="{162A1BEE-E4FC-4B43-A8DE-0403E5B8E64D}" srcOrd="1" destOrd="0" presId="urn:microsoft.com/office/officeart/2018/2/layout/IconCircleList"/>
    <dgm:cxn modelId="{59E34F41-9402-4957-B1F5-CCCB2342D1B6}" type="presParOf" srcId="{22C253E3-18A1-492A-8E0F-823851A6D602}" destId="{5D4AE90E-966E-4966-8BFF-6DC5A30FE69E}" srcOrd="2" destOrd="0" presId="urn:microsoft.com/office/officeart/2018/2/layout/IconCircleList"/>
    <dgm:cxn modelId="{9196C13C-E361-4EF7-B77A-172172689741}" type="presParOf" srcId="{5D4AE90E-966E-4966-8BFF-6DC5A30FE69E}" destId="{AAAE8DF3-DCC5-4E57-B8F4-3856DC8B79F0}" srcOrd="0" destOrd="0" presId="urn:microsoft.com/office/officeart/2018/2/layout/IconCircleList"/>
    <dgm:cxn modelId="{88E96E54-BCA0-4C9B-9E3F-919AF9CFDD7B}" type="presParOf" srcId="{5D4AE90E-966E-4966-8BFF-6DC5A30FE69E}" destId="{4C762EDC-ADCF-4ECD-A14A-5AB05CC531DE}" srcOrd="1" destOrd="0" presId="urn:microsoft.com/office/officeart/2018/2/layout/IconCircleList"/>
    <dgm:cxn modelId="{0BD156F8-4046-4D1C-AB9E-2E4C26095D8E}" type="presParOf" srcId="{5D4AE90E-966E-4966-8BFF-6DC5A30FE69E}" destId="{C3336BAC-F3E6-4B1D-BEB8-BEF2BF1F32DE}" srcOrd="2" destOrd="0" presId="urn:microsoft.com/office/officeart/2018/2/layout/IconCircleList"/>
    <dgm:cxn modelId="{28C6BC1F-E3E4-4538-86E9-B58BF6FEC9B3}" type="presParOf" srcId="{5D4AE90E-966E-4966-8BFF-6DC5A30FE69E}" destId="{D72AFD5F-6DA2-4FA3-8732-64266C516CFA}" srcOrd="3" destOrd="0" presId="urn:microsoft.com/office/officeart/2018/2/layout/IconCircleList"/>
    <dgm:cxn modelId="{9224C1E6-CC9F-4775-A38F-81C42D309C6D}" type="presParOf" srcId="{22C253E3-18A1-492A-8E0F-823851A6D602}" destId="{45AAE3DF-605D-4533-AE78-D2E9A6417E98}" srcOrd="3" destOrd="0" presId="urn:microsoft.com/office/officeart/2018/2/layout/IconCircleList"/>
    <dgm:cxn modelId="{2B542C84-D5DE-4D2B-9122-734159B980C6}" type="presParOf" srcId="{22C253E3-18A1-492A-8E0F-823851A6D602}" destId="{B3CDF885-CCE5-47E2-B8F0-D6CC4CB726A1}" srcOrd="4" destOrd="0" presId="urn:microsoft.com/office/officeart/2018/2/layout/IconCircleList"/>
    <dgm:cxn modelId="{B79E7CC3-F1BB-4E66-8B8A-C8419FDE1B46}" type="presParOf" srcId="{B3CDF885-CCE5-47E2-B8F0-D6CC4CB726A1}" destId="{5F28FA8A-9942-4656-BEBA-3850D6B2B8B0}" srcOrd="0" destOrd="0" presId="urn:microsoft.com/office/officeart/2018/2/layout/IconCircleList"/>
    <dgm:cxn modelId="{B3B301DB-485C-4212-A501-318DECB97FEE}" type="presParOf" srcId="{B3CDF885-CCE5-47E2-B8F0-D6CC4CB726A1}" destId="{8D11761A-9DE3-4BD2-B345-D81B760AD342}" srcOrd="1" destOrd="0" presId="urn:microsoft.com/office/officeart/2018/2/layout/IconCircleList"/>
    <dgm:cxn modelId="{9AD336FE-5B9F-4BEB-8219-5098D4837E84}" type="presParOf" srcId="{B3CDF885-CCE5-47E2-B8F0-D6CC4CB726A1}" destId="{CF1E5EA4-D229-494A-8735-C96456ACDE7B}" srcOrd="2" destOrd="0" presId="urn:microsoft.com/office/officeart/2018/2/layout/IconCircleList"/>
    <dgm:cxn modelId="{5519CFFC-784D-400B-9ACD-88E139ECB2AC}" type="presParOf" srcId="{B3CDF885-CCE5-47E2-B8F0-D6CC4CB726A1}" destId="{8C074FAF-E1C9-4957-AD9A-C3B4AF6E1C9E}" srcOrd="3" destOrd="0" presId="urn:microsoft.com/office/officeart/2018/2/layout/IconCircleList"/>
    <dgm:cxn modelId="{EAD7381D-1C60-4653-B096-8BF9DC80913B}" type="presParOf" srcId="{22C253E3-18A1-492A-8E0F-823851A6D602}" destId="{E289EECE-A866-4856-A46D-3B1EB98E096C}" srcOrd="5" destOrd="0" presId="urn:microsoft.com/office/officeart/2018/2/layout/IconCircleList"/>
    <dgm:cxn modelId="{7218BE63-A2CB-4324-BB04-054FA45E2481}" type="presParOf" srcId="{22C253E3-18A1-492A-8E0F-823851A6D602}" destId="{B73FA5E7-C03E-41BA-BD77-7AE9520556BB}" srcOrd="6" destOrd="0" presId="urn:microsoft.com/office/officeart/2018/2/layout/IconCircleList"/>
    <dgm:cxn modelId="{6F1039CA-6318-421E-BE52-5A6845E52A80}" type="presParOf" srcId="{B73FA5E7-C03E-41BA-BD77-7AE9520556BB}" destId="{C619E080-958B-4BBC-AB50-C1EA50E97F51}" srcOrd="0" destOrd="0" presId="urn:microsoft.com/office/officeart/2018/2/layout/IconCircleList"/>
    <dgm:cxn modelId="{B8B99740-4602-4A52-9364-4D7B0DC979C4}" type="presParOf" srcId="{B73FA5E7-C03E-41BA-BD77-7AE9520556BB}" destId="{1D63BD09-48E8-4C76-9E69-A7BA2CF5F40E}" srcOrd="1" destOrd="0" presId="urn:microsoft.com/office/officeart/2018/2/layout/IconCircleList"/>
    <dgm:cxn modelId="{F6B73E1C-6741-4036-80ED-F85B85BD6CED}" type="presParOf" srcId="{B73FA5E7-C03E-41BA-BD77-7AE9520556BB}" destId="{92865CA9-C234-42EE-B9B6-EB211ABCA669}" srcOrd="2" destOrd="0" presId="urn:microsoft.com/office/officeart/2018/2/layout/IconCircleList"/>
    <dgm:cxn modelId="{41861BA7-A58F-4C4B-B5C1-B414766A0019}" type="presParOf" srcId="{B73FA5E7-C03E-41BA-BD77-7AE9520556BB}" destId="{36AAB871-393D-425D-93FB-5A3478E5555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95BF5-FA0A-4046-9FD1-FF2A1DDC445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07E50-6FB9-42FD-9ABA-892DF2E98EAC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74FCB-5479-4825-B08A-19930FF5B060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governance and compliance</a:t>
          </a:r>
          <a:br>
            <a:rPr lang="en-US" sz="1900" kern="1200"/>
          </a:br>
          <a:r>
            <a:rPr lang="en-US" sz="1900" kern="1200"/>
            <a:t> - Documentation of data sources and transformations </a:t>
          </a:r>
        </a:p>
      </dsp:txBody>
      <dsp:txXfrm>
        <a:off x="1834517" y="469890"/>
        <a:ext cx="3148942" cy="1335915"/>
      </dsp:txXfrm>
    </dsp:sp>
    <dsp:sp modelId="{AAAE8DF3-DCC5-4E57-B8F4-3856DC8B79F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62EDC-ADCF-4ECD-A14A-5AB05CC531DE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AFD5F-6DA2-4FA3-8732-64266C516CF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Cost management</a:t>
          </a:r>
        </a:p>
      </dsp:txBody>
      <dsp:txXfrm>
        <a:off x="7154322" y="469890"/>
        <a:ext cx="3148942" cy="1335915"/>
      </dsp:txXfrm>
    </dsp:sp>
    <dsp:sp modelId="{5F28FA8A-9942-4656-BEBA-3850D6B2B8B0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1761A-9DE3-4BD2-B345-D81B760AD342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74FAF-E1C9-4957-AD9A-C3B4AF6E1C9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Ethics review boards and audit</a:t>
          </a:r>
          <a:br>
            <a:rPr lang="en-US" sz="1900" kern="1200"/>
          </a:br>
          <a:r>
            <a:rPr lang="en-US" sz="1900" kern="1200"/>
            <a:t> - Ensure fairness inclusivity and safety</a:t>
          </a:r>
        </a:p>
      </dsp:txBody>
      <dsp:txXfrm>
        <a:off x="1834517" y="2545532"/>
        <a:ext cx="3148942" cy="1335915"/>
      </dsp:txXfrm>
    </dsp:sp>
    <dsp:sp modelId="{C619E080-958B-4BBC-AB50-C1EA50E97F51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3BD09-48E8-4C76-9E69-A7BA2CF5F40E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AB871-393D-425D-93FB-5A3478E5555E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Human oversight and safety</a:t>
          </a:r>
          <a:br>
            <a:rPr lang="en-US" sz="1900" kern="1200"/>
          </a:br>
          <a:r>
            <a:rPr lang="en-US" sz="1900" kern="1200"/>
            <a:t> - Ensuring decisions are contextually accurate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inside-machine-learning/what-is-a-transformer-d07dd1fbec04" TargetMode="External"/><Relationship Id="rId3" Type="http://schemas.openxmlformats.org/officeDocument/2006/relationships/hyperlink" Target="https://www.geeksforgeeks.org/data-cleansing-introduction/" TargetMode="External"/><Relationship Id="rId7" Type="http://schemas.openxmlformats.org/officeDocument/2006/relationships/hyperlink" Target="https://www.aibutsimple.com/p/recurrent-neural-networks-simplified" TargetMode="External"/><Relationship Id="rId2" Type="http://schemas.openxmlformats.org/officeDocument/2006/relationships/hyperlink" Target="https://firebrand.training/uk/blog/cloud-and-ai-who-are-the-top-6-cloud-ai-service-provid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42/s0218488598000094" TargetMode="External"/><Relationship Id="rId11" Type="http://schemas.openxmlformats.org/officeDocument/2006/relationships/hyperlink" Target="https://www.neilsahota.com/neural-networks-a-solution-for-complex-problems-in-science-and-engineering/#:~:text=Neural%20networks%20rely%20heavily%20on,on%20new%20or%20unseen%20data" TargetMode="External"/><Relationship Id="rId5" Type="http://schemas.openxmlformats.org/officeDocument/2006/relationships/hyperlink" Target="https://alliedinfoline.com/services/b2b-data-research/data-cleansing/" TargetMode="External"/><Relationship Id="rId10" Type="http://schemas.openxmlformats.org/officeDocument/2006/relationships/hyperlink" Target="https://www.nature.com/articles/s41599-020-0501-9" TargetMode="External"/><Relationship Id="rId4" Type="http://schemas.openxmlformats.org/officeDocument/2006/relationships/hyperlink" Target="https://www.vates.com/the-future-of-machine-learning-emerging-trends-and-applications/" TargetMode="External"/><Relationship Id="rId9" Type="http://schemas.openxmlformats.org/officeDocument/2006/relationships/hyperlink" Target="https://learn.microsoft.com/pdf?url=https%3A%2F%2Flearn.microsoft.com%2Fen-us%2Fazure%2Farchitecture%2Fai-ml%2Ftoc.js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455" y="1384967"/>
            <a:ext cx="6936919" cy="161961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kern="1200" spc="700">
                <a:latin typeface="Rockwell"/>
              </a:rPr>
              <a:t>Cloud AI and Machine Learning</a:t>
            </a:r>
          </a:p>
        </p:txBody>
      </p:sp>
      <p:pic>
        <p:nvPicPr>
          <p:cNvPr id="33" name="Picture 32" descr="Geometric white clouds on a blue sky">
            <a:extLst>
              <a:ext uri="{FF2B5EF4-FFF2-40B4-BE49-F238E27FC236}">
                <a16:creationId xmlns:a16="http://schemas.microsoft.com/office/drawing/2014/main" id="{9F97C56F-D8FC-84F1-5BD2-A4E2FC66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9" r="33611"/>
          <a:stretch/>
        </p:blipFill>
        <p:spPr>
          <a:xfrm>
            <a:off x="-443372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053" y="3897852"/>
            <a:ext cx="2976913" cy="2793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/>
            <a:r>
              <a:rPr lang="en-US" dirty="0"/>
              <a:t>Group Members:</a:t>
            </a:r>
          </a:p>
          <a:p>
            <a:pPr marL="228600"/>
            <a:r>
              <a:rPr lang="en-US" b="1" dirty="0"/>
              <a:t>Caleb Watson-Danis</a:t>
            </a:r>
          </a:p>
          <a:p>
            <a:pPr marL="228600"/>
            <a:r>
              <a:rPr lang="en-US" b="1" dirty="0"/>
              <a:t>Catherine Daigle</a:t>
            </a:r>
          </a:p>
          <a:p>
            <a:pPr marL="228600"/>
            <a:r>
              <a:rPr lang="en-US" b="1" dirty="0"/>
              <a:t>Elias Ngugi Kariuki</a:t>
            </a:r>
          </a:p>
          <a:p>
            <a:pPr marL="228600"/>
            <a:r>
              <a:rPr lang="en-US" b="1" dirty="0"/>
              <a:t>Yue Gao</a:t>
            </a:r>
          </a:p>
          <a:p>
            <a:pPr marL="228600"/>
            <a:endParaRPr lang="en-US"/>
          </a:p>
          <a:p>
            <a:pPr marL="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FA9E4-9DD2-C731-DBB4-F07F8989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Posterama"/>
              </a:rPr>
              <a:t>Resources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CB60-9631-BE41-D32B-C5DD70AF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CA"/>
              <a:t>Research and Markets. (2023, April). Global cloud AI market size, Share &amp; industry trends analysis report by type, by industry, by technology (solution deep learning, machine learning, Natural Language Processing), by regional outlook and forecast, 2023-2029. Research and Markets - Market Research Reports </a:t>
            </a:r>
            <a:r>
              <a:rPr lang="en-CA">
                <a:hlinkClick r:id="" action="ppaction://noaction"/>
              </a:rPr>
              <a:t>https://www.researchandmarkets.com/reports/5806529/global-cloud-ai-market-size-share-and-industry</a:t>
            </a:r>
            <a:endParaRPr lang="en-CA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/>
              <a:t>Fitzpatrick. (2024, April 10). Cloud and AI — Who are the top 6 Cloud AI service providers?. Firebrand. </a:t>
            </a:r>
            <a:r>
              <a:rPr lang="en-CA">
                <a:hlinkClick r:id="rId2"/>
              </a:rPr>
              <a:t>https://firebrand.training/uk/blog/cloud-and-ai-who-are-the-top-6-cloud-ai-service-providers</a:t>
            </a:r>
            <a:r>
              <a:rPr lang="en-CA"/>
              <a:t> </a:t>
            </a:r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err="1"/>
              <a:t>GeeksforGeeks</a:t>
            </a:r>
            <a:r>
              <a:rPr lang="en-CA"/>
              <a:t>. (2024, July 31). Data cleansing: Introduction. </a:t>
            </a:r>
            <a:r>
              <a:rPr lang="en-CA" err="1"/>
              <a:t>GeeksforGeeks</a:t>
            </a:r>
            <a:r>
              <a:rPr lang="en-CA"/>
              <a:t>. </a:t>
            </a:r>
            <a:br>
              <a:rPr lang="en-US"/>
            </a:br>
            <a:r>
              <a:rPr lang="en-CA">
                <a:hlinkClick r:id="rId3"/>
              </a:rPr>
              <a:t>https://www.geeksforgeeks.org/data-cleansing-introduction/</a:t>
            </a:r>
            <a:endParaRPr lang="en-CA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/>
              <a:t>Vates. (2024, July 11). The future of machine learning: Emerging trends and applications. Vates. </a:t>
            </a:r>
            <a:br>
              <a:rPr lang="en-CA"/>
            </a:br>
            <a:r>
              <a:rPr lang="en-CA">
                <a:hlinkClick r:id="rId4"/>
              </a:rPr>
              <a:t>https://www.vates.com/the-future-of-machine-learning-emerging-trends-and-applications/</a:t>
            </a:r>
            <a:endParaRPr lang="en-CA"/>
          </a:p>
          <a:p>
            <a:pPr marL="285750" indent="-285750">
              <a:buFont typeface="Arial" panose="020B0504020202020204" pitchFamily="34" charset="0"/>
            </a:pPr>
            <a:r>
              <a:rPr lang="en-CA">
                <a:ea typeface="+mn-lt"/>
                <a:cs typeface="+mn-lt"/>
              </a:rPr>
              <a:t>Allied Infoline. (n.d.). </a:t>
            </a:r>
            <a:r>
              <a:rPr lang="en-CA" i="1">
                <a:ea typeface="+mn-lt"/>
                <a:cs typeface="+mn-lt"/>
              </a:rPr>
              <a:t>Data cleansing services</a:t>
            </a:r>
            <a:r>
              <a:rPr lang="en-CA">
                <a:ea typeface="+mn-lt"/>
                <a:cs typeface="+mn-lt"/>
              </a:rPr>
              <a:t>. Allied Infoline. </a:t>
            </a:r>
            <a:r>
              <a:rPr lang="en-CA">
                <a:ea typeface="+mn-lt"/>
                <a:cs typeface="+mn-lt"/>
                <a:hlinkClick r:id="rId5"/>
              </a:rPr>
              <a:t>https://alliedinfoline.com/services/b2b-data-research/data-cleansing/</a:t>
            </a:r>
            <a:endParaRPr lang="en-CA">
              <a:ea typeface="+mn-lt"/>
              <a:cs typeface="+mn-lt"/>
            </a:endParaRPr>
          </a:p>
          <a:p>
            <a:pPr>
              <a:buFont typeface="Arial" panose="020B0504020202020204" pitchFamily="34" charset="0"/>
            </a:pPr>
            <a:r>
              <a:rPr lang="en-CA">
                <a:ea typeface="+mn-lt"/>
                <a:cs typeface="+mn-lt"/>
              </a:rPr>
              <a:t>Hochreiter, S. (1998). The vanishing gradient problem during learning recurrent neural nets  and problem solutions. </a:t>
            </a:r>
            <a:r>
              <a:rPr lang="en-CA" i="1">
                <a:ea typeface="+mn-lt"/>
                <a:cs typeface="+mn-lt"/>
              </a:rPr>
              <a:t>International Journal of Uncertainty, Fuzziness and Knowledge-Based Systems</a:t>
            </a:r>
            <a:r>
              <a:rPr lang="en-CA">
                <a:ea typeface="+mn-lt"/>
                <a:cs typeface="+mn-lt"/>
              </a:rPr>
              <a:t>, </a:t>
            </a:r>
            <a:r>
              <a:rPr lang="en-CA" i="1">
                <a:ea typeface="+mn-lt"/>
                <a:cs typeface="+mn-lt"/>
              </a:rPr>
              <a:t>06</a:t>
            </a:r>
            <a:r>
              <a:rPr lang="en-CA">
                <a:ea typeface="+mn-lt"/>
                <a:cs typeface="+mn-lt"/>
              </a:rPr>
              <a:t>(02), 1–5. </a:t>
            </a:r>
            <a:r>
              <a:rPr lang="en-CA">
                <a:ea typeface="+mn-lt"/>
                <a:cs typeface="+mn-lt"/>
                <a:hlinkClick r:id="rId6"/>
              </a:rPr>
              <a:t>https://doi.org/10.1142/s0218488598000094</a:t>
            </a:r>
            <a:r>
              <a:rPr lang="en-CA">
                <a:ea typeface="+mn-lt"/>
                <a:cs typeface="+mn-lt"/>
              </a:rPr>
              <a:t> </a:t>
            </a:r>
          </a:p>
          <a:p>
            <a:pPr>
              <a:buFont typeface="Arial" panose="020B0504020202020204" pitchFamily="34" charset="0"/>
            </a:pPr>
            <a:r>
              <a:rPr lang="en-CA">
                <a:ea typeface="+mn-lt"/>
                <a:cs typeface="+mn-lt"/>
              </a:rPr>
              <a:t>Dong, E. (2024, July 1). </a:t>
            </a:r>
            <a:r>
              <a:rPr lang="en-CA" i="1">
                <a:ea typeface="+mn-lt"/>
                <a:cs typeface="+mn-lt"/>
              </a:rPr>
              <a:t>Recurrent neural networks, simplified</a:t>
            </a:r>
            <a:r>
              <a:rPr lang="en-CA">
                <a:ea typeface="+mn-lt"/>
                <a:cs typeface="+mn-lt"/>
              </a:rPr>
              <a:t>. AI, But Simple Issue #8. </a:t>
            </a:r>
            <a:r>
              <a:rPr lang="en-CA">
                <a:ea typeface="+mn-lt"/>
                <a:cs typeface="+mn-lt"/>
                <a:hlinkClick r:id="rId7"/>
              </a:rPr>
              <a:t>https://www.aibutsimple.com/p/recurrent-neural-networks-simplified</a:t>
            </a:r>
            <a:r>
              <a:rPr lang="en-CA">
                <a:ea typeface="+mn-lt"/>
                <a:cs typeface="+mn-lt"/>
              </a:rPr>
              <a:t> </a:t>
            </a:r>
          </a:p>
          <a:p>
            <a:pPr>
              <a:buFont typeface="Arial" panose="020B0504020202020204" pitchFamily="34" charset="0"/>
            </a:pPr>
            <a:r>
              <a:rPr lang="en-CA">
                <a:ea typeface="+mn-lt"/>
                <a:cs typeface="+mn-lt"/>
              </a:rPr>
              <a:t>Maxime. (2020, March 5). </a:t>
            </a:r>
            <a:r>
              <a:rPr lang="en-CA" i="1">
                <a:ea typeface="+mn-lt"/>
                <a:cs typeface="+mn-lt"/>
              </a:rPr>
              <a:t>What is a Transformer?</a:t>
            </a:r>
            <a:r>
              <a:rPr lang="en-CA">
                <a:ea typeface="+mn-lt"/>
                <a:cs typeface="+mn-lt"/>
              </a:rPr>
              <a:t>. Medium. </a:t>
            </a:r>
            <a:r>
              <a:rPr lang="en-CA">
                <a:ea typeface="+mn-lt"/>
                <a:cs typeface="+mn-lt"/>
                <a:hlinkClick r:id="rId8"/>
              </a:rPr>
              <a:t>https://medium.com/inside-machine-learning/what-is-a-transformer-d07dd1fbec04</a:t>
            </a:r>
          </a:p>
          <a:p>
            <a:pPr>
              <a:buFont typeface="Arial" panose="020B0504020202020204" pitchFamily="34" charset="0"/>
            </a:pPr>
            <a:r>
              <a:rPr lang="en-CA" sz="2700">
                <a:ea typeface="+mn-lt"/>
                <a:cs typeface="+mn-lt"/>
              </a:rPr>
              <a:t>Microsoft. (2023, August 21). </a:t>
            </a:r>
            <a:r>
              <a:rPr lang="en-CA" sz="2700" i="1">
                <a:ea typeface="+mn-lt"/>
                <a:cs typeface="+mn-lt"/>
              </a:rPr>
              <a:t>Extract and analyze call center data. </a:t>
            </a:r>
            <a:r>
              <a:rPr lang="en-CA" sz="2700">
                <a:ea typeface="+mn-lt"/>
                <a:cs typeface="+mn-lt"/>
              </a:rPr>
              <a:t>Artificial intelligence (AI) architecture design. </a:t>
            </a:r>
            <a:r>
              <a:rPr lang="en-CA" sz="2700">
                <a:ea typeface="+mn-lt"/>
                <a:cs typeface="+mn-lt"/>
                <a:hlinkClick r:id="rId9"/>
              </a:rPr>
              <a:t>https://learn.microsoft.com/pdf?url=https%3A%2F%2Flearn.microsoft.com%2Fen-us%2Fazure%2Farchitecture%2Fai-ml%2Ftoc.json</a:t>
            </a:r>
            <a:endParaRPr lang="en-CA">
              <a:ea typeface="+mn-lt"/>
              <a:cs typeface="+mn-lt"/>
            </a:endParaRPr>
          </a:p>
          <a:p>
            <a:pPr>
              <a:buFont typeface="Arial" panose="020B0504020202020204" pitchFamily="34" charset="0"/>
              <a:buChar char="•"/>
            </a:pPr>
            <a:r>
              <a:rPr lang="en-CA">
                <a:ea typeface="+mn-lt"/>
                <a:cs typeface="+mn-lt"/>
              </a:rPr>
              <a:t>Lo Piano, S. (2020, June 17). </a:t>
            </a:r>
            <a:r>
              <a:rPr lang="en-CA" i="1">
                <a:ea typeface="+mn-lt"/>
                <a:cs typeface="+mn-lt"/>
              </a:rPr>
              <a:t>Ethical principles in machine learning and artificial intelligence: Cases from the field and possible ways forward</a:t>
            </a:r>
            <a:r>
              <a:rPr lang="en-CA">
                <a:ea typeface="+mn-lt"/>
                <a:cs typeface="+mn-lt"/>
              </a:rPr>
              <a:t>. Nature News. </a:t>
            </a:r>
            <a:r>
              <a:rPr lang="en-CA">
                <a:ea typeface="+mn-lt"/>
                <a:cs typeface="+mn-lt"/>
                <a:hlinkClick r:id="rId10"/>
              </a:rPr>
              <a:t>https://www.nature.com/articles/s41599-020-0501-9</a:t>
            </a:r>
            <a:r>
              <a:rPr lang="en-CA">
                <a:ea typeface="+mn-lt"/>
                <a:cs typeface="+mn-lt"/>
              </a:rPr>
              <a:t> </a:t>
            </a:r>
            <a:endParaRPr lang="en-CA"/>
          </a:p>
          <a:p>
            <a:pPr>
              <a:buFont typeface="Arial" panose="020B0504020202020204" pitchFamily="34" charset="0"/>
              <a:buChar char="•"/>
            </a:pPr>
            <a:r>
              <a:rPr lang="en-CA">
                <a:ea typeface="+mn-lt"/>
                <a:cs typeface="+mn-lt"/>
              </a:rPr>
              <a:t>Sahota, N. (2022, December 25). </a:t>
            </a:r>
            <a:r>
              <a:rPr lang="en-CA" i="1">
                <a:ea typeface="+mn-lt"/>
                <a:cs typeface="+mn-lt"/>
              </a:rPr>
              <a:t>Neural networks: A solution for complex problems in science and engineering</a:t>
            </a:r>
            <a:r>
              <a:rPr lang="en-CA">
                <a:ea typeface="+mn-lt"/>
                <a:cs typeface="+mn-lt"/>
              </a:rPr>
              <a:t>. Neural Networks: A Solution for Complex Problems in Science and Engineering. </a:t>
            </a:r>
            <a:r>
              <a:rPr lang="en-CA">
                <a:ea typeface="+mn-lt"/>
                <a:cs typeface="+mn-lt"/>
                <a:hlinkClick r:id="rId11"/>
              </a:rPr>
              <a:t>https://www.neilsahota.com/neural-networks-a-solution-for-complex-problems-in-science-and-engineering/#:~:text=Neural%20networks%20rely%20heavily%20on,on%20new%20or%20unseen%20data</a:t>
            </a:r>
            <a:r>
              <a:rPr lang="en-CA">
                <a:ea typeface="+mn-lt"/>
                <a:cs typeface="+mn-lt"/>
              </a:rPr>
              <a:t>. </a:t>
            </a:r>
            <a:endParaRPr lang="en-CA"/>
          </a:p>
          <a:p>
            <a:pPr>
              <a:buFont typeface="Arial" panose="020B0504020202020204" pitchFamily="34" charset="0"/>
              <a:buChar char="•"/>
            </a:pPr>
            <a:endParaRPr lang="en-CA"/>
          </a:p>
          <a:p>
            <a:pPr>
              <a:buFont typeface="Arial" panose="020B0504020202020204" pitchFamily="34" charset="0"/>
              <a:buChar char="•"/>
            </a:pPr>
            <a:endParaRPr lang="en-CA"/>
          </a:p>
          <a:p>
            <a:pPr>
              <a:buFont typeface="Arial" panose="020B05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504020202020204" pitchFamily="34" charset="0"/>
              <a:buChar char="•"/>
            </a:pPr>
            <a:endParaRPr lang="en-CA"/>
          </a:p>
          <a:p>
            <a:pPr>
              <a:buFont typeface="Arial" panose="020B0604020202020204" pitchFamily="34" charset="0"/>
              <a:buChar char="•"/>
            </a:pPr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5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2E9A-6AA0-8735-776B-F01386D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934"/>
            <a:ext cx="10972800" cy="1325563"/>
          </a:xfrm>
        </p:spPr>
        <p:txBody>
          <a:bodyPr/>
          <a:lstStyle/>
          <a:p>
            <a:pPr algn="ctr"/>
            <a:r>
              <a:rPr lang="en-US">
                <a:cs typeface="Posterama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A781-ED01-89C7-3073-65ED0352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8053"/>
            <a:ext cx="10972800" cy="203321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Scope of multi-ML models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Vanishing Gradient Problem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Types of NN:  Feed Forward, Recurrent, Transformative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Architecture Example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Market Analysis, Ethical Consideration and Processing Power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  <p:pic>
        <p:nvPicPr>
          <p:cNvPr id="4" name="Picture 3" descr="A diagram of a neural network&#10;&#10;Description automatically generated">
            <a:extLst>
              <a:ext uri="{FF2B5EF4-FFF2-40B4-BE49-F238E27FC236}">
                <a16:creationId xmlns:a16="http://schemas.microsoft.com/office/drawing/2014/main" id="{21A3679F-4AE4-B3EB-A23A-9A69B399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12" y="3160161"/>
            <a:ext cx="3468102" cy="2875115"/>
          </a:xfrm>
          <a:prstGeom prst="rect">
            <a:avLst/>
          </a:prstGeom>
        </p:spPr>
      </p:pic>
      <p:pic>
        <p:nvPicPr>
          <p:cNvPr id="5" name="Picture 4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4142D602-0C6B-948E-6FF9-E834C845C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972" y="3183950"/>
            <a:ext cx="2528573" cy="3332126"/>
          </a:xfrm>
          <a:prstGeom prst="rect">
            <a:avLst/>
          </a:prstGeom>
        </p:spPr>
      </p:pic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47153216-532E-F5E3-F143-C41985BD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97" y="3014202"/>
            <a:ext cx="5803489" cy="36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A0899-A5DE-5AF9-519A-B7DACE1A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Chosen Cloud Architecture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C8ACD498-1C86-B29F-EF3B-74A9F701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An OpenAI enterprise-level chat model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A135C2-A59C-FBB1-DB48-A3B29B8A6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55" y="1574709"/>
            <a:ext cx="11662832" cy="53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FF75-9B34-CFF0-8D75-A26247BA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8073"/>
            <a:ext cx="10972800" cy="784142"/>
          </a:xfrm>
        </p:spPr>
        <p:txBody>
          <a:bodyPr/>
          <a:lstStyle/>
          <a:p>
            <a:r>
              <a:rPr lang="en-US">
                <a:cs typeface="Posterama"/>
              </a:rPr>
              <a:t>Market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45F2-1C62-631B-0BBC-DE79EE2F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           </a:t>
            </a:r>
            <a:r>
              <a:rPr lang="en-US" sz="2400" b="1">
                <a:solidFill>
                  <a:srgbClr val="262626"/>
                </a:solidFill>
                <a:latin typeface="Avenir Next LT Pro"/>
              </a:rPr>
              <a:t> </a:t>
            </a:r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A5A60FF-5070-6323-E4E5-067894F59F63}"/>
              </a:ext>
            </a:extLst>
          </p:cNvPr>
          <p:cNvSpPr/>
          <p:nvPr/>
        </p:nvSpPr>
        <p:spPr>
          <a:xfrm>
            <a:off x="841165" y="2960423"/>
            <a:ext cx="4697716" cy="2072814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Emerging Opportunities</a:t>
            </a:r>
          </a:p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BD7F1-634D-3D48-5942-0A239006C0D6}"/>
              </a:ext>
            </a:extLst>
          </p:cNvPr>
          <p:cNvSpPr/>
          <p:nvPr/>
        </p:nvSpPr>
        <p:spPr>
          <a:xfrm>
            <a:off x="6716797" y="1230114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AI-as-a-Service (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AIaaS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)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024EA7-305B-5B96-036A-E621EEC5D5E3}"/>
              </a:ext>
            </a:extLst>
          </p:cNvPr>
          <p:cNvSpPr/>
          <p:nvPr/>
        </p:nvSpPr>
        <p:spPr>
          <a:xfrm>
            <a:off x="6716796" y="2471574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5G and AI Integration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1B4A0F-E736-2331-05E3-E61D9F6B27C8}"/>
              </a:ext>
            </a:extLst>
          </p:cNvPr>
          <p:cNvSpPr/>
          <p:nvPr/>
        </p:nvSpPr>
        <p:spPr>
          <a:xfrm>
            <a:off x="6716797" y="3713035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Healthcare AI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92891E-6FDC-2BD2-09E4-A2A69200DB27}"/>
              </a:ext>
            </a:extLst>
          </p:cNvPr>
          <p:cNvSpPr/>
          <p:nvPr/>
        </p:nvSpPr>
        <p:spPr>
          <a:xfrm>
            <a:off x="6716796" y="5031551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Finance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87F-B6E5-F61A-77DF-47A6FC8B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46" y="963507"/>
            <a:ext cx="3693654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Posterama"/>
              </a:rPr>
              <a:t>Ethical Considerations</a:t>
            </a:r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4E56B09-77F0-4763-8CA2-1A4AC6005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b="1"/>
              <a:t>Ethical Challenges</a:t>
            </a:r>
          </a:p>
          <a:p>
            <a:r>
              <a:rPr lang="en-US" sz="2000"/>
              <a:t>Data Privacy and security</a:t>
            </a:r>
          </a:p>
          <a:p>
            <a:r>
              <a:rPr lang="en-US" sz="2000"/>
              <a:t>Bias and Fairness</a:t>
            </a:r>
          </a:p>
          <a:p>
            <a:r>
              <a:rPr lang="en-US" sz="2000"/>
              <a:t>Accountability and explainability</a:t>
            </a:r>
          </a:p>
          <a:p>
            <a:r>
              <a:rPr lang="en-US" sz="2000"/>
              <a:t>Environmental impact 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A9BC78E-C5D9-45C8-A4CD-E0B08CEEA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b="1"/>
              <a:t>Design Strategies</a:t>
            </a:r>
          </a:p>
          <a:p>
            <a:r>
              <a:rPr lang="en-US" sz="1900"/>
              <a:t>Scalability and Flexibility</a:t>
            </a:r>
          </a:p>
          <a:p>
            <a:r>
              <a:rPr lang="en-US" sz="1900"/>
              <a:t>Model deployment and Maintenance</a:t>
            </a:r>
          </a:p>
          <a:p>
            <a:r>
              <a:rPr lang="en-US" sz="1900"/>
              <a:t>Latency and real time operation</a:t>
            </a:r>
          </a:p>
          <a:p>
            <a:endParaRPr lang="en-US" sz="1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422FF5-0861-45FA-8B29-A14CB264F6E5}"/>
              </a:ext>
            </a:extLst>
          </p:cNvPr>
          <p:cNvSpPr/>
          <p:nvPr/>
        </p:nvSpPr>
        <p:spPr>
          <a:xfrm>
            <a:off x="1175768" y="9757940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40D60B-7872-4815-B35F-68C8ACD89483}"/>
              </a:ext>
            </a:extLst>
          </p:cNvPr>
          <p:cNvSpPr/>
          <p:nvPr/>
        </p:nvSpPr>
        <p:spPr>
          <a:xfrm>
            <a:off x="8374130" y="9692676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CF788B-6D17-423A-B26C-C8B6C59B3301}"/>
              </a:ext>
            </a:extLst>
          </p:cNvPr>
          <p:cNvSpPr/>
          <p:nvPr/>
        </p:nvSpPr>
        <p:spPr>
          <a:xfrm>
            <a:off x="3278820" y="9757939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5DB1AD-BAF3-4C08-B809-9F88140A52EC}"/>
              </a:ext>
            </a:extLst>
          </p:cNvPr>
          <p:cNvSpPr/>
          <p:nvPr/>
        </p:nvSpPr>
        <p:spPr>
          <a:xfrm>
            <a:off x="865050" y="13769448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052F9E-C2A3-4967-8E81-62F2F8391057}"/>
              </a:ext>
            </a:extLst>
          </p:cNvPr>
          <p:cNvSpPr/>
          <p:nvPr/>
        </p:nvSpPr>
        <p:spPr>
          <a:xfrm>
            <a:off x="8063412" y="13704184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44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52C3-0715-E912-3E66-28E9200A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Considerations for implementation in the Cloud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A85927-A06A-D9ED-DD27-CD54781E07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01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AB98-152B-3D1E-FEA7-888F5E9C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268"/>
            <a:ext cx="10515600" cy="1325563"/>
          </a:xfrm>
        </p:spPr>
        <p:txBody>
          <a:bodyPr/>
          <a:lstStyle/>
          <a:p>
            <a:r>
              <a:rPr lang="en-US"/>
              <a:t>Processing Power</a:t>
            </a:r>
          </a:p>
        </p:txBody>
      </p:sp>
      <p:pic>
        <p:nvPicPr>
          <p:cNvPr id="3" name="Picture 2" descr="Discover NVIDIA T4 | Data Center GPUs | pny.com">
            <a:extLst>
              <a:ext uri="{FF2B5EF4-FFF2-40B4-BE49-F238E27FC236}">
                <a16:creationId xmlns:a16="http://schemas.microsoft.com/office/drawing/2014/main" id="{89594A42-65BB-B90A-2765-21A7D6B2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43" y="796471"/>
            <a:ext cx="3405414" cy="3260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25C3C7-2A0A-612E-AC3E-E886F4409EB2}"/>
              </a:ext>
            </a:extLst>
          </p:cNvPr>
          <p:cNvSpPr txBox="1"/>
          <p:nvPr/>
        </p:nvSpPr>
        <p:spPr>
          <a:xfrm>
            <a:off x="76694" y="1718622"/>
            <a:ext cx="395877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000" b="1"/>
              <a:t>GPU</a:t>
            </a:r>
            <a:r>
              <a:rPr lang="en-US" sz="2000"/>
              <a:t> (Graphics Processing Unit)</a:t>
            </a:r>
            <a:br>
              <a:rPr lang="en-US" sz="2000"/>
            </a:br>
            <a:r>
              <a:rPr lang="en-US" sz="2000"/>
              <a:t> Parallel processing</a:t>
            </a:r>
            <a:br>
              <a:rPr lang="en-US" sz="2000"/>
            </a:br>
            <a:r>
              <a:rPr lang="en-US" sz="2000"/>
              <a:t> Nvidia Tesla series</a:t>
            </a:r>
            <a:br>
              <a:rPr lang="en-US" sz="2000"/>
            </a:br>
            <a:r>
              <a:rPr lang="en-US" sz="2000"/>
              <a:t> Tesla V100</a:t>
            </a:r>
            <a:br>
              <a:rPr lang="en-US" sz="2000"/>
            </a:br>
            <a:r>
              <a:rPr lang="en-US" sz="2000"/>
              <a:t> </a:t>
            </a:r>
            <a:br>
              <a:rPr lang="en-US" sz="2000"/>
            </a:b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20946-0C82-984D-CC87-5D4DC02D1F6C}"/>
              </a:ext>
            </a:extLst>
          </p:cNvPr>
          <p:cNvSpPr txBox="1"/>
          <p:nvPr/>
        </p:nvSpPr>
        <p:spPr>
          <a:xfrm>
            <a:off x="188026" y="4053279"/>
            <a:ext cx="486888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000"/>
              <a:t>Google's </a:t>
            </a:r>
            <a:r>
              <a:rPr lang="en-US" sz="2000" b="1"/>
              <a:t>TPU</a:t>
            </a:r>
            <a:r>
              <a:rPr lang="en-US" sz="2000"/>
              <a:t> (Tensor Processing Unit)</a:t>
            </a:r>
            <a:br>
              <a:rPr lang="en-US" sz="2000"/>
            </a:br>
            <a:r>
              <a:rPr lang="en-US" sz="2000"/>
              <a:t> Matrix and vector operations</a:t>
            </a:r>
            <a:br>
              <a:rPr lang="en-US" sz="2000"/>
            </a:br>
            <a:r>
              <a:rPr lang="en-US" sz="2000"/>
              <a:t> TensorFlow framework</a:t>
            </a:r>
            <a:br>
              <a:rPr lang="en-US" sz="2000"/>
            </a:br>
            <a:r>
              <a:rPr lang="en-US" sz="2000"/>
              <a:t> Speed &amp; efficiency</a:t>
            </a:r>
          </a:p>
        </p:txBody>
      </p:sp>
      <p:pic>
        <p:nvPicPr>
          <p:cNvPr id="8" name="Picture 7" descr="Google Details Tensor Chip Powers - IEEE Spectrum">
            <a:extLst>
              <a:ext uri="{FF2B5EF4-FFF2-40B4-BE49-F238E27FC236}">
                <a16:creationId xmlns:a16="http://schemas.microsoft.com/office/drawing/2014/main" id="{E20C9A6B-C7DA-9775-6309-BEC34E3FB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3856353"/>
            <a:ext cx="2915556" cy="1812295"/>
          </a:xfrm>
          <a:prstGeom prst="rect">
            <a:avLst/>
          </a:prstGeom>
        </p:spPr>
      </p:pic>
      <p:pic>
        <p:nvPicPr>
          <p:cNvPr id="10" name="Picture 9" descr="The Secret History of the Google Logo">
            <a:extLst>
              <a:ext uri="{FF2B5EF4-FFF2-40B4-BE49-F238E27FC236}">
                <a16:creationId xmlns:a16="http://schemas.microsoft.com/office/drawing/2014/main" id="{70E4D837-051B-2681-9A0C-0E54F095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433" r="28025" b="637"/>
          <a:stretch/>
        </p:blipFill>
        <p:spPr>
          <a:xfrm>
            <a:off x="8435520" y="4190544"/>
            <a:ext cx="1059121" cy="1156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7EE878-C062-35DC-97C7-6900C748465E}"/>
              </a:ext>
            </a:extLst>
          </p:cNvPr>
          <p:cNvSpPr txBox="1"/>
          <p:nvPr/>
        </p:nvSpPr>
        <p:spPr>
          <a:xfrm>
            <a:off x="8203044" y="999506"/>
            <a:ext cx="16089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ooper Black"/>
              </a:rPr>
              <a:t>Differences</a:t>
            </a:r>
            <a:r>
              <a:rPr lang="en-US"/>
              <a:t>: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412D0-C80A-0989-0751-D973D0CFDBA0}"/>
              </a:ext>
            </a:extLst>
          </p:cNvPr>
          <p:cNvSpPr txBox="1"/>
          <p:nvPr/>
        </p:nvSpPr>
        <p:spPr>
          <a:xfrm>
            <a:off x="7451766" y="1707902"/>
            <a:ext cx="3607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GPU = more versatile, less focused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9B632-00ED-BBDC-47E3-B230E6799D94}"/>
              </a:ext>
            </a:extLst>
          </p:cNvPr>
          <p:cNvSpPr txBox="1"/>
          <p:nvPr/>
        </p:nvSpPr>
        <p:spPr>
          <a:xfrm>
            <a:off x="7452591" y="2337130"/>
            <a:ext cx="3829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TPU = Specific to TensorFlow  framework, focused on ML purposes</a:t>
            </a:r>
          </a:p>
        </p:txBody>
      </p:sp>
    </p:spTree>
    <p:extLst>
      <p:ext uri="{BB962C8B-B14F-4D97-AF65-F5344CB8AC3E}">
        <p14:creationId xmlns:p14="http://schemas.microsoft.com/office/powerpoint/2010/main" val="38741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42B8-1E4D-74E3-CB16-FE8B829D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We Learned?</a:t>
            </a:r>
            <a:endParaRPr lang="en-US">
              <a:cs typeface="Posterama"/>
            </a:endParaRPr>
          </a:p>
        </p:txBody>
      </p:sp>
      <p:pic>
        <p:nvPicPr>
          <p:cNvPr id="25" name="Picture 4" descr="White cloud painting">
            <a:extLst>
              <a:ext uri="{FF2B5EF4-FFF2-40B4-BE49-F238E27FC236}">
                <a16:creationId xmlns:a16="http://schemas.microsoft.com/office/drawing/2014/main" id="{03313EE7-5C06-3972-7FC5-A2148821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16" r="32108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60DDD-C730-767D-5CC0-A0B85E37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Observed ML &amp;NN architecture types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Observed the new opportunities of Cloud AI market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Processing Power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Ethical Considerations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8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2A9F7-948D-B273-9C8F-C73170C4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17" y="376053"/>
            <a:ext cx="2800795" cy="1035307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Posterama"/>
              </a:rPr>
              <a:t>Short Quiz!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4944-A191-6C4B-3033-8C2DCDB8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01" y="1607907"/>
            <a:ext cx="5877237" cy="5096378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sz="2000"/>
              <a:t>Which machine learning model addresses the issue of Accountability and Explainability of Machine learning?</a:t>
            </a:r>
          </a:p>
          <a:p>
            <a:pPr marL="457200" indent="-457200">
              <a:buAutoNum type="arabicPeriod"/>
            </a:pPr>
            <a:r>
              <a:rPr lang="en-US" sz="2000"/>
              <a:t>What is the Vanishing gradient problem</a:t>
            </a:r>
          </a:p>
          <a:p>
            <a:pPr marL="914400" lvl="1" indent="-457200">
              <a:buAutoNum type="alphaLcPeriod"/>
            </a:pPr>
            <a:r>
              <a:rPr lang="en-US" sz="1600"/>
              <a:t>Where an error/change in the data grows so large it causes overflow</a:t>
            </a:r>
          </a:p>
          <a:p>
            <a:pPr marL="914400" lvl="1" indent="-457200">
              <a:buAutoNum type="alphaLcPeriod"/>
            </a:pPr>
            <a:r>
              <a:rPr lang="en-US" sz="1600"/>
              <a:t>Where the change in data is so little the neural network cannot learn more</a:t>
            </a:r>
          </a:p>
          <a:p>
            <a:pPr marL="914400" lvl="1" indent="-457200">
              <a:buAutoNum type="alphaLcPeriod"/>
            </a:pPr>
            <a:r>
              <a:rPr lang="en-US" sz="1600"/>
              <a:t>Where the model learns too much training data it does not perform well in testing</a:t>
            </a:r>
          </a:p>
          <a:p>
            <a:pPr marL="914400" lvl="1" indent="-457200">
              <a:buAutoNum type="alphaLcPeriod"/>
            </a:pPr>
            <a:r>
              <a:rPr lang="en-US" sz="1600"/>
              <a:t>The model fails to learn the training data and does not perform in testing.</a:t>
            </a:r>
          </a:p>
          <a:p>
            <a:pPr marL="457200" indent="-457200">
              <a:buAutoNum type="arabicPeriod"/>
            </a:pPr>
            <a:r>
              <a:rPr lang="en-US" sz="2000"/>
              <a:t>Which Neural Network is best for Chat bots?</a:t>
            </a:r>
          </a:p>
          <a:p>
            <a:pPr marL="914400" lvl="1" indent="-457200">
              <a:buAutoNum type="alphaLcPeriod"/>
            </a:pPr>
            <a:r>
              <a:rPr lang="en-US" sz="1600"/>
              <a:t>Feed Forward NN</a:t>
            </a:r>
          </a:p>
          <a:p>
            <a:pPr marL="914400" lvl="1" indent="-457200">
              <a:buAutoNum type="alphaLcPeriod"/>
            </a:pPr>
            <a:r>
              <a:rPr lang="en-US" sz="1600"/>
              <a:t>Convolutional NN</a:t>
            </a:r>
          </a:p>
          <a:p>
            <a:pPr marL="914400" lvl="1" indent="-457200">
              <a:buAutoNum type="alphaLcPeriod"/>
            </a:pPr>
            <a:r>
              <a:rPr lang="en-US" sz="1600"/>
              <a:t>Longterm-Short-term NN</a:t>
            </a:r>
          </a:p>
          <a:p>
            <a:pPr marL="914400" lvl="1" indent="-457200">
              <a:buAutoNum type="alphaLcPeriod"/>
            </a:pPr>
            <a:r>
              <a:rPr lang="en-US" sz="1600"/>
              <a:t>Transformative NN</a:t>
            </a:r>
            <a:endParaRPr lang="en-US"/>
          </a:p>
          <a:p>
            <a:pPr marL="914400" lvl="1" indent="-457200">
              <a:buAutoNum type="alphaLcPeriod"/>
            </a:pPr>
            <a:endParaRPr lang="en-US" sz="1600"/>
          </a:p>
          <a:p>
            <a:pPr marL="457200" indent="-457200">
              <a:buAutoNum type="arabicPeriod"/>
            </a:pPr>
            <a:r>
              <a:rPr lang="en-US" sz="2000"/>
              <a:t>Which of the following is a benefit for TPUs?</a:t>
            </a:r>
          </a:p>
          <a:p>
            <a:pPr marL="914400" lvl="1" indent="-342900">
              <a:buAutoNum type="alphaLcPeriod"/>
            </a:pPr>
            <a:r>
              <a:rPr lang="en-US" sz="1600"/>
              <a:t>More power</a:t>
            </a:r>
          </a:p>
          <a:p>
            <a:pPr marL="914400" lvl="1" indent="-342900">
              <a:buAutoNum type="alphaLcPeriod"/>
            </a:pPr>
            <a:r>
              <a:rPr lang="en-US" sz="1600"/>
              <a:t>Versatile</a:t>
            </a:r>
          </a:p>
          <a:p>
            <a:pPr marL="914400" lvl="1" indent="-342900">
              <a:buAutoNum type="alphaLcPeriod"/>
            </a:pPr>
            <a:r>
              <a:rPr lang="en-US" sz="1600"/>
              <a:t>Speed &amp; efficiency</a:t>
            </a:r>
          </a:p>
          <a:p>
            <a:pPr marL="457200" indent="-457200">
              <a:buAutoNum type="arabicPeriod"/>
            </a:pPr>
            <a:r>
              <a:rPr lang="en-US" sz="2000"/>
              <a:t>How does Cloud AI and ML will improve in health sector?</a:t>
            </a:r>
            <a:endParaRPr lang="en-US" sz="2000">
              <a:ea typeface="+mn-lt"/>
              <a:cs typeface="+mn-lt"/>
            </a:endParaRPr>
          </a:p>
          <a:p>
            <a:pPr marL="1028700" lvl="1" indent="-342900">
              <a:buAutoNum type="alphaLcPeriod"/>
            </a:pPr>
            <a:r>
              <a:rPr lang="en-US" sz="1600"/>
              <a:t>telemedicine</a:t>
            </a:r>
          </a:p>
          <a:p>
            <a:pPr marL="1028700" lvl="1" indent="-342900">
              <a:buAutoNum type="alphaLcPeriod"/>
            </a:pPr>
            <a:r>
              <a:rPr lang="en-US" sz="1600"/>
              <a:t>medical imaging</a:t>
            </a:r>
          </a:p>
          <a:p>
            <a:pPr marL="1028700" lvl="1" indent="-342900">
              <a:buAutoNum type="alphaLcPeriod"/>
            </a:pPr>
            <a:r>
              <a:rPr lang="en-US" sz="1600"/>
              <a:t>drug discovery</a:t>
            </a:r>
            <a:endParaRPr lang="en-US"/>
          </a:p>
          <a:p>
            <a:pPr marL="1028700" lvl="1" indent="-342900">
              <a:buAutoNum type="alphaLcPeriod"/>
            </a:pPr>
            <a:r>
              <a:rPr lang="en-US" sz="1500"/>
              <a:t>All the above</a:t>
            </a:r>
            <a:endParaRPr lang="en-US"/>
          </a:p>
          <a:p>
            <a:pPr marL="457200" indent="-457200">
              <a:buAutoNum type="arabicPeriod"/>
            </a:pPr>
            <a:endParaRPr lang="en-US" sz="2000"/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46E54E5C-6F7C-0D44-E8EA-D17F7776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03" r="2286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34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Cloud AI and Machine Learning</vt:lpstr>
      <vt:lpstr>Introduction </vt:lpstr>
      <vt:lpstr>Chosen Cloud Architecture</vt:lpstr>
      <vt:lpstr>Market Analysis</vt:lpstr>
      <vt:lpstr>Ethical Considerations</vt:lpstr>
      <vt:lpstr>Considerations for implementation in the Cloud</vt:lpstr>
      <vt:lpstr>Processing Power</vt:lpstr>
      <vt:lpstr>What We Learned?</vt:lpstr>
      <vt:lpstr>Short Quiz!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2013-07-15T20:26:40Z</dcterms:created>
  <dcterms:modified xsi:type="dcterms:W3CDTF">2024-11-08T20:32:58Z</dcterms:modified>
</cp:coreProperties>
</file>