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6" r:id="rId4"/>
    <p:sldId id="268" r:id="rId5"/>
    <p:sldId id="271" r:id="rId6"/>
    <p:sldId id="27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F8847-A0B8-887B-11BA-57BE22AFAA56}" v="489" dt="2024-11-22T20:20:35.466"/>
    <p1510:client id="{221EDAE7-81F4-5982-2F8C-35E015BA9AF3}" v="501" dt="2024-11-22T20:30:23.003"/>
    <p1510:client id="{3834F43A-F887-DF67-A9F7-21225558DA94}" v="17" dt="2024-11-22T04:40:21.713"/>
    <p1510:client id="{55818A69-3519-4058-BA70-16F2D6B677B8}" v="373" dt="2024-11-22T20:20:18.276"/>
    <p1510:client id="{6C21F390-F2DF-0EA1-0934-42BCBC28C113}" v="5" dt="2024-11-22T20:20:01.771"/>
    <p1510:client id="{762578ED-ED98-5114-9E64-266D30ECD995}" v="99" dt="2024-11-22T18:14:16.658"/>
    <p1510:client id="{8E5ADF80-9E50-2081-741D-59DFE0D1E296}" v="146" dt="2024-11-21T22:12:50.102"/>
    <p1510:client id="{9B5717AB-FF8C-1921-EFDB-EE21275675F2}" v="15" dt="2024-11-22T20:16:00.526"/>
    <p1510:client id="{B791F123-1CC3-2180-D275-B6B1467416CD}" v="56" dt="2024-11-22T20:34:26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D78B-E9B5-4E7D-A2AC-8640BAAC0928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DD7C9-8147-455B-A1B7-C0582FC20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3. Content Creation and Curation</a:t>
            </a:r>
          </a:p>
          <a:p>
            <a:pPr marL="0" indent="0">
              <a:buNone/>
            </a:pPr>
            <a:r>
              <a:rPr lang="en-US"/>
              <a:t>Strategy: Data-driven content production.</a:t>
            </a:r>
          </a:p>
          <a:p>
            <a:pPr marL="0" indent="0">
              <a:buNone/>
            </a:pPr>
            <a:r>
              <a:rPr lang="en-US"/>
              <a:t>Impact: Successful launches of popular shows.</a:t>
            </a:r>
          </a:p>
          <a:p>
            <a:pPr marL="0" indent="0">
              <a:buNone/>
            </a:pPr>
            <a:r>
              <a:rPr lang="en-US"/>
              <a:t>Outcome: High viewership and positive feedback for shows like "House of Cards.“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DD7C9-8147-455B-A1B7-C0582FC20EE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65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609/aimag.v42i3.18140" TargetMode="External"/><Relationship Id="rId3" Type="http://schemas.openxmlformats.org/officeDocument/2006/relationships/hyperlink" Target="https://yann.lecun.com/exdb/mnist/" TargetMode="External"/><Relationship Id="rId7" Type="http://schemas.openxmlformats.org/officeDocument/2006/relationships/hyperlink" Target="https://www.nvidia.com/en-us/glossary/tensorflow/" TargetMode="External"/><Relationship Id="rId2" Type="http://schemas.openxmlformats.org/officeDocument/2006/relationships/hyperlink" Target="https://www.vates.com/the-future-of-machine-learning-emerging-trends-and-appl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o.ai/deep-learning/jupyter-notebook-for-machine-learning/#:~:text=The%20Jupyter%20Notebook%20is%20an,interactive%20environment%20in%20more%20detail" TargetMode="External"/><Relationship Id="rId11" Type="http://schemas.openxmlformats.org/officeDocument/2006/relationships/hyperlink" Target="https://en.m.wikipedia.org/wiki/File:TensorFlow_logo.svg" TargetMode="External"/><Relationship Id="rId5" Type="http://schemas.openxmlformats.org/officeDocument/2006/relationships/hyperlink" Target="https://learn.microsoft.com/en-us/dotnet/machine-learning/how-does-mldotnet-work" TargetMode="External"/><Relationship Id="rId10" Type="http://schemas.openxmlformats.org/officeDocument/2006/relationships/hyperlink" Target="https://commons.wikimedia.org/wiki/File:Mldotnet.svg" TargetMode="External"/><Relationship Id="rId4" Type="http://schemas.openxmlformats.org/officeDocument/2006/relationships/hyperlink" Target="https://learn.microsoft.com/pdf?url=https%3A%2F%2Flearn.microsoft.com%2Fen-us%2Fazure%2Farchitecture%2Fai-ml%2Ftoc.json" TargetMode="External"/><Relationship Id="rId9" Type="http://schemas.openxmlformats.org/officeDocument/2006/relationships/hyperlink" Target="https://jupyt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455" y="1384967"/>
            <a:ext cx="6936919" cy="161961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kern="1200" spc="700">
                <a:latin typeface="Rockwell"/>
              </a:rPr>
              <a:t>Cloud AI and Machine Learning</a:t>
            </a:r>
          </a:p>
        </p:txBody>
      </p:sp>
      <p:pic>
        <p:nvPicPr>
          <p:cNvPr id="33" name="Picture 32" descr="Geometric white clouds on a blue sky">
            <a:extLst>
              <a:ext uri="{FF2B5EF4-FFF2-40B4-BE49-F238E27FC236}">
                <a16:creationId xmlns:a16="http://schemas.microsoft.com/office/drawing/2014/main" id="{9F97C56F-D8FC-84F1-5BD2-A4E2FC66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9" r="33611"/>
          <a:stretch/>
        </p:blipFill>
        <p:spPr>
          <a:xfrm>
            <a:off x="-443372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053" y="3897852"/>
            <a:ext cx="2976913" cy="2793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/>
            <a:r>
              <a:rPr lang="en-US"/>
              <a:t>Group Members:</a:t>
            </a:r>
          </a:p>
          <a:p>
            <a:pPr marL="228600"/>
            <a:r>
              <a:rPr lang="en-US" b="1"/>
              <a:t>Caleb Watson-Danis</a:t>
            </a:r>
          </a:p>
          <a:p>
            <a:pPr marL="228600"/>
            <a:r>
              <a:rPr lang="en-US" b="1"/>
              <a:t>Catherine Daigle</a:t>
            </a:r>
          </a:p>
          <a:p>
            <a:pPr marL="228600"/>
            <a:r>
              <a:rPr lang="en-US" b="1"/>
              <a:t>Elias Ngugi Kariuki</a:t>
            </a:r>
          </a:p>
          <a:p>
            <a:pPr marL="228600"/>
            <a:r>
              <a:rPr lang="en-US" b="1"/>
              <a:t>Yue Gao</a:t>
            </a:r>
          </a:p>
          <a:p>
            <a:pPr marL="228600"/>
            <a:endParaRPr lang="en-US"/>
          </a:p>
          <a:p>
            <a:pPr marL="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2E9A-6AA0-8735-776B-F01386D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>
                <a:cs typeface="Posterama"/>
              </a:rPr>
              <a:t>Introduction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A781-ED01-89C7-3073-65ED0352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000">
                <a:latin typeface="Arial"/>
                <a:cs typeface="Arial"/>
              </a:rPr>
              <a:t>Azure Machine Learning , Tensor Flow, </a:t>
            </a:r>
            <a:r>
              <a:rPr lang="en-US" sz="2000" err="1">
                <a:latin typeface="Arial"/>
                <a:cs typeface="Arial"/>
              </a:rPr>
              <a:t>Jupyter</a:t>
            </a:r>
            <a:r>
              <a:rPr lang="en-US" sz="2000">
                <a:latin typeface="Arial"/>
                <a:cs typeface="Arial"/>
              </a:rPr>
              <a:t> Notebook, </a:t>
            </a:r>
            <a:r>
              <a:rPr lang="en-US" sz="2000" err="1">
                <a:latin typeface="Arial"/>
                <a:cs typeface="Arial"/>
              </a:rPr>
              <a:t>ML.Net</a:t>
            </a:r>
            <a:endParaRPr lang="en-US" sz="2000"/>
          </a:p>
          <a:p>
            <a:pPr marL="342900" indent="-342900">
              <a:buFont typeface="Arial,Sans-Serif"/>
              <a:buChar char="•"/>
            </a:pPr>
            <a:r>
              <a:rPr lang="en-US" sz="2000">
                <a:cs typeface="Arial"/>
              </a:rPr>
              <a:t>MNIST Database</a:t>
            </a:r>
            <a:endParaRPr lang="en-US" sz="20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000"/>
              <a:t>Architecture Example (Revisited)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sz="2000"/>
              <a:t>Market Analysis, Ethical Consideration and Processing Power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ML.NET - Wikipedia">
            <a:extLst>
              <a:ext uri="{FF2B5EF4-FFF2-40B4-BE49-F238E27FC236}">
                <a16:creationId xmlns:a16="http://schemas.microsoft.com/office/drawing/2014/main" id="{04568A71-4C26-F501-4F36-8EFF4DE4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818" y="774285"/>
            <a:ext cx="1999673" cy="1999673"/>
          </a:xfrm>
          <a:prstGeom prst="rect">
            <a:avLst/>
          </a:prstGeom>
        </p:spPr>
      </p:pic>
      <p:pic>
        <p:nvPicPr>
          <p:cNvPr id="4" name="Graphic 3" descr="jupyter logo">
            <a:extLst>
              <a:ext uri="{FF2B5EF4-FFF2-40B4-BE49-F238E27FC236}">
                <a16:creationId xmlns:a16="http://schemas.microsoft.com/office/drawing/2014/main" id="{27446842-2432-2620-F227-38BFA5DDD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6349" y="735652"/>
            <a:ext cx="1679963" cy="19604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EE5BF09-528A-1527-0418-A6CE3DC1B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9729" y="3181495"/>
            <a:ext cx="3899243" cy="24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0899-A5DE-5AF9-519A-B7DACE1A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Chosen Cloud Architecture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C8ACD498-1C86-B29F-EF3B-74A9F701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CA" sz="160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Cloud-based Machine Learning Image architecture using AI and Machine Learning Technology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3" name="Picture 2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B01E4DE6-A962-8BAE-1CF4-576874C5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7" y="2088662"/>
            <a:ext cx="10221951" cy="45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FF75-9B34-CFF0-8D75-A26247BA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62927"/>
            <a:ext cx="10972800" cy="784142"/>
          </a:xfrm>
        </p:spPr>
        <p:txBody>
          <a:bodyPr/>
          <a:lstStyle/>
          <a:p>
            <a:r>
              <a:rPr lang="en-US">
                <a:cs typeface="Posterama"/>
              </a:rPr>
              <a:t>Market Analysis - </a:t>
            </a:r>
            <a:r>
              <a:rPr lang="en-US">
                <a:solidFill>
                  <a:srgbClr val="000000"/>
                </a:solidFill>
                <a:ea typeface="+mj-lt"/>
                <a:cs typeface="Posterama"/>
              </a:rPr>
              <a:t>Emerging Opportunities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BD7F1-634D-3D48-5942-0A239006C0D6}"/>
              </a:ext>
            </a:extLst>
          </p:cNvPr>
          <p:cNvSpPr/>
          <p:nvPr/>
        </p:nvSpPr>
        <p:spPr>
          <a:xfrm>
            <a:off x="547715" y="1424080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Retail and E-Commerce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024EA7-305B-5B96-036A-E621EEC5D5E3}"/>
              </a:ext>
            </a:extLst>
          </p:cNvPr>
          <p:cNvSpPr/>
          <p:nvPr/>
        </p:nvSpPr>
        <p:spPr>
          <a:xfrm>
            <a:off x="547714" y="2747182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Construction and Real Estate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1B4A0F-E736-2331-05E3-E61D9F6B27C8}"/>
              </a:ext>
            </a:extLst>
          </p:cNvPr>
          <p:cNvSpPr/>
          <p:nvPr/>
        </p:nvSpPr>
        <p:spPr>
          <a:xfrm>
            <a:off x="547715" y="4097501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Environmental Monitoring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92891E-6FDC-2BD2-09E4-A2A69200DB27}"/>
              </a:ext>
            </a:extLst>
          </p:cNvPr>
          <p:cNvSpPr/>
          <p:nvPr/>
        </p:nvSpPr>
        <p:spPr>
          <a:xfrm>
            <a:off x="547714" y="5443231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Education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49C0903-A4A3-E84D-23C5-3F1B159DFF92}"/>
              </a:ext>
            </a:extLst>
          </p:cNvPr>
          <p:cNvSpPr/>
          <p:nvPr/>
        </p:nvSpPr>
        <p:spPr>
          <a:xfrm>
            <a:off x="4176141" y="1742904"/>
            <a:ext cx="836138" cy="200202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EBDB27B-9523-7C88-7303-F7F4B2085875}"/>
              </a:ext>
            </a:extLst>
          </p:cNvPr>
          <p:cNvSpPr/>
          <p:nvPr/>
        </p:nvSpPr>
        <p:spPr>
          <a:xfrm>
            <a:off x="4176141" y="5758387"/>
            <a:ext cx="836138" cy="200202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EEFF4D9-EFEE-D91D-8AD6-2D1654C64C95}"/>
              </a:ext>
            </a:extLst>
          </p:cNvPr>
          <p:cNvSpPr/>
          <p:nvPr/>
        </p:nvSpPr>
        <p:spPr>
          <a:xfrm>
            <a:off x="4176141" y="4388499"/>
            <a:ext cx="836138" cy="200202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BBD4E44-17F2-3FFA-74D4-6F549B77539C}"/>
              </a:ext>
            </a:extLst>
          </p:cNvPr>
          <p:cNvSpPr/>
          <p:nvPr/>
        </p:nvSpPr>
        <p:spPr>
          <a:xfrm>
            <a:off x="4176140" y="3044297"/>
            <a:ext cx="836138" cy="200202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2BA16-8115-8F2B-5444-8B1E6D9ECB2A}"/>
              </a:ext>
            </a:extLst>
          </p:cNvPr>
          <p:cNvSpPr txBox="1"/>
          <p:nvPr/>
        </p:nvSpPr>
        <p:spPr>
          <a:xfrm>
            <a:off x="5529208" y="1625029"/>
            <a:ext cx="3787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Visual Search Tools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Hyper-Personalized Shopping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7F7B1-2CD3-F2CC-7FBB-FAA70D899924}"/>
              </a:ext>
            </a:extLst>
          </p:cNvPr>
          <p:cNvSpPr txBox="1"/>
          <p:nvPr/>
        </p:nvSpPr>
        <p:spPr>
          <a:xfrm>
            <a:off x="5529208" y="2849368"/>
            <a:ext cx="56627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/>
              <a:t>AI-Enhanced Building Information Modeling (BIM)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AI-Driven Real Estate Valuation</a:t>
            </a:r>
            <a:endParaRPr 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B83AB3-C7B2-F406-8036-DE42FBD41173}"/>
              </a:ext>
            </a:extLst>
          </p:cNvPr>
          <p:cNvSpPr txBox="1"/>
          <p:nvPr/>
        </p:nvSpPr>
        <p:spPr>
          <a:xfrm>
            <a:off x="5529208" y="4193568"/>
            <a:ext cx="48322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/>
              <a:t>Climate Change Modeling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Pollution Monitoring</a:t>
            </a:r>
            <a:endParaRPr 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51445-B59B-11D6-2697-3C8D15D3A047}"/>
              </a:ext>
            </a:extLst>
          </p:cNvPr>
          <p:cNvSpPr txBox="1"/>
          <p:nvPr/>
        </p:nvSpPr>
        <p:spPr>
          <a:xfrm>
            <a:off x="5529209" y="5537772"/>
            <a:ext cx="46610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/>
              <a:t>Personalized Learning Platforms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Automated Assessment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083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84834-B16B-63D5-4D05-613F9916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Impact of Machine Learning on Netflix’s Performance</a:t>
            </a:r>
          </a:p>
        </p:txBody>
      </p:sp>
      <p:pic>
        <p:nvPicPr>
          <p:cNvPr id="14" name="Picture 13" descr="3D Hologram from iPad">
            <a:extLst>
              <a:ext uri="{FF2B5EF4-FFF2-40B4-BE49-F238E27FC236}">
                <a16:creationId xmlns:a16="http://schemas.microsoft.com/office/drawing/2014/main" id="{200B7ABA-C647-AB6C-16FF-9A4582BE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2" r="25278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53AE-BF99-F678-9EFA-8B2F449D6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1. </a:t>
            </a:r>
            <a:r>
              <a:rPr lang="en-US" sz="2000" u="sng">
                <a:solidFill>
                  <a:schemeClr val="bg1"/>
                </a:solidFill>
              </a:rPr>
              <a:t>Data-Driven Strategies for Streaming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  </a:t>
            </a:r>
            <a:r>
              <a:rPr lang="en-US" sz="2000" b="1">
                <a:solidFill>
                  <a:schemeClr val="bg1"/>
                </a:solidFill>
              </a:rPr>
              <a:t>Findings: </a:t>
            </a:r>
            <a:r>
              <a:rPr lang="en-US" sz="2000">
                <a:solidFill>
                  <a:schemeClr val="bg1"/>
                </a:solidFill>
              </a:rPr>
              <a:t>Enhanced content delivery and user 	satisfaction through personalized recommendations.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 Impact: </a:t>
            </a:r>
            <a:r>
              <a:rPr lang="en-US" sz="2000">
                <a:solidFill>
                  <a:schemeClr val="bg1"/>
                </a:solidFill>
              </a:rPr>
              <a:t>Improved user engagement and retention.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2. </a:t>
            </a:r>
            <a:r>
              <a:rPr lang="en-US" sz="2000" u="sng">
                <a:solidFill>
                  <a:schemeClr val="bg1"/>
                </a:solidFill>
              </a:rPr>
              <a:t>Leveraging AI for Streaming Transformation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 Findings: </a:t>
            </a:r>
            <a:r>
              <a:rPr lang="en-US" sz="2000">
                <a:solidFill>
                  <a:schemeClr val="bg1"/>
                </a:solidFill>
              </a:rPr>
              <a:t>AI and machine learning improve user experience and streaming quality.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chemeClr val="bg1"/>
                </a:solidFill>
              </a:rPr>
              <a:t>Impact: </a:t>
            </a:r>
            <a:r>
              <a:rPr lang="en-US" sz="2000">
                <a:solidFill>
                  <a:schemeClr val="bg1"/>
                </a:solidFill>
              </a:rPr>
              <a:t>Higher customer engagement and reduced churn rates.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46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7BD7A9F-2DBA-A656-AA28-03D2BCEEF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28" r="17122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C0AA-50DC-494D-ED31-E81BEA4C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3</a:t>
            </a:r>
            <a:r>
              <a:rPr lang="en-US" sz="1800" u="sng">
                <a:solidFill>
                  <a:schemeClr val="bg1"/>
                </a:solidFill>
              </a:rPr>
              <a:t>. Deep Learning for Recommender Systems</a:t>
            </a:r>
          </a:p>
          <a:p>
            <a:r>
              <a:rPr lang="en-US" sz="1800">
                <a:solidFill>
                  <a:schemeClr val="bg1"/>
                </a:solidFill>
              </a:rPr>
              <a:t>  </a:t>
            </a:r>
            <a:r>
              <a:rPr lang="en-US" sz="1800" b="1">
                <a:solidFill>
                  <a:schemeClr val="bg1"/>
                </a:solidFill>
              </a:rPr>
              <a:t>Findings: </a:t>
            </a:r>
            <a:r>
              <a:rPr lang="en-US" sz="1800">
                <a:solidFill>
                  <a:schemeClr val="bg1"/>
                </a:solidFill>
              </a:rPr>
              <a:t>Effective deep learning models for accurate content recommendations.</a:t>
            </a:r>
          </a:p>
          <a:p>
            <a:r>
              <a:rPr lang="en-US" sz="1800">
                <a:solidFill>
                  <a:schemeClr val="bg1"/>
                </a:solidFill>
              </a:rPr>
              <a:t>  </a:t>
            </a:r>
            <a:r>
              <a:rPr lang="en-US" sz="1800" b="1">
                <a:solidFill>
                  <a:schemeClr val="bg1"/>
                </a:solidFill>
              </a:rPr>
              <a:t>Impact: </a:t>
            </a:r>
            <a:r>
              <a:rPr lang="en-US" sz="1800">
                <a:solidFill>
                  <a:schemeClr val="bg1"/>
                </a:solidFill>
              </a:rPr>
              <a:t>Increased recommendation accuracy and user satisfaction.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4. </a:t>
            </a:r>
            <a:r>
              <a:rPr lang="en-US" sz="1800" u="sng">
                <a:solidFill>
                  <a:schemeClr val="bg1"/>
                </a:solidFill>
              </a:rPr>
              <a:t>Machine Learning in Financial Forecasting</a:t>
            </a:r>
          </a:p>
          <a:p>
            <a:r>
              <a:rPr lang="en-US" sz="1800" b="1">
                <a:solidFill>
                  <a:schemeClr val="bg1"/>
                </a:solidFill>
              </a:rPr>
              <a:t>Findings: </a:t>
            </a:r>
            <a:r>
              <a:rPr lang="en-US" sz="1800">
                <a:solidFill>
                  <a:schemeClr val="bg1"/>
                </a:solidFill>
              </a:rPr>
              <a:t>Accurate stock price predictions using machine learning models.</a:t>
            </a:r>
          </a:p>
          <a:p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1800" b="1">
                <a:solidFill>
                  <a:schemeClr val="bg1"/>
                </a:solidFill>
              </a:rPr>
              <a:t>Impact: </a:t>
            </a:r>
            <a:r>
              <a:rPr lang="en-US" sz="1800">
                <a:solidFill>
                  <a:schemeClr val="bg1"/>
                </a:solidFill>
              </a:rPr>
              <a:t>Demonstrates versatility of machine learning beyond content recommendations</a:t>
            </a:r>
            <a:endParaRPr lang="en-CA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18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034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42B8-1E4D-74E3-CB16-FE8B829D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We Learned?</a:t>
            </a:r>
            <a:endParaRPr lang="en-US">
              <a:cs typeface="Posterama"/>
            </a:endParaRPr>
          </a:p>
        </p:txBody>
      </p:sp>
      <p:pic>
        <p:nvPicPr>
          <p:cNvPr id="25" name="Picture 4" descr="White cloud painting">
            <a:extLst>
              <a:ext uri="{FF2B5EF4-FFF2-40B4-BE49-F238E27FC236}">
                <a16:creationId xmlns:a16="http://schemas.microsoft.com/office/drawing/2014/main" id="{03313EE7-5C06-3972-7FC5-A2148821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16" r="32108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60DDD-C730-767D-5CC0-A0B85E37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ML &amp;NN architecture types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the new opportunities of Cloud AI market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ML impact at Netflix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A9F7-948D-B273-9C8F-C73170C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72" y="84952"/>
            <a:ext cx="2800795" cy="1035307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Posterama"/>
              </a:rPr>
              <a:t>Short Quiz!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4944-A191-6C4B-3033-8C2DCDB8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56" y="1222626"/>
            <a:ext cx="6570741" cy="547309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AutoNum type="arabicPeriod"/>
            </a:pPr>
            <a:r>
              <a:rPr lang="en-US" sz="1400" dirty="0">
                <a:latin typeface="Arial"/>
                <a:cs typeface="Arial"/>
              </a:rPr>
              <a:t>What is TensorFlow used for?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Arial"/>
                <a:cs typeface="Arial"/>
              </a:rPr>
              <a:t>A Python Framework to simplify NN algorithms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Arial"/>
                <a:cs typeface="Arial"/>
              </a:rPr>
              <a:t>A C# Framework to simplify NN algorithms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Arial"/>
                <a:cs typeface="Arial"/>
              </a:rPr>
              <a:t>A NN Workstation to deploy NN models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Arial"/>
                <a:cs typeface="Arial"/>
              </a:rPr>
              <a:t>A kernel notebook to automatically compile code</a:t>
            </a:r>
          </a:p>
          <a:p>
            <a:pPr marL="914400" lvl="1" indent="-457200">
              <a:buAutoNum type="alphaLcPeriod"/>
            </a:pPr>
            <a:endParaRPr lang="en-US" sz="1200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400" dirty="0">
                <a:latin typeface="Calibri"/>
                <a:cs typeface="Calibri"/>
              </a:rPr>
              <a:t>What is MNIST used for?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cs typeface="Calibri"/>
              </a:rPr>
              <a:t>A Python Framework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cs typeface="Calibri"/>
              </a:rPr>
              <a:t>Example Database to use for NN testing/training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cs typeface="Calibri"/>
              </a:rPr>
              <a:t>Example models of NN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cs typeface="Calibri"/>
              </a:rPr>
              <a:t>A set of NN algorithm examples</a:t>
            </a:r>
          </a:p>
          <a:p>
            <a:pPr marL="914400" lvl="1" indent="-457200">
              <a:buAutoNum type="alphaLcPeriod"/>
            </a:pPr>
            <a:endParaRPr lang="en-US" sz="1200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400" dirty="0">
                <a:latin typeface="Calibri"/>
                <a:cs typeface="Calibri"/>
              </a:rPr>
              <a:t>What is Adaptive Bitrate Streaming?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Calibri"/>
                <a:ea typeface="+mn-lt"/>
                <a:cs typeface="Arial"/>
              </a:rPr>
              <a:t>What does Cloud AI and ML help in Education industry</a:t>
            </a:r>
            <a:r>
              <a:rPr lang="en-US" sz="1400" dirty="0">
                <a:latin typeface="Calibri"/>
                <a:cs typeface="Arial"/>
              </a:rPr>
              <a:t>?</a:t>
            </a: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ea typeface="+mn-lt"/>
                <a:cs typeface="Arial"/>
              </a:rPr>
              <a:t>AI-Driven Real Estate Valuation</a:t>
            </a:r>
            <a:endParaRPr lang="en-US" sz="1200" dirty="0">
              <a:latin typeface="Calibri"/>
              <a:cs typeface="Calibri"/>
            </a:endParaRP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ea typeface="+mn-lt"/>
                <a:cs typeface="+mn-lt"/>
              </a:rPr>
              <a:t>Personalized Learning Platform</a:t>
            </a:r>
            <a:endParaRPr lang="en-US" sz="1200">
              <a:latin typeface="Calibri"/>
              <a:cs typeface="Calibri"/>
            </a:endParaRP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ea typeface="+mn-lt"/>
                <a:cs typeface="Arial"/>
              </a:rPr>
              <a:t>Pollution Monitoring</a:t>
            </a:r>
            <a:endParaRPr lang="en-US" sz="1200">
              <a:latin typeface="Calibri"/>
              <a:cs typeface="Calibri"/>
            </a:endParaRPr>
          </a:p>
          <a:p>
            <a:pPr marL="914400" lvl="1" indent="-457200">
              <a:buAutoNum type="alphaLcPeriod"/>
            </a:pPr>
            <a:r>
              <a:rPr lang="en-US" sz="1200" dirty="0">
                <a:latin typeface="Calibri"/>
                <a:ea typeface="+mn-lt"/>
                <a:cs typeface="Arial"/>
              </a:rPr>
              <a:t>Hyper-Personalized Shopping</a:t>
            </a:r>
            <a:endParaRPr lang="en-US" sz="1200">
              <a:latin typeface="Calibri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1400">
                <a:latin typeface="Calibri"/>
                <a:cs typeface="Calibri"/>
              </a:rPr>
              <a:t>What does Cloud AI and ML help in </a:t>
            </a: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Construction and Real Estate </a:t>
            </a:r>
            <a:r>
              <a:rPr lang="en-US" sz="1400">
                <a:latin typeface="Calibri"/>
                <a:cs typeface="Calibri"/>
              </a:rPr>
              <a:t>industry?</a:t>
            </a:r>
          </a:p>
          <a:p>
            <a:pPr marL="914400" lvl="1" indent="-457200">
              <a:buAutoNum type="alphaLcPeriod"/>
            </a:pPr>
            <a:r>
              <a:rPr lang="en-US" sz="1200">
                <a:latin typeface="Calibri"/>
                <a:cs typeface="Calibri"/>
              </a:rPr>
              <a:t>AI-Driven Real Estate Valuation</a:t>
            </a:r>
          </a:p>
          <a:p>
            <a:pPr marL="914400" lvl="1" indent="-457200">
              <a:buAutoNum type="alphaLcPeriod"/>
            </a:pPr>
            <a:r>
              <a:rPr lang="en-US" sz="1200">
                <a:latin typeface="Calibri"/>
                <a:cs typeface="Calibri"/>
              </a:rPr>
              <a:t>Personalized Learning Platform</a:t>
            </a:r>
          </a:p>
          <a:p>
            <a:pPr marL="914400" lvl="1" indent="-457200">
              <a:buAutoNum type="alphaLcPeriod"/>
            </a:pPr>
            <a:r>
              <a:rPr lang="en-US" sz="1200">
                <a:latin typeface="Calibri"/>
                <a:cs typeface="Calibri"/>
              </a:rPr>
              <a:t>Climate Change Modeling</a:t>
            </a:r>
            <a:endParaRPr lang="en-US"/>
          </a:p>
          <a:p>
            <a:pPr marL="914400" lvl="1" indent="-457200">
              <a:buAutoNum type="alphaLcPeriod"/>
            </a:pPr>
            <a:r>
              <a:rPr lang="en-US" sz="1200">
                <a:latin typeface="Calibri"/>
                <a:cs typeface="Calibri"/>
              </a:rPr>
              <a:t>Visual</a:t>
            </a:r>
            <a:r>
              <a:rPr lang="en-US" sz="1200">
                <a:latin typeface="Calibri"/>
                <a:ea typeface="+mn-lt"/>
                <a:cs typeface="Calibri"/>
              </a:rPr>
              <a:t> Search Tools</a:t>
            </a:r>
            <a:endParaRPr lang="en-US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46E54E5C-6F7C-0D44-E8EA-D17F7776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03" r="22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34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FA9E4-9DD2-C731-DBB4-F07F8989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Posterama"/>
              </a:rPr>
              <a:t>Resources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CB60-9631-BE41-D32B-C5DD70AF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3"/>
            <a:ext cx="10773697" cy="456349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en-CA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dirty="0"/>
              <a:t>Vates. (2024, July 11). The future of machine learning: Emerging trends and applications. Vates. </a:t>
            </a:r>
            <a:br>
              <a:rPr lang="en-CA" dirty="0"/>
            </a:br>
            <a:r>
              <a:rPr lang="en-CA" dirty="0">
                <a:hlinkClick r:id="rId2"/>
              </a:rPr>
              <a:t>https://www.vates.com/the-future-of-machine-learning-emerging-trends-and-applications/</a:t>
            </a:r>
            <a:endParaRPr lang="en-CA" dirty="0"/>
          </a:p>
          <a:p>
            <a:pPr>
              <a:buFont typeface="Arial" panose="020B0504020202020204" pitchFamily="34" charset="0"/>
            </a:pPr>
            <a:r>
              <a:rPr lang="en-CA" dirty="0">
                <a:ea typeface="+mn-lt"/>
                <a:cs typeface="+mn-lt"/>
              </a:rPr>
              <a:t>LeCun, Y., Cortes, C., &amp; Burges, C. J. C. (1994). </a:t>
            </a:r>
            <a:r>
              <a:rPr lang="en-CA" i="1" dirty="0">
                <a:ea typeface="+mn-lt"/>
                <a:cs typeface="+mn-lt"/>
              </a:rPr>
              <a:t>The </a:t>
            </a:r>
            <a:r>
              <a:rPr lang="en-CA" i="1" dirty="0" err="1">
                <a:ea typeface="+mn-lt"/>
                <a:cs typeface="+mn-lt"/>
              </a:rPr>
              <a:t>mnist</a:t>
            </a:r>
            <a:r>
              <a:rPr lang="en-CA" i="1" dirty="0">
                <a:ea typeface="+mn-lt"/>
                <a:cs typeface="+mn-lt"/>
              </a:rPr>
              <a:t> database</a:t>
            </a:r>
            <a:r>
              <a:rPr lang="en-CA" dirty="0">
                <a:ea typeface="+mn-lt"/>
                <a:cs typeface="+mn-lt"/>
              </a:rPr>
              <a:t>. MNIST handwritten digit database, Yann LeCun, Corinna Cortes and Chris Burges. </a:t>
            </a:r>
            <a:r>
              <a:rPr lang="en-CA" dirty="0">
                <a:ea typeface="+mn-lt"/>
                <a:cs typeface="+mn-lt"/>
                <a:hlinkClick r:id="rId3"/>
              </a:rPr>
              <a:t>https://yann.lecun.com/exdb/mnist/</a:t>
            </a:r>
            <a:r>
              <a:rPr lang="en-CA" dirty="0">
                <a:ea typeface="+mn-lt"/>
                <a:cs typeface="+mn-lt"/>
              </a:rPr>
              <a:t> 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CA" sz="2300" dirty="0">
                <a:ea typeface="+mn-lt"/>
                <a:cs typeface="+mn-lt"/>
              </a:rPr>
              <a:t>Santos, C. A. (2023, August 21). </a:t>
            </a:r>
            <a:r>
              <a:rPr lang="en-CA" sz="2300" i="1" dirty="0">
                <a:ea typeface="+mn-lt"/>
                <a:cs typeface="+mn-lt"/>
              </a:rPr>
              <a:t>Use AI enrichment with image and text processing</a:t>
            </a:r>
            <a:r>
              <a:rPr lang="en-CA" sz="2300" dirty="0">
                <a:ea typeface="+mn-lt"/>
                <a:cs typeface="+mn-lt"/>
              </a:rPr>
              <a:t>. Artificial intelligence (AI) architecture design. </a:t>
            </a:r>
            <a:r>
              <a:rPr lang="en-CA" sz="2300" u="sng" dirty="0">
                <a:ea typeface="+mn-lt"/>
                <a:cs typeface="+mn-lt"/>
                <a:hlinkClick r:id="rId4"/>
              </a:rPr>
              <a:t>https://learn.microsoft.com/pdf?url=https%3A%2F%2Flearn.microsoft.com%2Fen-us%2Fazure%2Farchitecture%2Fai-ml%2Ftoc.json</a:t>
            </a:r>
            <a:endParaRPr lang="en-CA" sz="2300" dirty="0">
              <a:ea typeface="+mn-lt"/>
              <a:cs typeface="+mn-lt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en-CA" sz="2300" dirty="0">
                <a:ea typeface="+mn-lt"/>
                <a:cs typeface="+mn-lt"/>
              </a:rPr>
              <a:t>Microsoft. (2024, April 17). </a:t>
            </a:r>
            <a:r>
              <a:rPr lang="en-CA" sz="2300" i="1" dirty="0">
                <a:ea typeface="+mn-lt"/>
                <a:cs typeface="+mn-lt"/>
              </a:rPr>
              <a:t>What is ML.NET and how does it work? - ML.NET</a:t>
            </a:r>
            <a:r>
              <a:rPr lang="en-CA" sz="2300" dirty="0">
                <a:ea typeface="+mn-lt"/>
                <a:cs typeface="+mn-lt"/>
              </a:rPr>
              <a:t>. ML.NET | Microsoft Learn. </a:t>
            </a:r>
            <a:r>
              <a:rPr lang="en-CA" sz="2300" dirty="0">
                <a:ea typeface="+mn-lt"/>
                <a:cs typeface="+mn-lt"/>
                <a:hlinkClick r:id="rId5"/>
              </a:rPr>
              <a:t>https://learn.microsoft.com/en-us/dotnet/machine-learning/how-does-mldotnet-work</a:t>
            </a:r>
            <a:r>
              <a:rPr lang="en-CA" sz="2300" dirty="0">
                <a:ea typeface="+mn-lt"/>
                <a:cs typeface="+mn-lt"/>
              </a:rPr>
              <a:t> </a:t>
            </a:r>
            <a:endParaRPr lang="en-CA" sz="2300" u="sng" dirty="0"/>
          </a:p>
          <a:p>
            <a:pPr>
              <a:buFont typeface="Arial" panose="020B0504020202020204" pitchFamily="34" charset="0"/>
              <a:buChar char="•"/>
            </a:pPr>
            <a:r>
              <a:rPr lang="en-CA" sz="2300" dirty="0">
                <a:ea typeface="+mn-lt"/>
                <a:cs typeface="+mn-lt"/>
              </a:rPr>
              <a:t>Klingler, N. (2022, December 17). </a:t>
            </a:r>
            <a:r>
              <a:rPr lang="en-CA" sz="2300" i="1" dirty="0" err="1">
                <a:ea typeface="+mn-lt"/>
                <a:cs typeface="+mn-lt"/>
              </a:rPr>
              <a:t>Jupyter</a:t>
            </a:r>
            <a:r>
              <a:rPr lang="en-CA" sz="2300" i="1" dirty="0">
                <a:ea typeface="+mn-lt"/>
                <a:cs typeface="+mn-lt"/>
              </a:rPr>
              <a:t> notebook for Machine Learning - A Gentle Introduction</a:t>
            </a:r>
            <a:r>
              <a:rPr lang="en-CA" sz="2300" dirty="0">
                <a:ea typeface="+mn-lt"/>
                <a:cs typeface="+mn-lt"/>
              </a:rPr>
              <a:t>. viso.ai. </a:t>
            </a:r>
            <a:r>
              <a:rPr lang="en-CA" sz="2300" dirty="0">
                <a:ea typeface="+mn-lt"/>
                <a:cs typeface="+mn-lt"/>
                <a:hlinkClick r:id="rId6"/>
              </a:rPr>
              <a:t>https://viso.ai/deep-learning/jupyter-notebook-for-machine-learning/#:~:text=The%20Jupyter%20Notebook%20is%20an,interactive%20environment%20in%20more%20detail</a:t>
            </a:r>
            <a:r>
              <a:rPr lang="en-CA" sz="2300" dirty="0">
                <a:ea typeface="+mn-lt"/>
                <a:cs typeface="+mn-lt"/>
              </a:rPr>
              <a:t>. </a:t>
            </a:r>
            <a:endParaRPr lang="en-CA" sz="2300" dirty="0"/>
          </a:p>
          <a:p>
            <a:pPr>
              <a:buFont typeface="Arial" panose="020B0504020202020204" pitchFamily="34" charset="0"/>
              <a:buChar char="•"/>
            </a:pPr>
            <a:r>
              <a:rPr lang="en-CA" sz="2300" dirty="0">
                <a:ea typeface="+mn-lt"/>
                <a:cs typeface="+mn-lt"/>
              </a:rPr>
              <a:t>NVIDIA. (2024). </a:t>
            </a:r>
            <a:r>
              <a:rPr lang="en-CA" sz="2300" i="1" dirty="0">
                <a:ea typeface="+mn-lt"/>
                <a:cs typeface="+mn-lt"/>
              </a:rPr>
              <a:t>What is </a:t>
            </a:r>
            <a:r>
              <a:rPr lang="en-CA" sz="2300" i="1" dirty="0" err="1">
                <a:ea typeface="+mn-lt"/>
                <a:cs typeface="+mn-lt"/>
              </a:rPr>
              <a:t>tensorflow</a:t>
            </a:r>
            <a:r>
              <a:rPr lang="en-CA" sz="2300" i="1" dirty="0">
                <a:ea typeface="+mn-lt"/>
                <a:cs typeface="+mn-lt"/>
              </a:rPr>
              <a:t>?</a:t>
            </a:r>
            <a:r>
              <a:rPr lang="en-CA" sz="2300" dirty="0">
                <a:ea typeface="+mn-lt"/>
                <a:cs typeface="+mn-lt"/>
              </a:rPr>
              <a:t>. NVIDIA Data Science Glossary. </a:t>
            </a:r>
            <a:r>
              <a:rPr lang="en-CA" sz="2300" dirty="0">
                <a:ea typeface="+mn-lt"/>
                <a:cs typeface="+mn-lt"/>
                <a:hlinkClick r:id="rId7"/>
              </a:rPr>
              <a:t>https://www.nvidia.com/en-us/glossary/tensorflow/</a:t>
            </a:r>
            <a:r>
              <a:rPr lang="en-CA" sz="2300" dirty="0">
                <a:ea typeface="+mn-lt"/>
                <a:cs typeface="+mn-lt"/>
              </a:rPr>
              <a:t> 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CA" sz="2300" dirty="0"/>
              <a:t>Zaytsev, A. (2023, November 15). Case study: How </a:t>
            </a:r>
            <a:r>
              <a:rPr lang="en-CA" sz="2300" dirty="0" err="1"/>
              <a:t>netflix</a:t>
            </a:r>
            <a:r>
              <a:rPr lang="en-CA" sz="2300" dirty="0"/>
              <a:t> is leveraging AI to transform streaming - </a:t>
            </a:r>
            <a:r>
              <a:rPr lang="en-CA" sz="2300" dirty="0" err="1"/>
              <a:t>aix</a:t>
            </a:r>
            <a:r>
              <a:rPr lang="en-CA" sz="2300" dirty="0"/>
              <a:t>: Ai expert network. AIX | AI Expert Network. https://aiexpert.network/case-study-how-netflix-is-leveraging-ai-to-transform-streaming/ 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CA" sz="1600" b="0" i="0" dirty="0">
                <a:effectLst/>
                <a:latin typeface="Noto Serif"/>
                <a:ea typeface="Noto Serif"/>
                <a:cs typeface="Noto Serif"/>
              </a:rPr>
              <a:t>Steck, H., </a:t>
            </a:r>
            <a:r>
              <a:rPr lang="en-CA" sz="1600" b="0" i="0" dirty="0" err="1">
                <a:effectLst/>
                <a:latin typeface="Noto Serif"/>
                <a:ea typeface="Noto Serif"/>
                <a:cs typeface="Noto Serif"/>
              </a:rPr>
              <a:t>Baltrunas</a:t>
            </a:r>
            <a:r>
              <a:rPr lang="en-CA" sz="1600" b="0" i="0" dirty="0">
                <a:effectLst/>
                <a:latin typeface="Noto Serif"/>
                <a:ea typeface="Noto Serif"/>
                <a:cs typeface="Noto Serif"/>
              </a:rPr>
              <a:t>, L., Elahi, E., Liang, D., Raimond, Y., &amp; Basilico, J. (2021). Deep Learning for Recommender Systems: A Netflix Case Study. </a:t>
            </a:r>
            <a:r>
              <a:rPr lang="en-CA" sz="1600" b="0" i="1" dirty="0">
                <a:effectLst/>
                <a:latin typeface="Noto Serif"/>
                <a:ea typeface="Noto Serif"/>
                <a:cs typeface="Noto Serif"/>
              </a:rPr>
              <a:t>AI Magazine</a:t>
            </a:r>
            <a:r>
              <a:rPr lang="en-CA" sz="1600" b="0" i="0" dirty="0">
                <a:effectLst/>
                <a:latin typeface="Noto Serif"/>
                <a:ea typeface="Noto Serif"/>
                <a:cs typeface="Noto Serif"/>
              </a:rPr>
              <a:t>, </a:t>
            </a:r>
            <a:r>
              <a:rPr lang="en-CA" sz="1600" b="0" i="1" dirty="0">
                <a:effectLst/>
                <a:latin typeface="Noto Serif"/>
                <a:ea typeface="Noto Serif"/>
                <a:cs typeface="Noto Serif"/>
              </a:rPr>
              <a:t>42</a:t>
            </a:r>
            <a:r>
              <a:rPr lang="en-CA" sz="1600" b="0" i="0" dirty="0">
                <a:effectLst/>
                <a:latin typeface="Noto Serif"/>
                <a:ea typeface="Noto Serif"/>
                <a:cs typeface="Noto Serif"/>
              </a:rPr>
              <a:t>(3), 7-18. </a:t>
            </a:r>
            <a:r>
              <a:rPr lang="en-CA" sz="1600" b="0" i="0" dirty="0">
                <a:effectLst/>
                <a:latin typeface="Noto Serif"/>
                <a:ea typeface="Noto Serif"/>
                <a:cs typeface="Noto Serif"/>
                <a:hlinkClick r:id="rId8"/>
              </a:rPr>
              <a:t>https://doi.org/10.1609/aimag.v42i3.18140</a:t>
            </a:r>
            <a:endParaRPr lang="en-CA" sz="2300">
              <a:latin typeface="Noto Serif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en-CA" sz="1600" dirty="0" err="1">
                <a:ea typeface="+mn-lt"/>
                <a:cs typeface="+mn-lt"/>
              </a:rPr>
              <a:t>Jupyter</a:t>
            </a:r>
            <a:r>
              <a:rPr lang="en-CA" sz="1600" dirty="0">
                <a:ea typeface="+mn-lt"/>
                <a:cs typeface="+mn-lt"/>
              </a:rPr>
              <a:t>. (2024). </a:t>
            </a:r>
            <a:r>
              <a:rPr lang="en-CA" sz="1600" i="1" dirty="0">
                <a:ea typeface="+mn-lt"/>
                <a:cs typeface="+mn-lt"/>
              </a:rPr>
              <a:t>Project </a:t>
            </a:r>
            <a:r>
              <a:rPr lang="en-CA" sz="1600" i="1" dirty="0" err="1">
                <a:ea typeface="+mn-lt"/>
                <a:cs typeface="+mn-lt"/>
              </a:rPr>
              <a:t>jupyter</a:t>
            </a:r>
            <a:r>
              <a:rPr lang="en-CA" sz="1600" dirty="0">
                <a:ea typeface="+mn-lt"/>
                <a:cs typeface="+mn-lt"/>
              </a:rPr>
              <a:t>. Project </a:t>
            </a:r>
            <a:r>
              <a:rPr lang="en-CA" sz="1600" dirty="0" err="1">
                <a:ea typeface="+mn-lt"/>
                <a:cs typeface="+mn-lt"/>
              </a:rPr>
              <a:t>Jupyter</a:t>
            </a:r>
            <a:r>
              <a:rPr lang="en-CA" sz="1600" dirty="0">
                <a:ea typeface="+mn-lt"/>
                <a:cs typeface="+mn-lt"/>
              </a:rPr>
              <a:t>. </a:t>
            </a:r>
            <a:r>
              <a:rPr lang="en-CA" sz="1600" dirty="0">
                <a:ea typeface="+mn-lt"/>
                <a:cs typeface="+mn-lt"/>
                <a:hlinkClick r:id="rId9"/>
              </a:rPr>
              <a:t>https://jupyter.org/</a:t>
            </a:r>
            <a:r>
              <a:rPr lang="en-CA" sz="1600" dirty="0">
                <a:ea typeface="+mn-lt"/>
                <a:cs typeface="+mn-lt"/>
              </a:rPr>
              <a:t> </a:t>
            </a:r>
            <a:endParaRPr lang="en-CA" sz="1600" dirty="0">
              <a:latin typeface="Noto Serif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en-CA" sz="1600" dirty="0">
                <a:ea typeface="+mn-lt"/>
                <a:cs typeface="+mn-lt"/>
              </a:rPr>
              <a:t>Wagner, B. (2018, October 31). </a:t>
            </a:r>
            <a:r>
              <a:rPr lang="en-CA" sz="1600" i="1" dirty="0" err="1">
                <a:ea typeface="+mn-lt"/>
                <a:cs typeface="+mn-lt"/>
              </a:rPr>
              <a:t>File:Mldotnet.svg</a:t>
            </a:r>
            <a:r>
              <a:rPr lang="en-CA" sz="1600" dirty="0">
                <a:ea typeface="+mn-lt"/>
                <a:cs typeface="+mn-lt"/>
              </a:rPr>
              <a:t>. Wikimedia Commons. </a:t>
            </a:r>
            <a:r>
              <a:rPr lang="en-CA" sz="1600" dirty="0">
                <a:ea typeface="+mn-lt"/>
                <a:cs typeface="+mn-lt"/>
                <a:hlinkClick r:id="rId10"/>
              </a:rPr>
              <a:t>https://commons.wikimedia.org/wiki/File:Mldotnet.svg</a:t>
            </a:r>
            <a:r>
              <a:rPr lang="en-CA" sz="1600" dirty="0">
                <a:ea typeface="+mn-lt"/>
                <a:cs typeface="+mn-lt"/>
              </a:rPr>
              <a:t> </a:t>
            </a:r>
            <a:endParaRPr lang="en-CA" sz="1600" dirty="0">
              <a:latin typeface="Aptos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en-CA" sz="1600" dirty="0">
                <a:ea typeface="+mn-lt"/>
                <a:cs typeface="+mn-lt"/>
              </a:rPr>
              <a:t>Google LLC. (2019, March 4). </a:t>
            </a:r>
            <a:r>
              <a:rPr lang="en-CA" sz="1600" i="1" dirty="0" err="1">
                <a:ea typeface="+mn-lt"/>
                <a:cs typeface="+mn-lt"/>
              </a:rPr>
              <a:t>File:tensorflow</a:t>
            </a:r>
            <a:r>
              <a:rPr lang="en-CA" sz="1600" i="1" dirty="0">
                <a:ea typeface="+mn-lt"/>
                <a:cs typeface="+mn-lt"/>
              </a:rPr>
              <a:t> </a:t>
            </a:r>
            <a:r>
              <a:rPr lang="en-CA" sz="1600" i="1" dirty="0" err="1">
                <a:ea typeface="+mn-lt"/>
                <a:cs typeface="+mn-lt"/>
              </a:rPr>
              <a:t>logo.svg</a:t>
            </a:r>
            <a:r>
              <a:rPr lang="en-CA" sz="1600" dirty="0">
                <a:ea typeface="+mn-lt"/>
                <a:cs typeface="+mn-lt"/>
              </a:rPr>
              <a:t>. Wikipedia. </a:t>
            </a:r>
            <a:r>
              <a:rPr lang="en-CA" sz="1600" dirty="0">
                <a:ea typeface="+mn-lt"/>
                <a:cs typeface="+mn-lt"/>
                <a:hlinkClick r:id="rId11"/>
              </a:rPr>
              <a:t>https://en.m.wikipedia.org/wiki/File:TensorFlow_logo.svg</a:t>
            </a:r>
            <a:r>
              <a:rPr lang="en-CA" sz="1600" dirty="0">
                <a:ea typeface="+mn-lt"/>
                <a:cs typeface="+mn-lt"/>
              </a:rPr>
              <a:t> </a:t>
            </a:r>
            <a:endParaRPr lang="en-CA" sz="1600" dirty="0">
              <a:latin typeface="Aptos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endParaRPr lang="en-CA" sz="1600" dirty="0">
              <a:latin typeface="Aptos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endParaRPr lang="en-CA" sz="1600" dirty="0">
              <a:latin typeface="Aptos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endParaRPr lang="en-CA" sz="1600" dirty="0">
              <a:latin typeface="Noto Serif"/>
              <a:ea typeface="Noto Serif"/>
              <a:cs typeface="Noto Serif"/>
            </a:endParaRPr>
          </a:p>
          <a:p>
            <a:pPr>
              <a:buFont typeface="Arial" panose="020B0504020202020204" pitchFamily="34" charset="0"/>
              <a:buChar char="•"/>
            </a:pPr>
            <a:endParaRPr lang="en-CA" sz="2300" u="sng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6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53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Cloud AI and Machine Learning</vt:lpstr>
      <vt:lpstr>Introduction </vt:lpstr>
      <vt:lpstr>Chosen Cloud Architecture</vt:lpstr>
      <vt:lpstr>Market Analysis - Emerging Opportunities</vt:lpstr>
      <vt:lpstr>Impact of Machine Learning on Netflix’s Performance</vt:lpstr>
      <vt:lpstr>PowerPoint Presentation</vt:lpstr>
      <vt:lpstr>What We Learned?</vt:lpstr>
      <vt:lpstr>Short Quiz!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318</cp:revision>
  <dcterms:created xsi:type="dcterms:W3CDTF">2013-07-15T20:26:40Z</dcterms:created>
  <dcterms:modified xsi:type="dcterms:W3CDTF">2024-11-22T20:34:33Z</dcterms:modified>
</cp:coreProperties>
</file>