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3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8E394-6B1B-459A-9B36-FE17295BE5F5}" type="datetimeFigureOut">
              <a:rPr lang="ru-RU" smtClean="0"/>
              <a:t>03.06.2023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DBD1-4450-4929-9369-3F62F205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9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B371FA-3CB3-4BFA-BCCC-E9EF687AC101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8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43B0C0-F79B-4EAE-8711-8825D1D327EF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40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38039D-EB89-455B-9B70-154720970E33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90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BFAE46-5D9C-4B44-8C70-69993D62FB95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23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02BB61-F912-4E47-B4B9-6DF1D716F25B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0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7F82AB-BA04-475E-A907-7DB33B127589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9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C34BB0-2A2F-465C-A6C3-3797F321C8CB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3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BC7E55-046F-4C7D-9F8C-1D2E8F340137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EBB71A-9FA3-4A3F-A095-C88FB9B57CEC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852A3-4148-4B09-9EF4-4DA0D1754803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EEE147-6700-4DF4-A905-4D726E5EF456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04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FF71B7-336E-460F-9B0D-DD553563A642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578B00-0210-4CC9-9AB2-7E251A311FB4}" type="datetime1">
              <a:rPr lang="ru-RU" smtClean="0"/>
              <a:t>03.06.2023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E40BD6-F59E-40A3-A0D3-88FF1B364DAF}" type="datetime1">
              <a:rPr lang="ru-RU" smtClean="0"/>
              <a:t>03.06.2023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23BB73-3044-473F-AF36-DE8B21F95FF6}" type="datetime1">
              <a:rPr lang="ru-RU" smtClean="0"/>
              <a:t>03.06.2023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1434C0-2717-4B28-A38E-81811512CBE9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7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65D169-879D-4B00-98FE-586C722D8C10}" type="datetime1">
              <a:rPr lang="ru-RU" smtClean="0"/>
              <a:t>03.06.2023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3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672326-B764-45C1-850B-4E43122A3866}" type="datetime1">
              <a:rPr lang="ru-RU" smtClean="0"/>
              <a:t>03.06.2023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8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распознавания жестов на видео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Подготовила: студент группы ИТ-21Мо Куликова Э. В.</a:t>
            </a:r>
          </a:p>
          <a:p>
            <a:r>
              <a:rPr lang="ru-RU" dirty="0" smtClean="0"/>
              <a:t>Научный руководитель: </a:t>
            </a:r>
            <a:r>
              <a:rPr lang="ru-RU" dirty="0"/>
              <a:t>к. ф.-м. н., </a:t>
            </a:r>
            <a:r>
              <a:rPr lang="ru-RU" dirty="0" smtClean="0"/>
              <a:t>доцент  Лагутина Н. С.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5630333" y="6443133"/>
            <a:ext cx="1994955" cy="51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Ярославль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3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8726" y="135"/>
            <a:ext cx="10018713" cy="1752599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4994" y="1329133"/>
            <a:ext cx="9832446" cy="453799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корпус данных русского жестового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четырех созданных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моделей: MLP, 1D CNN, LSTM и 2D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CNN, способный распознавать 10 цифр и 25 букв русского жестового языка;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Применена аугментация данных для увеличения количества доступных выборок данных и повышения качества моделей машинного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Оценена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алгоритма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реальных видео;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алгоритма может включать повышение точности распознавания, создание более подходящих моделей классификации жестов и расширение его функциональности для других типов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жестов;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потенциал для применения в различных областях, связанных с компьютерным зрением, компьютерным управлением и социальной интеграцией, для снижения социальной изоляции и улучшения качества жизни людей с нарушениями слуха и речи.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8726" y="8602"/>
            <a:ext cx="10018713" cy="1752599"/>
          </a:xfrm>
        </p:spPr>
        <p:txBody>
          <a:bodyPr/>
          <a:lstStyle/>
          <a:p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5044" y="1430867"/>
            <a:ext cx="9869490" cy="443626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Miah A.S.M., Hasan M.A.M., Shin, J.,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Okuyama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Tomioka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Multistage Spatial Attention-Based Neural Network for Hand Gesture Recognition // Computers 2023. Vol. 12, no. 13;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Abdallah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G.H.,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Wadie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A.R.,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Makhmudov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F., Cho Y. Light-Weight Deep Learning Techniques with Advanced Processing for Real-Time Hand Gesture Recognition // Sensors 2023. Vol. 23, no. 2;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Toro-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Ossaba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A., Jaramillo-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Tigreros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J., Tejada J.C., Peña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López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-González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Castanho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R.A. LSTM Recurrent Neural Network for Hand Gesture Recognition Using EMG Signals // Applied Sciences 2022. Vol. 12, no. 19;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Hamid M.,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U., Malik S.,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Hand Pose Recognition Using Parallel Multi Stream CNN // Sensors 2021. Vol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24;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Г. Гриф, Р.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Элаккия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А. Л. Приходько, М. А. Бакаев, Е.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Раджалакшми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Распознавание русского и индийского жестовых языков на основе машинного обучения // Системы анализа и обработки данных 2021. Том 83, № 3. – C.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53-74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0378" y="135467"/>
            <a:ext cx="10018713" cy="1752599"/>
          </a:xfrm>
        </p:spPr>
        <p:txBody>
          <a:bodyPr/>
          <a:lstStyle/>
          <a:p>
            <a:r>
              <a:rPr lang="ru-RU" dirty="0" smtClean="0"/>
              <a:t>Цель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540933"/>
            <a:ext cx="9810223" cy="4597266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распознавания жестов рук на видео в реальном времени с использованием методов компьютерного зрения и машинного </a:t>
            </a:r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  <a:endParaRPr lang="ru-RU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51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</a:t>
            </a:r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реализовать алгоритм распознавания цифр и букв русского и американского жестового языка на видео в реальном времени.</a:t>
            </a:r>
          </a:p>
          <a:p>
            <a:pPr marL="0" indent="0" algn="just">
              <a:buNone/>
            </a:pPr>
            <a:r>
              <a:rPr lang="ru-RU" sz="51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Подзадачи: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Самостоятельное </a:t>
            </a:r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корпуса данных с цифрами и буквами жестового русского языка;</a:t>
            </a:r>
          </a:p>
          <a:p>
            <a:pPr lvl="0" algn="just"/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корпуса данных с цифрами и буквами жестового американского языка;</a:t>
            </a:r>
          </a:p>
          <a:p>
            <a:pPr lvl="0" algn="just"/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наборов данных для получения дополнительных характеристик, которые могут быть использованы для классификации цифр и букв;</a:t>
            </a:r>
          </a:p>
          <a:p>
            <a:pPr lvl="0" algn="just"/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экспериментов по классификации цифр и букв русского и американского жестового языка;</a:t>
            </a:r>
          </a:p>
          <a:p>
            <a:pPr lvl="0" algn="just"/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качества работы разработанного алгоритма.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587" y="135"/>
            <a:ext cx="10018713" cy="1752599"/>
          </a:xfrm>
        </p:spPr>
        <p:txBody>
          <a:bodyPr/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9030" y="1092200"/>
            <a:ext cx="9718409" cy="4046798"/>
          </a:xfrm>
        </p:spPr>
        <p:txBody>
          <a:bodyPr/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жестов является основным средством общения для глухих или слабослышащих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людей;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жестов основан на жестах рук, движениях тела и выражении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лица;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значительные различия в жестовом языке даже внутри одной языковой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группы;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хватает универсального набора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русского жестового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для исследований в области компьютерного зрения и машинного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04" y="4346221"/>
            <a:ext cx="3813898" cy="23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1177" y="135"/>
            <a:ext cx="10018713" cy="1752599"/>
          </a:xfrm>
        </p:spPr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9033" y="1515400"/>
            <a:ext cx="9673168" cy="4445133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жестового языка (SLR)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сложная задача, особенно для динамических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знаков;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два типа распознавания жестов рук: на основе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ношения специальных устройств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 основе машинного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зрения;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SLR на основе компьютерного зрения можно разделить на статические и динамические;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знаки рассматривают как одно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изображение, в то время как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 знаки – видеопоследовательность кадров;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несколько ключевых проблем, связанных с распознаванием жестов рук в видео, таких как постоянное движение рук, изменяющиеся углы и перекрытия, изменчивость формы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размера ладони.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9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4911" y="0"/>
            <a:ext cx="10018713" cy="1752599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61180"/>
              </p:ext>
            </p:extLst>
          </p:nvPr>
        </p:nvGraphicFramePr>
        <p:xfrm>
          <a:off x="1600198" y="1380067"/>
          <a:ext cx="9351657" cy="4852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923">
                  <a:extLst>
                    <a:ext uri="{9D8B030D-6E8A-4147-A177-3AD203B41FA5}">
                      <a16:colId xmlns:a16="http://schemas.microsoft.com/office/drawing/2014/main" val="3104937694"/>
                    </a:ext>
                  </a:extLst>
                </a:gridCol>
                <a:gridCol w="1219780">
                  <a:extLst>
                    <a:ext uri="{9D8B030D-6E8A-4147-A177-3AD203B41FA5}">
                      <a16:colId xmlns:a16="http://schemas.microsoft.com/office/drawing/2014/main" val="1943410797"/>
                    </a:ext>
                  </a:extLst>
                </a:gridCol>
                <a:gridCol w="1489461">
                  <a:extLst>
                    <a:ext uri="{9D8B030D-6E8A-4147-A177-3AD203B41FA5}">
                      <a16:colId xmlns:a16="http://schemas.microsoft.com/office/drawing/2014/main" val="407134937"/>
                    </a:ext>
                  </a:extLst>
                </a:gridCol>
                <a:gridCol w="1585922">
                  <a:extLst>
                    <a:ext uri="{9D8B030D-6E8A-4147-A177-3AD203B41FA5}">
                      <a16:colId xmlns:a16="http://schemas.microsoft.com/office/drawing/2014/main" val="3648072311"/>
                    </a:ext>
                  </a:extLst>
                </a:gridCol>
                <a:gridCol w="1454194">
                  <a:extLst>
                    <a:ext uri="{9D8B030D-6E8A-4147-A177-3AD203B41FA5}">
                      <a16:colId xmlns:a16="http://schemas.microsoft.com/office/drawing/2014/main" val="3462023212"/>
                    </a:ext>
                  </a:extLst>
                </a:gridCol>
                <a:gridCol w="798667">
                  <a:extLst>
                    <a:ext uri="{9D8B030D-6E8A-4147-A177-3AD203B41FA5}">
                      <a16:colId xmlns:a16="http://schemas.microsoft.com/office/drawing/2014/main" val="717791532"/>
                    </a:ext>
                  </a:extLst>
                </a:gridCol>
                <a:gridCol w="1286166">
                  <a:extLst>
                    <a:ext uri="{9D8B030D-6E8A-4147-A177-3AD203B41FA5}">
                      <a16:colId xmlns:a16="http://schemas.microsoft.com/office/drawing/2014/main" val="2348172062"/>
                    </a:ext>
                  </a:extLst>
                </a:gridCol>
                <a:gridCol w="934544">
                  <a:extLst>
                    <a:ext uri="{9D8B030D-6E8A-4147-A177-3AD203B41FA5}">
                      <a16:colId xmlns:a16="http://schemas.microsoft.com/office/drawing/2014/main" val="3633347520"/>
                    </a:ext>
                  </a:extLst>
                </a:gridCol>
              </a:tblGrid>
              <a:tr h="6748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специальных устройств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 данных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жестов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экземпляров для обучения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extLst>
                  <a:ext uri="{0D108BD9-81ED-4DB2-BD59-A6C34878D82A}">
                    <a16:rowId xmlns:a16="http://schemas.microsoft.com/office/drawing/2014/main" val="1816876865"/>
                  </a:ext>
                </a:extLst>
              </a:tr>
              <a:tr h="13546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классификатор жестов для управления протезами кисти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использованием блоков долговременной кратковременной памяти (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и плотных слоев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Записан самостоятельно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100 000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0.8509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extLst>
                  <a:ext uri="{0D108BD9-81ED-4DB2-BD59-A6C34878D82A}">
                    <a16:rowId xmlns:a16="http://schemas.microsoft.com/office/drawing/2014/main" val="751213170"/>
                  </a:ext>
                </a:extLst>
              </a:tr>
              <a:tr h="1807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определения положения рук по картам изображений, полученных на основе данных глубины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множественного параллельного потока 2D CNN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Dexter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1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</a:p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</a:t>
                      </a:r>
                    </a:p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519 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0.92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extLst>
                  <a:ext uri="{0D108BD9-81ED-4DB2-BD59-A6C34878D82A}">
                    <a16:rowId xmlns:a16="http://schemas.microsoft.com/office/drawing/2014/main" val="790296150"/>
                  </a:ext>
                </a:extLst>
              </a:tr>
              <a:tr h="10147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распознавание 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жестов русского жестового языка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рекуррентная сеть (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Записан самостоятельно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35 000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10 000 видеофайлов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extLst>
                  <a:ext uri="{0D108BD9-81ED-4DB2-BD59-A6C34878D82A}">
                    <a16:rowId xmlns:a16="http://schemas.microsoft.com/office/drawing/2014/main" val="365794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86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ru-RU" dirty="0" smtClean="0"/>
              <a:t>Сбор корпусов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56565" y="1300161"/>
            <a:ext cx="9643534" cy="493209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Русский жестовый язык (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RSL):</a:t>
            </a:r>
            <a:endParaRPr lang="ru-RU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добровольцев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записи видео русского жестового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видео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жестами чисел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1 до 10 с участием 19 добровольцев (10 женщин и 9 мужчин в возрасте 20-55 лет)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жестами букв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русского алфавита с участием 11 добровольцев (7 женщин и 4 мужчин в возрасте 20-55 лет)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Разбивка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на кадры и выбор лучших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кадров;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фреймов по классам для цифр (1-10) и букв (25 классов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2 дополнительных видео для проверки распознавания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реальных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жестовый язык 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(ASL):</a:t>
            </a:r>
            <a:endParaRPr lang="ru-RU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Цифры: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10 классов по 500 цветных изображений рук на темном фоне с разрешением 400 x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Буквы: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3000 цветных изображений жестов с разрешением 400 x 400 для каждой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буквы.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8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911" y="135"/>
            <a:ext cx="10018713" cy="1752599"/>
          </a:xfrm>
        </p:spPr>
        <p:txBody>
          <a:bodyPr/>
          <a:lstStyle/>
          <a:p>
            <a:r>
              <a:rPr lang="ru-RU" dirty="0" smtClean="0"/>
              <a:t>Обработка корпусов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9399" y="1261533"/>
            <a:ext cx="9677401" cy="1227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Использовалось решение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обнаружить ориентиры рук на изображении. Его можно использовать для локализации ключевых точек рук и визуализации ориентиров.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86" y="2850465"/>
            <a:ext cx="3651675" cy="368596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10" y="2755210"/>
            <a:ext cx="3688290" cy="375356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54" y="2670534"/>
            <a:ext cx="1428963" cy="4023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7947" y="2473812"/>
            <a:ext cx="2904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Пример с ключевыми точками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60091" y="2501257"/>
            <a:ext cx="2904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Пример жестов цифр </a:t>
            </a:r>
            <a:r>
              <a:rPr lang="en-US" sz="1600" dirty="0" smtClean="0"/>
              <a:t>RSL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137325" y="2416656"/>
            <a:ext cx="2904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Пример жестов цифр </a:t>
            </a:r>
            <a:r>
              <a:rPr lang="en-US" sz="1600" dirty="0"/>
              <a:t>A</a:t>
            </a:r>
            <a:r>
              <a:rPr lang="en-US" sz="1600" dirty="0" smtClean="0"/>
              <a:t>SL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6007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4587" y="0"/>
            <a:ext cx="10018713" cy="1752599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910" y="1380068"/>
            <a:ext cx="9988023" cy="46058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жестов рук по ключевым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точкам рук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выбраны четыре модели: MLP, 1D CNN, LSTM и 2D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CNN. Применялся инструмент аугментации из-за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небольшого размера корпуса данных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решения «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одиночного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обнаружения;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Захват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видеопотока в реальном времени с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веб-камеры (с применением методов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каждого видеокадра для распознавания руки: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кадра вокруг оси Y, преобразование изображения BGR в RGB и передача его в конвейер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обнаружения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ладони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получение координат ключевых точек;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Вторичная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каждого видеокадра для классификации жестов: кадрирование кадра в соответствии с точками ориентации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руки,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кадра и передача его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одну из обученных моделей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предсказания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ориентиров обнаруженных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 предсказания 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жест;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Повторение шагов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3-5, пока пользователь не остановит режим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распознавания;</a:t>
            </a:r>
          </a:p>
          <a:p>
            <a:pPr marL="457200" indent="-457200" algn="just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Отпустить захват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видеопотока и освободить ресурсы.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8726" y="0"/>
            <a:ext cx="10018713" cy="1752599"/>
          </a:xfrm>
        </p:spPr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97708"/>
              </p:ext>
            </p:extLst>
          </p:nvPr>
        </p:nvGraphicFramePr>
        <p:xfrm>
          <a:off x="2455332" y="1595833"/>
          <a:ext cx="7941735" cy="4745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5109">
                  <a:extLst>
                    <a:ext uri="{9D8B030D-6E8A-4147-A177-3AD203B41FA5}">
                      <a16:colId xmlns:a16="http://schemas.microsoft.com/office/drawing/2014/main" val="835791424"/>
                    </a:ext>
                  </a:extLst>
                </a:gridCol>
                <a:gridCol w="1015109">
                  <a:extLst>
                    <a:ext uri="{9D8B030D-6E8A-4147-A177-3AD203B41FA5}">
                      <a16:colId xmlns:a16="http://schemas.microsoft.com/office/drawing/2014/main" val="1517827115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3968476039"/>
                    </a:ext>
                  </a:extLst>
                </a:gridCol>
                <a:gridCol w="998580">
                  <a:extLst>
                    <a:ext uri="{9D8B030D-6E8A-4147-A177-3AD203B41FA5}">
                      <a16:colId xmlns:a16="http://schemas.microsoft.com/office/drawing/2014/main" val="2827208194"/>
                    </a:ext>
                  </a:extLst>
                </a:gridCol>
                <a:gridCol w="975855">
                  <a:extLst>
                    <a:ext uri="{9D8B030D-6E8A-4147-A177-3AD203B41FA5}">
                      <a16:colId xmlns:a16="http://schemas.microsoft.com/office/drawing/2014/main" val="1458921294"/>
                    </a:ext>
                  </a:extLst>
                </a:gridCol>
                <a:gridCol w="976543">
                  <a:extLst>
                    <a:ext uri="{9D8B030D-6E8A-4147-A177-3AD203B41FA5}">
                      <a16:colId xmlns:a16="http://schemas.microsoft.com/office/drawing/2014/main" val="2926585448"/>
                    </a:ext>
                  </a:extLst>
                </a:gridCol>
                <a:gridCol w="976543">
                  <a:extLst>
                    <a:ext uri="{9D8B030D-6E8A-4147-A177-3AD203B41FA5}">
                      <a16:colId xmlns:a16="http://schemas.microsoft.com/office/drawing/2014/main" val="2159015570"/>
                    </a:ext>
                  </a:extLst>
                </a:gridCol>
                <a:gridCol w="985416">
                  <a:extLst>
                    <a:ext uri="{9D8B030D-6E8A-4147-A177-3AD203B41FA5}">
                      <a16:colId xmlns:a16="http://schemas.microsoft.com/office/drawing/2014/main" val="842295366"/>
                    </a:ext>
                  </a:extLst>
                </a:gridCol>
              </a:tblGrid>
              <a:tr h="31638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RSL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ASL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21070"/>
                  </a:ext>
                </a:extLst>
              </a:tr>
              <a:tr h="63275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extLst>
                  <a:ext uri="{0D108BD9-81ED-4DB2-BD59-A6C34878D82A}">
                    <a16:rowId xmlns:a16="http://schemas.microsoft.com/office/drawing/2014/main" val="4248789448"/>
                  </a:ext>
                </a:extLst>
              </a:tr>
              <a:tr h="316380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Цифры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35138094"/>
                  </a:ext>
                </a:extLst>
              </a:tr>
              <a:tr h="316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786744896"/>
                  </a:ext>
                </a:extLst>
              </a:tr>
              <a:tr h="316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551554753"/>
                  </a:ext>
                </a:extLst>
              </a:tr>
              <a:tr h="316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206284432"/>
                  </a:ext>
                </a:extLst>
              </a:tr>
              <a:tr h="316380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Буквы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588197150"/>
                  </a:ext>
                </a:extLst>
              </a:tr>
              <a:tr h="316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937563912"/>
                  </a:ext>
                </a:extLst>
              </a:tr>
              <a:tr h="316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4043524255"/>
                  </a:ext>
                </a:extLst>
              </a:tr>
              <a:tr h="316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510485545"/>
                  </a:ext>
                </a:extLst>
              </a:tr>
              <a:tr h="316380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Цифры и буквы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1026658718"/>
                  </a:ext>
                </a:extLst>
              </a:tr>
              <a:tr h="316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3462503534"/>
                  </a:ext>
                </a:extLst>
              </a:tr>
              <a:tr h="316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203158939"/>
                  </a:ext>
                </a:extLst>
              </a:tr>
              <a:tr h="3163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  <a:endParaRPr lang="ru-RU" sz="1050" b="1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val="203773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335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369</TotalTime>
  <Words>1199</Words>
  <Application>Microsoft Office PowerPoint</Application>
  <PresentationFormat>Широкоэкранный</PresentationFormat>
  <Paragraphs>213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Times New Roman</vt:lpstr>
      <vt:lpstr>Параллакс</vt:lpstr>
      <vt:lpstr>Алгоритм распознавания жестов на видео</vt:lpstr>
      <vt:lpstr>Цель исследования</vt:lpstr>
      <vt:lpstr>Описание предметной области</vt:lpstr>
      <vt:lpstr>Описание предметной области</vt:lpstr>
      <vt:lpstr>Обзор аналогов</vt:lpstr>
      <vt:lpstr>Сбор корпусов данных</vt:lpstr>
      <vt:lpstr>Обработка корпусов данных</vt:lpstr>
      <vt:lpstr>Алгоритм</vt:lpstr>
      <vt:lpstr>Результаты экспериментов</vt:lpstr>
      <vt:lpstr>Заключение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Элина Куликова</dc:creator>
  <cp:lastModifiedBy>Элина Куликова</cp:lastModifiedBy>
  <cp:revision>39</cp:revision>
  <dcterms:created xsi:type="dcterms:W3CDTF">2023-06-03T10:10:09Z</dcterms:created>
  <dcterms:modified xsi:type="dcterms:W3CDTF">2023-06-03T16:19:48Z</dcterms:modified>
</cp:coreProperties>
</file>