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9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A295"/>
    <a:srgbClr val="DE91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830" y="-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8E394-6B1B-459A-9B36-FE17295BE5F5}" type="datetimeFigureOut">
              <a:rPr lang="ru-RU" smtClean="0"/>
              <a:t>06.06.2023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0DBD1-4450-4929-9369-3F62F2052B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99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Полилиния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Полилиния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Полилиния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Полилиния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Полилиния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Полилиния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3B371FA-3CB3-4BFA-BCCC-E9EF687AC101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48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643B0C0-F79B-4EAE-8711-8825D1D327EF}" type="datetime1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40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C38039D-EB89-455B-9B70-154720970E33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909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BFAE46-5D9C-4B44-8C70-69993D62FB95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723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02BB61-F912-4E47-B4B9-6DF1D716F25B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80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D7F82AB-BA04-475E-A907-7DB33B127589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97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AC34BB0-2A2F-465C-A6C3-3797F321C8CB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932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BC7E55-046F-4C7D-9F8C-1D2E8F340137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136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CEBB71A-9FA3-4A3F-A095-C88FB9B57CEC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05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D4852A3-4148-4B09-9EF4-4DA0D1754803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77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BEEE147-6700-4DF4-A905-4D726E5EF456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04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FF71B7-336E-460F-9B0D-DD553563A642}" type="datetime1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2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3578B00-0210-4CC9-9AB2-7E251A311FB4}" type="datetime1">
              <a:rPr lang="ru-RU" smtClean="0"/>
              <a:t>06.06.2023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0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EE40BD6-F59E-40A3-A0D3-88FF1B364DAF}" type="datetime1">
              <a:rPr lang="ru-RU" smtClean="0"/>
              <a:t>06.06.2023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79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423BB73-3044-473F-AF36-DE8B21F95FF6}" type="datetime1">
              <a:rPr lang="ru-RU" smtClean="0"/>
              <a:t>06.06.2023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01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C1434C0-2717-4B28-A38E-81811512CBE9}" type="datetime1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97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665D169-879D-4B00-98FE-586C722D8C10}" type="datetime1">
              <a:rPr lang="ru-RU" smtClean="0"/>
              <a:t>06.06.2023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73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Полилиния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Полилиния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Полилиния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Полилиния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Полилиния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Полилиния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672326-B764-45C1-850B-4E43122A3866}" type="datetime1">
              <a:rPr lang="ru-RU" smtClean="0"/>
              <a:t>06.06.2023</a:t>
            </a:fld>
            <a:endParaRPr lang="ru-RU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6E27EC-6310-4F30-A2A9-BA8101E02B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82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Алгоритм распознавания жестов на видео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Подготовила: студент группы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ИТ-21МО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Куликова Э. В.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 ф.-м. н.,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 Лагутина Н. С.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5630333" y="6443133"/>
            <a:ext cx="1994955" cy="5164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Ярославль 2023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34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8526" y="135467"/>
            <a:ext cx="8392474" cy="1168400"/>
          </a:xfrm>
        </p:spPr>
        <p:txBody>
          <a:bodyPr/>
          <a:lstStyle/>
          <a:p>
            <a:r>
              <a:rPr lang="ru-RU" dirty="0" smtClean="0"/>
              <a:t>Результаты экспериментов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z="1600" smtClean="0"/>
              <a:t>10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20013"/>
              </p:ext>
            </p:extLst>
          </p:nvPr>
        </p:nvGraphicFramePr>
        <p:xfrm>
          <a:off x="2150531" y="1380068"/>
          <a:ext cx="8390469" cy="51604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2466">
                  <a:extLst>
                    <a:ext uri="{9D8B030D-6E8A-4147-A177-3AD203B41FA5}">
                      <a16:colId xmlns:a16="http://schemas.microsoft.com/office/drawing/2014/main" xmlns="" val="835791424"/>
                    </a:ext>
                  </a:extLst>
                </a:gridCol>
                <a:gridCol w="1072466">
                  <a:extLst>
                    <a:ext uri="{9D8B030D-6E8A-4147-A177-3AD203B41FA5}">
                      <a16:colId xmlns:a16="http://schemas.microsoft.com/office/drawing/2014/main" xmlns="" val="1517827115"/>
                    </a:ext>
                  </a:extLst>
                </a:gridCol>
                <a:gridCol w="1055003">
                  <a:extLst>
                    <a:ext uri="{9D8B030D-6E8A-4147-A177-3AD203B41FA5}">
                      <a16:colId xmlns:a16="http://schemas.microsoft.com/office/drawing/2014/main" xmlns="" val="3968476039"/>
                    </a:ext>
                  </a:extLst>
                </a:gridCol>
                <a:gridCol w="1055003">
                  <a:extLst>
                    <a:ext uri="{9D8B030D-6E8A-4147-A177-3AD203B41FA5}">
                      <a16:colId xmlns:a16="http://schemas.microsoft.com/office/drawing/2014/main" xmlns="" val="2827208194"/>
                    </a:ext>
                  </a:extLst>
                </a:gridCol>
                <a:gridCol w="1030994">
                  <a:extLst>
                    <a:ext uri="{9D8B030D-6E8A-4147-A177-3AD203B41FA5}">
                      <a16:colId xmlns:a16="http://schemas.microsoft.com/office/drawing/2014/main" xmlns="" val="1458921294"/>
                    </a:ext>
                  </a:extLst>
                </a:gridCol>
                <a:gridCol w="1031721">
                  <a:extLst>
                    <a:ext uri="{9D8B030D-6E8A-4147-A177-3AD203B41FA5}">
                      <a16:colId xmlns:a16="http://schemas.microsoft.com/office/drawing/2014/main" xmlns="" val="2926585448"/>
                    </a:ext>
                  </a:extLst>
                </a:gridCol>
                <a:gridCol w="1031721">
                  <a:extLst>
                    <a:ext uri="{9D8B030D-6E8A-4147-A177-3AD203B41FA5}">
                      <a16:colId xmlns:a16="http://schemas.microsoft.com/office/drawing/2014/main" xmlns="" val="2159015570"/>
                    </a:ext>
                  </a:extLst>
                </a:gridCol>
                <a:gridCol w="1041095">
                  <a:extLst>
                    <a:ext uri="{9D8B030D-6E8A-4147-A177-3AD203B41FA5}">
                      <a16:colId xmlns:a16="http://schemas.microsoft.com/office/drawing/2014/main" xmlns="" val="842295366"/>
                    </a:ext>
                  </a:extLst>
                </a:gridCol>
              </a:tblGrid>
              <a:tr h="344029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RSL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ASL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0721070"/>
                  </a:ext>
                </a:extLst>
              </a:tr>
              <a:tr h="6880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ru-RU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Полнота</a:t>
                      </a:r>
                      <a:endParaRPr lang="ru-RU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ru-RU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Точность</a:t>
                      </a:r>
                      <a:endParaRPr lang="ru-RU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Полнота</a:t>
                      </a:r>
                      <a:endParaRPr lang="ru-RU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en-US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ru-RU" sz="105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extLst>
                  <a:ext uri="{0D108BD9-81ED-4DB2-BD59-A6C34878D82A}">
                    <a16:rowId xmlns:a16="http://schemas.microsoft.com/office/drawing/2014/main" xmlns="" val="4248789448"/>
                  </a:ext>
                </a:extLst>
              </a:tr>
              <a:tr h="344029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Цифры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138094"/>
                  </a:ext>
                </a:extLst>
              </a:tr>
              <a:tr h="3440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CNN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rgbClr val="E3A2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rgbClr val="E3A2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rgbClr val="E3A2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6744896"/>
                  </a:ext>
                </a:extLst>
              </a:tr>
              <a:tr h="3440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xmlns="" val="2551554753"/>
                  </a:ext>
                </a:extLst>
              </a:tr>
              <a:tr h="3440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CNN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rgbClr val="E3A2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rgbClr val="E3A2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rgbClr val="E3A2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xmlns="" val="3206284432"/>
                  </a:ext>
                </a:extLst>
              </a:tr>
              <a:tr h="344029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Буквы</a:t>
                      </a:r>
                      <a:endParaRPr lang="ru-RU" sz="105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xmlns="" val="2588197150"/>
                  </a:ext>
                </a:extLst>
              </a:tr>
              <a:tr h="3440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CNN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7563912"/>
                  </a:ext>
                </a:extLst>
              </a:tr>
              <a:tr h="3440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rgbClr val="E3A2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rgbClr val="E3A2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rgbClr val="E3A2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xmlns="" val="4043524255"/>
                  </a:ext>
                </a:extLst>
              </a:tr>
              <a:tr h="3440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CNN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rgbClr val="E3A2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rgbClr val="E3A2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rgbClr val="E3A2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10485545"/>
                  </a:ext>
                </a:extLst>
              </a:tr>
              <a:tr h="344029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Цифры и буквы</a:t>
                      </a:r>
                      <a:endParaRPr lang="ru-RU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6658718"/>
                  </a:ext>
                </a:extLst>
              </a:tr>
              <a:tr h="3440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ru-RU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CNN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xmlns="" val="3462503534"/>
                  </a:ext>
                </a:extLst>
              </a:tr>
              <a:tr h="3440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i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ru-RU" sz="1050" b="1" i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rgbClr val="E3A2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rgbClr val="E3A2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rgbClr val="E3A2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extLst>
                  <a:ext uri="{0D108BD9-81ED-4DB2-BD59-A6C34878D82A}">
                    <a16:rowId xmlns:a16="http://schemas.microsoft.com/office/drawing/2014/main" xmlns="" val="2203158939"/>
                  </a:ext>
                </a:extLst>
              </a:tr>
              <a:tr h="3440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400" b="1" i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CNN</a:t>
                      </a:r>
                      <a:endParaRPr lang="ru-RU" sz="1050" b="1" i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rgbClr val="E3A2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rgbClr val="E3A29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50"/>
                        </a:spcBef>
                        <a:spcAft>
                          <a:spcPts val="15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571" marR="62571" marT="0" marB="0">
                    <a:solidFill>
                      <a:srgbClr val="E3A2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773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33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9411" y="0"/>
            <a:ext cx="9132889" cy="1380068"/>
          </a:xfrm>
        </p:spPr>
        <p:txBody>
          <a:bodyPr/>
          <a:lstStyle/>
          <a:p>
            <a:r>
              <a:rPr lang="ru-RU" dirty="0" smtClean="0"/>
              <a:t>Демонстрация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5410" y="1282699"/>
            <a:ext cx="10018713" cy="4711701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z="1600" smtClean="0"/>
              <a:t>11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7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2827" y="-105697"/>
            <a:ext cx="7782874" cy="1485765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4994" y="1329133"/>
            <a:ext cx="9832446" cy="453799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корпус данных русского жестового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алгоритм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четырех созданных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нейросетевых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моделей: MLP, 1D CNN, LSTM и 2D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CNN, способный распознавать 10 цифр и 25 букв русского жестового языка;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Применена аугментация данных для увеличения количества доступных выборок данных и повышения качества моделей машинного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Оценена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алгоритма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реальных видео;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алгоритма может включать повышение точности распознавания, создание более подходящих моделей классификации жестов и расширение его функциональности для других типов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жестов;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потенциал для применения в различных областях, связанных с компьютерным зрением, компьютерным управлением и социальной интеграцией, для снижения социальной изоляции и улучшения качества жизни людей с нарушениями слуха и речи.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z="1600" smtClean="0"/>
              <a:t>12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2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427" y="72034"/>
            <a:ext cx="9205274" cy="1371466"/>
          </a:xfrm>
        </p:spPr>
        <p:txBody>
          <a:bodyPr/>
          <a:lstStyle/>
          <a:p>
            <a:r>
              <a:rPr lang="ru-RU" dirty="0" smtClean="0"/>
              <a:t>Список использованных источников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25044" y="1430867"/>
            <a:ext cx="9869490" cy="443626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Miah A.S.M., Hasan M.A.M., Shin, J.,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Okuyama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Tomioka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Multistage Spatial Attention-Based Neural Network for Hand Gesture Recognition // Computers 2023. Vol. 12, no. 13;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Abdallah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M.S.,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G.H.,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Wadie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A.R.,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Makhmudov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F., Cho Y. Light-Weight Deep Learning Techniques with Advanced Processing for Real-Time Hand Gesture Recognition // Sensors 2023. Vol. 23, no. 2;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Toro-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Ossaba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A., Jaramillo-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Tigreros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J., Tejada J.C., Peña A.,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López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-González A.,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Castanho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R.A. LSTM Recurrent Neural Network for Hand Gesture Recognition Using EMG Signals // Applied Sciences 2022. Vol. 12, no. 19;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Noreen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I., Hamid M.,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U., Malik S.,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 Hand Pose Recognition Using Parallel Multi Stream CNN // Sensors 2021. Vol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21,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24;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Г. Гриф, Р.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Элаккия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А. Л. Приходько, М. А. Бакаев, Е.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Раджалакшми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Распознавание русского и индийского жестовых языков на основе машинного обучения // Системы анализа и обработки данных 2021. Том 83, № 3. – C.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53-74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z="1600" smtClean="0"/>
              <a:t>13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0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8179" y="135467"/>
            <a:ext cx="9200621" cy="1244601"/>
          </a:xfrm>
        </p:spPr>
        <p:txBody>
          <a:bodyPr/>
          <a:lstStyle/>
          <a:p>
            <a:r>
              <a:rPr lang="ru-RU" dirty="0" smtClean="0"/>
              <a:t>Цель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6210" y="1380068"/>
            <a:ext cx="9810223" cy="4597266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ru-RU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азработать </a:t>
            </a:r>
            <a:r>
              <a:rPr lang="ru-RU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распознавания жестов рук на видео в реальном времени с использованием методов компьютерного зрения и машинного </a:t>
            </a:r>
            <a:r>
              <a:rPr lang="ru-RU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обучения.</a:t>
            </a:r>
            <a:endParaRPr lang="ru-RU" sz="5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51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</a:t>
            </a:r>
            <a:r>
              <a:rPr lang="ru-RU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реализовать алгоритм распознавания цифр и букв русского и американского жестового языка на видео в реальном времени.</a:t>
            </a:r>
          </a:p>
          <a:p>
            <a:pPr marL="0" indent="0" algn="just">
              <a:buNone/>
            </a:pPr>
            <a:r>
              <a:rPr lang="ru-RU" sz="51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Подзадачи: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Самостоятельное </a:t>
            </a:r>
            <a:r>
              <a:rPr lang="ru-RU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корпуса данных с цифрами и буквами жестового русского языка;</a:t>
            </a:r>
          </a:p>
          <a:p>
            <a:pPr lvl="0" algn="just"/>
            <a:r>
              <a:rPr lang="ru-RU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корпуса данных с цифрами и буквами жестового американского языка;</a:t>
            </a:r>
          </a:p>
          <a:p>
            <a:pPr lvl="0" algn="just"/>
            <a:r>
              <a:rPr lang="ru-RU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наборов данных для получения дополнительных характеристик, которые могут быть использованы для классификации цифр и букв;</a:t>
            </a:r>
          </a:p>
          <a:p>
            <a:pPr lvl="0" algn="just"/>
            <a:r>
              <a:rPr lang="ru-RU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экспериментов по классификации цифр и букв русского и американского жестового языка;</a:t>
            </a:r>
          </a:p>
          <a:p>
            <a:pPr lvl="0" algn="just"/>
            <a:r>
              <a:rPr lang="ru-RU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качества работы разработанного алгоритма.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0070C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z="1600" smtClean="0"/>
              <a:t>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493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1787" y="67800"/>
            <a:ext cx="9231313" cy="1379933"/>
          </a:xfrm>
        </p:spPr>
        <p:txBody>
          <a:bodyPr/>
          <a:lstStyle/>
          <a:p>
            <a:r>
              <a:rPr lang="ru-RU" dirty="0" smtClean="0"/>
              <a:t>Описание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4891" y="1041400"/>
            <a:ext cx="9718409" cy="4046798"/>
          </a:xfrm>
        </p:spPr>
        <p:txBody>
          <a:bodyPr/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жестов является основным средством общения для глухих или слабослышащих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людей;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жестов основан на жестах рук, движениях тела и выражении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лица;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значительные различия в жестовом языке даже внутри одной языковой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группы;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хватает универсального набора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русского жестового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 для исследований в области компьютерного зрения и машинного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z="1600" smtClean="0"/>
              <a:t>3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904" y="4346221"/>
            <a:ext cx="3813898" cy="23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8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46777" y="135"/>
            <a:ext cx="9149823" cy="1379933"/>
          </a:xfrm>
        </p:spPr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63132" y="1528236"/>
            <a:ext cx="9927167" cy="4445133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жестового языка (SLR) –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сложная задача, особенно для динамических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знаков;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два типа распознавания жестов рук: на основе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ношения специальных устройств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 основе машинного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зрения;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SLR на основе компьютерного зрения можно разделить на статические и динамические;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Статистические знаки рассматривают как одно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изображение, в то время как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динамические знаки – видеопоследовательность кадров;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несколько ключевых проблем, связанных с распознаванием жестов рук в видео, таких как постоянное движение рук, изменяющиеся углы и перекрытия, изменчивость формы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размера ладони.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z="1600" smtClean="0"/>
              <a:t>4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9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6311" y="0"/>
            <a:ext cx="8015289" cy="1380068"/>
          </a:xfrm>
        </p:spPr>
        <p:txBody>
          <a:bodyPr/>
          <a:lstStyle/>
          <a:p>
            <a:r>
              <a:rPr lang="ru-RU" dirty="0" smtClean="0"/>
              <a:t>Обзор аналогов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z="1600" smtClean="0"/>
              <a:t>5</a:t>
            </a:fld>
            <a:endParaRPr lang="ru-RU" sz="1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965905"/>
              </p:ext>
            </p:extLst>
          </p:nvPr>
        </p:nvGraphicFramePr>
        <p:xfrm>
          <a:off x="1612898" y="1286936"/>
          <a:ext cx="8928102" cy="5208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6521">
                  <a:extLst>
                    <a:ext uri="{9D8B030D-6E8A-4147-A177-3AD203B41FA5}">
                      <a16:colId xmlns:a16="http://schemas.microsoft.com/office/drawing/2014/main" xmlns="" val="3104937694"/>
                    </a:ext>
                  </a:extLst>
                </a:gridCol>
                <a:gridCol w="1164534">
                  <a:extLst>
                    <a:ext uri="{9D8B030D-6E8A-4147-A177-3AD203B41FA5}">
                      <a16:colId xmlns:a16="http://schemas.microsoft.com/office/drawing/2014/main" xmlns="" val="1943410797"/>
                    </a:ext>
                  </a:extLst>
                </a:gridCol>
                <a:gridCol w="1422000">
                  <a:extLst>
                    <a:ext uri="{9D8B030D-6E8A-4147-A177-3AD203B41FA5}">
                      <a16:colId xmlns:a16="http://schemas.microsoft.com/office/drawing/2014/main" xmlns="" val="407134937"/>
                    </a:ext>
                  </a:extLst>
                </a:gridCol>
                <a:gridCol w="1514092">
                  <a:extLst>
                    <a:ext uri="{9D8B030D-6E8A-4147-A177-3AD203B41FA5}">
                      <a16:colId xmlns:a16="http://schemas.microsoft.com/office/drawing/2014/main" xmlns="" val="3648072311"/>
                    </a:ext>
                  </a:extLst>
                </a:gridCol>
                <a:gridCol w="1388331">
                  <a:extLst>
                    <a:ext uri="{9D8B030D-6E8A-4147-A177-3AD203B41FA5}">
                      <a16:colId xmlns:a16="http://schemas.microsoft.com/office/drawing/2014/main" xmlns="" val="3462023212"/>
                    </a:ext>
                  </a:extLst>
                </a:gridCol>
                <a:gridCol w="762494">
                  <a:extLst>
                    <a:ext uri="{9D8B030D-6E8A-4147-A177-3AD203B41FA5}">
                      <a16:colId xmlns:a16="http://schemas.microsoft.com/office/drawing/2014/main" xmlns="" val="717791532"/>
                    </a:ext>
                  </a:extLst>
                </a:gridCol>
                <a:gridCol w="1227913">
                  <a:extLst>
                    <a:ext uri="{9D8B030D-6E8A-4147-A177-3AD203B41FA5}">
                      <a16:colId xmlns:a16="http://schemas.microsoft.com/office/drawing/2014/main" xmlns="" val="2348172062"/>
                    </a:ext>
                  </a:extLst>
                </a:gridCol>
                <a:gridCol w="892217">
                  <a:extLst>
                    <a:ext uri="{9D8B030D-6E8A-4147-A177-3AD203B41FA5}">
                      <a16:colId xmlns:a16="http://schemas.microsoft.com/office/drawing/2014/main" xmlns="" val="3633347520"/>
                    </a:ext>
                  </a:extLst>
                </a:gridCol>
              </a:tblGrid>
              <a:tr h="6427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Суть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специальных устройств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Набор данных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жестов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экземпляров для обучения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F-</a:t>
                      </a: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extLst>
                  <a:ext uri="{0D108BD9-81ED-4DB2-BD59-A6C34878D82A}">
                    <a16:rowId xmlns:a16="http://schemas.microsoft.com/office/drawing/2014/main" xmlns="" val="1816876865"/>
                  </a:ext>
                </a:extLst>
              </a:tr>
              <a:tr h="15073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классификатор жестов для управления протезами кисти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использованием блоков долговременной кратковременной памяти (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и плотных слоев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Записан самостоятельно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100 000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0.8509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extLst>
                  <a:ext uri="{0D108BD9-81ED-4DB2-BD59-A6C34878D82A}">
                    <a16:rowId xmlns:a16="http://schemas.microsoft.com/office/drawing/2014/main" xmlns="" val="751213170"/>
                  </a:ext>
                </a:extLst>
              </a:tr>
              <a:tr h="17219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определения положения рук по картам изображений, полученных на основе данных глубины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множественного параллельного потока 2D CNN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4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Kaggle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</a:t>
                      </a:r>
                      <a:endParaRPr lang="ru-RU" sz="14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Dexter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  <a:p>
                      <a:pPr marL="228600" indent="-2286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indent="-2286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marL="228600" indent="-2286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375</a:t>
                      </a:r>
                    </a:p>
                    <a:p>
                      <a:pPr marL="228600" indent="-2286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842</a:t>
                      </a:r>
                    </a:p>
                    <a:p>
                      <a:pPr marL="228600" indent="-228600" algn="ctr">
                        <a:lnSpc>
                          <a:spcPct val="107000"/>
                        </a:lnSpc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519 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0.92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extLst>
                  <a:ext uri="{0D108BD9-81ED-4DB2-BD59-A6C34878D82A}">
                    <a16:rowId xmlns:a16="http://schemas.microsoft.com/office/drawing/2014/main" xmlns="" val="790296150"/>
                  </a:ext>
                </a:extLst>
              </a:tr>
              <a:tr h="10725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распознавание 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жестов русского жестового языка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рекуррентная сеть (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Записан самостоятельно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35 000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10 000 видеофайлов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2892" marR="22892" marT="0" marB="0" anchor="ctr"/>
                </a:tc>
                <a:extLst>
                  <a:ext uri="{0D108BD9-81ED-4DB2-BD59-A6C34878D82A}">
                    <a16:rowId xmlns:a16="http://schemas.microsoft.com/office/drawing/2014/main" xmlns="" val="365794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86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47911" y="-139700"/>
            <a:ext cx="7786689" cy="1282700"/>
          </a:xfrm>
        </p:spPr>
        <p:txBody>
          <a:bodyPr/>
          <a:lstStyle/>
          <a:p>
            <a:r>
              <a:rPr lang="ru-RU" dirty="0" smtClean="0"/>
              <a:t>Сбор корпусов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0665" y="1135061"/>
            <a:ext cx="9254335" cy="51260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Русский жестовый язык (</a:t>
            </a: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RSL):</a:t>
            </a:r>
            <a:endParaRPr lang="ru-RU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добровольцев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записи видео русского жестового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языка;</a:t>
            </a:r>
          </a:p>
          <a:p>
            <a:pPr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видео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жестами чисел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1 до 10 с участием 19 добровольцев (10 женщин и 9 мужчин в возрасте 20-55 лет)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жестами букв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русского алфавита с участием 11 добровольцев (7 женщин и 4 мужчин в возрасте 20-55 лет)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Разбивка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 на кадры и выбор лучших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кадров;</a:t>
            </a:r>
          </a:p>
          <a:p>
            <a:pPr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фреймов по классам для цифр (1-10) и букв (25 классов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2 дополнительных видео для проверки распознавания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знаков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реальных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условиях.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Американский жестовый язык </a:t>
            </a:r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(ASL):</a:t>
            </a:r>
            <a:endParaRPr lang="ru-RU" sz="18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Цифры: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10 классов по 500 цветных изображений рук на темном фоне с разрешением 400 x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400;</a:t>
            </a:r>
          </a:p>
          <a:p>
            <a:pPr algn="just"/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Буквы: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3000 цветных изображений жестов с разрешением 400 x 400 для каждой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буквы.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z="1600" smtClean="0"/>
              <a:t>6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8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9635" y="0"/>
            <a:ext cx="7960689" cy="1337597"/>
          </a:xfrm>
        </p:spPr>
        <p:txBody>
          <a:bodyPr/>
          <a:lstStyle/>
          <a:p>
            <a:r>
              <a:rPr lang="ru-RU" dirty="0" smtClean="0"/>
              <a:t>Обработка корпусов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6908" y="1273589"/>
            <a:ext cx="9677401" cy="12276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Использовалось решение 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Landmarker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обнаружить ориентиры рук на изображении. Его можно использовать для локализации ключевых точек рук и визуализации ориентиров.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z="1600" smtClean="0"/>
              <a:t>7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886" y="2850465"/>
            <a:ext cx="3651675" cy="3685964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510" y="2755210"/>
            <a:ext cx="3688290" cy="3753563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354" y="2670534"/>
            <a:ext cx="1428963" cy="40235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97947" y="2473812"/>
            <a:ext cx="2904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Пример с ключевыми точками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560091" y="2501257"/>
            <a:ext cx="2904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Пример жестов цифр </a:t>
            </a:r>
            <a:r>
              <a:rPr lang="en-US" sz="1600" dirty="0" smtClean="0"/>
              <a:t>RSL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137325" y="2416656"/>
            <a:ext cx="2904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Пример жестов цифр </a:t>
            </a:r>
            <a:r>
              <a:rPr lang="en-US" sz="1600" dirty="0"/>
              <a:t>A</a:t>
            </a:r>
            <a:r>
              <a:rPr lang="en-US" sz="1600" dirty="0" smtClean="0"/>
              <a:t>SL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6007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0687" y="135467"/>
            <a:ext cx="6462713" cy="1016000"/>
          </a:xfrm>
        </p:spPr>
        <p:txBody>
          <a:bodyPr/>
          <a:lstStyle/>
          <a:p>
            <a:r>
              <a:rPr lang="ru-RU" dirty="0" smtClean="0"/>
              <a:t>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1910" y="1380068"/>
            <a:ext cx="9988023" cy="46058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жестов рук по ключевым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точкам рук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фото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выбраны четыре модели: MLP, 1D CNN, LSTM и 2D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CNN. Применялся инструмент аугментации из-за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небольшого размера корпуса данных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</a:p>
          <a:p>
            <a:pPr marL="457200" indent="-457200" algn="just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решения «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Landmarker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режиме одиночного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обнаружения;</a:t>
            </a:r>
          </a:p>
          <a:p>
            <a:pPr marL="457200" indent="-457200" algn="just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Захват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видеопотока в реальном времени с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веб-камеры (с применением методов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457200" indent="-457200" algn="just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Первичная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каждого видеокадра для распознавания руки: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отражение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кадра вокруг оси Y, преобразование изображения BGR в RGB и передача его в конвейер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Landmarker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обнаружения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ладони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получение координат ключевых точек;</a:t>
            </a:r>
          </a:p>
          <a:p>
            <a:pPr marL="457200" indent="-457200" algn="just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Вторичная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каждого видеокадра для классификации жестов: кадрирование кадра в соответствии с точками ориентации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руки,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кадра и передача его в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одну из обученных моделей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предсказания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ориентиров обнаруженных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 и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отображения предсказания на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соответствующий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жест;</a:t>
            </a:r>
          </a:p>
          <a:p>
            <a:pPr marL="457200" indent="-457200" algn="just"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Повторение шагов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3-5, пока пользователь не остановит режим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распознавания;</a:t>
            </a:r>
          </a:p>
          <a:p>
            <a:pPr marL="457200" indent="-457200" algn="just">
              <a:buAutoNum type="arabicPeriod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Отпустить захват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видеопотока и освободить ресурсы.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z="1600" smtClean="0"/>
              <a:t>8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1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7111" y="0"/>
            <a:ext cx="8154989" cy="1380067"/>
          </a:xfrm>
        </p:spPr>
        <p:txBody>
          <a:bodyPr/>
          <a:lstStyle/>
          <a:p>
            <a:r>
              <a:rPr lang="ru-RU" dirty="0" smtClean="0"/>
              <a:t>Нейронные сети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27EC-6310-4F30-A2A9-BA8101E02B3E}" type="slidenum">
              <a:rPr lang="ru-RU" sz="1600" smtClean="0"/>
              <a:t>9</a:t>
            </a:fld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000" y="135467"/>
            <a:ext cx="1244601" cy="1244601"/>
          </a:xfrm>
          <a:prstGeom prst="rect">
            <a:avLst/>
          </a:prstGeom>
        </p:spPr>
      </p:pic>
      <p:graphicFrame>
        <p:nvGraphicFramePr>
          <p:cNvPr id="10" name="Объект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858977"/>
              </p:ext>
            </p:extLst>
          </p:nvPr>
        </p:nvGraphicFramePr>
        <p:xfrm>
          <a:off x="1930399" y="1401236"/>
          <a:ext cx="8712199" cy="48421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95818"/>
                <a:gridCol w="1495818"/>
                <a:gridCol w="1364466"/>
                <a:gridCol w="2159848"/>
                <a:gridCol w="1031388"/>
                <a:gridCol w="1164861"/>
              </a:tblGrid>
              <a:tr h="37669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слоёв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нейронов на каждом слое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Гиперпараметры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86" marR="33586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37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 эпох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пакета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</a:tr>
              <a:tr h="319892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Цифры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129, 128, 256, 10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</a:tr>
              <a:tr h="27222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 CNN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64, 16, 10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</a:tr>
              <a:tr h="4506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64, 128, 64, 64, 32, 10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</a:tr>
              <a:tr h="3198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CNN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32, 64, 64, 512, 10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</a:tr>
              <a:tr h="319892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Буквы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129, 128, 64, 25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</a:tr>
              <a:tr h="27222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 CNN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64, 16, 25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</a:tr>
              <a:tr h="4506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64, 128, 64, 64, 32, 25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</a:tr>
              <a:tr h="3198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CNN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32, 64, 64, 512, 25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</a:tr>
              <a:tr h="319892">
                <a:tc row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Цифры и буквы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129, 256, 128, 35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</a:tr>
              <a:tr h="3198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 CNN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64, 32, 64, 35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</a:tr>
              <a:tr h="27222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64, 64, 64, 32, 35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</a:tr>
              <a:tr h="31989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2D CNN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32, 64, 64, 512, 35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33586" marR="33586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0367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36806635_TF22644756.potx" id="{27E14D99-0C46-44F1-815C-7CA62B8509D0}" vid="{1AF6B17D-3219-4A4E-BA4D-BFE8887A554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tf22644756_win32</Template>
  <TotalTime>595</TotalTime>
  <Words>1374</Words>
  <Application>Microsoft Office PowerPoint</Application>
  <PresentationFormat>Произвольный</PresentationFormat>
  <Paragraphs>288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Параллакс</vt:lpstr>
      <vt:lpstr>Алгоритм распознавания жестов на видео</vt:lpstr>
      <vt:lpstr>Цель исследования</vt:lpstr>
      <vt:lpstr>Описание предметной области</vt:lpstr>
      <vt:lpstr>Описание предметной области</vt:lpstr>
      <vt:lpstr>Обзор аналогов</vt:lpstr>
      <vt:lpstr>Сбор корпусов данных</vt:lpstr>
      <vt:lpstr>Обработка корпусов данных</vt:lpstr>
      <vt:lpstr>Алгоритм</vt:lpstr>
      <vt:lpstr>Нейронные сети</vt:lpstr>
      <vt:lpstr>Результаты экспериментов</vt:lpstr>
      <vt:lpstr>Демонстрация приложения</vt:lpstr>
      <vt:lpstr>Заключение</vt:lpstr>
      <vt:lpstr>Список использованных источников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Элина Куликова</dc:creator>
  <cp:lastModifiedBy>Куликова Элина Витальевна</cp:lastModifiedBy>
  <cp:revision>50</cp:revision>
  <dcterms:created xsi:type="dcterms:W3CDTF">2023-06-03T10:10:09Z</dcterms:created>
  <dcterms:modified xsi:type="dcterms:W3CDTF">2023-06-06T13:15:11Z</dcterms:modified>
</cp:coreProperties>
</file>