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82" r:id="rId3"/>
    <p:sldId id="264" r:id="rId4"/>
    <p:sldId id="277" r:id="rId5"/>
    <p:sldId id="261" r:id="rId6"/>
    <p:sldId id="276" r:id="rId7"/>
    <p:sldId id="278" r:id="rId8"/>
    <p:sldId id="279" r:id="rId9"/>
    <p:sldId id="280" r:id="rId10"/>
    <p:sldId id="281" r:id="rId11"/>
    <p:sldId id="274" r:id="rId12"/>
    <p:sldId id="283" r:id="rId13"/>
    <p:sldId id="284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Bahnschrift" panose="020B0502040204020203" pitchFamily="34" charset="0"/>
      <p:regular r:id="rId20"/>
      <p:bold r:id="rId21"/>
    </p:embeddedFont>
    <p:embeddedFont>
      <p:font typeface="Ubuntu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D86E3-8DC0-35CE-8820-A10BC944C783}" v="290" dt="2023-06-08T07:46:32.752"/>
  </p1510:revLst>
</p1510:revInfo>
</file>

<file path=ppt/tableStyles.xml><?xml version="1.0" encoding="utf-8"?>
<a:tblStyleLst xmlns:a="http://schemas.openxmlformats.org/drawingml/2006/main" def="{EC0751BD-6A68-4255-8E15-D2908FF6D77B}">
  <a:tblStyle styleId="{EC0751BD-6A68-4255-8E15-D2908FF6D7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172b07ab99_3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172b07ab99_3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4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4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87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92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9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384650" y="1546100"/>
            <a:ext cx="9575100" cy="3031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32250" y="1393800"/>
            <a:ext cx="9575100" cy="3031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10449102" y="1489860"/>
            <a:ext cx="257023" cy="262801"/>
            <a:chOff x="7909625" y="886625"/>
            <a:chExt cx="94525" cy="96650"/>
          </a:xfrm>
        </p:grpSpPr>
        <p:sp>
          <p:nvSpPr>
            <p:cNvPr id="17" name="Google Shape;17;p2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" name="Google Shape;18;p2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9" name="Google Shape;19;p2"/>
          <p:cNvSpPr/>
          <p:nvPr/>
        </p:nvSpPr>
        <p:spPr>
          <a:xfrm>
            <a:off x="10959750" y="265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045974" y="5827713"/>
            <a:ext cx="701339" cy="586427"/>
            <a:chOff x="10601749" y="5193301"/>
            <a:chExt cx="701339" cy="586427"/>
          </a:xfrm>
        </p:grpSpPr>
        <p:sp>
          <p:nvSpPr>
            <p:cNvPr id="21" name="Google Shape;21;p2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0601749" y="5194688"/>
              <a:ext cx="701339" cy="78939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33450" y="55839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 rot="2536583">
            <a:off x="441581" y="368393"/>
            <a:ext cx="577793" cy="1025388"/>
            <a:chOff x="441575" y="368400"/>
            <a:chExt cx="577800" cy="1025400"/>
          </a:xfrm>
        </p:grpSpPr>
        <p:sp>
          <p:nvSpPr>
            <p:cNvPr id="26" name="Google Shape;26;p2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1088241" y="626800"/>
            <a:ext cx="10177500" cy="1067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26250" y="474400"/>
            <a:ext cx="10177500" cy="106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6"/>
          <p:cNvGrpSpPr/>
          <p:nvPr/>
        </p:nvGrpSpPr>
        <p:grpSpPr>
          <a:xfrm>
            <a:off x="10908792" y="530352"/>
            <a:ext cx="137118" cy="140220"/>
            <a:chOff x="7909625" y="886625"/>
            <a:chExt cx="94525" cy="96650"/>
          </a:xfrm>
        </p:grpSpPr>
        <p:sp>
          <p:nvSpPr>
            <p:cNvPr id="100" name="Google Shape;100;p6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01" name="Google Shape;101;p6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85675" y="654800"/>
            <a:ext cx="10031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549727" y="2191103"/>
            <a:ext cx="4716000" cy="4192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6381168" y="1980500"/>
            <a:ext cx="47160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381168" y="1980500"/>
            <a:ext cx="47160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6549725" y="2156150"/>
            <a:ext cx="822000" cy="212400"/>
            <a:chOff x="1367875" y="1812100"/>
            <a:chExt cx="822000" cy="212400"/>
          </a:xfrm>
        </p:grpSpPr>
        <p:sp>
          <p:nvSpPr>
            <p:cNvPr id="107" name="Google Shape;107;p6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6"/>
          <p:cNvSpPr/>
          <p:nvPr/>
        </p:nvSpPr>
        <p:spPr>
          <a:xfrm>
            <a:off x="926250" y="1980500"/>
            <a:ext cx="4716000" cy="4403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926258" y="1980500"/>
            <a:ext cx="47160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>
            <a:off x="1061875" y="2156150"/>
            <a:ext cx="822000" cy="212400"/>
            <a:chOff x="1367875" y="1812100"/>
            <a:chExt cx="822000" cy="212400"/>
          </a:xfrm>
        </p:grpSpPr>
        <p:sp>
          <p:nvSpPr>
            <p:cNvPr id="113" name="Google Shape;113;p6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/>
          <p:nvPr/>
        </p:nvSpPr>
        <p:spPr>
          <a:xfrm>
            <a:off x="1146900" y="2777325"/>
            <a:ext cx="4265100" cy="339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1268400" y="2830800"/>
            <a:ext cx="4022100" cy="329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6727515" y="2830800"/>
            <a:ext cx="4023300" cy="329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 rot="758291">
            <a:off x="11444146" y="979011"/>
            <a:ext cx="577817" cy="1025430"/>
            <a:chOff x="441575" y="368400"/>
            <a:chExt cx="577800" cy="1025400"/>
          </a:xfrm>
        </p:grpSpPr>
        <p:sp>
          <p:nvSpPr>
            <p:cNvPr id="120" name="Google Shape;120;p6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/>
          <p:nvPr/>
        </p:nvSpPr>
        <p:spPr>
          <a:xfrm>
            <a:off x="140675" y="585577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64463" y="84138"/>
            <a:ext cx="701400" cy="586427"/>
            <a:chOff x="10601688" y="5193301"/>
            <a:chExt cx="701400" cy="586427"/>
          </a:xfrm>
        </p:grpSpPr>
        <p:sp>
          <p:nvSpPr>
            <p:cNvPr id="124" name="Google Shape;124;p6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1384650" y="732100"/>
            <a:ext cx="9575100" cy="1067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232250" y="579700"/>
            <a:ext cx="9575100" cy="106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>
            <a:off x="10575901" y="657869"/>
            <a:ext cx="137118" cy="140220"/>
            <a:chOff x="7909625" y="886625"/>
            <a:chExt cx="94525" cy="96650"/>
          </a:xfrm>
        </p:grpSpPr>
        <p:sp>
          <p:nvSpPr>
            <p:cNvPr id="131" name="Google Shape;131;p7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32" name="Google Shape;132;p7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33" name="Google Shape;133;p7"/>
          <p:cNvSpPr/>
          <p:nvPr/>
        </p:nvSpPr>
        <p:spPr>
          <a:xfrm>
            <a:off x="1232250" y="1915403"/>
            <a:ext cx="9575100" cy="419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84650" y="2085800"/>
            <a:ext cx="95751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1232250" y="734075"/>
            <a:ext cx="9575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1650625" y="2793500"/>
            <a:ext cx="9062400" cy="321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384650" y="2085800"/>
            <a:ext cx="95751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9978475" y="2261450"/>
            <a:ext cx="822000" cy="212400"/>
            <a:chOff x="1367875" y="1812100"/>
            <a:chExt cx="822000" cy="212400"/>
          </a:xfrm>
        </p:grpSpPr>
        <p:sp>
          <p:nvSpPr>
            <p:cNvPr id="139" name="Google Shape;139;p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7"/>
          <p:cNvSpPr/>
          <p:nvPr/>
        </p:nvSpPr>
        <p:spPr>
          <a:xfrm>
            <a:off x="203600" y="282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340738" y="5521463"/>
            <a:ext cx="701400" cy="586427"/>
            <a:chOff x="10601688" y="5193301"/>
            <a:chExt cx="701400" cy="586427"/>
          </a:xfrm>
        </p:grpSpPr>
        <p:sp>
          <p:nvSpPr>
            <p:cNvPr id="144" name="Google Shape;144;p7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2536583">
            <a:off x="11344456" y="3002218"/>
            <a:ext cx="577793" cy="1025388"/>
            <a:chOff x="441575" y="368400"/>
            <a:chExt cx="577800" cy="1025400"/>
          </a:xfrm>
        </p:grpSpPr>
        <p:sp>
          <p:nvSpPr>
            <p:cNvPr id="148" name="Google Shape;148;p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254" name="Google Shape;254;p14"/>
          <p:cNvSpPr/>
          <p:nvPr/>
        </p:nvSpPr>
        <p:spPr>
          <a:xfrm flipH="1">
            <a:off x="329225" y="234675"/>
            <a:ext cx="11582400" cy="6301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14"/>
          <p:cNvGrpSpPr/>
          <p:nvPr/>
        </p:nvGrpSpPr>
        <p:grpSpPr>
          <a:xfrm flipH="1">
            <a:off x="455413" y="410763"/>
            <a:ext cx="822000" cy="212400"/>
            <a:chOff x="1367875" y="1812100"/>
            <a:chExt cx="822000" cy="212400"/>
          </a:xfrm>
        </p:grpSpPr>
        <p:sp>
          <p:nvSpPr>
            <p:cNvPr id="256" name="Google Shape;256;p14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/>
          <p:nvPr/>
        </p:nvSpPr>
        <p:spPr>
          <a:xfrm flipH="1">
            <a:off x="394279" y="298225"/>
            <a:ext cx="11232300" cy="6093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flipH="1">
            <a:off x="565421" y="464023"/>
            <a:ext cx="11232300" cy="60930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flipH="1">
            <a:off x="565407" y="464023"/>
            <a:ext cx="11232300" cy="640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7"/>
          <p:cNvGrpSpPr/>
          <p:nvPr/>
        </p:nvGrpSpPr>
        <p:grpSpPr>
          <a:xfrm flipH="1">
            <a:off x="702388" y="677925"/>
            <a:ext cx="822000" cy="212400"/>
            <a:chOff x="1367875" y="1812100"/>
            <a:chExt cx="822000" cy="212400"/>
          </a:xfrm>
        </p:grpSpPr>
        <p:sp>
          <p:nvSpPr>
            <p:cNvPr id="334" name="Google Shape;334;p1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11178750" y="5459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7"/>
          <p:cNvGrpSpPr/>
          <p:nvPr/>
        </p:nvGrpSpPr>
        <p:grpSpPr>
          <a:xfrm rot="-2536583" flipH="1">
            <a:off x="11344450" y="5686993"/>
            <a:ext cx="577793" cy="1025388"/>
            <a:chOff x="441575" y="368400"/>
            <a:chExt cx="577800" cy="1025400"/>
          </a:xfrm>
        </p:grpSpPr>
        <p:sp>
          <p:nvSpPr>
            <p:cNvPr id="340" name="Google Shape;340;p1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0" y="-62"/>
          <a:ext cx="12192200" cy="6858125"/>
        </p:xfrm>
        <a:graphic>
          <a:graphicData uri="http://schemas.openxmlformats.org/drawingml/2006/table">
            <a:tbl>
              <a:tblPr>
                <a:noFill/>
                <a:tableStyleId>{EC0751BD-6A68-4255-8E15-D2908FF6D77B}</a:tableStyleId>
              </a:tblPr>
              <a:tblGrid>
                <a:gridCol w="5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3" r:id="rId5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ush.com/groups/posts/2726-vetvlenie-v-java" TargetMode="External"/><Relationship Id="rId7" Type="http://schemas.openxmlformats.org/officeDocument/2006/relationships/hyperlink" Target="https://chat.forefront.a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avatpoint.com/java-jbutton" TargetMode="External"/><Relationship Id="rId5" Type="http://schemas.openxmlformats.org/officeDocument/2006/relationships/hyperlink" Target="https://examples.javacodegeeks.com/java-development/desktop-java/swing/jtextfield/create-read-only-non-editable-jtextfield/#:~:text=In%20order%20to%20create%20a%20non%20editable%20JTextField%2C,add%20to%20add%20the%20field%20to%20the%20frame." TargetMode="External"/><Relationship Id="rId4" Type="http://schemas.openxmlformats.org/officeDocument/2006/relationships/hyperlink" Target="https://likta.lv/wp-content/uploads/2018/12/Programmesanas_gramata_e-versija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2400" dirty="0">
                <a:latin typeface="Bahnschrift" panose="020B0502040204020203" pitchFamily="34" charset="0"/>
              </a:rPr>
              <a:t>Elīna </a:t>
            </a:r>
            <a:r>
              <a:rPr lang="lv-LV" sz="2400" dirty="0" smtClean="0">
                <a:latin typeface="Bahnschrift" panose="020B0502040204020203" pitchFamily="34" charset="0"/>
              </a:rPr>
              <a:t>Kraine 2PT-2</a:t>
            </a:r>
            <a:endParaRPr sz="2400" dirty="0">
              <a:latin typeface="Bahnschrift" panose="020B0502040204020203" pitchFamily="34" charset="0"/>
            </a:endParaRPr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5400" b="1" dirty="0" err="1">
                <a:latin typeface="Bahnschrift" panose="020B0502040204020203" pitchFamily="34" charset="0"/>
              </a:rPr>
              <a:t>Sazarojuma</a:t>
            </a:r>
            <a:r>
              <a:rPr lang="en-US" sz="5400" b="1" dirty="0">
                <a:latin typeface="Bahnschrift" panose="020B0502040204020203" pitchFamily="34" charset="0"/>
              </a:rPr>
              <a:t> </a:t>
            </a:r>
            <a:r>
              <a:rPr lang="en-US" sz="5400" b="1" dirty="0" err="1">
                <a:latin typeface="Bahnschrift" panose="020B0502040204020203" pitchFamily="34" charset="0"/>
              </a:rPr>
              <a:t>konstrukcijas</a:t>
            </a:r>
            <a:r>
              <a:rPr lang="en-US" sz="5400" b="1" dirty="0">
                <a:latin typeface="Bahnschrift" panose="020B0502040204020203" pitchFamily="34" charset="0"/>
              </a:rPr>
              <a:t> </a:t>
            </a:r>
            <a:r>
              <a:rPr lang="en-US" sz="5400" b="1" dirty="0" err="1">
                <a:latin typeface="Bahnschrift" panose="020B0502040204020203" pitchFamily="34" charset="0"/>
              </a:rPr>
              <a:t>programmēšanas</a:t>
            </a:r>
            <a:r>
              <a:rPr lang="en-US" sz="5400" b="1" dirty="0">
                <a:latin typeface="Bahnschrift" panose="020B0502040204020203" pitchFamily="34" charset="0"/>
              </a:rPr>
              <a:t> </a:t>
            </a:r>
            <a:r>
              <a:rPr lang="en-US" sz="5400" b="1" dirty="0" err="1">
                <a:latin typeface="Bahnschrift" panose="020B0502040204020203" pitchFamily="34" charset="0"/>
              </a:rPr>
              <a:t>valodā</a:t>
            </a:r>
            <a:r>
              <a:rPr lang="en-US" sz="5400" b="1" dirty="0">
                <a:latin typeface="Bahnschrift" panose="020B0502040204020203" pitchFamily="34" charset="0"/>
              </a:rPr>
              <a:t> Java</a:t>
            </a:r>
            <a:endParaRPr sz="5400" b="1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" y="901750"/>
            <a:ext cx="7863701" cy="53605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43" y="3114690"/>
            <a:ext cx="3285784" cy="9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>
                <a:latin typeface="+mj-lt"/>
              </a:rPr>
              <a:t>Atsauces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709" y="1454728"/>
            <a:ext cx="1070956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  <a:latin typeface="+mn-lt"/>
              </a:rPr>
              <a:t>Prezentācija</a:t>
            </a:r>
            <a:r>
              <a:rPr lang="en-US" sz="2000" b="1" dirty="0">
                <a:solidFill>
                  <a:schemeClr val="bg2"/>
                </a:solidFill>
                <a:latin typeface="+mn-lt"/>
              </a:rPr>
              <a:t>: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 </a:t>
            </a:r>
          </a:p>
          <a:p>
            <a:r>
              <a:rPr lang="lv-LV" sz="2000" dirty="0">
                <a:solidFill>
                  <a:schemeClr val="bg2"/>
                </a:solidFill>
                <a:latin typeface="+mn-lt"/>
              </a:rPr>
              <a:t>Materiāli no pirmā kursa "Sistēmu programmēšana (Java)"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hlinkClick r:id="rId3"/>
              </a:rPr>
              <a:t>https://</a:t>
            </a:r>
            <a:r>
              <a:rPr lang="en-US" sz="2000" dirty="0" smtClean="0">
                <a:solidFill>
                  <a:schemeClr val="bg2"/>
                </a:solidFill>
                <a:latin typeface="+mn-lt"/>
                <a:hlinkClick r:id="rId3"/>
              </a:rPr>
              <a:t>javarush.com/groups/posts/2726-vetvlenie-v-java</a:t>
            </a:r>
            <a:endParaRPr lang="lv-LV" sz="200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hlinkClick r:id="rId4"/>
              </a:rPr>
              <a:t>https://</a:t>
            </a:r>
            <a:r>
              <a:rPr lang="en-US" sz="2000" dirty="0" smtClean="0">
                <a:solidFill>
                  <a:schemeClr val="bg2"/>
                </a:solidFill>
                <a:latin typeface="+mn-lt"/>
                <a:hlinkClick r:id="rId4"/>
              </a:rPr>
              <a:t>likta.lv/wp-content/uploads/2018/12/Programmesanas_gramata_e-versija.pdf</a:t>
            </a:r>
            <a:r>
              <a:rPr lang="lv-LV" sz="2000" dirty="0" smtClean="0">
                <a:solidFill>
                  <a:schemeClr val="bg2"/>
                </a:solidFill>
                <a:latin typeface="+mn-lt"/>
              </a:rPr>
              <a:t> </a:t>
            </a:r>
            <a:endParaRPr lang="en-US" sz="2000" dirty="0">
              <a:solidFill>
                <a:schemeClr val="bg2"/>
              </a:solidFill>
              <a:latin typeface="+mn-lt"/>
            </a:endParaRPr>
          </a:p>
          <a:p>
            <a:endParaRPr lang="en-US" sz="200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1" dirty="0" err="1">
                <a:solidFill>
                  <a:schemeClr val="bg2"/>
                </a:solidFill>
                <a:latin typeface="+mn-lt"/>
              </a:rPr>
              <a:t>Kods</a:t>
            </a:r>
            <a:r>
              <a:rPr lang="en-US" sz="2000" b="1" dirty="0">
                <a:solidFill>
                  <a:schemeClr val="bg2"/>
                </a:solidFill>
                <a:latin typeface="+mn-lt"/>
              </a:rPr>
              <a:t>:</a:t>
            </a:r>
          </a:p>
          <a:p>
            <a:r>
              <a:rPr lang="en-US" sz="2000" dirty="0">
                <a:solidFill>
                  <a:schemeClr val="bg2"/>
                </a:solidFill>
                <a:latin typeface="+mn-lt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Create read-only (non-editable) JTextField - Examples Java Code Geeks - 2023 </a:t>
            </a:r>
            <a:endParaRPr lang="en-US" dirty="0">
              <a:solidFill>
                <a:schemeClr val="bg2"/>
              </a:solidFill>
              <a:hlinkClick r:id="rId5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lv-LV" sz="2000" dirty="0">
                <a:solidFill>
                  <a:schemeClr val="bg2"/>
                </a:solidFill>
                <a:latin typeface="+mn-lt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https://www.javatpoint.com/java-jbutton</a:t>
            </a:r>
            <a:endParaRPr lang="lv-LV" sz="2000" dirty="0">
              <a:solidFill>
                <a:schemeClr val="bg2"/>
              </a:solidFill>
              <a:latin typeface="+mn-lt"/>
            </a:endParaRPr>
          </a:p>
          <a:p>
            <a:r>
              <a:rPr lang="lv-LV" sz="2000" dirty="0">
                <a:solidFill>
                  <a:schemeClr val="bg2"/>
                </a:solidFill>
              </a:rPr>
              <a:t>Iepriekšēji darbi Java </a:t>
            </a:r>
            <a:r>
              <a:rPr lang="lv-LV" sz="2000" dirty="0" smtClean="0">
                <a:solidFill>
                  <a:schemeClr val="bg2"/>
                </a:solidFill>
              </a:rPr>
              <a:t>valodā</a:t>
            </a:r>
          </a:p>
          <a:p>
            <a:r>
              <a:rPr lang="lv-LV" sz="2000" dirty="0">
                <a:solidFill>
                  <a:schemeClr val="bg2"/>
                </a:solidFill>
                <a:hlinkClick r:id="rId7"/>
              </a:rPr>
              <a:t>https://</a:t>
            </a:r>
            <a:r>
              <a:rPr lang="lv-LV" sz="2000" dirty="0" smtClean="0">
                <a:solidFill>
                  <a:schemeClr val="bg2"/>
                </a:solidFill>
                <a:hlinkClick r:id="rId7"/>
              </a:rPr>
              <a:t>chat.forefront.ai</a:t>
            </a:r>
            <a:r>
              <a:rPr lang="lv-LV" sz="2000" dirty="0">
                <a:solidFill>
                  <a:schemeClr val="bg2"/>
                </a:solidFill>
              </a:rPr>
              <a:t> (cik jautājumi atbildēti pareizi ar pirmo </a:t>
            </a:r>
            <a:r>
              <a:rPr lang="lv-LV" sz="2000" dirty="0" smtClean="0">
                <a:solidFill>
                  <a:schemeClr val="bg2"/>
                </a:solidFill>
              </a:rPr>
              <a:t>reizi)</a:t>
            </a:r>
            <a:endParaRPr lang="lv-LV" sz="2000" dirty="0">
              <a:solidFill>
                <a:schemeClr val="bg2"/>
              </a:solidFill>
            </a:endParaRPr>
          </a:p>
          <a:p>
            <a:endParaRPr lang="lv-LV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4" y="1731819"/>
            <a:ext cx="10869463" cy="36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9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0" y="2493818"/>
            <a:ext cx="11178312" cy="15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0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Casino for Real Money: Top 10 Real Money Online Casinos in 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91" y="2092035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rning PNG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02" y="2477147"/>
            <a:ext cx="3039773" cy="303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umbs Up And Thumb Down Icon Set Thumb Up And Thumb Down Line Icons Flat  Style Stock Vector Stock Illustration - Download Image Now - i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3" b="17290"/>
          <a:stretch/>
        </p:blipFill>
        <p:spPr bwMode="auto">
          <a:xfrm>
            <a:off x="2801926" y="2477147"/>
            <a:ext cx="6532723" cy="28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315689" y="3283525"/>
            <a:ext cx="3505201" cy="1427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sz="2800" dirty="0" smtClean="0"/>
              <a:t>Ievadi vecumu:</a:t>
            </a:r>
          </a:p>
          <a:p>
            <a:pPr algn="ctr"/>
            <a:r>
              <a:rPr lang="lv-LV" sz="2800" dirty="0" smtClean="0"/>
              <a:t>__________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39" y="3005234"/>
            <a:ext cx="11360700" cy="991800"/>
          </a:xfrm>
        </p:spPr>
        <p:txBody>
          <a:bodyPr/>
          <a:lstStyle/>
          <a:p>
            <a:r>
              <a:rPr lang="lv-LV" dirty="0" smtClean="0">
                <a:latin typeface="Bahnschrift" panose="020B0502040204020203" pitchFamily="34" charset="0"/>
              </a:rPr>
              <a:t>Sazarošana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90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00351 -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0.35 L 3.75E-6 3.33333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818" y="648096"/>
            <a:ext cx="101415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4000" b="1" dirty="0">
                <a:latin typeface="Bahnschrift" panose="020B0502040204020203" pitchFamily="34" charset="0"/>
              </a:rPr>
              <a:t>Sazarojuma konstrukcija IF</a:t>
            </a:r>
            <a:endParaRPr lang="ru-RU" sz="4000" b="1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3092" y="2597031"/>
            <a:ext cx="47382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>
                <a:solidFill>
                  <a:schemeClr val="tx1"/>
                </a:solidFill>
              </a:rPr>
              <a:t> (&lt;nosacījums&gt;) &lt;komanda&gt;;</a:t>
            </a:r>
          </a:p>
          <a:p>
            <a:pPr>
              <a:lnSpc>
                <a:spcPct val="150000"/>
              </a:lnSpc>
            </a:pPr>
            <a:endParaRPr lang="lv-LV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>
                <a:solidFill>
                  <a:schemeClr val="tx1"/>
                </a:solidFill>
              </a:rPr>
              <a:t> (&lt;nosacījums&gt;) {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 &lt;komanda1&gt;;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 &lt;komanda2&gt;;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 . . . 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&lt;komanda_n&gt;;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}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5455" y="2781697"/>
            <a:ext cx="2688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/>
              <a:t> (a&lt;b) a++;</a:t>
            </a:r>
          </a:p>
          <a:p>
            <a:pPr>
              <a:lnSpc>
                <a:spcPct val="150000"/>
              </a:lnSpc>
            </a:pPr>
            <a:endParaRPr lang="lv-LV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/>
              <a:t> (a&lt;b) {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        a++;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        b--;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    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1251665"/>
            <a:ext cx="11596254" cy="31737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5" y="4973314"/>
            <a:ext cx="8675633" cy="6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786642"/>
            <a:ext cx="101415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4000" b="1" dirty="0">
                <a:latin typeface="Bahnschrift" panose="020B0502040204020203" pitchFamily="34" charset="0"/>
              </a:rPr>
              <a:t>Sazarojuma</a:t>
            </a:r>
            <a:r>
              <a:rPr lang="lv-LV" sz="3600" b="1" dirty="0">
                <a:latin typeface="Bahnschrift" panose="020B0502040204020203" pitchFamily="34" charset="0"/>
              </a:rPr>
              <a:t> konstrukcija IF ... else</a:t>
            </a:r>
            <a:endParaRPr lang="ru-RU" sz="36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8180" y="3864535"/>
            <a:ext cx="811876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>
                <a:solidFill>
                  <a:schemeClr val="tx1"/>
                </a:solidFill>
              </a:rPr>
              <a:t> (&lt;nosacījums&gt;) &lt;komanda&gt;; else &lt;komanda&gt;;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0544" y="2587263"/>
            <a:ext cx="28540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000" dirty="0">
                <a:solidFill>
                  <a:srgbClr val="C00000"/>
                </a:solidFill>
              </a:rPr>
              <a:t>if</a:t>
            </a:r>
            <a:r>
              <a:rPr lang="lv-LV" sz="2000" dirty="0">
                <a:solidFill>
                  <a:schemeClr val="tx1"/>
                </a:solidFill>
              </a:rPr>
              <a:t> (&lt;nosacījums&gt;) {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&lt;komanda1&gt;;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&lt;komanda2&gt;;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. . . 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&lt;komanda_n&gt;;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} </a:t>
            </a:r>
            <a:r>
              <a:rPr lang="lv-LV" sz="2000" dirty="0">
                <a:solidFill>
                  <a:srgbClr val="C00000"/>
                </a:solidFill>
              </a:rPr>
              <a:t>else</a:t>
            </a:r>
            <a:r>
              <a:rPr lang="lv-LV" sz="2000" dirty="0">
                <a:solidFill>
                  <a:schemeClr val="tx1"/>
                </a:solidFill>
              </a:rPr>
              <a:t> {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&lt;komanda1&gt;;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&lt;komanda2&gt;;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 . . . 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&lt;komanda_n&gt;;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}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77" y="1122218"/>
            <a:ext cx="11595316" cy="32281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78" y="4927422"/>
            <a:ext cx="8431050" cy="650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3" y="1415549"/>
            <a:ext cx="11149446" cy="40847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769" y="745803"/>
            <a:ext cx="5210434" cy="54241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69" y="2729345"/>
            <a:ext cx="11382233" cy="8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1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17419"/>
            <a:ext cx="101415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3600" b="1" dirty="0"/>
              <a:t>Switch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41420" y="2992582"/>
            <a:ext cx="8423562" cy="27778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</a:rPr>
              <a:t>switch</a:t>
            </a:r>
            <a:r>
              <a:rPr lang="lv-LV" sz="2400" dirty="0"/>
              <a:t> (&lt;selektors&gt;) {</a:t>
            </a:r>
          </a:p>
          <a:p>
            <a:r>
              <a:rPr lang="lv-LV" sz="2400" dirty="0"/>
              <a:t>     case &lt;iezīme_1&gt; : &lt;komandu bloks_1&gt;; [&lt;break&gt;];</a:t>
            </a:r>
          </a:p>
          <a:p>
            <a:r>
              <a:rPr lang="lv-LV" sz="2400" dirty="0"/>
              <a:t>     case &lt;iezīme_2&gt; : &lt;komandu bloks_2&gt;; [&lt;break&gt;];</a:t>
            </a:r>
          </a:p>
          <a:p>
            <a:r>
              <a:rPr lang="lv-LV" sz="2400" dirty="0"/>
              <a:t>     ...</a:t>
            </a:r>
          </a:p>
          <a:p>
            <a:r>
              <a:rPr lang="lv-LV" sz="2400" dirty="0"/>
              <a:t>     case &lt;iezīme_n&gt; : &lt;komandu bloks_n&gt;; [&lt;break&gt;];</a:t>
            </a:r>
          </a:p>
          <a:p>
            <a:r>
              <a:rPr lang="lv-LV" sz="2400" dirty="0"/>
              <a:t>     &lt;default&gt; : &lt;komandu bloks_n&gt;;</a:t>
            </a:r>
          </a:p>
          <a:p>
            <a:r>
              <a:rPr lang="lv-LV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667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145" y="628972"/>
            <a:ext cx="6550994" cy="56072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807" y="1155374"/>
            <a:ext cx="6605129" cy="1583249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2275" t="5077"/>
          <a:stretch/>
        </p:blipFill>
        <p:spPr>
          <a:xfrm>
            <a:off x="4143324" y="3963214"/>
            <a:ext cx="4172434" cy="11873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27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DF7E7"/>
      </a:lt1>
      <a:dk2>
        <a:srgbClr val="000000"/>
      </a:dk2>
      <a:lt2>
        <a:srgbClr val="EEEEEE"/>
      </a:lt2>
      <a:accent1>
        <a:srgbClr val="89B6DD"/>
      </a:accent1>
      <a:accent2>
        <a:srgbClr val="FDD2CB"/>
      </a:accent2>
      <a:accent3>
        <a:srgbClr val="FCC218"/>
      </a:accent3>
      <a:accent4>
        <a:srgbClr val="C4D2D7"/>
      </a:accent4>
      <a:accent5>
        <a:srgbClr val="000000"/>
      </a:accent5>
      <a:accent6>
        <a:srgbClr val="FFFFFF"/>
      </a:accent6>
      <a:hlink>
        <a:srgbClr val="6685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184</Words>
  <Application>Microsoft Office PowerPoint</Application>
  <PresentationFormat>Широкоэкранный</PresentationFormat>
  <Paragraphs>52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Calibri</vt:lpstr>
      <vt:lpstr>Abril Fatface</vt:lpstr>
      <vt:lpstr>Aldrich</vt:lpstr>
      <vt:lpstr>Bahnschrift</vt:lpstr>
      <vt:lpstr>Bitter</vt:lpstr>
      <vt:lpstr>Ubuntu</vt:lpstr>
      <vt:lpstr>Arial</vt:lpstr>
      <vt:lpstr>SlidesMania</vt:lpstr>
      <vt:lpstr>Sazarojuma konstrukcijas programmēšanas valodā Java</vt:lpstr>
      <vt:lpstr>Sazarošana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Atsauces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Sazarojuma konstrukcijas programmēšanas valodā Java</dc:title>
  <cp:lastModifiedBy>Элина K</cp:lastModifiedBy>
  <cp:revision>77</cp:revision>
  <dcterms:modified xsi:type="dcterms:W3CDTF">2023-06-09T16:46:45Z</dcterms:modified>
</cp:coreProperties>
</file>